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59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60000"/>
      <a:buFont typeface="Wingdings" panose="05000000000000000000" pitchFamily="2" charset="2"/>
      <a:buChar char="n"/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" initials="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DDDDD"/>
    <a:srgbClr val="993300"/>
    <a:srgbClr val="000000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4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4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30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4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0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6F5A2A90-403B-4DFC-9F8E-66219111D9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8706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2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2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cs-CZ" altLang="cs-CZ"/>
          </a:p>
        </p:txBody>
      </p:sp>
      <p:sp>
        <p:nvSpPr>
          <p:cNvPr id="152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EEE9C455-F5DE-4077-B4AC-28960B48771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550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51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5161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230A6D-94DE-42C0-BB40-4734782525F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256EA0-1BD7-4DCA-8211-B897F6AC8AA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990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E174-F2B7-4625-8310-4D70497C70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7733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A6CA426-3FC9-4A55-9D27-E6F44699D28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737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488F-2D90-49C4-AEAD-0BD94B0506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23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EBCE9-CCF4-46B2-9F08-6E85B6256CB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408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95C3B-DA19-48BC-AF8F-477A4E85FF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6126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9A384-B37F-4938-9099-7AD7373954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9310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C843E-0D67-4597-B20C-5BCBF5B532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953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1EAECB-AD02-40DE-A9F4-D6D30C7BDE2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9055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6E65-E875-4187-BA78-0E5796F6C2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295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81454-3122-4CB4-B139-63E2FE40E3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063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2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12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2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3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3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6445B4D-54C7-4A71-8FE9-2D6CBE9768C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5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0" Type="http://schemas.openxmlformats.org/officeDocument/2006/relationships/image" Target="../media/image54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9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6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43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0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2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Electric-wi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8353425" cy="1223962"/>
          </a:xfrm>
          <a:solidFill>
            <a:srgbClr val="C0C0C0">
              <a:alpha val="39999"/>
            </a:srgbClr>
          </a:solidFill>
        </p:spPr>
        <p:txBody>
          <a:bodyPr/>
          <a:lstStyle/>
          <a:p>
            <a:r>
              <a:rPr lang="cs-CZ" altLang="cs-CZ" sz="7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Výpočet vedení </a:t>
            </a:r>
            <a:r>
              <a:rPr lang="cs-CZ" altLang="cs-CZ" sz="7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II</a:t>
            </a:r>
            <a:endParaRPr lang="cs-CZ" altLang="cs-CZ" sz="7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323850" y="5373688"/>
            <a:ext cx="8353425" cy="1368425"/>
          </a:xfrm>
          <a:prstGeom prst="rect">
            <a:avLst/>
          </a:prstGeom>
          <a:solidFill>
            <a:srgbClr val="C0C0C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 anchorCtr="1"/>
          <a:lstStyle>
            <a:lvl1pPr algn="ctr">
              <a:spcBef>
                <a:spcPct val="0"/>
              </a:spcBef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4400" b="1" u="sng">
                <a:solidFill>
                  <a:srgbClr val="FF0000"/>
                </a:solidFill>
              </a:rPr>
              <a:t>Střídavá vedení vn</a:t>
            </a:r>
            <a:br>
              <a:rPr lang="cs-CZ" altLang="cs-CZ" sz="4400" b="1" u="sng">
                <a:solidFill>
                  <a:srgbClr val="FF0000"/>
                </a:solidFill>
              </a:rPr>
            </a:br>
            <a:r>
              <a:rPr lang="cs-CZ" altLang="cs-CZ" sz="4400" b="1" u="sng">
                <a:solidFill>
                  <a:srgbClr val="FF0000"/>
                </a:solidFill>
              </a:rPr>
              <a:t>střídavá vedení vvn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  <a:effectLst/>
              </a:rPr>
              <a:t>Příklady</a:t>
            </a:r>
          </a:p>
        </p:txBody>
      </p:sp>
      <p:sp>
        <p:nvSpPr>
          <p:cNvPr id="134147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640762" cy="2251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Vypočítejte úbytek napětí pro trojfázové vedení s jmenovitým napětím 400 V s 4 odběry. Uvažovaný účiník je 0,9.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1. odběr	15 kW	vzdálenost od počátku 	200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2. odběr	20 kW		250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3. odběr 	10 kW		400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4. odběr	15 kW		500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Pro napájení je použit kabel 1 AYKY s průřezem 120 mm</a:t>
            </a:r>
            <a:r>
              <a:rPr lang="cs-CZ" altLang="cs-CZ" sz="2000" b="1" baseline="30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</a:t>
            </a:r>
          </a:p>
        </p:txBody>
      </p:sp>
      <p:graphicFrame>
        <p:nvGraphicFramePr>
          <p:cNvPr id="134150" name="Object 6"/>
          <p:cNvGraphicFramePr>
            <a:graphicFrameLocks noChangeAspect="1"/>
          </p:cNvGraphicFramePr>
          <p:nvPr/>
        </p:nvGraphicFramePr>
        <p:xfrm>
          <a:off x="250825" y="4724400"/>
          <a:ext cx="8640763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4" name="Rovnice" r:id="rId3" imgW="4140000" imgH="482400" progId="Equation.3">
                  <p:embed/>
                </p:oleObj>
              </mc:Choice>
              <mc:Fallback>
                <p:oleObj name="Rovnice" r:id="rId3" imgW="41400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724400"/>
                        <a:ext cx="8640763" cy="9858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250825" y="3284538"/>
            <a:ext cx="8137525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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Pl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podle adiční metody.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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Pl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60*200+45*50+25*150+15*100 = 19500 </a:t>
            </a:r>
            <a:r>
              <a:rPr lang="cs-CZ" altLang="cs-CZ" sz="20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kWm</a:t>
            </a:r>
            <a:endParaRPr lang="cs-CZ" altLang="cs-CZ" sz="2000" b="1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250825" y="4149725"/>
            <a:ext cx="8137525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Z katalogu: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=0,3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/km, X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L1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=0,07 /km</a:t>
            </a:r>
          </a:p>
        </p:txBody>
      </p:sp>
      <p:graphicFrame>
        <p:nvGraphicFramePr>
          <p:cNvPr id="134153" name="Object 9"/>
          <p:cNvGraphicFramePr>
            <a:graphicFrameLocks noChangeAspect="1"/>
          </p:cNvGraphicFramePr>
          <p:nvPr/>
        </p:nvGraphicFramePr>
        <p:xfrm>
          <a:off x="323850" y="5876925"/>
          <a:ext cx="52466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5" name="Rovnice" r:id="rId5" imgW="2514600" imgH="393480" progId="Equation.3">
                  <p:embed/>
                </p:oleObj>
              </mc:Choice>
              <mc:Fallback>
                <p:oleObj name="Rovnice" r:id="rId5" imgW="251460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876925"/>
                        <a:ext cx="5246688" cy="803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4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4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  <p:bldP spid="134147" grpId="0"/>
      <p:bldP spid="1341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 dirty="0">
                <a:solidFill>
                  <a:schemeClr val="bg2"/>
                </a:solidFill>
                <a:effectLst/>
              </a:rPr>
              <a:t>Příklady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785225" cy="194117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úbytek napětí pro trojfázové vedení s jmenovitým napětím 22 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kV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se 2 odběry. Vzdálenost vodičů je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60 cm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. Uvažovaný účiník je 0,95.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1. odběr	2 MW	vzdálenost od počátku 	10 km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2. odběr	3 MW		25 km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Pro vedení je použito lano 100/25 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AlFe</a:t>
            </a:r>
            <a:endParaRPr lang="cs-CZ" altLang="cs-CZ" sz="2000" b="1" dirty="0">
              <a:solidFill>
                <a:schemeClr val="bg2"/>
              </a:solidFill>
              <a:effectLst/>
            </a:endParaRPr>
          </a:p>
        </p:txBody>
      </p:sp>
      <p:sp>
        <p:nvSpPr>
          <p:cNvPr id="138249" name="Text Box 9"/>
          <p:cNvSpPr txBox="1">
            <a:spLocks noChangeArrowheads="1"/>
          </p:cNvSpPr>
          <p:nvPr/>
        </p:nvSpPr>
        <p:spPr bwMode="auto">
          <a:xfrm>
            <a:off x="179388" y="3068960"/>
            <a:ext cx="8640762" cy="2251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Vypočítejte úbytek napětí pro trojfázové vedení s jmenovitým napětím 400 V s 3 odběry. Vzdálenost vodičů je </a:t>
            </a:r>
            <a:r>
              <a:rPr lang="cs-CZ" altLang="cs-CZ" sz="2000" b="1" dirty="0" smtClean="0">
                <a:solidFill>
                  <a:schemeClr val="bg2"/>
                </a:solidFill>
                <a:effectLst/>
              </a:rPr>
              <a:t>50 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cm. Napětí na počátku je 410 V, uvažovaný účiník je 0,9.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1. odběr	20 kW	vzdálenost od počátku 	50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2. odběr	15 kW		70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3. odběr 	10 kW		100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Pro napájení je použito lano 50 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AlFe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  <p:bldP spid="138243" grpId="0"/>
      <p:bldP spid="1382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77838"/>
            <a:ext cx="8713788" cy="5472112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61950"/>
            <a:ext cx="8569325" cy="608171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7200900" cy="44259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7223" name="Group 7"/>
          <p:cNvGrpSpPr>
            <a:grpSpLocks/>
          </p:cNvGrpSpPr>
          <p:nvPr/>
        </p:nvGrpSpPr>
        <p:grpSpPr bwMode="auto">
          <a:xfrm>
            <a:off x="7569200" y="188913"/>
            <a:ext cx="1466850" cy="6480175"/>
            <a:chOff x="4377" y="709"/>
            <a:chExt cx="743" cy="3439"/>
          </a:xfrm>
        </p:grpSpPr>
        <p:pic>
          <p:nvPicPr>
            <p:cNvPr id="13722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7" y="709"/>
              <a:ext cx="380" cy="343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722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0" y="709"/>
              <a:ext cx="380" cy="3439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296987"/>
          </a:xfrm>
        </p:spPr>
        <p:txBody>
          <a:bodyPr/>
          <a:lstStyle/>
          <a:p>
            <a:r>
              <a:rPr lang="cs-CZ" altLang="cs-CZ" sz="3600" b="1" u="sng">
                <a:solidFill>
                  <a:schemeClr val="bg2"/>
                </a:solidFill>
              </a:rPr>
              <a:t>Výpočet průřezu z dovoleného úbytku napětí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8640763" cy="1031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Při výpočtu průřezu nelze postupovat stejně jako u stejnosměrného napětí – jak činný odpor, tak i indukční reaktance  závisí na průřezu 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 v jedné rovnici jsou dvě neznámé.</a:t>
            </a:r>
            <a:endParaRPr lang="cs-CZ" altLang="cs-CZ" sz="2000" b="1" u="sng">
              <a:solidFill>
                <a:schemeClr val="bg2"/>
              </a:solidFill>
              <a:effectLst/>
            </a:endParaRP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252413" y="2801938"/>
            <a:ext cx="864076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1.	Vyjádření jednotkového činného odporu a reaktance vedení</a:t>
            </a:r>
            <a:endParaRPr lang="cs-CZ" altLang="cs-CZ" sz="2000" b="1">
              <a:solidFill>
                <a:schemeClr val="bg2"/>
              </a:solidFill>
              <a:effectLst/>
            </a:endParaRPr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2339975" y="3575050"/>
          <a:ext cx="4483100" cy="208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84" name="Rovnice" r:id="rId3" imgW="2031840" imgH="965160" progId="Equation.3">
                  <p:embed/>
                </p:oleObj>
              </mc:Choice>
              <mc:Fallback>
                <p:oleObj name="Rovnice" r:id="rId3" imgW="2031840" imgH="965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3575050"/>
                        <a:ext cx="4483100" cy="20859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9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1296987"/>
          </a:xfrm>
        </p:spPr>
        <p:txBody>
          <a:bodyPr/>
          <a:lstStyle/>
          <a:p>
            <a:r>
              <a:rPr lang="cs-CZ" altLang="cs-CZ" sz="3600" b="1" u="sng">
                <a:solidFill>
                  <a:schemeClr val="bg2"/>
                </a:solidFill>
              </a:rPr>
              <a:t>Výpočet průřezu z dovoleného úbytku napětí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252413" y="1557338"/>
            <a:ext cx="7272337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2.	Zvolíme si průřez vodiče a vypočítáme (R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  <a:endParaRPr lang="cs-CZ" altLang="cs-CZ" sz="2000" b="1">
              <a:solidFill>
                <a:schemeClr val="bg2"/>
              </a:solidFill>
              <a:effectLst/>
            </a:endParaRP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250825" y="2205038"/>
            <a:ext cx="7272338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3.	Musí platit	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 </a:t>
            </a:r>
            <a:r>
              <a:rPr lang="en-US" altLang="cs-CZ" sz="2400" b="1" u="sng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400" b="1" u="sng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L1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endParaRPr lang="en-US" altLang="cs-CZ" sz="2000" b="1" u="sng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250825" y="2997200"/>
            <a:ext cx="7272338" cy="8639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4.	Jestliže nerovnost 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neplatí</a:t>
            </a:r>
            <a:r>
              <a:rPr lang="cs-CZ" altLang="cs-CZ" sz="2000" b="1" u="sng" smtClean="0">
                <a:solidFill>
                  <a:schemeClr val="bg2"/>
                </a:solidFill>
                <a:effectLst/>
              </a:rPr>
              <a:t>, … </a:t>
            </a:r>
            <a:endParaRPr lang="cs-CZ" altLang="cs-CZ" sz="2000" b="1" u="sng" dirty="0" smtClean="0">
              <a:solidFill>
                <a:schemeClr val="bg2"/>
              </a:solidFill>
              <a:effectLst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 smtClean="0">
                <a:solidFill>
                  <a:schemeClr val="bg2"/>
                </a:solidFill>
                <a:effectLst/>
              </a:rPr>
              <a:t>volíme </a:t>
            </a: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větší průřez</a:t>
            </a:r>
            <a:endParaRPr lang="en-US" altLang="cs-CZ" sz="2000" b="1" u="sng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250825" y="3880693"/>
            <a:ext cx="8713788" cy="2860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Příklad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Navrhněte vedení </a:t>
            </a:r>
            <a:r>
              <a:rPr lang="cs-CZ" altLang="cs-CZ" sz="2000" b="1" dirty="0" err="1">
                <a:solidFill>
                  <a:schemeClr val="bg2"/>
                </a:solidFill>
                <a:effectLst/>
              </a:rPr>
              <a:t>AlFe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6. Napájecí napětí je 400 V, uvažovaný účiník 0,8. Úbytek napětí nesmí překročit 10%. Vodiče jsou uspořádány do rovnostranného trojúhelníku o straně 600 mm.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Odběry a jejich vzdálenosti od počátku: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1. odběr	10 kW	150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2. odběr	25 kW	400 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3. odběr	15 kW	600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0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5761037" cy="87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1. Výpočet výkonového momentu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Pl = 50*150 + 40*250 + 15*200 = 20500 kWm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179388" y="1196975"/>
            <a:ext cx="799306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149475" algn="l"/>
                <a:tab pos="35893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2. Vyjádření jednotkového činného výkonu a indukční reaktance</a:t>
            </a:r>
          </a:p>
        </p:txBody>
      </p:sp>
      <p:graphicFrame>
        <p:nvGraphicFramePr>
          <p:cNvPr id="141321" name="Object 9"/>
          <p:cNvGraphicFramePr>
            <a:graphicFrameLocks noChangeAspect="1"/>
          </p:cNvGraphicFramePr>
          <p:nvPr/>
        </p:nvGraphicFramePr>
        <p:xfrm>
          <a:off x="179388" y="1700213"/>
          <a:ext cx="8243887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6" name="Rovnice" r:id="rId3" imgW="4254480" imgH="469800" progId="Equation.3">
                  <p:embed/>
                </p:oleObj>
              </mc:Choice>
              <mc:Fallback>
                <p:oleObj name="Rovnice" r:id="rId3" imgW="4254480" imgH="469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700213"/>
                        <a:ext cx="8243887" cy="8905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22" name="Text Box 10"/>
          <p:cNvSpPr txBox="1">
            <a:spLocks noChangeArrowheads="1"/>
          </p:cNvSpPr>
          <p:nvPr/>
        </p:nvSpPr>
        <p:spPr bwMode="auto">
          <a:xfrm>
            <a:off x="179388" y="2790825"/>
            <a:ext cx="7272337" cy="87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3.	Volba průřezu vodiče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Volíme průřez 50 mm</a:t>
            </a:r>
            <a:r>
              <a:rPr lang="cs-CZ" altLang="cs-CZ" sz="2000" b="1" baseline="30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</a:t>
            </a:r>
            <a:endParaRPr lang="cs-CZ" altLang="cs-CZ" sz="20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1323" name="Text Box 11"/>
          <p:cNvSpPr txBox="1">
            <a:spLocks noChangeArrowheads="1"/>
          </p:cNvSpPr>
          <p:nvPr/>
        </p:nvSpPr>
        <p:spPr bwMode="auto">
          <a:xfrm>
            <a:off x="179388" y="3933825"/>
            <a:ext cx="6840537" cy="87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4.	Výpočet (R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 = 0,69 + (0,06+0,257)*0,75 = 0,928 /km</a:t>
            </a:r>
          </a:p>
        </p:txBody>
      </p:sp>
      <p:sp>
        <p:nvSpPr>
          <p:cNvPr id="141325" name="Text Box 13"/>
          <p:cNvSpPr txBox="1">
            <a:spLocks noChangeArrowheads="1"/>
          </p:cNvSpPr>
          <p:nvPr/>
        </p:nvSpPr>
        <p:spPr bwMode="auto">
          <a:xfrm>
            <a:off x="179388" y="5013325"/>
            <a:ext cx="7272337" cy="1233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</a:rPr>
              <a:t>5.	? 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 dirty="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 dirty="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 </a:t>
            </a:r>
            <a:r>
              <a:rPr lang="en-US" altLang="cs-CZ" sz="2400" b="1" u="sng" dirty="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400" b="1" u="sng" dirty="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 dirty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 dirty="0">
                <a:solidFill>
                  <a:schemeClr val="bg2"/>
                </a:solidFill>
                <a:effectLst/>
              </a:rPr>
              <a:t>L1</a:t>
            </a:r>
            <a:r>
              <a:rPr lang="cs-CZ" altLang="cs-CZ" sz="2400" b="1" u="sng" dirty="0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cs-CZ" altLang="cs-CZ" sz="2000" b="1" dirty="0" smtClean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Neplatí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, zvolený průřez nevyhovuje</a:t>
            </a:r>
            <a:endParaRPr lang="en-US" altLang="cs-CZ" sz="2000" b="1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1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1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13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1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1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1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1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1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1" name="Text Box 5"/>
          <p:cNvSpPr txBox="1">
            <a:spLocks noChangeArrowheads="1"/>
          </p:cNvSpPr>
          <p:nvPr/>
        </p:nvSpPr>
        <p:spPr bwMode="auto">
          <a:xfrm>
            <a:off x="179388" y="188913"/>
            <a:ext cx="7272337" cy="87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6.	Volba většího průřezu vodiče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Volíme lano AlFe 70/11</a:t>
            </a:r>
          </a:p>
        </p:txBody>
      </p:sp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179388" y="1268413"/>
            <a:ext cx="6840537" cy="879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7.	Výpočet (R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000" b="1" u="sng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0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 = 0,4 + (0,048+0,257)*0,75 = 0,629 /km</a:t>
            </a:r>
          </a:p>
        </p:txBody>
      </p:sp>
      <p:sp>
        <p:nvSpPr>
          <p:cNvPr id="142343" name="Text Box 7"/>
          <p:cNvSpPr txBox="1">
            <a:spLocks noChangeArrowheads="1"/>
          </p:cNvSpPr>
          <p:nvPr/>
        </p:nvSpPr>
        <p:spPr bwMode="auto">
          <a:xfrm>
            <a:off x="179388" y="2276475"/>
            <a:ext cx="7272337" cy="939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8.	? 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1z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L1z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 </a:t>
            </a:r>
            <a:r>
              <a:rPr lang="en-US" altLang="cs-CZ" sz="2400" b="1" u="sng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&lt;</a:t>
            </a:r>
            <a:r>
              <a:rPr lang="cs-CZ" altLang="cs-CZ" sz="2400" b="1" u="sng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(R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 +X</a:t>
            </a:r>
            <a:r>
              <a:rPr lang="cs-CZ" altLang="cs-CZ" sz="2400" b="1" u="sng" baseline="-25000">
                <a:solidFill>
                  <a:schemeClr val="bg2"/>
                </a:solidFill>
                <a:effectLst/>
              </a:rPr>
              <a:t>L1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*tg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)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Vyhovuje</a:t>
            </a:r>
            <a:endParaRPr lang="en-US" altLang="cs-CZ" sz="20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179388" y="3357563"/>
            <a:ext cx="7272337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446088" indent="-44608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9.	Vypočítejte skutečný úbytek napětí</a:t>
            </a:r>
            <a:endParaRPr lang="en-US" altLang="cs-CZ" sz="20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179388" y="3933825"/>
            <a:ext cx="8424862" cy="2403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3943350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</a:rPr>
              <a:t>Příklad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Navrhněte průřez kabelu vn (22-AYKY) pro napětí 22 kV. Na lince jsou 2 odběry s účiníkem 0,95 a se vzdáleností od počátku: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1. odběr	3 MW	5 km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2. odběr	2 MW	8 km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Dovolený úbytek napětí je 10 %</a:t>
            </a:r>
            <a:endParaRPr lang="en-US" altLang="cs-CZ" sz="2000" b="1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2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2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2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2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2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2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</a:rPr>
              <a:t>Vlnová impedance vedení</a:t>
            </a: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675688" cy="1031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Při přenosu elektrické energie po vedení kmitá okolo vodičů síťovou frekvencí magnetické a elektrické pole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 vedení odebírá jalovou energii (bez ohledu na charakter zátěže).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250825" y="2565400"/>
            <a:ext cx="8675688" cy="1609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Jaká podmínka musí platit, aby byly vodiče zatěžovány pouze činnou energií (bez ohledu na zátěž)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Obě jalové energie musí být stejně velké  a vzájemně se ruší  vedení je v rezonanci. 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250825" y="4292600"/>
            <a:ext cx="8675688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Jak lze vyjádřit jalové energie ? </a:t>
            </a:r>
          </a:p>
        </p:txBody>
      </p:sp>
      <p:graphicFrame>
        <p:nvGraphicFramePr>
          <p:cNvPr id="143366" name="Object 6"/>
          <p:cNvGraphicFramePr>
            <a:graphicFrameLocks noChangeAspect="1"/>
          </p:cNvGraphicFramePr>
          <p:nvPr/>
        </p:nvGraphicFramePr>
        <p:xfrm>
          <a:off x="1692275" y="4868863"/>
          <a:ext cx="1905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9" name="Rovnice" r:id="rId3" imgW="863280" imgH="393480" progId="Equation.3">
                  <p:embed/>
                </p:oleObj>
              </mc:Choice>
              <mc:Fallback>
                <p:oleObj name="Rovnice" r:id="rId3" imgW="8632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868863"/>
                        <a:ext cx="1905000" cy="850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7" name="Object 7"/>
          <p:cNvGraphicFramePr>
            <a:graphicFrameLocks noChangeAspect="1"/>
          </p:cNvGraphicFramePr>
          <p:nvPr/>
        </p:nvGraphicFramePr>
        <p:xfrm>
          <a:off x="4627563" y="4868863"/>
          <a:ext cx="196056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0" name="Rovnice" r:id="rId5" imgW="888840" imgH="393480" progId="Equation.3">
                  <p:embed/>
                </p:oleObj>
              </mc:Choice>
              <mc:Fallback>
                <p:oleObj name="Rovnice" r:id="rId5" imgW="8888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7563" y="4868863"/>
                        <a:ext cx="1960562" cy="850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Elektrické parametry vedení nn a vn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341438"/>
            <a:ext cx="8675688" cy="4473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73050" indent="-273050" defTabSz="1222375">
              <a:spcBef>
                <a:spcPct val="0"/>
              </a:spcBef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Jaké parametry uvažujeme u vedení nn a vn: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Až na výjimky (dlouhá vedení vn) se uvažují pouze podélné parametry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Jaké jsou podélné parametry: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činný odpor a indukční reaktance vedení</a:t>
            </a:r>
            <a:endParaRPr lang="cs-CZ" altLang="cs-CZ" sz="20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Předpoklady pro výpočet: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parametry vedení jsou konstantní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všechny průběhy mají sinusový průběh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jednofázová vedení jsou dvouvodičová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u trojfázových vedení se uvažuje symetrická zátěž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pro výpočet odběrových proudů se uvažuje v místě odběru jmenovité napětí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</a:rPr>
              <a:t>Vlnová impedance vedení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107950" y="1196975"/>
            <a:ext cx="2951163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Rovnost energií ? </a:t>
            </a:r>
          </a:p>
        </p:txBody>
      </p:sp>
      <p:graphicFrame>
        <p:nvGraphicFramePr>
          <p:cNvPr id="144390" name="Object 6"/>
          <p:cNvGraphicFramePr>
            <a:graphicFrameLocks noChangeAspect="1"/>
          </p:cNvGraphicFramePr>
          <p:nvPr/>
        </p:nvGraphicFramePr>
        <p:xfrm>
          <a:off x="3203575" y="1196975"/>
          <a:ext cx="4119563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6" name="Rovnice" r:id="rId3" imgW="1866600" imgH="393480" progId="Equation.3">
                  <p:embed/>
                </p:oleObj>
              </mc:Choice>
              <mc:Fallback>
                <p:oleObj name="Rovnice" r:id="rId3" imgW="186660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196975"/>
                        <a:ext cx="4119563" cy="850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2" name="Text Box 8"/>
          <p:cNvSpPr txBox="1">
            <a:spLocks noChangeArrowheads="1"/>
          </p:cNvSpPr>
          <p:nvPr/>
        </p:nvSpPr>
        <p:spPr bwMode="auto">
          <a:xfrm>
            <a:off x="179388" y="2276475"/>
            <a:ext cx="2089150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Po úpravě</a:t>
            </a:r>
          </a:p>
        </p:txBody>
      </p:sp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2484438" y="2276475"/>
          <a:ext cx="2157412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7" name="Rovnice" r:id="rId5" imgW="977760" imgH="444240" progId="Equation.3">
                  <p:embed/>
                </p:oleObj>
              </mc:Choice>
              <mc:Fallback>
                <p:oleObj name="Rovnice" r:id="rId5" imgW="97776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76475"/>
                        <a:ext cx="2157412" cy="9620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4" name="Text Box 10"/>
          <p:cNvSpPr txBox="1">
            <a:spLocks noChangeArrowheads="1"/>
          </p:cNvSpPr>
          <p:nvPr/>
        </p:nvSpPr>
        <p:spPr bwMode="auto">
          <a:xfrm>
            <a:off x="179388" y="3357563"/>
            <a:ext cx="5472112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</a:rPr>
              <a:t>kde Z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v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je vlnová impedance vedení</a:t>
            </a:r>
          </a:p>
        </p:txBody>
      </p:sp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179388" y="4005263"/>
            <a:ext cx="8785225" cy="2159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Vlnová impedance vedení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nezávisí na délce vedení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předpokládáme ideální vedení (zanedbáváme činný odpor a svod)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velikost vlnové impedance závisí na napětí a je udána v tabulkách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*	u venkovních vedení se pohybuje v rozsahu (250 – 450)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pro kabelová vedení 40 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4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4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4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4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4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4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4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4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</a:rPr>
              <a:t>Přirozený výkon</a:t>
            </a:r>
          </a:p>
        </p:txBody>
      </p:sp>
      <p:graphicFrame>
        <p:nvGraphicFramePr>
          <p:cNvPr id="145418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5435600" y="4941888"/>
          <a:ext cx="12954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7" name="Rovnice" r:id="rId3" imgW="558720" imgH="457200" progId="Equation.3">
                  <p:embed/>
                </p:oleObj>
              </mc:Choice>
              <mc:Fallback>
                <p:oleObj name="Rovnice" r:id="rId3" imgW="55872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4941888"/>
                        <a:ext cx="1295400" cy="10604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21" name="Object 1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24525" y="2205038"/>
          <a:ext cx="20161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8" name="Rovnice" r:id="rId5" imgW="990360" imgH="457200" progId="Equation.3">
                  <p:embed/>
                </p:oleObj>
              </mc:Choice>
              <mc:Fallback>
                <p:oleObj name="Rovnice" r:id="rId5" imgW="99036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205038"/>
                        <a:ext cx="2016125" cy="9302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5416" name="Text Box 8"/>
          <p:cNvSpPr txBox="1">
            <a:spLocks noChangeArrowheads="1"/>
          </p:cNvSpPr>
          <p:nvPr/>
        </p:nvSpPr>
        <p:spPr bwMode="auto">
          <a:xfrm>
            <a:off x="179388" y="1198563"/>
            <a:ext cx="8785225" cy="8175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Přirozený výkon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je výkon, které je přenášen pouze přímými vlnami napětí a proudu (na vedení nejsou odražené vlny)</a:t>
            </a:r>
          </a:p>
        </p:txBody>
      </p:sp>
      <p:sp>
        <p:nvSpPr>
          <p:cNvPr id="145417" name="Text Box 9"/>
          <p:cNvSpPr txBox="1">
            <a:spLocks noChangeArrowheads="1"/>
          </p:cNvSpPr>
          <p:nvPr/>
        </p:nvSpPr>
        <p:spPr bwMode="auto">
          <a:xfrm>
            <a:off x="179388" y="3357563"/>
            <a:ext cx="8785225" cy="1457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Vedením prochází přirozený výkon, je-li na jeho konci připojena zátěž, která má stejnou velikost jako je vlnová impedance vedení (vlny napětí a proudu „nepoznají“, že jsou na konci vedení – nedochází ke změně impedance).  </a:t>
            </a:r>
          </a:p>
        </p:txBody>
      </p:sp>
      <p:sp>
        <p:nvSpPr>
          <p:cNvPr id="145420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5400675" cy="7572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Při přenosu přirozeného výkonu platí: </a:t>
            </a: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(jednotlivé veličiny jsou komplexní čísla)</a:t>
            </a:r>
            <a:endParaRPr lang="cs-CZ" altLang="cs-CZ" sz="22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sp>
        <p:nvSpPr>
          <p:cNvPr id="145423" name="Text Box 15"/>
          <p:cNvSpPr txBox="1">
            <a:spLocks noChangeArrowheads="1"/>
          </p:cNvSpPr>
          <p:nvPr/>
        </p:nvSpPr>
        <p:spPr bwMode="auto">
          <a:xfrm>
            <a:off x="179388" y="5013325"/>
            <a:ext cx="5184775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Proud při přenosu přirozeného výkonu</a:t>
            </a:r>
          </a:p>
        </p:txBody>
      </p:sp>
      <p:sp>
        <p:nvSpPr>
          <p:cNvPr id="145424" name="Text Box 16"/>
          <p:cNvSpPr txBox="1">
            <a:spLocks noChangeArrowheads="1"/>
          </p:cNvSpPr>
          <p:nvPr/>
        </p:nvSpPr>
        <p:spPr bwMode="auto">
          <a:xfrm>
            <a:off x="4068763" y="6246813"/>
            <a:ext cx="48958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63525" algn="l"/>
                <a:tab pos="1349375" algn="l"/>
                <a:tab pos="1978025" algn="l"/>
                <a:tab pos="2149475" algn="l"/>
                <a:tab pos="2422525" algn="l"/>
                <a:tab pos="26066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Přirozený výkon trojfázového vedení</a:t>
            </a:r>
          </a:p>
        </p:txBody>
      </p:sp>
      <p:graphicFrame>
        <p:nvGraphicFramePr>
          <p:cNvPr id="145425" name="Object 1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50825" y="5835650"/>
          <a:ext cx="3600450" cy="90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59" name="Rovnice" r:id="rId7" imgW="1866600" imgH="469800" progId="Equation.3">
                  <p:embed/>
                </p:oleObj>
              </mc:Choice>
              <mc:Fallback>
                <p:oleObj name="Rovnice" r:id="rId7" imgW="1866600" imgH="469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835650"/>
                        <a:ext cx="3600450" cy="9064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5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5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5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5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5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5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/>
      <p:bldP spid="145420" grpId="0"/>
      <p:bldP spid="145423" grpId="0"/>
      <p:bldP spid="1454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</a:rPr>
              <a:t>Přirozený výkon</a:t>
            </a: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323850" y="4652963"/>
            <a:ext cx="8712200" cy="1931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1436688" algn="l"/>
                <a:tab pos="1790700" algn="l"/>
                <a:tab pos="2603500" algn="l"/>
                <a:tab pos="3051175" algn="l"/>
                <a:tab pos="4487863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Uvedená úvaha platí pro </a:t>
            </a:r>
            <a:r>
              <a:rPr lang="cs-CZ" altLang="cs-CZ" sz="2000" b="1" u="sng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bezodporové</a:t>
            </a:r>
            <a:r>
              <a:rPr lang="cs-CZ" altLang="cs-CZ" sz="2000" b="1" u="sng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vedení a zanedbání svodu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a)	Z = 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Z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 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a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	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2f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1f	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přenos přirozeného výkonu</a:t>
            </a:r>
            <a:endParaRPr lang="cs-CZ" altLang="cs-CZ" sz="2200" b="1" baseline="-25000" dirty="0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b)	Z  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Z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	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b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</a:t>
            </a:r>
            <a:r>
              <a:rPr lang="en-US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</a:t>
            </a:r>
            <a:r>
              <a:rPr lang="en-US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</a:t>
            </a:r>
            <a:r>
              <a:rPr lang="en-US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	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2f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 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1f	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c) 	Z  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Z</a:t>
            </a:r>
            <a:r>
              <a:rPr lang="cs-CZ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v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	I</a:t>
            </a:r>
            <a:r>
              <a:rPr lang="en-US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</a:t>
            </a:r>
            <a:r>
              <a:rPr lang="en-US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I</a:t>
            </a:r>
            <a:r>
              <a:rPr lang="en-US" altLang="cs-CZ" sz="2200" b="1" baseline="-25000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p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 	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2f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 U</a:t>
            </a:r>
            <a:r>
              <a:rPr lang="cs-CZ" altLang="cs-CZ" sz="2200" b="1" baseline="-25000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1f	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havarijní stav (</a:t>
            </a:r>
            <a:r>
              <a:rPr lang="cs-CZ" altLang="cs-CZ" sz="2200" b="1" dirty="0" err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Ferrantiho</a:t>
            </a:r>
            <a:r>
              <a:rPr lang="cs-CZ" altLang="cs-CZ" sz="22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jev)</a:t>
            </a:r>
          </a:p>
        </p:txBody>
      </p:sp>
      <p:grpSp>
        <p:nvGrpSpPr>
          <p:cNvPr id="149545" name="Group 41"/>
          <p:cNvGrpSpPr>
            <a:grpSpLocks/>
          </p:cNvGrpSpPr>
          <p:nvPr/>
        </p:nvGrpSpPr>
        <p:grpSpPr bwMode="auto">
          <a:xfrm>
            <a:off x="250825" y="908050"/>
            <a:ext cx="3576638" cy="1873250"/>
            <a:chOff x="158" y="572"/>
            <a:chExt cx="2253" cy="1180"/>
          </a:xfrm>
        </p:grpSpPr>
        <p:sp>
          <p:nvSpPr>
            <p:cNvPr id="149518" name="Rectangle 14"/>
            <p:cNvSpPr>
              <a:spLocks noChangeArrowheads="1"/>
            </p:cNvSpPr>
            <p:nvPr/>
          </p:nvSpPr>
          <p:spPr bwMode="auto">
            <a:xfrm>
              <a:off x="884" y="845"/>
              <a:ext cx="408" cy="13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9521" name="Oval 17"/>
            <p:cNvSpPr>
              <a:spLocks noChangeAspect="1" noChangeArrowheads="1"/>
            </p:cNvSpPr>
            <p:nvPr/>
          </p:nvSpPr>
          <p:spPr bwMode="auto">
            <a:xfrm>
              <a:off x="158" y="877"/>
              <a:ext cx="73" cy="73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9522" name="Rectangle 18"/>
            <p:cNvSpPr>
              <a:spLocks noChangeArrowheads="1"/>
            </p:cNvSpPr>
            <p:nvPr/>
          </p:nvSpPr>
          <p:spPr bwMode="auto">
            <a:xfrm rot="5400000">
              <a:off x="1701" y="1253"/>
              <a:ext cx="408" cy="13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9523" name="Oval 19"/>
            <p:cNvSpPr>
              <a:spLocks noChangeAspect="1" noChangeArrowheads="1"/>
            </p:cNvSpPr>
            <p:nvPr/>
          </p:nvSpPr>
          <p:spPr bwMode="auto">
            <a:xfrm>
              <a:off x="158" y="1679"/>
              <a:ext cx="73" cy="73"/>
            </a:xfrm>
            <a:prstGeom prst="ellipse">
              <a:avLst/>
            </a:prstGeom>
            <a:noFill/>
            <a:ln w="381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cxnSp>
          <p:nvCxnSpPr>
            <p:cNvPr id="149524" name="AutoShape 20"/>
            <p:cNvCxnSpPr>
              <a:cxnSpLocks noChangeShapeType="1"/>
              <a:stCxn id="149521" idx="6"/>
              <a:endCxn id="149518" idx="1"/>
            </p:cNvCxnSpPr>
            <p:nvPr/>
          </p:nvCxnSpPr>
          <p:spPr bwMode="auto">
            <a:xfrm flipV="1">
              <a:off x="243" y="913"/>
              <a:ext cx="629" cy="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525" name="AutoShape 21"/>
            <p:cNvCxnSpPr>
              <a:cxnSpLocks noChangeShapeType="1"/>
              <a:stCxn id="149518" idx="3"/>
              <a:endCxn id="149522" idx="1"/>
            </p:cNvCxnSpPr>
            <p:nvPr/>
          </p:nvCxnSpPr>
          <p:spPr bwMode="auto">
            <a:xfrm>
              <a:off x="1304" y="913"/>
              <a:ext cx="601" cy="192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526" name="AutoShape 22"/>
            <p:cNvCxnSpPr>
              <a:cxnSpLocks noChangeShapeType="1"/>
              <a:stCxn id="149522" idx="3"/>
              <a:endCxn id="149523" idx="6"/>
            </p:cNvCxnSpPr>
            <p:nvPr/>
          </p:nvCxnSpPr>
          <p:spPr bwMode="auto">
            <a:xfrm rot="5400000">
              <a:off x="984" y="796"/>
              <a:ext cx="179" cy="1662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9527" name="Text Box 23"/>
            <p:cNvSpPr txBox="1">
              <a:spLocks noChangeArrowheads="1"/>
            </p:cNvSpPr>
            <p:nvPr/>
          </p:nvSpPr>
          <p:spPr bwMode="auto">
            <a:xfrm>
              <a:off x="385" y="572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endParaRPr lang="cs-CZ" altLang="cs-CZ" sz="2000" b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9528" name="Text Box 24"/>
            <p:cNvSpPr txBox="1">
              <a:spLocks noChangeArrowheads="1"/>
            </p:cNvSpPr>
            <p:nvPr/>
          </p:nvSpPr>
          <p:spPr bwMode="auto">
            <a:xfrm>
              <a:off x="266" y="1156"/>
              <a:ext cx="39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1f</a:t>
              </a:r>
            </a:p>
          </p:txBody>
        </p:sp>
        <p:sp>
          <p:nvSpPr>
            <p:cNvPr id="149529" name="Text Box 25"/>
            <p:cNvSpPr txBox="1">
              <a:spLocks noChangeArrowheads="1"/>
            </p:cNvSpPr>
            <p:nvPr/>
          </p:nvSpPr>
          <p:spPr bwMode="auto">
            <a:xfrm>
              <a:off x="2018" y="1207"/>
              <a:ext cx="393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Z=Z</a:t>
              </a:r>
              <a:r>
                <a:rPr lang="cs-CZ" altLang="cs-CZ" sz="2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</a:p>
          </p:txBody>
        </p:sp>
        <p:sp>
          <p:nvSpPr>
            <p:cNvPr id="149530" name="Text Box 26"/>
            <p:cNvSpPr txBox="1">
              <a:spLocks noChangeArrowheads="1"/>
            </p:cNvSpPr>
            <p:nvPr/>
          </p:nvSpPr>
          <p:spPr bwMode="auto">
            <a:xfrm>
              <a:off x="975" y="572"/>
              <a:ext cx="202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Z</a:t>
              </a:r>
              <a:r>
                <a:rPr lang="cs-CZ" altLang="cs-CZ" sz="2000" b="1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</a:p>
          </p:txBody>
        </p:sp>
        <p:sp>
          <p:nvSpPr>
            <p:cNvPr id="149531" name="Text Box 27"/>
            <p:cNvSpPr txBox="1">
              <a:spLocks noChangeArrowheads="1"/>
            </p:cNvSpPr>
            <p:nvPr/>
          </p:nvSpPr>
          <p:spPr bwMode="auto">
            <a:xfrm>
              <a:off x="1473" y="1182"/>
              <a:ext cx="301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2f</a:t>
              </a:r>
            </a:p>
          </p:txBody>
        </p:sp>
        <p:sp>
          <p:nvSpPr>
            <p:cNvPr id="149532" name="Line 28"/>
            <p:cNvSpPr>
              <a:spLocks noChangeShapeType="1"/>
            </p:cNvSpPr>
            <p:nvPr/>
          </p:nvSpPr>
          <p:spPr bwMode="auto">
            <a:xfrm>
              <a:off x="204" y="1026"/>
              <a:ext cx="0" cy="590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533" name="Line 29"/>
            <p:cNvSpPr>
              <a:spLocks noChangeShapeType="1"/>
            </p:cNvSpPr>
            <p:nvPr/>
          </p:nvSpPr>
          <p:spPr bwMode="auto">
            <a:xfrm>
              <a:off x="340" y="845"/>
              <a:ext cx="317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49534" name="Freeform 30"/>
          <p:cNvSpPr>
            <a:spLocks/>
          </p:cNvSpPr>
          <p:nvPr/>
        </p:nvSpPr>
        <p:spPr bwMode="auto">
          <a:xfrm>
            <a:off x="4427538" y="1484313"/>
            <a:ext cx="4032250" cy="2376487"/>
          </a:xfrm>
          <a:custGeom>
            <a:avLst/>
            <a:gdLst>
              <a:gd name="T0" fmla="*/ 0 w 2540"/>
              <a:gd name="T1" fmla="*/ 46 h 1497"/>
              <a:gd name="T2" fmla="*/ 0 w 2540"/>
              <a:gd name="T3" fmla="*/ 1497 h 1497"/>
              <a:gd name="T4" fmla="*/ 2540 w 2540"/>
              <a:gd name="T5" fmla="*/ 1497 h 1497"/>
              <a:gd name="T6" fmla="*/ 2540 w 2540"/>
              <a:gd name="T7" fmla="*/ 0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40" h="1497">
                <a:moveTo>
                  <a:pt x="0" y="46"/>
                </a:moveTo>
                <a:lnTo>
                  <a:pt x="0" y="1497"/>
                </a:lnTo>
                <a:lnTo>
                  <a:pt x="2540" y="1497"/>
                </a:lnTo>
                <a:lnTo>
                  <a:pt x="254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35" name="Text Box 31"/>
          <p:cNvSpPr txBox="1">
            <a:spLocks noChangeArrowheads="1"/>
          </p:cNvSpPr>
          <p:nvPr/>
        </p:nvSpPr>
        <p:spPr bwMode="auto">
          <a:xfrm>
            <a:off x="3827463" y="2365636"/>
            <a:ext cx="528637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 anchor="ctr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cs-CZ" altLang="cs-CZ" sz="2000" b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1f</a:t>
            </a:r>
          </a:p>
        </p:txBody>
      </p:sp>
      <p:sp>
        <p:nvSpPr>
          <p:cNvPr id="149536" name="Text Box 32"/>
          <p:cNvSpPr txBox="1">
            <a:spLocks noChangeArrowheads="1"/>
          </p:cNvSpPr>
          <p:nvPr/>
        </p:nvSpPr>
        <p:spPr bwMode="auto">
          <a:xfrm>
            <a:off x="8459788" y="2349500"/>
            <a:ext cx="6556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2fa</a:t>
            </a:r>
          </a:p>
        </p:txBody>
      </p:sp>
      <p:grpSp>
        <p:nvGrpSpPr>
          <p:cNvPr id="149546" name="Group 42"/>
          <p:cNvGrpSpPr>
            <a:grpSpLocks/>
          </p:cNvGrpSpPr>
          <p:nvPr/>
        </p:nvGrpSpPr>
        <p:grpSpPr bwMode="auto">
          <a:xfrm>
            <a:off x="6011863" y="3860800"/>
            <a:ext cx="719137" cy="377825"/>
            <a:chOff x="3787" y="2432"/>
            <a:chExt cx="453" cy="238"/>
          </a:xfrm>
        </p:grpSpPr>
        <p:sp>
          <p:nvSpPr>
            <p:cNvPr id="149537" name="Line 33"/>
            <p:cNvSpPr>
              <a:spLocks noChangeShapeType="1"/>
            </p:cNvSpPr>
            <p:nvPr/>
          </p:nvSpPr>
          <p:spPr bwMode="auto">
            <a:xfrm>
              <a:off x="3923" y="2523"/>
              <a:ext cx="31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49538" name="Text Box 34"/>
            <p:cNvSpPr txBox="1">
              <a:spLocks noChangeArrowheads="1"/>
            </p:cNvSpPr>
            <p:nvPr/>
          </p:nvSpPr>
          <p:spPr bwMode="auto">
            <a:xfrm>
              <a:off x="3787" y="2432"/>
              <a:ext cx="9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>
              <a:spAutoFit/>
            </a:bodyPr>
            <a:lstStyle>
              <a:lvl1pPr marL="342900" indent="-342900"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spcBef>
                  <a:spcPct val="0"/>
                </a:spcBef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anose="030F0702030302020204" pitchFamily="66" charset="0"/>
                </a:rPr>
                <a:t>l</a:t>
              </a:r>
              <a:endParaRPr lang="cs-CZ" altLang="cs-CZ" sz="2000" b="1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endParaRPr>
            </a:p>
          </p:txBody>
        </p:sp>
      </p:grpSp>
      <p:sp>
        <p:nvSpPr>
          <p:cNvPr id="149539" name="Line 35"/>
          <p:cNvSpPr>
            <a:spLocks noChangeShapeType="1"/>
          </p:cNvSpPr>
          <p:nvPr/>
        </p:nvSpPr>
        <p:spPr bwMode="auto">
          <a:xfrm>
            <a:off x="4427538" y="2571750"/>
            <a:ext cx="40322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40" name="Line 36"/>
          <p:cNvSpPr>
            <a:spLocks noChangeShapeType="1"/>
          </p:cNvSpPr>
          <p:nvPr/>
        </p:nvSpPr>
        <p:spPr bwMode="auto">
          <a:xfrm flipV="1">
            <a:off x="4427538" y="1773238"/>
            <a:ext cx="4032250" cy="79216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41" name="Line 37"/>
          <p:cNvSpPr>
            <a:spLocks noChangeShapeType="1"/>
          </p:cNvSpPr>
          <p:nvPr/>
        </p:nvSpPr>
        <p:spPr bwMode="auto">
          <a:xfrm>
            <a:off x="4427538" y="2590800"/>
            <a:ext cx="4032250" cy="5762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9542" name="Text Box 38"/>
          <p:cNvSpPr txBox="1">
            <a:spLocks noChangeArrowheads="1"/>
          </p:cNvSpPr>
          <p:nvPr/>
        </p:nvSpPr>
        <p:spPr bwMode="auto">
          <a:xfrm>
            <a:off x="8459788" y="2979738"/>
            <a:ext cx="6556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2fb</a:t>
            </a:r>
          </a:p>
        </p:txBody>
      </p:sp>
      <p:sp>
        <p:nvSpPr>
          <p:cNvPr id="149543" name="Text Box 39"/>
          <p:cNvSpPr txBox="1">
            <a:spLocks noChangeArrowheads="1"/>
          </p:cNvSpPr>
          <p:nvPr/>
        </p:nvSpPr>
        <p:spPr bwMode="auto">
          <a:xfrm>
            <a:off x="8459788" y="1538288"/>
            <a:ext cx="65563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" tIns="36000" rIns="36000" bIns="36000" anchor="ctr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2fc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9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9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9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95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95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4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95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495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4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34" grpId="0" animBg="1"/>
      <p:bldP spid="149535" grpId="0"/>
      <p:bldP spid="149536" grpId="0"/>
      <p:bldP spid="149539" grpId="0" animBg="1"/>
      <p:bldP spid="149540" grpId="0" animBg="1"/>
      <p:bldP spid="149541" grpId="0" animBg="1"/>
      <p:bldP spid="149542" grpId="0"/>
      <p:bldP spid="1495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</a:rPr>
              <a:t>Vedení vvn</a:t>
            </a:r>
          </a:p>
        </p:txBody>
      </p:sp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179388" y="1052513"/>
            <a:ext cx="8712200" cy="126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63538" indent="-363538" defTabSz="1222375">
              <a:spcBef>
                <a:spcPct val="0"/>
              </a:spcBef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4363" algn="l"/>
                <a:tab pos="2687638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Uvažované parametry pro vedení vvn: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1.	Pro základní výpočty	-	R, X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L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, B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2.	Pro přesné výpočty	-	 R, X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L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, B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C</a:t>
            </a:r>
            <a:r>
              <a:rPr lang="cs-CZ" altLang="cs-CZ" sz="22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, G	</a:t>
            </a:r>
          </a:p>
        </p:txBody>
      </p:sp>
      <p:sp>
        <p:nvSpPr>
          <p:cNvPr id="153773" name="Text Box 173"/>
          <p:cNvSpPr txBox="1">
            <a:spLocks noChangeArrowheads="1"/>
          </p:cNvSpPr>
          <p:nvPr/>
        </p:nvSpPr>
        <p:spPr bwMode="auto">
          <a:xfrm>
            <a:off x="180975" y="2492375"/>
            <a:ext cx="8712200" cy="423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65113" indent="-265113" defTabSz="1222375">
              <a:spcBef>
                <a:spcPct val="0"/>
              </a:spcBef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3227388" algn="l"/>
                <a:tab pos="3403600" algn="l"/>
                <a:tab pos="4130675" algn="l"/>
                <a:tab pos="430688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pro výpočet uvažujeme rovnoměrně rozložené parametry po celé délce vedení. 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do výpočtu sítě se zahrnují všechny prvky sítě – vedení, tlumivky, transformátory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jednotlivé prvky zobrazíme náhradním schématem a následně vytvoříme schéma celé sítě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	pro samotného vedení výpočet vedení se používají články: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-	 článek	-	dlouhá vedení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-	T článek	-	krátká vedení, transformátory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-	 článek	-	krátká vedení, transformátory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-	pouze podélné prvky	-	krátká vedení, sériové tlumivky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	-	pouze příčné prvky	-	paralelní tlumivky a kondenzátory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3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3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3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53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  <a:sym typeface="Symbol" panose="05050102010706020507" pitchFamily="18" charset="2"/>
              </a:rPr>
              <a:t> článek</a:t>
            </a:r>
          </a:p>
        </p:txBody>
      </p:sp>
      <p:sp>
        <p:nvSpPr>
          <p:cNvPr id="155656" name="Line 8"/>
          <p:cNvSpPr>
            <a:spLocks noChangeShapeType="1"/>
          </p:cNvSpPr>
          <p:nvPr/>
        </p:nvSpPr>
        <p:spPr bwMode="auto">
          <a:xfrm>
            <a:off x="2700338" y="1557338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657" name="Text Box 9"/>
          <p:cNvSpPr txBox="1">
            <a:spLocks noChangeArrowheads="1"/>
          </p:cNvSpPr>
          <p:nvPr/>
        </p:nvSpPr>
        <p:spPr bwMode="auto">
          <a:xfrm>
            <a:off x="5724525" y="1282700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5658" name="Line 10"/>
          <p:cNvSpPr>
            <a:spLocks noChangeShapeType="1"/>
          </p:cNvSpPr>
          <p:nvPr/>
        </p:nvSpPr>
        <p:spPr bwMode="auto">
          <a:xfrm>
            <a:off x="7812088" y="1989138"/>
            <a:ext cx="0" cy="18716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659" name="Text Box 11"/>
          <p:cNvSpPr txBox="1">
            <a:spLocks noChangeArrowheads="1"/>
          </p:cNvSpPr>
          <p:nvPr/>
        </p:nvSpPr>
        <p:spPr bwMode="auto">
          <a:xfrm>
            <a:off x="7310438" y="2781300"/>
            <a:ext cx="43021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800" b="1" baseline="-25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689" name="Line 41"/>
          <p:cNvSpPr>
            <a:spLocks noChangeShapeType="1"/>
          </p:cNvSpPr>
          <p:nvPr/>
        </p:nvSpPr>
        <p:spPr bwMode="auto">
          <a:xfrm rot="5400000">
            <a:off x="5544344" y="19534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726" name="Text Box 78"/>
          <p:cNvSpPr txBox="1">
            <a:spLocks noChangeArrowheads="1"/>
          </p:cNvSpPr>
          <p:nvPr/>
        </p:nvSpPr>
        <p:spPr bwMode="auto">
          <a:xfrm>
            <a:off x="2555875" y="1196975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</a:t>
            </a:r>
          </a:p>
        </p:txBody>
      </p:sp>
      <p:grpSp>
        <p:nvGrpSpPr>
          <p:cNvPr id="155749" name="Group 101"/>
          <p:cNvGrpSpPr>
            <a:grpSpLocks/>
          </p:cNvGrpSpPr>
          <p:nvPr/>
        </p:nvGrpSpPr>
        <p:grpSpPr bwMode="auto">
          <a:xfrm>
            <a:off x="755650" y="1555750"/>
            <a:ext cx="7848600" cy="2595563"/>
            <a:chOff x="476" y="980"/>
            <a:chExt cx="4944" cy="1635"/>
          </a:xfrm>
        </p:grpSpPr>
        <p:cxnSp>
          <p:nvCxnSpPr>
            <p:cNvPr id="155723" name="AutoShape 75"/>
            <p:cNvCxnSpPr>
              <a:cxnSpLocks noChangeShapeType="1"/>
              <a:stCxn id="155714" idx="4"/>
              <a:endCxn id="155668" idx="0"/>
            </p:cNvCxnSpPr>
            <p:nvPr/>
          </p:nvCxnSpPr>
          <p:spPr bwMode="auto">
            <a:xfrm flipH="1">
              <a:off x="3515" y="2395"/>
              <a:ext cx="1" cy="121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5732" name="Group 84"/>
            <p:cNvGrpSpPr>
              <a:grpSpLocks/>
            </p:cNvGrpSpPr>
            <p:nvPr/>
          </p:nvGrpSpPr>
          <p:grpSpPr bwMode="auto">
            <a:xfrm>
              <a:off x="476" y="980"/>
              <a:ext cx="4944" cy="1635"/>
              <a:chOff x="476" y="980"/>
              <a:chExt cx="4944" cy="1635"/>
            </a:xfrm>
          </p:grpSpPr>
          <p:sp>
            <p:nvSpPr>
              <p:cNvPr id="155668" name="Oval 20"/>
              <p:cNvSpPr>
                <a:spLocks noChangeArrowheads="1"/>
              </p:cNvSpPr>
              <p:nvPr/>
            </p:nvSpPr>
            <p:spPr bwMode="auto">
              <a:xfrm>
                <a:off x="3469" y="252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69" name="Oval 21"/>
              <p:cNvSpPr>
                <a:spLocks noChangeArrowheads="1"/>
              </p:cNvSpPr>
              <p:nvPr/>
            </p:nvSpPr>
            <p:spPr bwMode="auto">
              <a:xfrm>
                <a:off x="3469" y="1035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70" name="Oval 22"/>
              <p:cNvSpPr>
                <a:spLocks noChangeAspect="1" noChangeArrowheads="1"/>
              </p:cNvSpPr>
              <p:nvPr/>
            </p:nvSpPr>
            <p:spPr bwMode="auto">
              <a:xfrm>
                <a:off x="476" y="1570"/>
                <a:ext cx="363" cy="36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71" name="Text Box 23"/>
              <p:cNvSpPr txBox="1">
                <a:spLocks noChangeArrowheads="1"/>
              </p:cNvSpPr>
              <p:nvPr/>
            </p:nvSpPr>
            <p:spPr bwMode="auto">
              <a:xfrm>
                <a:off x="521" y="1625"/>
                <a:ext cx="27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grpSp>
            <p:nvGrpSpPr>
              <p:cNvPr id="155672" name="Group 24"/>
              <p:cNvGrpSpPr>
                <a:grpSpLocks/>
              </p:cNvGrpSpPr>
              <p:nvPr/>
            </p:nvGrpSpPr>
            <p:grpSpPr bwMode="auto">
              <a:xfrm>
                <a:off x="1973" y="980"/>
                <a:ext cx="545" cy="92"/>
                <a:chOff x="838" y="2340"/>
                <a:chExt cx="545" cy="92"/>
              </a:xfrm>
            </p:grpSpPr>
            <p:sp>
              <p:nvSpPr>
                <p:cNvPr id="155673" name="Arc 25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674" name="Arc 26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675" name="Arc 27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676" name="Arc 28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677" name="Arc 29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5678" name="Arc 30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55679" name="Rectangle 31"/>
              <p:cNvSpPr>
                <a:spLocks noChangeAspect="1" noChangeArrowheads="1"/>
              </p:cNvSpPr>
              <p:nvPr/>
            </p:nvSpPr>
            <p:spPr bwMode="auto">
              <a:xfrm rot="5400000">
                <a:off x="2951" y="888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680" name="AutoShape 32"/>
              <p:cNvCxnSpPr>
                <a:cxnSpLocks noChangeShapeType="1"/>
                <a:stCxn id="155679" idx="2"/>
                <a:endCxn id="155677" idx="1"/>
              </p:cNvCxnSpPr>
              <p:nvPr/>
            </p:nvCxnSpPr>
            <p:spPr bwMode="auto">
              <a:xfrm flipH="1" flipV="1">
                <a:off x="2518" y="1080"/>
                <a:ext cx="310" cy="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681" name="AutoShape 33"/>
              <p:cNvCxnSpPr>
                <a:cxnSpLocks noChangeShapeType="1"/>
                <a:stCxn id="155679" idx="0"/>
                <a:endCxn id="155669" idx="2"/>
              </p:cNvCxnSpPr>
              <p:nvPr/>
            </p:nvCxnSpPr>
            <p:spPr bwMode="auto">
              <a:xfrm flipV="1">
                <a:off x="3229" y="1081"/>
                <a:ext cx="232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682" name="Oval 34"/>
              <p:cNvSpPr>
                <a:spLocks noChangeArrowheads="1"/>
              </p:cNvSpPr>
              <p:nvPr/>
            </p:nvSpPr>
            <p:spPr bwMode="auto">
              <a:xfrm>
                <a:off x="5025" y="1035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83" name="Oval 35"/>
              <p:cNvSpPr>
                <a:spLocks noChangeArrowheads="1"/>
              </p:cNvSpPr>
              <p:nvPr/>
            </p:nvSpPr>
            <p:spPr bwMode="auto">
              <a:xfrm>
                <a:off x="5025" y="2523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684" name="AutoShape 36"/>
              <p:cNvCxnSpPr>
                <a:cxnSpLocks noChangeShapeType="1"/>
                <a:stCxn id="155668" idx="6"/>
                <a:endCxn id="155683" idx="2"/>
              </p:cNvCxnSpPr>
              <p:nvPr/>
            </p:nvCxnSpPr>
            <p:spPr bwMode="auto">
              <a:xfrm flipV="1">
                <a:off x="3560" y="2569"/>
                <a:ext cx="1457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685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4994" y="1616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686" name="AutoShape 38"/>
              <p:cNvCxnSpPr>
                <a:cxnSpLocks noChangeShapeType="1"/>
                <a:stCxn id="155682" idx="4"/>
                <a:endCxn id="155685" idx="0"/>
              </p:cNvCxnSpPr>
              <p:nvPr/>
            </p:nvCxnSpPr>
            <p:spPr bwMode="auto">
              <a:xfrm>
                <a:off x="5071" y="1134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687" name="AutoShape 39"/>
              <p:cNvCxnSpPr>
                <a:cxnSpLocks noChangeShapeType="1"/>
                <a:stCxn id="155685" idx="2"/>
                <a:endCxn id="155683" idx="0"/>
              </p:cNvCxnSpPr>
              <p:nvPr/>
            </p:nvCxnSpPr>
            <p:spPr bwMode="auto">
              <a:xfrm>
                <a:off x="5071" y="2009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688" name="Text Box 40"/>
              <p:cNvSpPr txBox="1">
                <a:spLocks noChangeArrowheads="1"/>
              </p:cNvSpPr>
              <p:nvPr/>
            </p:nvSpPr>
            <p:spPr bwMode="auto">
              <a:xfrm>
                <a:off x="5102" y="1706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Z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55690" name="Oval 42"/>
              <p:cNvSpPr>
                <a:spLocks noChangeArrowheads="1"/>
              </p:cNvSpPr>
              <p:nvPr/>
            </p:nvSpPr>
            <p:spPr bwMode="auto">
              <a:xfrm>
                <a:off x="1609" y="2523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91" name="Oval 43"/>
              <p:cNvSpPr>
                <a:spLocks noChangeArrowheads="1"/>
              </p:cNvSpPr>
              <p:nvPr/>
            </p:nvSpPr>
            <p:spPr bwMode="auto">
              <a:xfrm>
                <a:off x="1609" y="103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92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1337" y="1661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693" name="Oval 45"/>
              <p:cNvSpPr>
                <a:spLocks noChangeArrowheads="1"/>
              </p:cNvSpPr>
              <p:nvPr/>
            </p:nvSpPr>
            <p:spPr bwMode="auto">
              <a:xfrm>
                <a:off x="1609" y="134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694" name="AutoShape 46"/>
              <p:cNvCxnSpPr>
                <a:cxnSpLocks noChangeShapeType="1"/>
                <a:stCxn id="155693" idx="2"/>
                <a:endCxn id="155692" idx="0"/>
              </p:cNvCxnSpPr>
              <p:nvPr/>
            </p:nvCxnSpPr>
            <p:spPr bwMode="auto">
              <a:xfrm rot="10800000" flipV="1">
                <a:off x="1414" y="1390"/>
                <a:ext cx="187" cy="26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695" name="AutoShape 47"/>
              <p:cNvCxnSpPr>
                <a:cxnSpLocks noChangeShapeType="1"/>
                <a:stCxn id="155692" idx="2"/>
                <a:endCxn id="155696" idx="2"/>
              </p:cNvCxnSpPr>
              <p:nvPr/>
            </p:nvCxnSpPr>
            <p:spPr bwMode="auto">
              <a:xfrm rot="16200000" flipH="1">
                <a:off x="1364" y="2104"/>
                <a:ext cx="288" cy="18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696" name="Oval 48"/>
              <p:cNvSpPr>
                <a:spLocks noChangeArrowheads="1"/>
              </p:cNvSpPr>
              <p:nvPr/>
            </p:nvSpPr>
            <p:spPr bwMode="auto">
              <a:xfrm>
                <a:off x="1609" y="22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699" name="AutoShape 51"/>
              <p:cNvCxnSpPr>
                <a:cxnSpLocks noChangeShapeType="1"/>
                <a:stCxn id="155670" idx="0"/>
                <a:endCxn id="155691" idx="2"/>
              </p:cNvCxnSpPr>
              <p:nvPr/>
            </p:nvCxnSpPr>
            <p:spPr bwMode="auto">
              <a:xfrm rot="16200000">
                <a:off x="889" y="849"/>
                <a:ext cx="482" cy="94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700" name="Line 52"/>
              <p:cNvSpPr>
                <a:spLocks noChangeShapeType="1"/>
              </p:cNvSpPr>
              <p:nvPr/>
            </p:nvSpPr>
            <p:spPr bwMode="auto">
              <a:xfrm flipH="1">
                <a:off x="1701" y="1071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155701" name="AutoShape 53"/>
              <p:cNvCxnSpPr>
                <a:cxnSpLocks noChangeShapeType="1"/>
                <a:stCxn id="155691" idx="4"/>
                <a:endCxn id="155693" idx="0"/>
              </p:cNvCxnSpPr>
              <p:nvPr/>
            </p:nvCxnSpPr>
            <p:spPr bwMode="auto">
              <a:xfrm>
                <a:off x="1655" y="1133"/>
                <a:ext cx="0" cy="203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02" name="AutoShape 54"/>
              <p:cNvCxnSpPr>
                <a:cxnSpLocks noChangeShapeType="1"/>
                <a:stCxn id="155696" idx="4"/>
                <a:endCxn id="155690" idx="0"/>
              </p:cNvCxnSpPr>
              <p:nvPr/>
            </p:nvCxnSpPr>
            <p:spPr bwMode="auto">
              <a:xfrm>
                <a:off x="1655" y="2395"/>
                <a:ext cx="0" cy="12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5703" name="Group 55"/>
              <p:cNvGrpSpPr>
                <a:grpSpLocks/>
              </p:cNvGrpSpPr>
              <p:nvPr/>
            </p:nvGrpSpPr>
            <p:grpSpPr bwMode="auto">
              <a:xfrm>
                <a:off x="1746" y="1797"/>
                <a:ext cx="180" cy="45"/>
                <a:chOff x="1701" y="1752"/>
                <a:chExt cx="180" cy="45"/>
              </a:xfrm>
            </p:grpSpPr>
            <p:sp>
              <p:nvSpPr>
                <p:cNvPr id="155704" name="Line 56"/>
                <p:cNvSpPr>
                  <a:spLocks noChangeShapeType="1"/>
                </p:cNvSpPr>
                <p:nvPr/>
              </p:nvSpPr>
              <p:spPr bwMode="auto">
                <a:xfrm>
                  <a:off x="170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05" name="Line 57"/>
                <p:cNvSpPr>
                  <a:spLocks noChangeShapeType="1"/>
                </p:cNvSpPr>
                <p:nvPr/>
              </p:nvSpPr>
              <p:spPr bwMode="auto">
                <a:xfrm>
                  <a:off x="170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06" name="Line 58"/>
                <p:cNvSpPr>
                  <a:spLocks noChangeShapeType="1"/>
                </p:cNvSpPr>
                <p:nvPr/>
              </p:nvSpPr>
              <p:spPr bwMode="auto">
                <a:xfrm>
                  <a:off x="179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07" name="Line 59"/>
                <p:cNvSpPr>
                  <a:spLocks noChangeShapeType="1"/>
                </p:cNvSpPr>
                <p:nvPr/>
              </p:nvSpPr>
              <p:spPr bwMode="auto">
                <a:xfrm>
                  <a:off x="179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55708" name="AutoShape 60"/>
              <p:cNvCxnSpPr>
                <a:cxnSpLocks noChangeShapeType="1"/>
                <a:stCxn id="155705" idx="1"/>
                <a:endCxn id="155696" idx="6"/>
              </p:cNvCxnSpPr>
              <p:nvPr/>
            </p:nvCxnSpPr>
            <p:spPr bwMode="auto">
              <a:xfrm rot="5400000">
                <a:off x="1530" y="2036"/>
                <a:ext cx="484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09" name="AutoShape 61"/>
              <p:cNvCxnSpPr>
                <a:cxnSpLocks noChangeShapeType="1"/>
                <a:stCxn id="155707" idx="0"/>
                <a:endCxn id="155693" idx="6"/>
              </p:cNvCxnSpPr>
              <p:nvPr/>
            </p:nvCxnSpPr>
            <p:spPr bwMode="auto">
              <a:xfrm rot="5400000" flipH="1">
                <a:off x="1576" y="1522"/>
                <a:ext cx="391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710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3198" y="1661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5711" name="Oval 63"/>
              <p:cNvSpPr>
                <a:spLocks noChangeArrowheads="1"/>
              </p:cNvSpPr>
              <p:nvPr/>
            </p:nvSpPr>
            <p:spPr bwMode="auto">
              <a:xfrm>
                <a:off x="3470" y="134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5712" name="AutoShape 64"/>
              <p:cNvCxnSpPr>
                <a:cxnSpLocks noChangeShapeType="1"/>
                <a:stCxn id="155711" idx="2"/>
                <a:endCxn id="155710" idx="0"/>
              </p:cNvCxnSpPr>
              <p:nvPr/>
            </p:nvCxnSpPr>
            <p:spPr bwMode="auto">
              <a:xfrm rot="10800000" flipV="1">
                <a:off x="3275" y="1390"/>
                <a:ext cx="187" cy="26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13" name="AutoShape 65"/>
              <p:cNvCxnSpPr>
                <a:cxnSpLocks noChangeShapeType="1"/>
                <a:stCxn id="155710" idx="2"/>
                <a:endCxn id="155714" idx="2"/>
              </p:cNvCxnSpPr>
              <p:nvPr/>
            </p:nvCxnSpPr>
            <p:spPr bwMode="auto">
              <a:xfrm rot="16200000" flipH="1">
                <a:off x="3225" y="2104"/>
                <a:ext cx="288" cy="18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714" name="Oval 66"/>
              <p:cNvSpPr>
                <a:spLocks noChangeArrowheads="1"/>
              </p:cNvSpPr>
              <p:nvPr/>
            </p:nvSpPr>
            <p:spPr bwMode="auto">
              <a:xfrm>
                <a:off x="3470" y="22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55715" name="Group 67"/>
              <p:cNvGrpSpPr>
                <a:grpSpLocks/>
              </p:cNvGrpSpPr>
              <p:nvPr/>
            </p:nvGrpSpPr>
            <p:grpSpPr bwMode="auto">
              <a:xfrm>
                <a:off x="3607" y="1797"/>
                <a:ext cx="180" cy="45"/>
                <a:chOff x="1701" y="1752"/>
                <a:chExt cx="180" cy="45"/>
              </a:xfrm>
            </p:grpSpPr>
            <p:sp>
              <p:nvSpPr>
                <p:cNvPr id="155716" name="Line 68"/>
                <p:cNvSpPr>
                  <a:spLocks noChangeShapeType="1"/>
                </p:cNvSpPr>
                <p:nvPr/>
              </p:nvSpPr>
              <p:spPr bwMode="auto">
                <a:xfrm>
                  <a:off x="170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17" name="Line 69"/>
                <p:cNvSpPr>
                  <a:spLocks noChangeShapeType="1"/>
                </p:cNvSpPr>
                <p:nvPr/>
              </p:nvSpPr>
              <p:spPr bwMode="auto">
                <a:xfrm>
                  <a:off x="170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18" name="Line 70"/>
                <p:cNvSpPr>
                  <a:spLocks noChangeShapeType="1"/>
                </p:cNvSpPr>
                <p:nvPr/>
              </p:nvSpPr>
              <p:spPr bwMode="auto">
                <a:xfrm>
                  <a:off x="179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5719" name="Line 71"/>
                <p:cNvSpPr>
                  <a:spLocks noChangeShapeType="1"/>
                </p:cNvSpPr>
                <p:nvPr/>
              </p:nvSpPr>
              <p:spPr bwMode="auto">
                <a:xfrm>
                  <a:off x="179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55720" name="AutoShape 72"/>
              <p:cNvCxnSpPr>
                <a:cxnSpLocks noChangeShapeType="1"/>
                <a:stCxn id="155717" idx="1"/>
                <a:endCxn id="155714" idx="6"/>
              </p:cNvCxnSpPr>
              <p:nvPr/>
            </p:nvCxnSpPr>
            <p:spPr bwMode="auto">
              <a:xfrm rot="5400000">
                <a:off x="3391" y="2036"/>
                <a:ext cx="484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21" name="AutoShape 73"/>
              <p:cNvCxnSpPr>
                <a:cxnSpLocks noChangeShapeType="1"/>
                <a:stCxn id="155719" idx="0"/>
                <a:endCxn id="155711" idx="6"/>
              </p:cNvCxnSpPr>
              <p:nvPr/>
            </p:nvCxnSpPr>
            <p:spPr bwMode="auto">
              <a:xfrm rot="5400000" flipH="1">
                <a:off x="3437" y="1522"/>
                <a:ext cx="391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22" name="AutoShape 74"/>
              <p:cNvCxnSpPr>
                <a:cxnSpLocks noChangeShapeType="1"/>
                <a:stCxn id="155669" idx="4"/>
                <a:endCxn id="155711" idx="0"/>
              </p:cNvCxnSpPr>
              <p:nvPr/>
            </p:nvCxnSpPr>
            <p:spPr bwMode="auto">
              <a:xfrm>
                <a:off x="3515" y="1134"/>
                <a:ext cx="1" cy="20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24" name="AutoShape 76"/>
              <p:cNvCxnSpPr>
                <a:cxnSpLocks noChangeShapeType="1"/>
                <a:stCxn id="155670" idx="4"/>
                <a:endCxn id="155690" idx="2"/>
              </p:cNvCxnSpPr>
              <p:nvPr/>
            </p:nvCxnSpPr>
            <p:spPr bwMode="auto">
              <a:xfrm rot="16200000" flipH="1">
                <a:off x="816" y="1783"/>
                <a:ext cx="628" cy="94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25" name="AutoShape 77"/>
              <p:cNvCxnSpPr>
                <a:cxnSpLocks noChangeShapeType="1"/>
                <a:stCxn id="155690" idx="6"/>
                <a:endCxn id="155668" idx="2"/>
              </p:cNvCxnSpPr>
              <p:nvPr/>
            </p:nvCxnSpPr>
            <p:spPr bwMode="auto">
              <a:xfrm>
                <a:off x="1708" y="2569"/>
                <a:ext cx="175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5727" name="AutoShape 79"/>
              <p:cNvCxnSpPr>
                <a:cxnSpLocks noChangeShapeType="1"/>
                <a:stCxn id="155669" idx="6"/>
                <a:endCxn id="155682" idx="2"/>
              </p:cNvCxnSpPr>
              <p:nvPr/>
            </p:nvCxnSpPr>
            <p:spPr bwMode="auto">
              <a:xfrm>
                <a:off x="3568" y="1081"/>
                <a:ext cx="1449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sp>
        <p:nvSpPr>
          <p:cNvPr id="155728" name="Text Box 80"/>
          <p:cNvSpPr txBox="1">
            <a:spLocks noChangeArrowheads="1"/>
          </p:cNvSpPr>
          <p:nvPr/>
        </p:nvSpPr>
        <p:spPr bwMode="auto">
          <a:xfrm>
            <a:off x="5867400" y="1773238"/>
            <a:ext cx="433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’’</a:t>
            </a:r>
            <a:endParaRPr lang="cs-CZ" altLang="cs-CZ" sz="1800" b="1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731" name="Line 83"/>
          <p:cNvSpPr>
            <a:spLocks noChangeShapeType="1"/>
          </p:cNvSpPr>
          <p:nvPr/>
        </p:nvSpPr>
        <p:spPr bwMode="auto">
          <a:xfrm>
            <a:off x="5940425" y="1628775"/>
            <a:ext cx="3603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55733" name="Object 85"/>
          <p:cNvGraphicFramePr>
            <a:graphicFrameLocks noChangeAspect="1"/>
          </p:cNvGraphicFramePr>
          <p:nvPr/>
        </p:nvGraphicFramePr>
        <p:xfrm>
          <a:off x="2771775" y="4365625"/>
          <a:ext cx="1439863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0" name="Rovnice" r:id="rId3" imgW="596880" imgH="419040" progId="Equation.3">
                  <p:embed/>
                </p:oleObj>
              </mc:Choice>
              <mc:Fallback>
                <p:oleObj name="Rovnice" r:id="rId3" imgW="596880" imgH="419040" progId="Equation.3">
                  <p:embed/>
                  <p:pic>
                    <p:nvPicPr>
                      <p:cNvPr id="0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365625"/>
                        <a:ext cx="1439863" cy="10096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734" name="Text Box 86"/>
          <p:cNvSpPr txBox="1">
            <a:spLocks noChangeArrowheads="1"/>
          </p:cNvSpPr>
          <p:nvPr/>
        </p:nvSpPr>
        <p:spPr bwMode="auto">
          <a:xfrm>
            <a:off x="179388" y="4365625"/>
            <a:ext cx="25209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Výstupní proud 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2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sp>
        <p:nvSpPr>
          <p:cNvPr id="155735" name="Text Box 87"/>
          <p:cNvSpPr txBox="1">
            <a:spLocks noChangeArrowheads="1"/>
          </p:cNvSpPr>
          <p:nvPr/>
        </p:nvSpPr>
        <p:spPr bwMode="auto">
          <a:xfrm>
            <a:off x="4572000" y="4365625"/>
            <a:ext cx="18002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G2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,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 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B2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55736" name="Object 88"/>
          <p:cNvGraphicFramePr>
            <a:graphicFrameLocks noGrp="1" noChangeAspect="1"/>
          </p:cNvGraphicFramePr>
          <p:nvPr>
            <p:ph idx="1"/>
          </p:nvPr>
        </p:nvGraphicFramePr>
        <p:xfrm>
          <a:off x="6475413" y="4365625"/>
          <a:ext cx="20574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1" name="Rovnice" r:id="rId5" imgW="952200" imgH="482400" progId="Equation.3">
                  <p:embed/>
                </p:oleObj>
              </mc:Choice>
              <mc:Fallback>
                <p:oleObj name="Rovnice" r:id="rId5" imgW="952200" imgH="482400" progId="Equation.3">
                  <p:embed/>
                  <p:pic>
                    <p:nvPicPr>
                      <p:cNvPr id="0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5413" y="4365625"/>
                        <a:ext cx="2057400" cy="1042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5744" name="Group 96"/>
          <p:cNvGrpSpPr>
            <a:grpSpLocks/>
          </p:cNvGrpSpPr>
          <p:nvPr/>
        </p:nvGrpSpPr>
        <p:grpSpPr bwMode="auto">
          <a:xfrm>
            <a:off x="1258888" y="1209675"/>
            <a:ext cx="5618162" cy="2133600"/>
            <a:chOff x="793" y="762"/>
            <a:chExt cx="3539" cy="1344"/>
          </a:xfrm>
        </p:grpSpPr>
        <p:sp>
          <p:nvSpPr>
            <p:cNvPr id="155665" name="Text Box 17"/>
            <p:cNvSpPr txBox="1">
              <a:spLocks noChangeArrowheads="1"/>
            </p:cNvSpPr>
            <p:nvPr/>
          </p:nvSpPr>
          <p:spPr bwMode="auto">
            <a:xfrm>
              <a:off x="2064" y="762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L</a:t>
              </a:r>
            </a:p>
          </p:txBody>
        </p:sp>
        <p:sp>
          <p:nvSpPr>
            <p:cNvPr id="155666" name="Text Box 18"/>
            <p:cNvSpPr txBox="1">
              <a:spLocks noChangeArrowheads="1"/>
            </p:cNvSpPr>
            <p:nvPr/>
          </p:nvSpPr>
          <p:spPr bwMode="auto">
            <a:xfrm>
              <a:off x="2880" y="79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5667" name="Text Box 19"/>
            <p:cNvSpPr txBox="1">
              <a:spLocks noChangeArrowheads="1"/>
            </p:cNvSpPr>
            <p:nvPr/>
          </p:nvSpPr>
          <p:spPr bwMode="auto">
            <a:xfrm>
              <a:off x="1837" y="1933"/>
              <a:ext cx="6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=B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C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/2</a:t>
              </a:r>
            </a:p>
          </p:txBody>
        </p:sp>
        <p:sp>
          <p:nvSpPr>
            <p:cNvPr id="155697" name="Text Box 49"/>
            <p:cNvSpPr txBox="1">
              <a:spLocks noChangeArrowheads="1"/>
            </p:cNvSpPr>
            <p:nvPr/>
          </p:nvSpPr>
          <p:spPr bwMode="auto">
            <a:xfrm>
              <a:off x="793" y="1933"/>
              <a:ext cx="4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=G/2</a:t>
              </a:r>
              <a:endPara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5738" name="Text Box 90"/>
            <p:cNvSpPr txBox="1">
              <a:spLocks noChangeArrowheads="1"/>
            </p:cNvSpPr>
            <p:nvPr/>
          </p:nvSpPr>
          <p:spPr bwMode="auto">
            <a:xfrm>
              <a:off x="2653" y="1933"/>
              <a:ext cx="49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=G/2</a:t>
              </a:r>
              <a:endPara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5739" name="Text Box 91"/>
            <p:cNvSpPr txBox="1">
              <a:spLocks noChangeArrowheads="1"/>
            </p:cNvSpPr>
            <p:nvPr/>
          </p:nvSpPr>
          <p:spPr bwMode="auto">
            <a:xfrm>
              <a:off x="3697" y="1896"/>
              <a:ext cx="63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=B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C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/2</a:t>
              </a:r>
            </a:p>
          </p:txBody>
        </p:sp>
      </p:grpSp>
      <p:sp>
        <p:nvSpPr>
          <p:cNvPr id="155740" name="Text Box 92"/>
          <p:cNvSpPr txBox="1">
            <a:spLocks noChangeArrowheads="1"/>
          </p:cNvSpPr>
          <p:nvPr/>
        </p:nvSpPr>
        <p:spPr bwMode="auto">
          <a:xfrm>
            <a:off x="252413" y="6021388"/>
            <a:ext cx="1655762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2</a:t>
            </a:r>
            <a:r>
              <a:rPr lang="en-US" altLang="cs-CZ" sz="2000" b="1">
                <a:solidFill>
                  <a:srgbClr val="000000"/>
                </a:solidFill>
                <a:effectLst/>
              </a:rPr>
              <a:t>’’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55741" name="Object 93"/>
          <p:cNvGraphicFramePr>
            <a:graphicFrameLocks noChangeAspect="1"/>
          </p:cNvGraphicFramePr>
          <p:nvPr/>
        </p:nvGraphicFramePr>
        <p:xfrm>
          <a:off x="1979613" y="6007100"/>
          <a:ext cx="22320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2" name="Rovnice" r:id="rId7" imgW="838080" imgH="241200" progId="Equation.3">
                  <p:embed/>
                </p:oleObj>
              </mc:Choice>
              <mc:Fallback>
                <p:oleObj name="Rovnice" r:id="rId7" imgW="838080" imgH="241200" progId="Equation.3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6007100"/>
                        <a:ext cx="2232025" cy="641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742" name="Text Box 94"/>
          <p:cNvSpPr txBox="1">
            <a:spLocks noChangeArrowheads="1"/>
          </p:cNvSpPr>
          <p:nvPr/>
        </p:nvSpPr>
        <p:spPr bwMode="auto">
          <a:xfrm>
            <a:off x="4643438" y="5984875"/>
            <a:ext cx="1655762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L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55743" name="Object 95"/>
          <p:cNvGraphicFramePr>
            <a:graphicFrameLocks noChangeAspect="1"/>
          </p:cNvGraphicFramePr>
          <p:nvPr/>
        </p:nvGraphicFramePr>
        <p:xfrm>
          <a:off x="6443663" y="5972175"/>
          <a:ext cx="21320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93" name="Rovnice" r:id="rId9" imgW="711000" imgH="228600" progId="Equation.3">
                  <p:embed/>
                </p:oleObj>
              </mc:Choice>
              <mc:Fallback>
                <p:oleObj name="Rovnice" r:id="rId9" imgW="711000" imgH="228600" progId="Equation.3">
                  <p:embed/>
                  <p:pic>
                    <p:nvPicPr>
                      <p:cNvPr id="0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5972175"/>
                        <a:ext cx="2132012" cy="685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5745" name="Text Box 97"/>
          <p:cNvSpPr txBox="1">
            <a:spLocks noChangeArrowheads="1"/>
          </p:cNvSpPr>
          <p:nvPr/>
        </p:nvSpPr>
        <p:spPr bwMode="auto">
          <a:xfrm>
            <a:off x="5940425" y="2133600"/>
            <a:ext cx="433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B2</a:t>
            </a:r>
          </a:p>
        </p:txBody>
      </p:sp>
      <p:sp>
        <p:nvSpPr>
          <p:cNvPr id="155746" name="Text Box 98"/>
          <p:cNvSpPr txBox="1">
            <a:spLocks noChangeArrowheads="1"/>
          </p:cNvSpPr>
          <p:nvPr/>
        </p:nvSpPr>
        <p:spPr bwMode="auto">
          <a:xfrm>
            <a:off x="4643438" y="2133600"/>
            <a:ext cx="4333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G2</a:t>
            </a:r>
          </a:p>
        </p:txBody>
      </p:sp>
      <p:sp>
        <p:nvSpPr>
          <p:cNvPr id="155747" name="Line 99"/>
          <p:cNvSpPr>
            <a:spLocks noChangeShapeType="1"/>
          </p:cNvSpPr>
          <p:nvPr/>
        </p:nvSpPr>
        <p:spPr bwMode="auto">
          <a:xfrm rot="5400000">
            <a:off x="5760244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5748" name="Line 100"/>
          <p:cNvSpPr>
            <a:spLocks noChangeShapeType="1"/>
          </p:cNvSpPr>
          <p:nvPr/>
        </p:nvSpPr>
        <p:spPr bwMode="auto">
          <a:xfrm rot="5400000">
            <a:off x="4896644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5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5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5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5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5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5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5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5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5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5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5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55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55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55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55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55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55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/>
      <p:bldP spid="155656" grpId="0" animBg="1"/>
      <p:bldP spid="155657" grpId="0"/>
      <p:bldP spid="155658" grpId="0" animBg="1"/>
      <p:bldP spid="155659" grpId="0"/>
      <p:bldP spid="155689" grpId="0" animBg="1"/>
      <p:bldP spid="155726" grpId="0"/>
      <p:bldP spid="155728" grpId="0"/>
      <p:bldP spid="155731" grpId="0" animBg="1"/>
      <p:bldP spid="155734" grpId="0" animBg="1"/>
      <p:bldP spid="155735" grpId="0" animBg="1"/>
      <p:bldP spid="155740" grpId="0" animBg="1"/>
      <p:bldP spid="155742" grpId="0" animBg="1"/>
      <p:bldP spid="155745" grpId="0"/>
      <p:bldP spid="155746" grpId="0"/>
      <p:bldP spid="155747" grpId="0" animBg="1"/>
      <p:bldP spid="15574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  <a:sym typeface="Symbol" panose="05050102010706020507" pitchFamily="18" charset="2"/>
              </a:rPr>
              <a:t> článek</a:t>
            </a:r>
          </a:p>
        </p:txBody>
      </p:sp>
      <p:sp>
        <p:nvSpPr>
          <p:cNvPr id="157699" name="Line 3"/>
          <p:cNvSpPr>
            <a:spLocks noChangeShapeType="1"/>
          </p:cNvSpPr>
          <p:nvPr/>
        </p:nvSpPr>
        <p:spPr bwMode="auto">
          <a:xfrm>
            <a:off x="611188" y="2492375"/>
            <a:ext cx="0" cy="6492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179388" y="26368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800" b="1" baseline="-25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3059113" y="1916113"/>
            <a:ext cx="9366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708" name="Text Box 12"/>
          <p:cNvSpPr txBox="1">
            <a:spLocks noChangeArrowheads="1"/>
          </p:cNvSpPr>
          <p:nvPr/>
        </p:nvSpPr>
        <p:spPr bwMode="auto">
          <a:xfrm>
            <a:off x="4573588" y="19177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57709" name="Text Box 13"/>
          <p:cNvSpPr txBox="1">
            <a:spLocks noChangeArrowheads="1"/>
          </p:cNvSpPr>
          <p:nvPr/>
        </p:nvSpPr>
        <p:spPr bwMode="auto">
          <a:xfrm>
            <a:off x="3348038" y="1917700"/>
            <a:ext cx="50323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XL</a:t>
            </a:r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 rot="5400000">
            <a:off x="2304257" y="19534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>
            <a:off x="4356100" y="1917700"/>
            <a:ext cx="935038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2124075" y="1773238"/>
            <a:ext cx="4333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US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’</a:t>
            </a:r>
            <a:endParaRPr lang="cs-CZ" altLang="cs-CZ" sz="1800" b="1"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7775" name="Object 79"/>
          <p:cNvGraphicFramePr>
            <a:graphicFrameLocks noChangeAspect="1"/>
          </p:cNvGraphicFramePr>
          <p:nvPr/>
        </p:nvGraphicFramePr>
        <p:xfrm>
          <a:off x="3419475" y="4437063"/>
          <a:ext cx="403225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2" name="Rovnice" r:id="rId3" imgW="1257120" imgH="215640" progId="Equation.3">
                  <p:embed/>
                </p:oleObj>
              </mc:Choice>
              <mc:Fallback>
                <p:oleObj name="Rovnice" r:id="rId3" imgW="1257120" imgH="215640" progId="Equation.3">
                  <p:embed/>
                  <p:pic>
                    <p:nvPicPr>
                      <p:cNvPr id="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437063"/>
                        <a:ext cx="4032250" cy="6905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76" name="Text Box 80"/>
          <p:cNvSpPr txBox="1">
            <a:spLocks noChangeArrowheads="1"/>
          </p:cNvSpPr>
          <p:nvPr/>
        </p:nvSpPr>
        <p:spPr bwMode="auto">
          <a:xfrm>
            <a:off x="250825" y="4365625"/>
            <a:ext cx="2952750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</a:rPr>
              <a:t>Úbytek napětí na podélné impedanci:</a:t>
            </a:r>
          </a:p>
        </p:txBody>
      </p:sp>
      <p:sp>
        <p:nvSpPr>
          <p:cNvPr id="157786" name="Text Box 90"/>
          <p:cNvSpPr txBox="1">
            <a:spLocks noChangeArrowheads="1"/>
          </p:cNvSpPr>
          <p:nvPr/>
        </p:nvSpPr>
        <p:spPr bwMode="auto">
          <a:xfrm>
            <a:off x="179388" y="5949950"/>
            <a:ext cx="1439862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Vstupní napětí:</a:t>
            </a:r>
          </a:p>
        </p:txBody>
      </p:sp>
      <p:graphicFrame>
        <p:nvGraphicFramePr>
          <p:cNvPr id="157787" name="Object 91"/>
          <p:cNvGraphicFramePr>
            <a:graphicFrameLocks noChangeAspect="1"/>
          </p:cNvGraphicFramePr>
          <p:nvPr/>
        </p:nvGraphicFramePr>
        <p:xfrm>
          <a:off x="1833563" y="6007100"/>
          <a:ext cx="267176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3" name="Rovnice" r:id="rId5" imgW="1002960" imgH="241200" progId="Equation.3">
                  <p:embed/>
                </p:oleObj>
              </mc:Choice>
              <mc:Fallback>
                <p:oleObj name="Rovnice" r:id="rId5" imgW="1002960" imgH="241200" progId="Equation.3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6007100"/>
                        <a:ext cx="2671762" cy="641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88" name="Text Box 92"/>
          <p:cNvSpPr txBox="1">
            <a:spLocks noChangeArrowheads="1"/>
          </p:cNvSpPr>
          <p:nvPr/>
        </p:nvSpPr>
        <p:spPr bwMode="auto">
          <a:xfrm>
            <a:off x="4643438" y="5984875"/>
            <a:ext cx="1655762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en-US" altLang="cs-CZ" sz="2000" b="1" baseline="30000">
                <a:solidFill>
                  <a:srgbClr val="000000"/>
                </a:solidFill>
                <a:effectLst/>
              </a:rPr>
              <a:t>’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pSp>
        <p:nvGrpSpPr>
          <p:cNvPr id="157795" name="Group 99"/>
          <p:cNvGrpSpPr>
            <a:grpSpLocks/>
          </p:cNvGrpSpPr>
          <p:nvPr/>
        </p:nvGrpSpPr>
        <p:grpSpPr bwMode="auto">
          <a:xfrm>
            <a:off x="755650" y="1196975"/>
            <a:ext cx="7848600" cy="2954338"/>
            <a:chOff x="476" y="754"/>
            <a:chExt cx="4944" cy="1861"/>
          </a:xfrm>
        </p:grpSpPr>
        <p:sp>
          <p:nvSpPr>
            <p:cNvPr id="157773" name="Text Box 77"/>
            <p:cNvSpPr txBox="1">
              <a:spLocks noChangeArrowheads="1"/>
            </p:cNvSpPr>
            <p:nvPr/>
          </p:nvSpPr>
          <p:spPr bwMode="auto">
            <a:xfrm>
              <a:off x="3696" y="1117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en-US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’’</a:t>
              </a:r>
              <a:endPara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57794" name="Group 98"/>
            <p:cNvGrpSpPr>
              <a:grpSpLocks/>
            </p:cNvGrpSpPr>
            <p:nvPr/>
          </p:nvGrpSpPr>
          <p:grpSpPr bwMode="auto">
            <a:xfrm>
              <a:off x="476" y="754"/>
              <a:ext cx="4944" cy="1861"/>
              <a:chOff x="476" y="754"/>
              <a:chExt cx="4944" cy="1861"/>
            </a:xfrm>
          </p:grpSpPr>
          <p:sp>
            <p:nvSpPr>
              <p:cNvPr id="157703" name="Line 7"/>
              <p:cNvSpPr>
                <a:spLocks noChangeShapeType="1"/>
              </p:cNvSpPr>
              <p:nvPr/>
            </p:nvSpPr>
            <p:spPr bwMode="auto">
              <a:xfrm>
                <a:off x="1701" y="981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704" name="Text Box 8"/>
              <p:cNvSpPr txBox="1">
                <a:spLocks noChangeArrowheads="1"/>
              </p:cNvSpPr>
              <p:nvPr/>
            </p:nvSpPr>
            <p:spPr bwMode="auto">
              <a:xfrm>
                <a:off x="3606" y="808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7705" name="Line 9"/>
              <p:cNvSpPr>
                <a:spLocks noChangeShapeType="1"/>
              </p:cNvSpPr>
              <p:nvPr/>
            </p:nvSpPr>
            <p:spPr bwMode="auto">
              <a:xfrm>
                <a:off x="4921" y="1253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706" name="Text Box 10"/>
              <p:cNvSpPr txBox="1">
                <a:spLocks noChangeArrowheads="1"/>
              </p:cNvSpPr>
              <p:nvPr/>
            </p:nvSpPr>
            <p:spPr bwMode="auto">
              <a:xfrm>
                <a:off x="4605" y="1752"/>
                <a:ext cx="2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r>
                  <a:rPr lang="en-US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7712" name="Line 16"/>
              <p:cNvSpPr>
                <a:spLocks noChangeShapeType="1"/>
              </p:cNvSpPr>
              <p:nvPr/>
            </p:nvSpPr>
            <p:spPr bwMode="auto">
              <a:xfrm rot="5400000">
                <a:off x="3492" y="1231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714" name="Text Box 18"/>
              <p:cNvSpPr txBox="1">
                <a:spLocks noChangeArrowheads="1"/>
              </p:cNvSpPr>
              <p:nvPr/>
            </p:nvSpPr>
            <p:spPr bwMode="auto">
              <a:xfrm>
                <a:off x="1610" y="754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L</a:t>
                </a:r>
              </a:p>
            </p:txBody>
          </p:sp>
          <p:grpSp>
            <p:nvGrpSpPr>
              <p:cNvPr id="157715" name="Group 19"/>
              <p:cNvGrpSpPr>
                <a:grpSpLocks/>
              </p:cNvGrpSpPr>
              <p:nvPr/>
            </p:nvGrpSpPr>
            <p:grpSpPr bwMode="auto">
              <a:xfrm>
                <a:off x="476" y="980"/>
                <a:ext cx="4944" cy="1635"/>
                <a:chOff x="476" y="980"/>
                <a:chExt cx="4944" cy="1635"/>
              </a:xfrm>
            </p:grpSpPr>
            <p:cxnSp>
              <p:nvCxnSpPr>
                <p:cNvPr id="157716" name="AutoShape 20"/>
                <p:cNvCxnSpPr>
                  <a:cxnSpLocks noChangeShapeType="1"/>
                  <a:stCxn id="157761" idx="4"/>
                  <a:endCxn id="157718" idx="0"/>
                </p:cNvCxnSpPr>
                <p:nvPr/>
              </p:nvCxnSpPr>
              <p:spPr bwMode="auto">
                <a:xfrm flipH="1">
                  <a:off x="3515" y="2395"/>
                  <a:ext cx="1" cy="12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grpSp>
              <p:nvGrpSpPr>
                <p:cNvPr id="157717" name="Group 21"/>
                <p:cNvGrpSpPr>
                  <a:grpSpLocks/>
                </p:cNvGrpSpPr>
                <p:nvPr/>
              </p:nvGrpSpPr>
              <p:grpSpPr bwMode="auto">
                <a:xfrm>
                  <a:off x="476" y="980"/>
                  <a:ext cx="4944" cy="1635"/>
                  <a:chOff x="476" y="980"/>
                  <a:chExt cx="4944" cy="1635"/>
                </a:xfrm>
              </p:grpSpPr>
              <p:sp>
                <p:nvSpPr>
                  <p:cNvPr id="157718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252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19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3469" y="1035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20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1570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2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1" y="1625"/>
                    <a:ext cx="272" cy="23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24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</a:t>
                    </a:r>
                  </a:p>
                </p:txBody>
              </p:sp>
              <p:grpSp>
                <p:nvGrpSpPr>
                  <p:cNvPr id="157722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1973" y="980"/>
                    <a:ext cx="545" cy="92"/>
                    <a:chOff x="838" y="2340"/>
                    <a:chExt cx="545" cy="92"/>
                  </a:xfrm>
                </p:grpSpPr>
                <p:sp>
                  <p:nvSpPr>
                    <p:cNvPr id="157723" name="Arc 27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929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24" name="Arc 28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838" y="2340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25" name="Arc 29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02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26" name="Arc 30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11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27" name="Arc 31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292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28" name="Arc 32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201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57729" name="Rectangle 33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2951" y="888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30" name="AutoShape 34"/>
                  <p:cNvCxnSpPr>
                    <a:cxnSpLocks noChangeShapeType="1"/>
                    <a:stCxn id="157729" idx="2"/>
                    <a:endCxn id="157727" idx="1"/>
                  </p:cNvCxnSpPr>
                  <p:nvPr/>
                </p:nvCxnSpPr>
                <p:spPr bwMode="auto">
                  <a:xfrm flipH="1" flipV="1">
                    <a:off x="2518" y="1080"/>
                    <a:ext cx="310" cy="2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31" name="AutoShape 35"/>
                  <p:cNvCxnSpPr>
                    <a:cxnSpLocks noChangeShapeType="1"/>
                    <a:stCxn id="157729" idx="0"/>
                    <a:endCxn id="157719" idx="2"/>
                  </p:cNvCxnSpPr>
                  <p:nvPr/>
                </p:nvCxnSpPr>
                <p:spPr bwMode="auto">
                  <a:xfrm flipV="1">
                    <a:off x="3229" y="1081"/>
                    <a:ext cx="232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32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5025" y="1035"/>
                    <a:ext cx="91" cy="91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33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5025" y="2523"/>
                    <a:ext cx="91" cy="91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34" name="AutoShape 38"/>
                  <p:cNvCxnSpPr>
                    <a:cxnSpLocks noChangeShapeType="1"/>
                    <a:stCxn id="157718" idx="6"/>
                    <a:endCxn id="157733" idx="2"/>
                  </p:cNvCxnSpPr>
                  <p:nvPr/>
                </p:nvCxnSpPr>
                <p:spPr bwMode="auto">
                  <a:xfrm flipV="1">
                    <a:off x="3560" y="2569"/>
                    <a:ext cx="1457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35" name="Rectangle 3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4" y="1616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36" name="AutoShape 40"/>
                  <p:cNvCxnSpPr>
                    <a:cxnSpLocks noChangeShapeType="1"/>
                    <a:stCxn id="157732" idx="4"/>
                    <a:endCxn id="157735" idx="0"/>
                  </p:cNvCxnSpPr>
                  <p:nvPr/>
                </p:nvCxnSpPr>
                <p:spPr bwMode="auto">
                  <a:xfrm>
                    <a:off x="5071" y="1134"/>
                    <a:ext cx="0" cy="474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37" name="AutoShape 41"/>
                  <p:cNvCxnSpPr>
                    <a:cxnSpLocks noChangeShapeType="1"/>
                    <a:stCxn id="157735" idx="2"/>
                    <a:endCxn id="157733" idx="0"/>
                  </p:cNvCxnSpPr>
                  <p:nvPr/>
                </p:nvCxnSpPr>
                <p:spPr bwMode="auto">
                  <a:xfrm>
                    <a:off x="5071" y="2009"/>
                    <a:ext cx="0" cy="506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3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02" y="1706"/>
                    <a:ext cx="31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Z</a:t>
                    </a:r>
                    <a:endPara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57739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1609" y="2523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40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609" y="103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41" name="Rectangle 4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337" y="1661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42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609" y="134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43" name="AutoShape 47"/>
                  <p:cNvCxnSpPr>
                    <a:cxnSpLocks noChangeShapeType="1"/>
                    <a:stCxn id="157742" idx="2"/>
                    <a:endCxn id="157741" idx="0"/>
                  </p:cNvCxnSpPr>
                  <p:nvPr/>
                </p:nvCxnSpPr>
                <p:spPr bwMode="auto">
                  <a:xfrm rot="10800000" flipV="1">
                    <a:off x="1414" y="1390"/>
                    <a:ext cx="187" cy="26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44" name="AutoShape 48"/>
                  <p:cNvCxnSpPr>
                    <a:cxnSpLocks noChangeShapeType="1"/>
                    <a:stCxn id="157741" idx="2"/>
                    <a:endCxn id="157745" idx="2"/>
                  </p:cNvCxnSpPr>
                  <p:nvPr/>
                </p:nvCxnSpPr>
                <p:spPr bwMode="auto">
                  <a:xfrm rot="16200000" flipH="1">
                    <a:off x="1364" y="2104"/>
                    <a:ext cx="288" cy="187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4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1609" y="2296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46" name="AutoShape 50"/>
                  <p:cNvCxnSpPr>
                    <a:cxnSpLocks noChangeShapeType="1"/>
                    <a:stCxn id="157720" idx="0"/>
                    <a:endCxn id="157740" idx="2"/>
                  </p:cNvCxnSpPr>
                  <p:nvPr/>
                </p:nvCxnSpPr>
                <p:spPr bwMode="auto">
                  <a:xfrm rot="16200000">
                    <a:off x="889" y="849"/>
                    <a:ext cx="482" cy="94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47" name="Line 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01" y="1071"/>
                    <a:ext cx="27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cxnSp>
                <p:nvCxnSpPr>
                  <p:cNvPr id="157748" name="AutoShape 52"/>
                  <p:cNvCxnSpPr>
                    <a:cxnSpLocks noChangeShapeType="1"/>
                    <a:stCxn id="157740" idx="4"/>
                    <a:endCxn id="157742" idx="0"/>
                  </p:cNvCxnSpPr>
                  <p:nvPr/>
                </p:nvCxnSpPr>
                <p:spPr bwMode="auto">
                  <a:xfrm>
                    <a:off x="1655" y="1133"/>
                    <a:ext cx="0" cy="203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49" name="AutoShape 53"/>
                  <p:cNvCxnSpPr>
                    <a:cxnSpLocks noChangeShapeType="1"/>
                    <a:stCxn id="157745" idx="4"/>
                    <a:endCxn id="157739" idx="0"/>
                  </p:cNvCxnSpPr>
                  <p:nvPr/>
                </p:nvCxnSpPr>
                <p:spPr bwMode="auto">
                  <a:xfrm>
                    <a:off x="1655" y="2395"/>
                    <a:ext cx="0" cy="12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grpSp>
                <p:nvGrpSpPr>
                  <p:cNvPr id="15775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746" y="1797"/>
                    <a:ext cx="180" cy="45"/>
                    <a:chOff x="1701" y="1752"/>
                    <a:chExt cx="180" cy="45"/>
                  </a:xfrm>
                </p:grpSpPr>
                <p:sp>
                  <p:nvSpPr>
                    <p:cNvPr id="157751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52" name="Line 5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53" name="Line 5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9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54" name="Line 5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9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cxnSp>
                <p:nvCxnSpPr>
                  <p:cNvPr id="157755" name="AutoShape 59"/>
                  <p:cNvCxnSpPr>
                    <a:cxnSpLocks noChangeShapeType="1"/>
                    <a:stCxn id="157752" idx="1"/>
                    <a:endCxn id="157745" idx="6"/>
                  </p:cNvCxnSpPr>
                  <p:nvPr/>
                </p:nvCxnSpPr>
                <p:spPr bwMode="auto">
                  <a:xfrm rot="5400000">
                    <a:off x="1530" y="2036"/>
                    <a:ext cx="484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56" name="AutoShape 60"/>
                  <p:cNvCxnSpPr>
                    <a:cxnSpLocks noChangeShapeType="1"/>
                    <a:stCxn id="157754" idx="0"/>
                    <a:endCxn id="157742" idx="6"/>
                  </p:cNvCxnSpPr>
                  <p:nvPr/>
                </p:nvCxnSpPr>
                <p:spPr bwMode="auto">
                  <a:xfrm rot="5400000" flipH="1">
                    <a:off x="1576" y="1522"/>
                    <a:ext cx="391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57" name="Rectangle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98" y="1661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57758" name="Oval 62"/>
                  <p:cNvSpPr>
                    <a:spLocks noChangeArrowheads="1"/>
                  </p:cNvSpPr>
                  <p:nvPr/>
                </p:nvSpPr>
                <p:spPr bwMode="auto">
                  <a:xfrm>
                    <a:off x="3470" y="134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57759" name="AutoShape 63"/>
                  <p:cNvCxnSpPr>
                    <a:cxnSpLocks noChangeShapeType="1"/>
                    <a:stCxn id="157758" idx="2"/>
                    <a:endCxn id="157757" idx="0"/>
                  </p:cNvCxnSpPr>
                  <p:nvPr/>
                </p:nvCxnSpPr>
                <p:spPr bwMode="auto">
                  <a:xfrm rot="10800000" flipV="1">
                    <a:off x="3275" y="1390"/>
                    <a:ext cx="187" cy="26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60" name="AutoShape 64"/>
                  <p:cNvCxnSpPr>
                    <a:cxnSpLocks noChangeShapeType="1"/>
                    <a:stCxn id="157757" idx="2"/>
                    <a:endCxn id="157761" idx="2"/>
                  </p:cNvCxnSpPr>
                  <p:nvPr/>
                </p:nvCxnSpPr>
                <p:spPr bwMode="auto">
                  <a:xfrm rot="16200000" flipH="1">
                    <a:off x="3225" y="2104"/>
                    <a:ext cx="288" cy="187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5776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470" y="2296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5776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3607" y="1797"/>
                    <a:ext cx="180" cy="45"/>
                    <a:chOff x="1701" y="1752"/>
                    <a:chExt cx="180" cy="45"/>
                  </a:xfrm>
                </p:grpSpPr>
                <p:sp>
                  <p:nvSpPr>
                    <p:cNvPr id="157763" name="Line 6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6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65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9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7766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9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cxnSp>
                <p:nvCxnSpPr>
                  <p:cNvPr id="157767" name="AutoShape 71"/>
                  <p:cNvCxnSpPr>
                    <a:cxnSpLocks noChangeShapeType="1"/>
                    <a:stCxn id="157764" idx="1"/>
                    <a:endCxn id="157761" idx="6"/>
                  </p:cNvCxnSpPr>
                  <p:nvPr/>
                </p:nvCxnSpPr>
                <p:spPr bwMode="auto">
                  <a:xfrm rot="5400000">
                    <a:off x="3391" y="2036"/>
                    <a:ext cx="484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68" name="AutoShape 72"/>
                  <p:cNvCxnSpPr>
                    <a:cxnSpLocks noChangeShapeType="1"/>
                    <a:stCxn id="157766" idx="0"/>
                    <a:endCxn id="157758" idx="6"/>
                  </p:cNvCxnSpPr>
                  <p:nvPr/>
                </p:nvCxnSpPr>
                <p:spPr bwMode="auto">
                  <a:xfrm rot="5400000" flipH="1">
                    <a:off x="3437" y="1522"/>
                    <a:ext cx="391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69" name="AutoShape 73"/>
                  <p:cNvCxnSpPr>
                    <a:cxnSpLocks noChangeShapeType="1"/>
                    <a:stCxn id="157719" idx="4"/>
                    <a:endCxn id="157758" idx="0"/>
                  </p:cNvCxnSpPr>
                  <p:nvPr/>
                </p:nvCxnSpPr>
                <p:spPr bwMode="auto">
                  <a:xfrm>
                    <a:off x="3515" y="1134"/>
                    <a:ext cx="1" cy="202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70" name="AutoShape 74"/>
                  <p:cNvCxnSpPr>
                    <a:cxnSpLocks noChangeShapeType="1"/>
                    <a:stCxn id="157720" idx="4"/>
                    <a:endCxn id="157739" idx="2"/>
                  </p:cNvCxnSpPr>
                  <p:nvPr/>
                </p:nvCxnSpPr>
                <p:spPr bwMode="auto">
                  <a:xfrm rot="16200000" flipH="1">
                    <a:off x="816" y="1783"/>
                    <a:ext cx="628" cy="94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71" name="AutoShape 75"/>
                  <p:cNvCxnSpPr>
                    <a:cxnSpLocks noChangeShapeType="1"/>
                    <a:stCxn id="157739" idx="6"/>
                    <a:endCxn id="157718" idx="2"/>
                  </p:cNvCxnSpPr>
                  <p:nvPr/>
                </p:nvCxnSpPr>
                <p:spPr bwMode="auto">
                  <a:xfrm>
                    <a:off x="1708" y="2569"/>
                    <a:ext cx="1753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57772" name="AutoShape 76"/>
                  <p:cNvCxnSpPr>
                    <a:cxnSpLocks noChangeShapeType="1"/>
                    <a:stCxn id="157719" idx="6"/>
                    <a:endCxn id="157732" idx="2"/>
                  </p:cNvCxnSpPr>
                  <p:nvPr/>
                </p:nvCxnSpPr>
                <p:spPr bwMode="auto">
                  <a:xfrm>
                    <a:off x="3568" y="1081"/>
                    <a:ext cx="1449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</p:grpSp>
          </p:grpSp>
          <p:sp>
            <p:nvSpPr>
              <p:cNvPr id="157774" name="Line 78"/>
              <p:cNvSpPr>
                <a:spLocks noChangeShapeType="1"/>
              </p:cNvSpPr>
              <p:nvPr/>
            </p:nvSpPr>
            <p:spPr bwMode="auto">
              <a:xfrm>
                <a:off x="3742" y="1026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57779" name="Group 83"/>
              <p:cNvGrpSpPr>
                <a:grpSpLocks/>
              </p:cNvGrpSpPr>
              <p:nvPr/>
            </p:nvGrpSpPr>
            <p:grpSpPr bwMode="auto">
              <a:xfrm>
                <a:off x="793" y="762"/>
                <a:ext cx="3539" cy="1344"/>
                <a:chOff x="793" y="762"/>
                <a:chExt cx="3539" cy="1344"/>
              </a:xfrm>
            </p:grpSpPr>
            <p:sp>
              <p:nvSpPr>
                <p:cNvPr id="157780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2064" y="762"/>
                  <a:ext cx="31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X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L</a:t>
                  </a:r>
                </a:p>
              </p:txBody>
            </p:sp>
            <p:sp>
              <p:nvSpPr>
                <p:cNvPr id="157781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2880" y="799"/>
                  <a:ext cx="31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R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57782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1837" y="1933"/>
                  <a:ext cx="635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B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=B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C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/2</a:t>
                  </a:r>
                </a:p>
              </p:txBody>
            </p:sp>
            <p:sp>
              <p:nvSpPr>
                <p:cNvPr id="157783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793" y="1933"/>
                  <a:ext cx="49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G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=G/2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57784" name="Text Box 88"/>
                <p:cNvSpPr txBox="1">
                  <a:spLocks noChangeArrowheads="1"/>
                </p:cNvSpPr>
                <p:nvPr/>
              </p:nvSpPr>
              <p:spPr bwMode="auto">
                <a:xfrm>
                  <a:off x="2653" y="1933"/>
                  <a:ext cx="499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G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=G/2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5778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697" y="1896"/>
                  <a:ext cx="635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B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=B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C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/2</a:t>
                  </a:r>
                </a:p>
              </p:txBody>
            </p:sp>
          </p:grpSp>
          <p:sp>
            <p:nvSpPr>
              <p:cNvPr id="157790" name="Text Box 94"/>
              <p:cNvSpPr txBox="1">
                <a:spLocks noChangeArrowheads="1"/>
              </p:cNvSpPr>
              <p:nvPr/>
            </p:nvSpPr>
            <p:spPr bwMode="auto">
              <a:xfrm>
                <a:off x="3742" y="1344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B2</a:t>
                </a:r>
              </a:p>
            </p:txBody>
          </p:sp>
          <p:sp>
            <p:nvSpPr>
              <p:cNvPr id="157791" name="Text Box 95"/>
              <p:cNvSpPr txBox="1">
                <a:spLocks noChangeArrowheads="1"/>
              </p:cNvSpPr>
              <p:nvPr/>
            </p:nvSpPr>
            <p:spPr bwMode="auto">
              <a:xfrm>
                <a:off x="2925" y="1344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8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G2</a:t>
                </a:r>
              </a:p>
            </p:txBody>
          </p:sp>
          <p:sp>
            <p:nvSpPr>
              <p:cNvPr id="157792" name="Line 96"/>
              <p:cNvSpPr>
                <a:spLocks noChangeShapeType="1"/>
              </p:cNvSpPr>
              <p:nvPr/>
            </p:nvSpPr>
            <p:spPr bwMode="auto">
              <a:xfrm rot="5400000">
                <a:off x="3628" y="150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7793" name="Line 97"/>
              <p:cNvSpPr>
                <a:spLocks noChangeShapeType="1"/>
              </p:cNvSpPr>
              <p:nvPr/>
            </p:nvSpPr>
            <p:spPr bwMode="auto">
              <a:xfrm rot="5400000">
                <a:off x="3084" y="150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aphicFrame>
        <p:nvGraphicFramePr>
          <p:cNvPr id="157797" name="Object 101"/>
          <p:cNvGraphicFramePr>
            <a:graphicFrameLocks noGrp="1" noChangeAspect="1"/>
          </p:cNvGraphicFramePr>
          <p:nvPr>
            <p:ph idx="1"/>
          </p:nvPr>
        </p:nvGraphicFramePr>
        <p:xfrm>
          <a:off x="6515100" y="5338763"/>
          <a:ext cx="1976438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34" name="Rovnice" r:id="rId7" imgW="914400" imgH="482400" progId="Equation.3">
                  <p:embed/>
                </p:oleObj>
              </mc:Choice>
              <mc:Fallback>
                <p:oleObj name="Rovnice" r:id="rId7" imgW="914400" imgH="482400" progId="Equation.3">
                  <p:embed/>
                  <p:pic>
                    <p:nvPicPr>
                      <p:cNvPr id="0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5100" y="5338763"/>
                        <a:ext cx="1976438" cy="10429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98" name="Text Box 102"/>
          <p:cNvSpPr txBox="1">
            <a:spLocks noChangeArrowheads="1"/>
          </p:cNvSpPr>
          <p:nvPr/>
        </p:nvSpPr>
        <p:spPr bwMode="auto">
          <a:xfrm>
            <a:off x="2989263" y="2133600"/>
            <a:ext cx="4333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B1</a:t>
            </a:r>
          </a:p>
        </p:txBody>
      </p:sp>
      <p:sp>
        <p:nvSpPr>
          <p:cNvPr id="157799" name="Text Box 103"/>
          <p:cNvSpPr txBox="1">
            <a:spLocks noChangeArrowheads="1"/>
          </p:cNvSpPr>
          <p:nvPr/>
        </p:nvSpPr>
        <p:spPr bwMode="auto">
          <a:xfrm>
            <a:off x="1692275" y="2133600"/>
            <a:ext cx="433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G1</a:t>
            </a:r>
          </a:p>
        </p:txBody>
      </p:sp>
      <p:sp>
        <p:nvSpPr>
          <p:cNvPr id="157800" name="Line 104"/>
          <p:cNvSpPr>
            <a:spLocks noChangeShapeType="1"/>
          </p:cNvSpPr>
          <p:nvPr/>
        </p:nvSpPr>
        <p:spPr bwMode="auto">
          <a:xfrm rot="5400000">
            <a:off x="2809082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7801" name="Line 105"/>
          <p:cNvSpPr>
            <a:spLocks noChangeShapeType="1"/>
          </p:cNvSpPr>
          <p:nvPr/>
        </p:nvSpPr>
        <p:spPr bwMode="auto">
          <a:xfrm rot="5400000">
            <a:off x="1945482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7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7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5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5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7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7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7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7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7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7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5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57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7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7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7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7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7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7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/>
      <p:bldP spid="157699" grpId="0" animBg="1"/>
      <p:bldP spid="157700" grpId="0"/>
      <p:bldP spid="157707" grpId="0" animBg="1"/>
      <p:bldP spid="157708" grpId="0"/>
      <p:bldP spid="157709" grpId="0"/>
      <p:bldP spid="157710" grpId="0" animBg="1"/>
      <p:bldP spid="157711" grpId="0" animBg="1"/>
      <p:bldP spid="157713" grpId="0"/>
      <p:bldP spid="157776" grpId="0" animBg="1"/>
      <p:bldP spid="157786" grpId="0" animBg="1"/>
      <p:bldP spid="157788" grpId="0" animBg="1"/>
      <p:bldP spid="157798" grpId="0"/>
      <p:bldP spid="157799" grpId="0"/>
      <p:bldP spid="157800" grpId="0" animBg="1"/>
      <p:bldP spid="15780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  <a:sym typeface="Symbol" panose="05050102010706020507" pitchFamily="18" charset="2"/>
              </a:rPr>
              <a:t> článek</a:t>
            </a:r>
          </a:p>
        </p:txBody>
      </p:sp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179388" y="2636838"/>
            <a:ext cx="3603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800" b="1" baseline="-25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725" name="Line 5"/>
          <p:cNvSpPr>
            <a:spLocks noChangeShapeType="1"/>
          </p:cNvSpPr>
          <p:nvPr/>
        </p:nvSpPr>
        <p:spPr bwMode="auto">
          <a:xfrm>
            <a:off x="1908175" y="1557338"/>
            <a:ext cx="3603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1692275" y="1196975"/>
            <a:ext cx="433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  <p:graphicFrame>
        <p:nvGraphicFramePr>
          <p:cNvPr id="158733" name="Object 13"/>
          <p:cNvGraphicFramePr>
            <a:graphicFrameLocks noChangeAspect="1"/>
          </p:cNvGraphicFramePr>
          <p:nvPr/>
        </p:nvGraphicFramePr>
        <p:xfrm>
          <a:off x="2916238" y="4365625"/>
          <a:ext cx="1749425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55" name="Rovnice" r:id="rId3" imgW="685800" imgH="228600" progId="Equation.3">
                  <p:embed/>
                </p:oleObj>
              </mc:Choice>
              <mc:Fallback>
                <p:oleObj name="Rovnice" r:id="rId3" imgW="6858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365625"/>
                        <a:ext cx="1749425" cy="5826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539750" y="4365625"/>
            <a:ext cx="22320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</a:rPr>
              <a:t>Vstupní proud: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>
            <a:off x="468313" y="5084763"/>
            <a:ext cx="1439862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Výstupní výkon:</a:t>
            </a:r>
          </a:p>
        </p:txBody>
      </p:sp>
      <p:graphicFrame>
        <p:nvGraphicFramePr>
          <p:cNvPr id="158736" name="Object 16"/>
          <p:cNvGraphicFramePr>
            <a:graphicFrameLocks noChangeAspect="1"/>
          </p:cNvGraphicFramePr>
          <p:nvPr/>
        </p:nvGraphicFramePr>
        <p:xfrm>
          <a:off x="1116013" y="5876925"/>
          <a:ext cx="2333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56" name="Rovnice" r:id="rId5" imgW="876240" imgH="253800" progId="Equation.3">
                  <p:embed/>
                </p:oleObj>
              </mc:Choice>
              <mc:Fallback>
                <p:oleObj name="Rovnice" r:id="rId5" imgW="876240" imgH="253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876925"/>
                        <a:ext cx="2333625" cy="6746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37" name="Text Box 17"/>
          <p:cNvSpPr txBox="1">
            <a:spLocks noChangeArrowheads="1"/>
          </p:cNvSpPr>
          <p:nvPr/>
        </p:nvSpPr>
        <p:spPr bwMode="auto">
          <a:xfrm>
            <a:off x="5075238" y="5013325"/>
            <a:ext cx="1368425" cy="7016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Vstupní výkon:</a:t>
            </a:r>
          </a:p>
        </p:txBody>
      </p:sp>
      <p:grpSp>
        <p:nvGrpSpPr>
          <p:cNvPr id="158822" name="Group 102"/>
          <p:cNvGrpSpPr>
            <a:grpSpLocks/>
          </p:cNvGrpSpPr>
          <p:nvPr/>
        </p:nvGrpSpPr>
        <p:grpSpPr bwMode="auto">
          <a:xfrm>
            <a:off x="611188" y="1196975"/>
            <a:ext cx="7993062" cy="2954338"/>
            <a:chOff x="385" y="754"/>
            <a:chExt cx="5035" cy="1861"/>
          </a:xfrm>
        </p:grpSpPr>
        <p:sp>
          <p:nvSpPr>
            <p:cNvPr id="158723" name="Line 3"/>
            <p:cNvSpPr>
              <a:spLocks noChangeShapeType="1"/>
            </p:cNvSpPr>
            <p:nvPr/>
          </p:nvSpPr>
          <p:spPr bwMode="auto">
            <a:xfrm>
              <a:off x="385" y="1570"/>
              <a:ext cx="0" cy="40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8727" name="Line 7"/>
            <p:cNvSpPr>
              <a:spLocks noChangeShapeType="1"/>
            </p:cNvSpPr>
            <p:nvPr/>
          </p:nvSpPr>
          <p:spPr bwMode="auto">
            <a:xfrm>
              <a:off x="1927" y="1207"/>
              <a:ext cx="59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8728" name="Text Box 8"/>
            <p:cNvSpPr txBox="1">
              <a:spLocks noChangeArrowheads="1"/>
            </p:cNvSpPr>
            <p:nvPr/>
          </p:nvSpPr>
          <p:spPr bwMode="auto">
            <a:xfrm>
              <a:off x="2881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58729" name="Text Box 9"/>
            <p:cNvSpPr txBox="1">
              <a:spLocks noChangeArrowheads="1"/>
            </p:cNvSpPr>
            <p:nvPr/>
          </p:nvSpPr>
          <p:spPr bwMode="auto">
            <a:xfrm>
              <a:off x="2109" y="1208"/>
              <a:ext cx="31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XL</a:t>
              </a:r>
            </a:p>
          </p:txBody>
        </p:sp>
        <p:sp>
          <p:nvSpPr>
            <p:cNvPr id="158730" name="Line 10"/>
            <p:cNvSpPr>
              <a:spLocks noChangeShapeType="1"/>
            </p:cNvSpPr>
            <p:nvPr/>
          </p:nvSpPr>
          <p:spPr bwMode="auto">
            <a:xfrm rot="5400000">
              <a:off x="1451" y="1231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8731" name="Line 11"/>
            <p:cNvSpPr>
              <a:spLocks noChangeShapeType="1"/>
            </p:cNvSpPr>
            <p:nvPr/>
          </p:nvSpPr>
          <p:spPr bwMode="auto">
            <a:xfrm>
              <a:off x="2744" y="1208"/>
              <a:ext cx="589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8732" name="Text Box 12"/>
            <p:cNvSpPr txBox="1">
              <a:spLocks noChangeArrowheads="1"/>
            </p:cNvSpPr>
            <p:nvPr/>
          </p:nvSpPr>
          <p:spPr bwMode="auto">
            <a:xfrm>
              <a:off x="1338" y="1117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en-US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58738" name="Group 18"/>
            <p:cNvGrpSpPr>
              <a:grpSpLocks/>
            </p:cNvGrpSpPr>
            <p:nvPr/>
          </p:nvGrpSpPr>
          <p:grpSpPr bwMode="auto">
            <a:xfrm>
              <a:off x="476" y="754"/>
              <a:ext cx="4944" cy="1861"/>
              <a:chOff x="476" y="754"/>
              <a:chExt cx="4944" cy="1861"/>
            </a:xfrm>
          </p:grpSpPr>
          <p:sp>
            <p:nvSpPr>
              <p:cNvPr id="158739" name="Text Box 19"/>
              <p:cNvSpPr txBox="1">
                <a:spLocks noChangeArrowheads="1"/>
              </p:cNvSpPr>
              <p:nvPr/>
            </p:nvSpPr>
            <p:spPr bwMode="auto">
              <a:xfrm>
                <a:off x="3696" y="1117"/>
                <a:ext cx="273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en-US" altLang="cs-CZ" sz="18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’’</a:t>
                </a:r>
                <a:endPara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58740" name="Group 20"/>
              <p:cNvGrpSpPr>
                <a:grpSpLocks/>
              </p:cNvGrpSpPr>
              <p:nvPr/>
            </p:nvGrpSpPr>
            <p:grpSpPr bwMode="auto">
              <a:xfrm>
                <a:off x="476" y="754"/>
                <a:ext cx="4944" cy="1861"/>
                <a:chOff x="476" y="754"/>
                <a:chExt cx="4944" cy="1861"/>
              </a:xfrm>
            </p:grpSpPr>
            <p:sp>
              <p:nvSpPr>
                <p:cNvPr id="158741" name="Line 21"/>
                <p:cNvSpPr>
                  <a:spLocks noChangeShapeType="1"/>
                </p:cNvSpPr>
                <p:nvPr/>
              </p:nvSpPr>
              <p:spPr bwMode="auto">
                <a:xfrm>
                  <a:off x="1701" y="981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87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06" y="808"/>
                  <a:ext cx="31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I</a:t>
                  </a:r>
                  <a:r>
                    <a:rPr lang="cs-CZ" altLang="cs-CZ" sz="1800" b="1" baseline="-25000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158743" name="Line 23"/>
                <p:cNvSpPr>
                  <a:spLocks noChangeShapeType="1"/>
                </p:cNvSpPr>
                <p:nvPr/>
              </p:nvSpPr>
              <p:spPr bwMode="auto">
                <a:xfrm>
                  <a:off x="4921" y="1253"/>
                  <a:ext cx="0" cy="11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87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605" y="1752"/>
                  <a:ext cx="27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U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</a:t>
                  </a:r>
                  <a:r>
                    <a:rPr lang="en-US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8745" name="Line 25"/>
                <p:cNvSpPr>
                  <a:spLocks noChangeShapeType="1"/>
                </p:cNvSpPr>
                <p:nvPr/>
              </p:nvSpPr>
              <p:spPr bwMode="auto">
                <a:xfrm rot="5400000">
                  <a:off x="3492" y="1231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874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610" y="754"/>
                  <a:ext cx="318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I</a:t>
                  </a:r>
                  <a:r>
                    <a:rPr lang="cs-CZ" altLang="cs-CZ" sz="1800" b="1" baseline="-25000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L</a:t>
                  </a:r>
                </a:p>
              </p:txBody>
            </p:sp>
            <p:grpSp>
              <p:nvGrpSpPr>
                <p:cNvPr id="158747" name="Group 27"/>
                <p:cNvGrpSpPr>
                  <a:grpSpLocks/>
                </p:cNvGrpSpPr>
                <p:nvPr/>
              </p:nvGrpSpPr>
              <p:grpSpPr bwMode="auto">
                <a:xfrm>
                  <a:off x="476" y="980"/>
                  <a:ext cx="4944" cy="1635"/>
                  <a:chOff x="476" y="980"/>
                  <a:chExt cx="4944" cy="1635"/>
                </a:xfrm>
              </p:grpSpPr>
              <p:cxnSp>
                <p:nvCxnSpPr>
                  <p:cNvPr id="158748" name="AutoShape 28"/>
                  <p:cNvCxnSpPr>
                    <a:cxnSpLocks noChangeShapeType="1"/>
                    <a:stCxn id="158793" idx="4"/>
                    <a:endCxn id="158750" idx="0"/>
                  </p:cNvCxnSpPr>
                  <p:nvPr/>
                </p:nvCxnSpPr>
                <p:spPr bwMode="auto">
                  <a:xfrm flipH="1">
                    <a:off x="3515" y="2395"/>
                    <a:ext cx="1" cy="12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grpSp>
                <p:nvGrpSpPr>
                  <p:cNvPr id="158749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476" y="980"/>
                    <a:ext cx="4944" cy="1635"/>
                    <a:chOff x="476" y="980"/>
                    <a:chExt cx="4944" cy="1635"/>
                  </a:xfrm>
                </p:grpSpPr>
                <p:sp>
                  <p:nvSpPr>
                    <p:cNvPr id="158750" name="Oval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9" y="2524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51" name="Oval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69" y="1035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52" name="Oval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76" y="1570"/>
                      <a:ext cx="363" cy="363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53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21" y="1625"/>
                      <a:ext cx="272" cy="2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rgbClr val="000000"/>
                          </a:solidFill>
                          <a:miter lim="800000"/>
                          <a:headEnd/>
                          <a:tailEnd type="none" w="lg" len="lg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 anchor="ctr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altLang="cs-CZ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sym typeface="Symbol" panose="05050102010706020507" pitchFamily="18" charset="2"/>
                        </a:rPr>
                        <a:t></a:t>
                      </a:r>
                    </a:p>
                  </p:txBody>
                </p:sp>
                <p:grpSp>
                  <p:nvGrpSpPr>
                    <p:cNvPr id="158754" name="Group 3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973" y="980"/>
                      <a:ext cx="545" cy="92"/>
                      <a:chOff x="838" y="2340"/>
                      <a:chExt cx="545" cy="92"/>
                    </a:xfrm>
                  </p:grpSpPr>
                  <p:sp>
                    <p:nvSpPr>
                      <p:cNvPr id="158755" name="Arc 35"/>
                      <p:cNvSpPr>
                        <a:spLocks noChangeAspect="1"/>
                      </p:cNvSpPr>
                      <p:nvPr/>
                    </p:nvSpPr>
                    <p:spPr bwMode="auto">
                      <a:xfrm rot="21600000">
                        <a:off x="929" y="2341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56" name="Arc 36"/>
                      <p:cNvSpPr>
                        <a:spLocks noChangeAspect="1"/>
                      </p:cNvSpPr>
                      <p:nvPr/>
                    </p:nvSpPr>
                    <p:spPr bwMode="auto">
                      <a:xfrm rot="37800000">
                        <a:off x="838" y="2340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57" name="Arc 37"/>
                      <p:cNvSpPr>
                        <a:spLocks noChangeAspect="1"/>
                      </p:cNvSpPr>
                      <p:nvPr/>
                    </p:nvSpPr>
                    <p:spPr bwMode="auto">
                      <a:xfrm rot="37800000">
                        <a:off x="1020" y="2341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58" name="Arc 38"/>
                      <p:cNvSpPr>
                        <a:spLocks noChangeAspect="1"/>
                      </p:cNvSpPr>
                      <p:nvPr/>
                    </p:nvSpPr>
                    <p:spPr bwMode="auto">
                      <a:xfrm rot="21600000">
                        <a:off x="1110" y="2341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59" name="Arc 39"/>
                      <p:cNvSpPr>
                        <a:spLocks noChangeAspect="1"/>
                      </p:cNvSpPr>
                      <p:nvPr/>
                    </p:nvSpPr>
                    <p:spPr bwMode="auto">
                      <a:xfrm rot="21600000">
                        <a:off x="1292" y="2341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60" name="Arc 40"/>
                      <p:cNvSpPr>
                        <a:spLocks noChangeAspect="1"/>
                      </p:cNvSpPr>
                      <p:nvPr/>
                    </p:nvSpPr>
                    <p:spPr bwMode="auto">
                      <a:xfrm rot="37800000">
                        <a:off x="1201" y="2341"/>
                        <a:ext cx="91" cy="91"/>
                      </a:xfrm>
                      <a:custGeom>
                        <a:avLst/>
                        <a:gdLst>
                          <a:gd name="G0" fmla="+- 0 0 0"/>
                          <a:gd name="G1" fmla="+- 21600 0 0"/>
                          <a:gd name="G2" fmla="+- 21600 0 0"/>
                          <a:gd name="T0" fmla="*/ 0 w 21600"/>
                          <a:gd name="T1" fmla="*/ 0 h 21600"/>
                          <a:gd name="T2" fmla="*/ 21600 w 21600"/>
                          <a:gd name="T3" fmla="*/ 21600 h 21600"/>
                          <a:gd name="T4" fmla="*/ 0 w 21600"/>
                          <a:gd name="T5" fmla="*/ 21600 h 216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21600" h="21600" fill="none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</a:path>
                          <a:path w="21600" h="21600" stroke="0" extrusionOk="0">
                            <a:moveTo>
                              <a:pt x="-1" y="0"/>
                            </a:moveTo>
                            <a:cubicBezTo>
                              <a:pt x="11929" y="0"/>
                              <a:pt x="21600" y="9670"/>
                              <a:pt x="21600" y="21600"/>
                            </a:cubicBezTo>
                            <a:lnTo>
                              <a:pt x="0" y="21600"/>
                            </a:lnTo>
                            <a:close/>
                          </a:path>
                        </a:pathLst>
                      </a:custGeom>
                      <a:noFill/>
                      <a:ln w="254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cs-CZ"/>
                      </a:p>
                    </p:txBody>
                  </p:sp>
                </p:grpSp>
                <p:sp>
                  <p:nvSpPr>
                    <p:cNvPr id="158761" name="Rectangle 41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5400000">
                      <a:off x="2951" y="888"/>
                      <a:ext cx="154" cy="385"/>
                    </a:xfrm>
                    <a:prstGeom prst="rect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62" name="AutoShape 42"/>
                    <p:cNvCxnSpPr>
                      <a:cxnSpLocks noChangeShapeType="1"/>
                      <a:stCxn id="158761" idx="2"/>
                      <a:endCxn id="158759" idx="1"/>
                    </p:cNvCxnSpPr>
                    <p:nvPr/>
                  </p:nvCxnSpPr>
                  <p:spPr bwMode="auto">
                    <a:xfrm flipH="1" flipV="1">
                      <a:off x="2518" y="1080"/>
                      <a:ext cx="310" cy="2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63" name="AutoShape 43"/>
                    <p:cNvCxnSpPr>
                      <a:cxnSpLocks noChangeShapeType="1"/>
                      <a:stCxn id="158761" idx="0"/>
                      <a:endCxn id="158751" idx="2"/>
                    </p:cNvCxnSpPr>
                    <p:nvPr/>
                  </p:nvCxnSpPr>
                  <p:spPr bwMode="auto">
                    <a:xfrm flipV="1">
                      <a:off x="3229" y="1081"/>
                      <a:ext cx="232" cy="1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64" name="Oval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25" y="1035"/>
                      <a:ext cx="91" cy="9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65" name="Oval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25" y="2523"/>
                      <a:ext cx="91" cy="91"/>
                    </a:xfrm>
                    <a:prstGeom prst="ellips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tx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66" name="AutoShape 46"/>
                    <p:cNvCxnSpPr>
                      <a:cxnSpLocks noChangeShapeType="1"/>
                      <a:stCxn id="158750" idx="6"/>
                      <a:endCxn id="158765" idx="2"/>
                    </p:cNvCxnSpPr>
                    <p:nvPr/>
                  </p:nvCxnSpPr>
                  <p:spPr bwMode="auto">
                    <a:xfrm flipV="1">
                      <a:off x="3560" y="2569"/>
                      <a:ext cx="1457" cy="1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67" name="Rectangl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4994" y="1616"/>
                      <a:ext cx="154" cy="385"/>
                    </a:xfrm>
                    <a:prstGeom prst="rect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68" name="AutoShape 48"/>
                    <p:cNvCxnSpPr>
                      <a:cxnSpLocks noChangeShapeType="1"/>
                      <a:stCxn id="158764" idx="4"/>
                      <a:endCxn id="158767" idx="0"/>
                    </p:cNvCxnSpPr>
                    <p:nvPr/>
                  </p:nvCxnSpPr>
                  <p:spPr bwMode="auto">
                    <a:xfrm>
                      <a:off x="5071" y="1134"/>
                      <a:ext cx="0" cy="474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69" name="AutoShape 49"/>
                    <p:cNvCxnSpPr>
                      <a:cxnSpLocks noChangeShapeType="1"/>
                      <a:stCxn id="158767" idx="2"/>
                      <a:endCxn id="158765" idx="0"/>
                    </p:cNvCxnSpPr>
                    <p:nvPr/>
                  </p:nvCxnSpPr>
                  <p:spPr bwMode="auto">
                    <a:xfrm>
                      <a:off x="5071" y="2009"/>
                      <a:ext cx="0" cy="506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70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02" y="1706"/>
                      <a:ext cx="318" cy="17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25400">
                          <a:solidFill>
                            <a:srgbClr val="000000"/>
                          </a:solidFill>
                          <a:miter lim="800000"/>
                          <a:headEnd/>
                          <a:tailEnd type="none" w="lg" len="lg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>
                      <a:spAutoFit/>
                    </a:bodyPr>
                    <a:lstStyle/>
                    <a:p>
                      <a:pPr algn="ctr">
                        <a:spcBef>
                          <a:spcPct val="500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cs-CZ" altLang="cs-CZ" sz="18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</a:t>
                      </a:r>
                      <a:endPara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endParaRPr>
                    </a:p>
                  </p:txBody>
                </p:sp>
                <p:sp>
                  <p:nvSpPr>
                    <p:cNvPr id="158771" name="Oval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9" y="2523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72" name="Oval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9" y="1034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73" name="Rectangle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337" y="1661"/>
                      <a:ext cx="154" cy="385"/>
                    </a:xfrm>
                    <a:prstGeom prst="rect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74" name="Oval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9" y="1344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75" name="AutoShape 55"/>
                    <p:cNvCxnSpPr>
                      <a:cxnSpLocks noChangeShapeType="1"/>
                      <a:stCxn id="158774" idx="2"/>
                      <a:endCxn id="158773" idx="0"/>
                    </p:cNvCxnSpPr>
                    <p:nvPr/>
                  </p:nvCxnSpPr>
                  <p:spPr bwMode="auto">
                    <a:xfrm rot="10800000" flipV="1">
                      <a:off x="1414" y="1390"/>
                      <a:ext cx="187" cy="263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76" name="AutoShape 56"/>
                    <p:cNvCxnSpPr>
                      <a:cxnSpLocks noChangeShapeType="1"/>
                      <a:stCxn id="158773" idx="2"/>
                      <a:endCxn id="158777" idx="2"/>
                    </p:cNvCxnSpPr>
                    <p:nvPr/>
                  </p:nvCxnSpPr>
                  <p:spPr bwMode="auto">
                    <a:xfrm rot="16200000" flipH="1">
                      <a:off x="1364" y="2104"/>
                      <a:ext cx="288" cy="187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77" name="Oval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09" y="2296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78" name="AutoShape 58"/>
                    <p:cNvCxnSpPr>
                      <a:cxnSpLocks noChangeShapeType="1"/>
                      <a:stCxn id="158752" idx="0"/>
                      <a:endCxn id="158772" idx="2"/>
                    </p:cNvCxnSpPr>
                    <p:nvPr/>
                  </p:nvCxnSpPr>
                  <p:spPr bwMode="auto">
                    <a:xfrm rot="16200000">
                      <a:off x="889" y="849"/>
                      <a:ext cx="482" cy="943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79" name="Line 5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701" y="1071"/>
                      <a:ext cx="27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80" name="AutoShape 60"/>
                    <p:cNvCxnSpPr>
                      <a:cxnSpLocks noChangeShapeType="1"/>
                      <a:stCxn id="158772" idx="4"/>
                      <a:endCxn id="158774" idx="0"/>
                    </p:cNvCxnSpPr>
                    <p:nvPr/>
                  </p:nvCxnSpPr>
                  <p:spPr bwMode="auto">
                    <a:xfrm>
                      <a:off x="1655" y="1133"/>
                      <a:ext cx="0" cy="203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81" name="AutoShape 61"/>
                    <p:cNvCxnSpPr>
                      <a:cxnSpLocks noChangeShapeType="1"/>
                      <a:stCxn id="158777" idx="4"/>
                      <a:endCxn id="158771" idx="0"/>
                    </p:cNvCxnSpPr>
                    <p:nvPr/>
                  </p:nvCxnSpPr>
                  <p:spPr bwMode="auto">
                    <a:xfrm>
                      <a:off x="1655" y="2395"/>
                      <a:ext cx="0" cy="120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grpSp>
                  <p:nvGrpSpPr>
                    <p:cNvPr id="158782" name="Group 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746" y="1797"/>
                      <a:ext cx="180" cy="45"/>
                      <a:chOff x="1701" y="1752"/>
                      <a:chExt cx="180" cy="45"/>
                    </a:xfrm>
                  </p:grpSpPr>
                  <p:sp>
                    <p:nvSpPr>
                      <p:cNvPr id="158783" name="Line 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01" y="1752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84" name="Line 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01" y="1797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85" name="Line 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91" y="1797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86" name="Line 6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91" y="1752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cxnSp>
                  <p:nvCxnSpPr>
                    <p:cNvPr id="158787" name="AutoShape 67"/>
                    <p:cNvCxnSpPr>
                      <a:cxnSpLocks noChangeShapeType="1"/>
                      <a:stCxn id="158784" idx="1"/>
                      <a:endCxn id="158777" idx="6"/>
                    </p:cNvCxnSpPr>
                    <p:nvPr/>
                  </p:nvCxnSpPr>
                  <p:spPr bwMode="auto">
                    <a:xfrm rot="5400000">
                      <a:off x="1530" y="2036"/>
                      <a:ext cx="484" cy="128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88" name="AutoShape 68"/>
                    <p:cNvCxnSpPr>
                      <a:cxnSpLocks noChangeShapeType="1"/>
                      <a:stCxn id="158786" idx="0"/>
                      <a:endCxn id="158774" idx="6"/>
                    </p:cNvCxnSpPr>
                    <p:nvPr/>
                  </p:nvCxnSpPr>
                  <p:spPr bwMode="auto">
                    <a:xfrm rot="5400000" flipH="1">
                      <a:off x="1576" y="1522"/>
                      <a:ext cx="391" cy="128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89" name="Rectangle 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98" y="1661"/>
                      <a:ext cx="154" cy="385"/>
                    </a:xfrm>
                    <a:prstGeom prst="rect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58790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0" y="1344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cxnSp>
                  <p:nvCxnSpPr>
                    <p:cNvPr id="158791" name="AutoShape 71"/>
                    <p:cNvCxnSpPr>
                      <a:cxnSpLocks noChangeShapeType="1"/>
                      <a:stCxn id="158790" idx="2"/>
                      <a:endCxn id="158789" idx="0"/>
                    </p:cNvCxnSpPr>
                    <p:nvPr/>
                  </p:nvCxnSpPr>
                  <p:spPr bwMode="auto">
                    <a:xfrm rot="10800000" flipV="1">
                      <a:off x="3275" y="1390"/>
                      <a:ext cx="187" cy="263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792" name="AutoShape 72"/>
                    <p:cNvCxnSpPr>
                      <a:cxnSpLocks noChangeShapeType="1"/>
                      <a:stCxn id="158789" idx="2"/>
                      <a:endCxn id="158793" idx="2"/>
                    </p:cNvCxnSpPr>
                    <p:nvPr/>
                  </p:nvCxnSpPr>
                  <p:spPr bwMode="auto">
                    <a:xfrm rot="16200000" flipH="1">
                      <a:off x="3225" y="2104"/>
                      <a:ext cx="288" cy="187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sp>
                  <p:nvSpPr>
                    <p:cNvPr id="158793" name="Oval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470" y="2296"/>
                      <a:ext cx="91" cy="91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 w="25400">
                      <a:solidFill>
                        <a:srgbClr val="000000"/>
                      </a:solidFill>
                      <a:round/>
                      <a:headEnd/>
                      <a:tailEnd type="none" w="lg" len="lg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grpSp>
                  <p:nvGrpSpPr>
                    <p:cNvPr id="158794" name="Group 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3607" y="1797"/>
                      <a:ext cx="180" cy="45"/>
                      <a:chOff x="1701" y="1752"/>
                      <a:chExt cx="180" cy="45"/>
                    </a:xfrm>
                  </p:grpSpPr>
                  <p:sp>
                    <p:nvSpPr>
                      <p:cNvPr id="158795" name="Line 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01" y="1752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96" name="Line 7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01" y="1797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97" name="Line 7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91" y="1797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  <p:sp>
                    <p:nvSpPr>
                      <p:cNvPr id="158798" name="Line 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91" y="1752"/>
                        <a:ext cx="90" cy="0"/>
                      </a:xfrm>
                      <a:prstGeom prst="line">
                        <a:avLst/>
                      </a:prstGeom>
                      <a:noFill/>
                      <a:ln w="508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cs-CZ"/>
                      </a:p>
                    </p:txBody>
                  </p:sp>
                </p:grpSp>
                <p:cxnSp>
                  <p:nvCxnSpPr>
                    <p:cNvPr id="158799" name="AutoShape 79"/>
                    <p:cNvCxnSpPr>
                      <a:cxnSpLocks noChangeShapeType="1"/>
                      <a:stCxn id="158796" idx="1"/>
                      <a:endCxn id="158793" idx="6"/>
                    </p:cNvCxnSpPr>
                    <p:nvPr/>
                  </p:nvCxnSpPr>
                  <p:spPr bwMode="auto">
                    <a:xfrm rot="5400000">
                      <a:off x="3391" y="2036"/>
                      <a:ext cx="484" cy="128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800" name="AutoShape 80"/>
                    <p:cNvCxnSpPr>
                      <a:cxnSpLocks noChangeShapeType="1"/>
                      <a:stCxn id="158798" idx="0"/>
                      <a:endCxn id="158790" idx="6"/>
                    </p:cNvCxnSpPr>
                    <p:nvPr/>
                  </p:nvCxnSpPr>
                  <p:spPr bwMode="auto">
                    <a:xfrm rot="5400000" flipH="1">
                      <a:off x="3437" y="1522"/>
                      <a:ext cx="391" cy="128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801" name="AutoShape 81"/>
                    <p:cNvCxnSpPr>
                      <a:cxnSpLocks noChangeShapeType="1"/>
                      <a:stCxn id="158751" idx="4"/>
                      <a:endCxn id="158790" idx="0"/>
                    </p:cNvCxnSpPr>
                    <p:nvPr/>
                  </p:nvCxnSpPr>
                  <p:spPr bwMode="auto">
                    <a:xfrm>
                      <a:off x="3515" y="1134"/>
                      <a:ext cx="1" cy="202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802" name="AutoShape 82"/>
                    <p:cNvCxnSpPr>
                      <a:cxnSpLocks noChangeShapeType="1"/>
                      <a:stCxn id="158752" idx="4"/>
                      <a:endCxn id="158771" idx="2"/>
                    </p:cNvCxnSpPr>
                    <p:nvPr/>
                  </p:nvCxnSpPr>
                  <p:spPr bwMode="auto">
                    <a:xfrm rot="16200000" flipH="1">
                      <a:off x="816" y="1783"/>
                      <a:ext cx="628" cy="943"/>
                    </a:xfrm>
                    <a:prstGeom prst="bentConnector2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803" name="AutoShape 83"/>
                    <p:cNvCxnSpPr>
                      <a:cxnSpLocks noChangeShapeType="1"/>
                      <a:stCxn id="158771" idx="6"/>
                      <a:endCxn id="158750" idx="2"/>
                    </p:cNvCxnSpPr>
                    <p:nvPr/>
                  </p:nvCxnSpPr>
                  <p:spPr bwMode="auto">
                    <a:xfrm>
                      <a:off x="1708" y="2569"/>
                      <a:ext cx="1753" cy="1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  <p:cxnSp>
                  <p:nvCxnSpPr>
                    <p:cNvPr id="158804" name="AutoShape 84"/>
                    <p:cNvCxnSpPr>
                      <a:cxnSpLocks noChangeShapeType="1"/>
                      <a:stCxn id="158751" idx="6"/>
                      <a:endCxn id="158764" idx="2"/>
                    </p:cNvCxnSpPr>
                    <p:nvPr/>
                  </p:nvCxnSpPr>
                  <p:spPr bwMode="auto">
                    <a:xfrm>
                      <a:off x="3568" y="1081"/>
                      <a:ext cx="1449" cy="0"/>
                    </a:xfrm>
                    <a:prstGeom prst="straightConnector1">
                      <a:avLst/>
                    </a:pr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cxnSp>
              </p:grpSp>
            </p:grpSp>
            <p:sp>
              <p:nvSpPr>
                <p:cNvPr id="158805" name="Line 85"/>
                <p:cNvSpPr>
                  <a:spLocks noChangeShapeType="1"/>
                </p:cNvSpPr>
                <p:nvPr/>
              </p:nvSpPr>
              <p:spPr bwMode="auto">
                <a:xfrm>
                  <a:off x="3742" y="1026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58806" name="Group 86"/>
                <p:cNvGrpSpPr>
                  <a:grpSpLocks/>
                </p:cNvGrpSpPr>
                <p:nvPr/>
              </p:nvGrpSpPr>
              <p:grpSpPr bwMode="auto">
                <a:xfrm>
                  <a:off x="793" y="762"/>
                  <a:ext cx="3539" cy="1344"/>
                  <a:chOff x="793" y="762"/>
                  <a:chExt cx="3539" cy="1344"/>
                </a:xfrm>
              </p:grpSpPr>
              <p:sp>
                <p:nvSpPr>
                  <p:cNvPr id="158807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762"/>
                    <a:ext cx="31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X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L</a:t>
                    </a:r>
                  </a:p>
                </p:txBody>
              </p:sp>
              <p:sp>
                <p:nvSpPr>
                  <p:cNvPr id="158808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0" y="799"/>
                    <a:ext cx="318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R</a:t>
                    </a:r>
                    <a:endPara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58809" name="Text Box 8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37" y="1933"/>
                    <a:ext cx="63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B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=B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C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/2</a:t>
                    </a:r>
                  </a:p>
                </p:txBody>
              </p:sp>
              <p:sp>
                <p:nvSpPr>
                  <p:cNvPr id="158810" name="Text Box 9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3" y="1933"/>
                    <a:ext cx="49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G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=G/2</a:t>
                    </a:r>
                    <a:endPara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58811" name="Text Box 9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53" y="1933"/>
                    <a:ext cx="499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G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=G/2</a:t>
                    </a:r>
                    <a:endPara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58812" name="Text Box 9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7" y="1896"/>
                    <a:ext cx="635" cy="17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B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=B</a:t>
                    </a:r>
                    <a:r>
                      <a:rPr lang="cs-CZ" altLang="cs-CZ" sz="18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C</a:t>
                    </a:r>
                    <a:r>
                      <a:rPr lang="cs-CZ" altLang="cs-CZ" sz="18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/2</a:t>
                    </a:r>
                  </a:p>
                </p:txBody>
              </p:sp>
            </p:grpSp>
            <p:sp>
              <p:nvSpPr>
                <p:cNvPr id="15881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742" y="1344"/>
                  <a:ext cx="27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I</a:t>
                  </a:r>
                  <a:r>
                    <a:rPr lang="cs-CZ" altLang="cs-CZ" sz="1800" b="1" baseline="-25000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B2</a:t>
                  </a:r>
                </a:p>
              </p:txBody>
            </p:sp>
            <p:sp>
              <p:nvSpPr>
                <p:cNvPr id="158814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925" y="1344"/>
                  <a:ext cx="273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I</a:t>
                  </a:r>
                  <a:r>
                    <a:rPr lang="cs-CZ" altLang="cs-CZ" sz="1800" b="1" baseline="-25000">
                      <a:solidFill>
                        <a:srgbClr val="FF0000"/>
                      </a:solidFill>
                      <a:effectLst/>
                      <a:latin typeface="Arial" panose="020B0604020202020204" pitchFamily="34" charset="0"/>
                    </a:rPr>
                    <a:t>G2</a:t>
                  </a:r>
                </a:p>
              </p:txBody>
            </p:sp>
            <p:sp>
              <p:nvSpPr>
                <p:cNvPr id="158815" name="Line 95"/>
                <p:cNvSpPr>
                  <a:spLocks noChangeShapeType="1"/>
                </p:cNvSpPr>
                <p:nvPr/>
              </p:nvSpPr>
              <p:spPr bwMode="auto">
                <a:xfrm rot="5400000">
                  <a:off x="3628" y="1503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8816" name="Line 96"/>
                <p:cNvSpPr>
                  <a:spLocks noChangeShapeType="1"/>
                </p:cNvSpPr>
                <p:nvPr/>
              </p:nvSpPr>
              <p:spPr bwMode="auto">
                <a:xfrm rot="5400000">
                  <a:off x="3084" y="1503"/>
                  <a:ext cx="227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 type="triangl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158818" name="Text Box 98"/>
            <p:cNvSpPr txBox="1">
              <a:spLocks noChangeArrowheads="1"/>
            </p:cNvSpPr>
            <p:nvPr/>
          </p:nvSpPr>
          <p:spPr bwMode="auto">
            <a:xfrm>
              <a:off x="1883" y="1344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B1</a:t>
              </a:r>
            </a:p>
          </p:txBody>
        </p:sp>
        <p:sp>
          <p:nvSpPr>
            <p:cNvPr id="158819" name="Text Box 99"/>
            <p:cNvSpPr txBox="1">
              <a:spLocks noChangeArrowheads="1"/>
            </p:cNvSpPr>
            <p:nvPr/>
          </p:nvSpPr>
          <p:spPr bwMode="auto">
            <a:xfrm>
              <a:off x="1066" y="1344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G1</a:t>
              </a:r>
            </a:p>
          </p:txBody>
        </p:sp>
        <p:sp>
          <p:nvSpPr>
            <p:cNvPr id="158820" name="Line 100"/>
            <p:cNvSpPr>
              <a:spLocks noChangeShapeType="1"/>
            </p:cNvSpPr>
            <p:nvPr/>
          </p:nvSpPr>
          <p:spPr bwMode="auto">
            <a:xfrm rot="5400000">
              <a:off x="1769" y="1503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8821" name="Line 101"/>
            <p:cNvSpPr>
              <a:spLocks noChangeShapeType="1"/>
            </p:cNvSpPr>
            <p:nvPr/>
          </p:nvSpPr>
          <p:spPr bwMode="auto">
            <a:xfrm rot="5400000">
              <a:off x="1225" y="1503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58824" name="Object 104"/>
          <p:cNvGraphicFramePr>
            <a:graphicFrameLocks noChangeAspect="1"/>
          </p:cNvGraphicFramePr>
          <p:nvPr/>
        </p:nvGraphicFramePr>
        <p:xfrm>
          <a:off x="5830888" y="5849938"/>
          <a:ext cx="21971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57" name="Rovnice" r:id="rId7" imgW="825480" imgH="253800" progId="Equation.3">
                  <p:embed/>
                </p:oleObj>
              </mc:Choice>
              <mc:Fallback>
                <p:oleObj name="Rovnice" r:id="rId7" imgW="825480" imgH="253800" progId="Equation.3">
                  <p:embed/>
                  <p:pic>
                    <p:nvPicPr>
                      <p:cNvPr id="0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5849938"/>
                        <a:ext cx="2197100" cy="6746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8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8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8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8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8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8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8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8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4" grpId="0"/>
      <p:bldP spid="158725" grpId="0" animBg="1"/>
      <p:bldP spid="158726" grpId="0"/>
      <p:bldP spid="158734" grpId="0" animBg="1"/>
      <p:bldP spid="158735" grpId="0" animBg="1"/>
      <p:bldP spid="15873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58800"/>
          </a:xfrm>
        </p:spPr>
        <p:txBody>
          <a:bodyPr/>
          <a:lstStyle/>
          <a:p>
            <a:r>
              <a:rPr lang="cs-CZ" altLang="cs-CZ" sz="3200" b="1" u="sng">
                <a:solidFill>
                  <a:schemeClr val="bg2"/>
                </a:solidFill>
                <a:sym typeface="Symbol" panose="05050102010706020507" pitchFamily="18" charset="2"/>
              </a:rPr>
              <a:t>Fázorový diagram</a:t>
            </a:r>
          </a:p>
        </p:txBody>
      </p:sp>
      <p:grpSp>
        <p:nvGrpSpPr>
          <p:cNvPr id="159872" name="Group 128"/>
          <p:cNvGrpSpPr>
            <a:grpSpLocks/>
          </p:cNvGrpSpPr>
          <p:nvPr/>
        </p:nvGrpSpPr>
        <p:grpSpPr bwMode="auto">
          <a:xfrm>
            <a:off x="827088" y="693738"/>
            <a:ext cx="7308850" cy="2519362"/>
            <a:chOff x="521" y="437"/>
            <a:chExt cx="4604" cy="1587"/>
          </a:xfrm>
        </p:grpSpPr>
        <p:sp>
          <p:nvSpPr>
            <p:cNvPr id="159747" name="Text Box 3"/>
            <p:cNvSpPr txBox="1">
              <a:spLocks noChangeAspect="1" noChangeArrowheads="1"/>
            </p:cNvSpPr>
            <p:nvPr/>
          </p:nvSpPr>
          <p:spPr bwMode="auto">
            <a:xfrm>
              <a:off x="521" y="1073"/>
              <a:ext cx="26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  <a:r>
                <a:rPr lang="en-US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lang="cs-CZ" altLang="cs-CZ" sz="16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748" name="Line 4"/>
            <p:cNvSpPr>
              <a:spLocks noChangeAspect="1" noChangeShapeType="1"/>
            </p:cNvSpPr>
            <p:nvPr/>
          </p:nvSpPr>
          <p:spPr bwMode="auto">
            <a:xfrm>
              <a:off x="1529" y="631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49" name="Text Box 5"/>
            <p:cNvSpPr txBox="1">
              <a:spLocks noChangeAspect="1" noChangeArrowheads="1"/>
            </p:cNvSpPr>
            <p:nvPr/>
          </p:nvSpPr>
          <p:spPr bwMode="auto">
            <a:xfrm>
              <a:off x="1414" y="437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59756" name="Line 12"/>
            <p:cNvSpPr>
              <a:spLocks noChangeAspect="1" noChangeShapeType="1"/>
            </p:cNvSpPr>
            <p:nvPr/>
          </p:nvSpPr>
          <p:spPr bwMode="auto">
            <a:xfrm>
              <a:off x="833" y="1132"/>
              <a:ext cx="0" cy="34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57" name="Line 13"/>
            <p:cNvSpPr>
              <a:spLocks noChangeAspect="1" noChangeShapeType="1"/>
            </p:cNvSpPr>
            <p:nvPr/>
          </p:nvSpPr>
          <p:spPr bwMode="auto">
            <a:xfrm>
              <a:off x="2147" y="823"/>
              <a:ext cx="50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58" name="Text Box 14"/>
            <p:cNvSpPr txBox="1">
              <a:spLocks noChangeAspect="1" noChangeArrowheads="1"/>
            </p:cNvSpPr>
            <p:nvPr/>
          </p:nvSpPr>
          <p:spPr bwMode="auto">
            <a:xfrm>
              <a:off x="2961" y="824"/>
              <a:ext cx="26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159759" name="Text Box 15"/>
            <p:cNvSpPr txBox="1">
              <a:spLocks noChangeAspect="1" noChangeArrowheads="1"/>
            </p:cNvSpPr>
            <p:nvPr/>
          </p:nvSpPr>
          <p:spPr bwMode="auto">
            <a:xfrm>
              <a:off x="2303" y="824"/>
              <a:ext cx="269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XL</a:t>
              </a:r>
            </a:p>
          </p:txBody>
        </p:sp>
        <p:sp>
          <p:nvSpPr>
            <p:cNvPr id="159760" name="Line 16"/>
            <p:cNvSpPr>
              <a:spLocks noChangeAspect="1" noChangeShapeType="1"/>
            </p:cNvSpPr>
            <p:nvPr/>
          </p:nvSpPr>
          <p:spPr bwMode="auto">
            <a:xfrm rot="5400000">
              <a:off x="1741" y="843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61" name="Line 17"/>
            <p:cNvSpPr>
              <a:spLocks noChangeAspect="1" noChangeShapeType="1"/>
            </p:cNvSpPr>
            <p:nvPr/>
          </p:nvSpPr>
          <p:spPr bwMode="auto">
            <a:xfrm>
              <a:off x="2844" y="824"/>
              <a:ext cx="50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62" name="Text Box 18"/>
            <p:cNvSpPr txBox="1">
              <a:spLocks noChangeAspect="1" noChangeArrowheads="1"/>
            </p:cNvSpPr>
            <p:nvPr/>
          </p:nvSpPr>
          <p:spPr bwMode="auto">
            <a:xfrm>
              <a:off x="1645" y="746"/>
              <a:ext cx="2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en-US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764" name="Text Box 20"/>
            <p:cNvSpPr txBox="1">
              <a:spLocks noChangeAspect="1" noChangeArrowheads="1"/>
            </p:cNvSpPr>
            <p:nvPr/>
          </p:nvSpPr>
          <p:spPr bwMode="auto">
            <a:xfrm>
              <a:off x="3655" y="746"/>
              <a:ext cx="233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en-US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’’</a:t>
              </a:r>
              <a:endPara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766" name="Line 22"/>
            <p:cNvSpPr>
              <a:spLocks noChangeAspect="1" noChangeShapeType="1"/>
            </p:cNvSpPr>
            <p:nvPr/>
          </p:nvSpPr>
          <p:spPr bwMode="auto">
            <a:xfrm>
              <a:off x="1954" y="631"/>
              <a:ext cx="19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67" name="Text Box 23"/>
            <p:cNvSpPr txBox="1">
              <a:spLocks noChangeAspect="1" noChangeArrowheads="1"/>
            </p:cNvSpPr>
            <p:nvPr/>
          </p:nvSpPr>
          <p:spPr bwMode="auto">
            <a:xfrm>
              <a:off x="3578" y="483"/>
              <a:ext cx="2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59768" name="Line 24"/>
            <p:cNvSpPr>
              <a:spLocks noChangeAspect="1" noChangeShapeType="1"/>
            </p:cNvSpPr>
            <p:nvPr/>
          </p:nvSpPr>
          <p:spPr bwMode="auto">
            <a:xfrm>
              <a:off x="4699" y="863"/>
              <a:ext cx="0" cy="100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69" name="Text Box 25"/>
            <p:cNvSpPr txBox="1">
              <a:spLocks noChangeAspect="1" noChangeArrowheads="1"/>
            </p:cNvSpPr>
            <p:nvPr/>
          </p:nvSpPr>
          <p:spPr bwMode="auto">
            <a:xfrm>
              <a:off x="4430" y="1288"/>
              <a:ext cx="23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2</a:t>
              </a:r>
              <a:r>
                <a:rPr lang="en-US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f</a:t>
              </a:r>
              <a:endParaRPr lang="cs-CZ" altLang="cs-CZ" sz="16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9770" name="Line 26"/>
            <p:cNvSpPr>
              <a:spLocks noChangeAspect="1" noChangeShapeType="1"/>
            </p:cNvSpPr>
            <p:nvPr/>
          </p:nvSpPr>
          <p:spPr bwMode="auto">
            <a:xfrm rot="5400000">
              <a:off x="3481" y="843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771" name="Text Box 27"/>
            <p:cNvSpPr txBox="1">
              <a:spLocks noChangeAspect="1" noChangeArrowheads="1"/>
            </p:cNvSpPr>
            <p:nvPr/>
          </p:nvSpPr>
          <p:spPr bwMode="auto">
            <a:xfrm>
              <a:off x="1877" y="437"/>
              <a:ext cx="2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L</a:t>
              </a:r>
            </a:p>
          </p:txBody>
        </p:sp>
        <p:cxnSp>
          <p:nvCxnSpPr>
            <p:cNvPr id="159773" name="AutoShape 29"/>
            <p:cNvCxnSpPr>
              <a:cxnSpLocks noChangeAspect="1" noChangeShapeType="1"/>
              <a:stCxn id="159818" idx="4"/>
              <a:endCxn id="159775" idx="0"/>
            </p:cNvCxnSpPr>
            <p:nvPr/>
          </p:nvCxnSpPr>
          <p:spPr bwMode="auto">
            <a:xfrm flipH="1">
              <a:off x="3501" y="1836"/>
              <a:ext cx="1" cy="104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9774" name="Group 30"/>
            <p:cNvGrpSpPr>
              <a:grpSpLocks noChangeAspect="1"/>
            </p:cNvGrpSpPr>
            <p:nvPr/>
          </p:nvGrpSpPr>
          <p:grpSpPr bwMode="auto">
            <a:xfrm>
              <a:off x="910" y="630"/>
              <a:ext cx="4215" cy="1394"/>
              <a:chOff x="476" y="980"/>
              <a:chExt cx="4944" cy="1635"/>
            </a:xfrm>
          </p:grpSpPr>
          <p:sp>
            <p:nvSpPr>
              <p:cNvPr id="159775" name="Oval 31"/>
              <p:cNvSpPr>
                <a:spLocks noChangeAspect="1" noChangeArrowheads="1"/>
              </p:cNvSpPr>
              <p:nvPr/>
            </p:nvSpPr>
            <p:spPr bwMode="auto">
              <a:xfrm>
                <a:off x="3469" y="252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76" name="Oval 32"/>
              <p:cNvSpPr>
                <a:spLocks noChangeAspect="1" noChangeArrowheads="1"/>
              </p:cNvSpPr>
              <p:nvPr/>
            </p:nvSpPr>
            <p:spPr bwMode="auto">
              <a:xfrm>
                <a:off x="3469" y="1035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77" name="Oval 33"/>
              <p:cNvSpPr>
                <a:spLocks noChangeAspect="1" noChangeArrowheads="1"/>
              </p:cNvSpPr>
              <p:nvPr/>
            </p:nvSpPr>
            <p:spPr bwMode="auto">
              <a:xfrm>
                <a:off x="476" y="1570"/>
                <a:ext cx="363" cy="36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78" name="Text Box 34"/>
              <p:cNvSpPr txBox="1">
                <a:spLocks noChangeAspect="1" noChangeArrowheads="1"/>
              </p:cNvSpPr>
              <p:nvPr/>
            </p:nvSpPr>
            <p:spPr bwMode="auto">
              <a:xfrm>
                <a:off x="521" y="1650"/>
                <a:ext cx="272" cy="1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grpSp>
            <p:nvGrpSpPr>
              <p:cNvPr id="159779" name="Group 35"/>
              <p:cNvGrpSpPr>
                <a:grpSpLocks noChangeAspect="1"/>
              </p:cNvGrpSpPr>
              <p:nvPr/>
            </p:nvGrpSpPr>
            <p:grpSpPr bwMode="auto">
              <a:xfrm>
                <a:off x="1973" y="980"/>
                <a:ext cx="545" cy="92"/>
                <a:chOff x="838" y="2340"/>
                <a:chExt cx="545" cy="92"/>
              </a:xfrm>
            </p:grpSpPr>
            <p:sp>
              <p:nvSpPr>
                <p:cNvPr id="159780" name="Arc 36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781" name="Arc 37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782" name="Arc 38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783" name="Arc 39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784" name="Arc 40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59785" name="Arc 41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59786" name="Rectangle 42"/>
              <p:cNvSpPr>
                <a:spLocks noChangeAspect="1" noChangeArrowheads="1"/>
              </p:cNvSpPr>
              <p:nvPr/>
            </p:nvSpPr>
            <p:spPr bwMode="auto">
              <a:xfrm rot="5400000">
                <a:off x="2951" y="888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787" name="AutoShape 43"/>
              <p:cNvCxnSpPr>
                <a:cxnSpLocks noChangeAspect="1" noChangeShapeType="1"/>
                <a:stCxn id="159786" idx="2"/>
                <a:endCxn id="159784" idx="1"/>
              </p:cNvCxnSpPr>
              <p:nvPr/>
            </p:nvCxnSpPr>
            <p:spPr bwMode="auto">
              <a:xfrm flipH="1" flipV="1">
                <a:off x="2518" y="1080"/>
                <a:ext cx="310" cy="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788" name="AutoShape 44"/>
              <p:cNvCxnSpPr>
                <a:cxnSpLocks noChangeAspect="1" noChangeShapeType="1"/>
                <a:stCxn id="159786" idx="0"/>
                <a:endCxn id="159776" idx="2"/>
              </p:cNvCxnSpPr>
              <p:nvPr/>
            </p:nvCxnSpPr>
            <p:spPr bwMode="auto">
              <a:xfrm flipV="1">
                <a:off x="3229" y="1081"/>
                <a:ext cx="232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789" name="Oval 45"/>
              <p:cNvSpPr>
                <a:spLocks noChangeAspect="1" noChangeArrowheads="1"/>
              </p:cNvSpPr>
              <p:nvPr/>
            </p:nvSpPr>
            <p:spPr bwMode="auto">
              <a:xfrm>
                <a:off x="5025" y="1035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90" name="Oval 46"/>
              <p:cNvSpPr>
                <a:spLocks noChangeAspect="1" noChangeArrowheads="1"/>
              </p:cNvSpPr>
              <p:nvPr/>
            </p:nvSpPr>
            <p:spPr bwMode="auto">
              <a:xfrm>
                <a:off x="5025" y="2523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791" name="AutoShape 47"/>
              <p:cNvCxnSpPr>
                <a:cxnSpLocks noChangeAspect="1" noChangeShapeType="1"/>
                <a:stCxn id="159775" idx="6"/>
                <a:endCxn id="159790" idx="2"/>
              </p:cNvCxnSpPr>
              <p:nvPr/>
            </p:nvCxnSpPr>
            <p:spPr bwMode="auto">
              <a:xfrm flipV="1">
                <a:off x="3560" y="2569"/>
                <a:ext cx="1457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792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4994" y="1616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793" name="AutoShape 49"/>
              <p:cNvCxnSpPr>
                <a:cxnSpLocks noChangeAspect="1" noChangeShapeType="1"/>
                <a:stCxn id="159789" idx="4"/>
                <a:endCxn id="159792" idx="0"/>
              </p:cNvCxnSpPr>
              <p:nvPr/>
            </p:nvCxnSpPr>
            <p:spPr bwMode="auto">
              <a:xfrm>
                <a:off x="5071" y="1134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794" name="AutoShape 50"/>
              <p:cNvCxnSpPr>
                <a:cxnSpLocks noChangeAspect="1" noChangeShapeType="1"/>
                <a:stCxn id="159792" idx="2"/>
                <a:endCxn id="159790" idx="0"/>
              </p:cNvCxnSpPr>
              <p:nvPr/>
            </p:nvCxnSpPr>
            <p:spPr bwMode="auto">
              <a:xfrm>
                <a:off x="5071" y="2009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795" name="Text Box 51"/>
              <p:cNvSpPr txBox="1">
                <a:spLocks noChangeAspect="1" noChangeArrowheads="1"/>
              </p:cNvSpPr>
              <p:nvPr/>
            </p:nvSpPr>
            <p:spPr bwMode="auto">
              <a:xfrm>
                <a:off x="5103" y="1707"/>
                <a:ext cx="317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Z</a:t>
                </a:r>
                <a:endPara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59796" name="Oval 52"/>
              <p:cNvSpPr>
                <a:spLocks noChangeAspect="1" noChangeArrowheads="1"/>
              </p:cNvSpPr>
              <p:nvPr/>
            </p:nvSpPr>
            <p:spPr bwMode="auto">
              <a:xfrm>
                <a:off x="1609" y="2523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97" name="Oval 53"/>
              <p:cNvSpPr>
                <a:spLocks noChangeAspect="1" noChangeArrowheads="1"/>
              </p:cNvSpPr>
              <p:nvPr/>
            </p:nvSpPr>
            <p:spPr bwMode="auto">
              <a:xfrm>
                <a:off x="1609" y="103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9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1337" y="1661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799" name="Oval 55"/>
              <p:cNvSpPr>
                <a:spLocks noChangeAspect="1" noChangeArrowheads="1"/>
              </p:cNvSpPr>
              <p:nvPr/>
            </p:nvSpPr>
            <p:spPr bwMode="auto">
              <a:xfrm>
                <a:off x="1609" y="134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800" name="AutoShape 56"/>
              <p:cNvCxnSpPr>
                <a:cxnSpLocks noChangeAspect="1" noChangeShapeType="1"/>
                <a:stCxn id="159799" idx="2"/>
                <a:endCxn id="159798" idx="0"/>
              </p:cNvCxnSpPr>
              <p:nvPr/>
            </p:nvCxnSpPr>
            <p:spPr bwMode="auto">
              <a:xfrm rot="10800000" flipV="1">
                <a:off x="1414" y="1390"/>
                <a:ext cx="187" cy="26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01" name="AutoShape 57"/>
              <p:cNvCxnSpPr>
                <a:cxnSpLocks noChangeAspect="1" noChangeShapeType="1"/>
                <a:stCxn id="159798" idx="2"/>
                <a:endCxn id="159802" idx="2"/>
              </p:cNvCxnSpPr>
              <p:nvPr/>
            </p:nvCxnSpPr>
            <p:spPr bwMode="auto">
              <a:xfrm rot="16200000" flipH="1">
                <a:off x="1364" y="2104"/>
                <a:ext cx="288" cy="18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802" name="Oval 58"/>
              <p:cNvSpPr>
                <a:spLocks noChangeAspect="1" noChangeArrowheads="1"/>
              </p:cNvSpPr>
              <p:nvPr/>
            </p:nvSpPr>
            <p:spPr bwMode="auto">
              <a:xfrm>
                <a:off x="1609" y="22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803" name="AutoShape 59"/>
              <p:cNvCxnSpPr>
                <a:cxnSpLocks noChangeAspect="1" noChangeShapeType="1"/>
                <a:stCxn id="159777" idx="0"/>
                <a:endCxn id="159797" idx="2"/>
              </p:cNvCxnSpPr>
              <p:nvPr/>
            </p:nvCxnSpPr>
            <p:spPr bwMode="auto">
              <a:xfrm rot="16200000">
                <a:off x="889" y="849"/>
                <a:ext cx="482" cy="94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804" name="Line 60"/>
              <p:cNvSpPr>
                <a:spLocks noChangeAspect="1" noChangeShapeType="1"/>
              </p:cNvSpPr>
              <p:nvPr/>
            </p:nvSpPr>
            <p:spPr bwMode="auto">
              <a:xfrm flipH="1">
                <a:off x="1701" y="1071"/>
                <a:ext cx="272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cxnSp>
            <p:nvCxnSpPr>
              <p:cNvPr id="159805" name="AutoShape 61"/>
              <p:cNvCxnSpPr>
                <a:cxnSpLocks noChangeAspect="1" noChangeShapeType="1"/>
                <a:stCxn id="159797" idx="4"/>
                <a:endCxn id="159799" idx="0"/>
              </p:cNvCxnSpPr>
              <p:nvPr/>
            </p:nvCxnSpPr>
            <p:spPr bwMode="auto">
              <a:xfrm>
                <a:off x="1655" y="1133"/>
                <a:ext cx="0" cy="203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06" name="AutoShape 62"/>
              <p:cNvCxnSpPr>
                <a:cxnSpLocks noChangeAspect="1" noChangeShapeType="1"/>
                <a:stCxn id="159802" idx="4"/>
                <a:endCxn id="159796" idx="0"/>
              </p:cNvCxnSpPr>
              <p:nvPr/>
            </p:nvCxnSpPr>
            <p:spPr bwMode="auto">
              <a:xfrm>
                <a:off x="1655" y="2395"/>
                <a:ext cx="0" cy="12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grpSp>
            <p:nvGrpSpPr>
              <p:cNvPr id="159807" name="Group 63"/>
              <p:cNvGrpSpPr>
                <a:grpSpLocks noChangeAspect="1"/>
              </p:cNvGrpSpPr>
              <p:nvPr/>
            </p:nvGrpSpPr>
            <p:grpSpPr bwMode="auto">
              <a:xfrm>
                <a:off x="1746" y="1797"/>
                <a:ext cx="180" cy="45"/>
                <a:chOff x="1701" y="1752"/>
                <a:chExt cx="180" cy="45"/>
              </a:xfrm>
            </p:grpSpPr>
            <p:sp>
              <p:nvSpPr>
                <p:cNvPr id="159808" name="Line 64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09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10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179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11" name="Line 67"/>
                <p:cNvSpPr>
                  <a:spLocks noChangeAspect="1" noChangeShapeType="1"/>
                </p:cNvSpPr>
                <p:nvPr/>
              </p:nvSpPr>
              <p:spPr bwMode="auto">
                <a:xfrm>
                  <a:off x="179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59812" name="AutoShape 68"/>
              <p:cNvCxnSpPr>
                <a:cxnSpLocks noChangeAspect="1" noChangeShapeType="1"/>
                <a:stCxn id="159809" idx="1"/>
                <a:endCxn id="159802" idx="6"/>
              </p:cNvCxnSpPr>
              <p:nvPr/>
            </p:nvCxnSpPr>
            <p:spPr bwMode="auto">
              <a:xfrm rot="5400000">
                <a:off x="1530" y="2036"/>
                <a:ext cx="484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13" name="AutoShape 69"/>
              <p:cNvCxnSpPr>
                <a:cxnSpLocks noChangeAspect="1" noChangeShapeType="1"/>
                <a:stCxn id="159811" idx="0"/>
                <a:endCxn id="159799" idx="6"/>
              </p:cNvCxnSpPr>
              <p:nvPr/>
            </p:nvCxnSpPr>
            <p:spPr bwMode="auto">
              <a:xfrm rot="5400000" flipH="1">
                <a:off x="1576" y="1522"/>
                <a:ext cx="391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814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3198" y="1661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9815" name="Oval 71"/>
              <p:cNvSpPr>
                <a:spLocks noChangeAspect="1" noChangeArrowheads="1"/>
              </p:cNvSpPr>
              <p:nvPr/>
            </p:nvSpPr>
            <p:spPr bwMode="auto">
              <a:xfrm>
                <a:off x="3470" y="134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59816" name="AutoShape 72"/>
              <p:cNvCxnSpPr>
                <a:cxnSpLocks noChangeAspect="1" noChangeShapeType="1"/>
                <a:stCxn id="159815" idx="2"/>
                <a:endCxn id="159814" idx="0"/>
              </p:cNvCxnSpPr>
              <p:nvPr/>
            </p:nvCxnSpPr>
            <p:spPr bwMode="auto">
              <a:xfrm rot="10800000" flipV="1">
                <a:off x="3275" y="1390"/>
                <a:ext cx="187" cy="26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17" name="AutoShape 73"/>
              <p:cNvCxnSpPr>
                <a:cxnSpLocks noChangeAspect="1" noChangeShapeType="1"/>
                <a:stCxn id="159814" idx="2"/>
                <a:endCxn id="159818" idx="2"/>
              </p:cNvCxnSpPr>
              <p:nvPr/>
            </p:nvCxnSpPr>
            <p:spPr bwMode="auto">
              <a:xfrm rot="16200000" flipH="1">
                <a:off x="3225" y="2104"/>
                <a:ext cx="288" cy="18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9818" name="Oval 74"/>
              <p:cNvSpPr>
                <a:spLocks noChangeAspect="1" noChangeArrowheads="1"/>
              </p:cNvSpPr>
              <p:nvPr/>
            </p:nvSpPr>
            <p:spPr bwMode="auto">
              <a:xfrm>
                <a:off x="3470" y="22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59819" name="Group 75"/>
              <p:cNvGrpSpPr>
                <a:grpSpLocks noChangeAspect="1"/>
              </p:cNvGrpSpPr>
              <p:nvPr/>
            </p:nvGrpSpPr>
            <p:grpSpPr bwMode="auto">
              <a:xfrm>
                <a:off x="3607" y="1797"/>
                <a:ext cx="180" cy="45"/>
                <a:chOff x="1701" y="1752"/>
                <a:chExt cx="180" cy="45"/>
              </a:xfrm>
            </p:grpSpPr>
            <p:sp>
              <p:nvSpPr>
                <p:cNvPr id="159820" name="Line 76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21" name="Line 77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22" name="Line 78"/>
                <p:cNvSpPr>
                  <a:spLocks noChangeAspect="1" noChangeShapeType="1"/>
                </p:cNvSpPr>
                <p:nvPr/>
              </p:nvSpPr>
              <p:spPr bwMode="auto">
                <a:xfrm>
                  <a:off x="179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59823" name="Line 79"/>
                <p:cNvSpPr>
                  <a:spLocks noChangeAspect="1" noChangeShapeType="1"/>
                </p:cNvSpPr>
                <p:nvPr/>
              </p:nvSpPr>
              <p:spPr bwMode="auto">
                <a:xfrm>
                  <a:off x="179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59824" name="AutoShape 80"/>
              <p:cNvCxnSpPr>
                <a:cxnSpLocks noChangeAspect="1" noChangeShapeType="1"/>
                <a:stCxn id="159821" idx="1"/>
                <a:endCxn id="159818" idx="6"/>
              </p:cNvCxnSpPr>
              <p:nvPr/>
            </p:nvCxnSpPr>
            <p:spPr bwMode="auto">
              <a:xfrm rot="5400000">
                <a:off x="3391" y="2036"/>
                <a:ext cx="484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25" name="AutoShape 81"/>
              <p:cNvCxnSpPr>
                <a:cxnSpLocks noChangeAspect="1" noChangeShapeType="1"/>
                <a:stCxn id="159823" idx="0"/>
                <a:endCxn id="159815" idx="6"/>
              </p:cNvCxnSpPr>
              <p:nvPr/>
            </p:nvCxnSpPr>
            <p:spPr bwMode="auto">
              <a:xfrm rot="5400000" flipH="1">
                <a:off x="3437" y="1522"/>
                <a:ext cx="391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26" name="AutoShape 82"/>
              <p:cNvCxnSpPr>
                <a:cxnSpLocks noChangeAspect="1" noChangeShapeType="1"/>
                <a:stCxn id="159776" idx="4"/>
                <a:endCxn id="159815" idx="0"/>
              </p:cNvCxnSpPr>
              <p:nvPr/>
            </p:nvCxnSpPr>
            <p:spPr bwMode="auto">
              <a:xfrm>
                <a:off x="3515" y="1134"/>
                <a:ext cx="1" cy="20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27" name="AutoShape 83"/>
              <p:cNvCxnSpPr>
                <a:cxnSpLocks noChangeAspect="1" noChangeShapeType="1"/>
                <a:stCxn id="159777" idx="4"/>
                <a:endCxn id="159796" idx="2"/>
              </p:cNvCxnSpPr>
              <p:nvPr/>
            </p:nvCxnSpPr>
            <p:spPr bwMode="auto">
              <a:xfrm rot="16200000" flipH="1">
                <a:off x="816" y="1783"/>
                <a:ext cx="628" cy="94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28" name="AutoShape 84"/>
              <p:cNvCxnSpPr>
                <a:cxnSpLocks noChangeAspect="1" noChangeShapeType="1"/>
                <a:stCxn id="159796" idx="6"/>
                <a:endCxn id="159775" idx="2"/>
              </p:cNvCxnSpPr>
              <p:nvPr/>
            </p:nvCxnSpPr>
            <p:spPr bwMode="auto">
              <a:xfrm>
                <a:off x="1708" y="2569"/>
                <a:ext cx="175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9829" name="AutoShape 85"/>
              <p:cNvCxnSpPr>
                <a:cxnSpLocks noChangeAspect="1" noChangeShapeType="1"/>
                <a:stCxn id="159776" idx="6"/>
                <a:endCxn id="159789" idx="2"/>
              </p:cNvCxnSpPr>
              <p:nvPr/>
            </p:nvCxnSpPr>
            <p:spPr bwMode="auto">
              <a:xfrm>
                <a:off x="3568" y="1081"/>
                <a:ext cx="1449" cy="0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59830" name="Line 86"/>
            <p:cNvSpPr>
              <a:spLocks noChangeAspect="1" noChangeShapeType="1"/>
            </p:cNvSpPr>
            <p:nvPr/>
          </p:nvSpPr>
          <p:spPr bwMode="auto">
            <a:xfrm>
              <a:off x="3695" y="669"/>
              <a:ext cx="19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832" name="Text Box 88"/>
            <p:cNvSpPr txBox="1">
              <a:spLocks noChangeAspect="1" noChangeArrowheads="1"/>
            </p:cNvSpPr>
            <p:nvPr/>
          </p:nvSpPr>
          <p:spPr bwMode="auto">
            <a:xfrm>
              <a:off x="2264" y="444"/>
              <a:ext cx="27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L</a:t>
              </a:r>
            </a:p>
          </p:txBody>
        </p:sp>
        <p:sp>
          <p:nvSpPr>
            <p:cNvPr id="159833" name="Text Box 89"/>
            <p:cNvSpPr txBox="1">
              <a:spLocks noChangeAspect="1" noChangeArrowheads="1"/>
            </p:cNvSpPr>
            <p:nvPr/>
          </p:nvSpPr>
          <p:spPr bwMode="auto">
            <a:xfrm>
              <a:off x="2960" y="476"/>
              <a:ext cx="27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endParaRPr lang="cs-CZ" altLang="cs-CZ" sz="16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9834" name="Text Box 90"/>
            <p:cNvSpPr txBox="1">
              <a:spLocks noChangeAspect="1" noChangeArrowheads="1"/>
            </p:cNvSpPr>
            <p:nvPr/>
          </p:nvSpPr>
          <p:spPr bwMode="auto">
            <a:xfrm>
              <a:off x="1844" y="1390"/>
              <a:ext cx="7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lang="cs-CZ" altLang="cs-CZ" sz="16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9835" name="Text Box 91"/>
            <p:cNvSpPr txBox="1">
              <a:spLocks noChangeAspect="1" noChangeArrowheads="1"/>
            </p:cNvSpPr>
            <p:nvPr/>
          </p:nvSpPr>
          <p:spPr bwMode="auto">
            <a:xfrm>
              <a:off x="1312" y="1338"/>
              <a:ext cx="4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lang="cs-CZ" altLang="cs-CZ" sz="16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9836" name="Text Box 92"/>
            <p:cNvSpPr txBox="1">
              <a:spLocks noChangeAspect="1" noChangeArrowheads="1"/>
            </p:cNvSpPr>
            <p:nvPr/>
          </p:nvSpPr>
          <p:spPr bwMode="auto">
            <a:xfrm>
              <a:off x="2900" y="1340"/>
              <a:ext cx="42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G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lang="cs-CZ" altLang="cs-CZ" sz="16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9837" name="Text Box 93"/>
            <p:cNvSpPr txBox="1">
              <a:spLocks noChangeAspect="1" noChangeArrowheads="1"/>
            </p:cNvSpPr>
            <p:nvPr/>
          </p:nvSpPr>
          <p:spPr bwMode="auto">
            <a:xfrm>
              <a:off x="3485" y="1410"/>
              <a:ext cx="62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B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a</a:t>
              </a:r>
              <a:endParaRPr lang="cs-CZ" altLang="cs-CZ" sz="16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159838" name="Text Box 94"/>
            <p:cNvSpPr txBox="1">
              <a:spLocks noChangeAspect="1" noChangeArrowheads="1"/>
            </p:cNvSpPr>
            <p:nvPr/>
          </p:nvSpPr>
          <p:spPr bwMode="auto">
            <a:xfrm>
              <a:off x="3695" y="940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B2</a:t>
              </a:r>
            </a:p>
          </p:txBody>
        </p:sp>
        <p:sp>
          <p:nvSpPr>
            <p:cNvPr id="159839" name="Text Box 95"/>
            <p:cNvSpPr txBox="1">
              <a:spLocks noChangeAspect="1" noChangeArrowheads="1"/>
            </p:cNvSpPr>
            <p:nvPr/>
          </p:nvSpPr>
          <p:spPr bwMode="auto">
            <a:xfrm>
              <a:off x="2998" y="940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G2</a:t>
              </a:r>
            </a:p>
          </p:txBody>
        </p:sp>
        <p:sp>
          <p:nvSpPr>
            <p:cNvPr id="159840" name="Line 96"/>
            <p:cNvSpPr>
              <a:spLocks noChangeAspect="1" noChangeShapeType="1"/>
            </p:cNvSpPr>
            <p:nvPr/>
          </p:nvSpPr>
          <p:spPr bwMode="auto">
            <a:xfrm rot="5400000">
              <a:off x="3598" y="1075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841" name="Line 97"/>
            <p:cNvSpPr>
              <a:spLocks noChangeAspect="1" noChangeShapeType="1"/>
            </p:cNvSpPr>
            <p:nvPr/>
          </p:nvSpPr>
          <p:spPr bwMode="auto">
            <a:xfrm rot="5400000">
              <a:off x="3133" y="1075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842" name="Text Box 98"/>
            <p:cNvSpPr txBox="1">
              <a:spLocks noChangeAspect="1" noChangeArrowheads="1"/>
            </p:cNvSpPr>
            <p:nvPr/>
          </p:nvSpPr>
          <p:spPr bwMode="auto">
            <a:xfrm>
              <a:off x="2110" y="940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B1</a:t>
              </a:r>
            </a:p>
          </p:txBody>
        </p:sp>
        <p:sp>
          <p:nvSpPr>
            <p:cNvPr id="159843" name="Text Box 99"/>
            <p:cNvSpPr txBox="1">
              <a:spLocks noChangeAspect="1" noChangeArrowheads="1"/>
            </p:cNvSpPr>
            <p:nvPr/>
          </p:nvSpPr>
          <p:spPr bwMode="auto">
            <a:xfrm>
              <a:off x="1414" y="940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G1</a:t>
              </a:r>
            </a:p>
          </p:txBody>
        </p:sp>
        <p:sp>
          <p:nvSpPr>
            <p:cNvPr id="159844" name="Line 100"/>
            <p:cNvSpPr>
              <a:spLocks noChangeAspect="1" noChangeShapeType="1"/>
            </p:cNvSpPr>
            <p:nvPr/>
          </p:nvSpPr>
          <p:spPr bwMode="auto">
            <a:xfrm rot="5400000">
              <a:off x="2013" y="1075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9845" name="Line 101"/>
            <p:cNvSpPr>
              <a:spLocks noChangeAspect="1" noChangeShapeType="1"/>
            </p:cNvSpPr>
            <p:nvPr/>
          </p:nvSpPr>
          <p:spPr bwMode="auto">
            <a:xfrm rot="5400000">
              <a:off x="1549" y="1075"/>
              <a:ext cx="1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59850" name="Line 106"/>
          <p:cNvSpPr>
            <a:spLocks noChangeShapeType="1"/>
          </p:cNvSpPr>
          <p:nvPr/>
        </p:nvSpPr>
        <p:spPr bwMode="auto">
          <a:xfrm>
            <a:off x="1547813" y="5013325"/>
            <a:ext cx="44640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51" name="Line 107"/>
          <p:cNvSpPr>
            <a:spLocks noChangeShapeType="1"/>
          </p:cNvSpPr>
          <p:nvPr/>
        </p:nvSpPr>
        <p:spPr bwMode="auto">
          <a:xfrm>
            <a:off x="1547813" y="5013325"/>
            <a:ext cx="129540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52" name="Line 108"/>
          <p:cNvSpPr>
            <a:spLocks noChangeShapeType="1"/>
          </p:cNvSpPr>
          <p:nvPr/>
        </p:nvSpPr>
        <p:spPr bwMode="auto">
          <a:xfrm rot="16200000">
            <a:off x="3023394" y="5842794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53" name="Line 109"/>
          <p:cNvSpPr>
            <a:spLocks noChangeShapeType="1"/>
          </p:cNvSpPr>
          <p:nvPr/>
        </p:nvSpPr>
        <p:spPr bwMode="auto">
          <a:xfrm>
            <a:off x="2844800" y="6021388"/>
            <a:ext cx="3587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54" name="Text Box 110"/>
          <p:cNvSpPr txBox="1">
            <a:spLocks noChangeAspect="1" noChangeArrowheads="1"/>
          </p:cNvSpPr>
          <p:nvPr/>
        </p:nvSpPr>
        <p:spPr bwMode="auto">
          <a:xfrm>
            <a:off x="3203575" y="5776913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B2</a:t>
            </a:r>
          </a:p>
        </p:txBody>
      </p:sp>
      <p:sp>
        <p:nvSpPr>
          <p:cNvPr id="159855" name="Text Box 111"/>
          <p:cNvSpPr txBox="1">
            <a:spLocks noChangeAspect="1" noChangeArrowheads="1"/>
          </p:cNvSpPr>
          <p:nvPr/>
        </p:nvSpPr>
        <p:spPr bwMode="auto">
          <a:xfrm>
            <a:off x="2843213" y="6021388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G2</a:t>
            </a:r>
          </a:p>
        </p:txBody>
      </p:sp>
      <p:sp>
        <p:nvSpPr>
          <p:cNvPr id="159856" name="Text Box 112"/>
          <p:cNvSpPr txBox="1">
            <a:spLocks noChangeAspect="1" noChangeArrowheads="1"/>
          </p:cNvSpPr>
          <p:nvPr/>
        </p:nvSpPr>
        <p:spPr bwMode="auto">
          <a:xfrm>
            <a:off x="2411413" y="584993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9857" name="Line 113"/>
          <p:cNvSpPr>
            <a:spLocks noChangeShapeType="1"/>
          </p:cNvSpPr>
          <p:nvPr/>
        </p:nvSpPr>
        <p:spPr bwMode="auto">
          <a:xfrm>
            <a:off x="1547813" y="5013325"/>
            <a:ext cx="1655762" cy="6492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58" name="Text Box 114"/>
          <p:cNvSpPr txBox="1">
            <a:spLocks noChangeAspect="1" noChangeArrowheads="1"/>
          </p:cNvSpPr>
          <p:nvPr/>
        </p:nvSpPr>
        <p:spPr bwMode="auto">
          <a:xfrm>
            <a:off x="2774950" y="5561013"/>
            <a:ext cx="4286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159859" name="Line 115"/>
          <p:cNvSpPr>
            <a:spLocks noChangeShapeType="1"/>
          </p:cNvSpPr>
          <p:nvPr/>
        </p:nvSpPr>
        <p:spPr bwMode="auto">
          <a:xfrm rot="16200000">
            <a:off x="6232525" y="4578351"/>
            <a:ext cx="935037" cy="36671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60" name="Line 116"/>
          <p:cNvSpPr>
            <a:spLocks noChangeShapeType="1"/>
          </p:cNvSpPr>
          <p:nvPr/>
        </p:nvSpPr>
        <p:spPr bwMode="auto">
          <a:xfrm>
            <a:off x="6011863" y="5013325"/>
            <a:ext cx="504825" cy="19843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61" name="Text Box 117"/>
          <p:cNvSpPr txBox="1">
            <a:spLocks noChangeAspect="1" noChangeArrowheads="1"/>
          </p:cNvSpPr>
          <p:nvPr/>
        </p:nvSpPr>
        <p:spPr bwMode="auto">
          <a:xfrm>
            <a:off x="5508625" y="5013325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6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862" name="Text Box 118"/>
          <p:cNvSpPr txBox="1">
            <a:spLocks noChangeAspect="1" noChangeArrowheads="1"/>
          </p:cNvSpPr>
          <p:nvPr/>
        </p:nvSpPr>
        <p:spPr bwMode="auto">
          <a:xfrm>
            <a:off x="6011863" y="5157788"/>
            <a:ext cx="427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159863" name="Text Box 119"/>
          <p:cNvSpPr txBox="1">
            <a:spLocks noChangeAspect="1" noChangeArrowheads="1"/>
          </p:cNvSpPr>
          <p:nvPr/>
        </p:nvSpPr>
        <p:spPr bwMode="auto">
          <a:xfrm>
            <a:off x="6804025" y="4437063"/>
            <a:ext cx="427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XL</a:t>
            </a:r>
          </a:p>
        </p:txBody>
      </p:sp>
      <p:sp>
        <p:nvSpPr>
          <p:cNvPr id="159864" name="Line 120"/>
          <p:cNvSpPr>
            <a:spLocks noChangeShapeType="1"/>
          </p:cNvSpPr>
          <p:nvPr/>
        </p:nvSpPr>
        <p:spPr bwMode="auto">
          <a:xfrm flipV="1">
            <a:off x="1547813" y="4294188"/>
            <a:ext cx="5329237" cy="7191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65" name="Text Box 121"/>
          <p:cNvSpPr txBox="1">
            <a:spLocks noChangeAspect="1" noChangeArrowheads="1"/>
          </p:cNvSpPr>
          <p:nvPr/>
        </p:nvSpPr>
        <p:spPr bwMode="auto">
          <a:xfrm>
            <a:off x="6383338" y="4005263"/>
            <a:ext cx="4206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6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866" name="Line 122"/>
          <p:cNvSpPr>
            <a:spLocks noChangeShapeType="1"/>
          </p:cNvSpPr>
          <p:nvPr/>
        </p:nvSpPr>
        <p:spPr bwMode="auto">
          <a:xfrm rot="16200000" flipV="1">
            <a:off x="3337719" y="5384006"/>
            <a:ext cx="358775" cy="492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67" name="Line 123"/>
          <p:cNvSpPr>
            <a:spLocks noChangeShapeType="1"/>
          </p:cNvSpPr>
          <p:nvPr/>
        </p:nvSpPr>
        <p:spPr bwMode="auto">
          <a:xfrm flipV="1">
            <a:off x="3203575" y="5595938"/>
            <a:ext cx="360363" cy="47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68" name="Text Box 124"/>
          <p:cNvSpPr txBox="1">
            <a:spLocks noChangeAspect="1" noChangeArrowheads="1"/>
          </p:cNvSpPr>
          <p:nvPr/>
        </p:nvSpPr>
        <p:spPr bwMode="auto">
          <a:xfrm>
            <a:off x="3482975" y="5589588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G1</a:t>
            </a:r>
          </a:p>
        </p:txBody>
      </p:sp>
      <p:sp>
        <p:nvSpPr>
          <p:cNvPr id="159869" name="Text Box 125"/>
          <p:cNvSpPr txBox="1">
            <a:spLocks noChangeAspect="1" noChangeArrowheads="1"/>
          </p:cNvSpPr>
          <p:nvPr/>
        </p:nvSpPr>
        <p:spPr bwMode="auto">
          <a:xfrm>
            <a:off x="3556000" y="5273675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B1</a:t>
            </a:r>
          </a:p>
        </p:txBody>
      </p:sp>
      <p:sp>
        <p:nvSpPr>
          <p:cNvPr id="159870" name="Line 126"/>
          <p:cNvSpPr>
            <a:spLocks noChangeShapeType="1"/>
          </p:cNvSpPr>
          <p:nvPr/>
        </p:nvSpPr>
        <p:spPr bwMode="auto">
          <a:xfrm>
            <a:off x="1547813" y="5013325"/>
            <a:ext cx="1944687" cy="2159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9871" name="Text Box 127"/>
          <p:cNvSpPr txBox="1">
            <a:spLocks noChangeAspect="1" noChangeArrowheads="1"/>
          </p:cNvSpPr>
          <p:nvPr/>
        </p:nvSpPr>
        <p:spPr bwMode="auto">
          <a:xfrm>
            <a:off x="3059113" y="5202238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9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9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9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9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9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9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9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9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9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5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9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9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9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9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5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9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9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9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9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9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59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9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9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9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9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9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5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9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9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5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850" grpId="0" animBg="1"/>
      <p:bldP spid="159851" grpId="0" animBg="1"/>
      <p:bldP spid="159852" grpId="0" animBg="1"/>
      <p:bldP spid="159853" grpId="0" animBg="1"/>
      <p:bldP spid="159854" grpId="0"/>
      <p:bldP spid="159855" grpId="0"/>
      <p:bldP spid="159856" grpId="0"/>
      <p:bldP spid="159857" grpId="0" animBg="1"/>
      <p:bldP spid="159858" grpId="0"/>
      <p:bldP spid="159859" grpId="0" animBg="1"/>
      <p:bldP spid="159860" grpId="0" animBg="1"/>
      <p:bldP spid="159861" grpId="0"/>
      <p:bldP spid="159862" grpId="0"/>
      <p:bldP spid="159863" grpId="0"/>
      <p:bldP spid="159864" grpId="0" animBg="1"/>
      <p:bldP spid="159865" grpId="0"/>
      <p:bldP spid="159866" grpId="0" animBg="1"/>
      <p:bldP spid="159867" grpId="0" animBg="1"/>
      <p:bldP spid="159868" grpId="0"/>
      <p:bldP spid="159869" grpId="0"/>
      <p:bldP spid="159870" grpId="0" animBg="1"/>
      <p:bldP spid="15987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0771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785225" cy="1336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Vedení vvn 110 kV má následující parametry: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=0,16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/km, L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=1,24mH/km, C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=9,25nF/km. Délka vedení je 100 km, výkon na konci vedení je 30 MW při účiníku 0,8. Vypočítejte napětí a proud na počátku vedení a výkony.   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160772" name="Text Box 4"/>
          <p:cNvSpPr txBox="1">
            <a:spLocks noChangeArrowheads="1"/>
          </p:cNvSpPr>
          <p:nvPr/>
        </p:nvSpPr>
        <p:spPr bwMode="auto">
          <a:xfrm>
            <a:off x="179388" y="2492375"/>
            <a:ext cx="2663825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parametrů: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168275" y="2997200"/>
          <a:ext cx="8075613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8" name="Rovnice" r:id="rId3" imgW="3898800" imgH="876240" progId="Equation.3">
                  <p:embed/>
                </p:oleObj>
              </mc:Choice>
              <mc:Fallback>
                <p:oleObj name="Rovnice" r:id="rId3" imgW="3898800" imgH="876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2997200"/>
                        <a:ext cx="8075613" cy="1812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4" name="Text Box 6"/>
          <p:cNvSpPr txBox="1">
            <a:spLocks noChangeArrowheads="1"/>
          </p:cNvSpPr>
          <p:nvPr/>
        </p:nvSpPr>
        <p:spPr bwMode="auto">
          <a:xfrm>
            <a:off x="179388" y="4941888"/>
            <a:ext cx="374491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výstupního napětí:</a:t>
            </a:r>
          </a:p>
        </p:txBody>
      </p:sp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4289425" y="4941888"/>
          <a:ext cx="30146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09" name="Rovnice" r:id="rId5" imgW="1701720" imgH="419040" progId="Equation.3">
                  <p:embed/>
                </p:oleObj>
              </mc:Choice>
              <mc:Fallback>
                <p:oleObj name="Rovnice" r:id="rId5" imgW="1701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4941888"/>
                        <a:ext cx="3014663" cy="7413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79388" y="6021388"/>
            <a:ext cx="2808287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výstupního proudu:</a:t>
            </a:r>
          </a:p>
        </p:txBody>
      </p:sp>
      <p:graphicFrame>
        <p:nvGraphicFramePr>
          <p:cNvPr id="160777" name="Object 9"/>
          <p:cNvGraphicFramePr>
            <a:graphicFrameLocks noChangeAspect="1"/>
          </p:cNvGraphicFramePr>
          <p:nvPr/>
        </p:nvGraphicFramePr>
        <p:xfrm>
          <a:off x="3348038" y="5894388"/>
          <a:ext cx="53752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10" name="Rovnice" r:id="rId7" imgW="3035160" imgH="482400" progId="Equation.3">
                  <p:embed/>
                </p:oleObj>
              </mc:Choice>
              <mc:Fallback>
                <p:oleObj name="Rovnice" r:id="rId7" imgW="30351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894388"/>
                        <a:ext cx="5375275" cy="854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0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/>
      <p:bldP spid="160772" grpId="0"/>
      <p:bldP spid="160774" grpId="0"/>
      <p:bldP spid="16077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179388" y="981075"/>
            <a:ext cx="3671887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výstupního proudu v komplexním tvaru:</a:t>
            </a:r>
          </a:p>
        </p:txBody>
      </p:sp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4033838" y="976313"/>
          <a:ext cx="4498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6" name="Rovnice" r:id="rId3" imgW="2171520" imgH="698400" progId="Equation.3">
                  <p:embed/>
                </p:oleObj>
              </mc:Choice>
              <mc:Fallback>
                <p:oleObj name="Rovnice" r:id="rId3" imgW="2171520" imgH="698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976313"/>
                        <a:ext cx="4498975" cy="14446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798" name="Text Box 6"/>
          <p:cNvSpPr txBox="1">
            <a:spLocks noChangeArrowheads="1"/>
          </p:cNvSpPr>
          <p:nvPr/>
        </p:nvSpPr>
        <p:spPr bwMode="auto">
          <a:xfrm>
            <a:off x="179388" y="2636838"/>
            <a:ext cx="25209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proudu I</a:t>
            </a:r>
            <a:r>
              <a:rPr lang="en-US" altLang="cs-CZ" sz="2000" b="1">
                <a:solidFill>
                  <a:schemeClr val="bg2"/>
                </a:solidFill>
                <a:effectLst/>
              </a:rPr>
              <a:t>’’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1799" name="Object 7"/>
          <p:cNvGraphicFramePr>
            <a:graphicFrameLocks noChangeAspect="1"/>
          </p:cNvGraphicFramePr>
          <p:nvPr/>
        </p:nvGraphicFramePr>
        <p:xfrm>
          <a:off x="2913063" y="2636838"/>
          <a:ext cx="60515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7" name="Rovnice" r:id="rId5" imgW="3416040" imgH="253800" progId="Equation.3">
                  <p:embed/>
                </p:oleObj>
              </mc:Choice>
              <mc:Fallback>
                <p:oleObj name="Rovnice" r:id="rId5" imgW="34160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636838"/>
                        <a:ext cx="6051550" cy="449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179388" y="3429000"/>
            <a:ext cx="25209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L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1655763" y="4581525"/>
          <a:ext cx="73088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8" name="Rovnice" r:id="rId7" imgW="4127400" imgH="215640" progId="Equation.3">
                  <p:embed/>
                </p:oleObj>
              </mc:Choice>
              <mc:Fallback>
                <p:oleObj name="Rovnice" r:id="rId7" imgW="412740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4581525"/>
                        <a:ext cx="7308850" cy="381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2" name="Text Box 10"/>
          <p:cNvSpPr txBox="1">
            <a:spLocks noChangeArrowheads="1"/>
          </p:cNvSpPr>
          <p:nvPr/>
        </p:nvSpPr>
        <p:spPr bwMode="auto">
          <a:xfrm>
            <a:off x="179388" y="4076700"/>
            <a:ext cx="27368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napětí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U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L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1803" name="Object 11"/>
          <p:cNvGraphicFramePr>
            <a:graphicFrameLocks noChangeAspect="1"/>
          </p:cNvGraphicFramePr>
          <p:nvPr/>
        </p:nvGraphicFramePr>
        <p:xfrm>
          <a:off x="2820988" y="3451225"/>
          <a:ext cx="60975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59" name="Rovnice" r:id="rId9" imgW="3441600" imgH="228600" progId="Equation.3">
                  <p:embed/>
                </p:oleObj>
              </mc:Choice>
              <mc:Fallback>
                <p:oleObj name="Rovnice" r:id="rId9" imgW="34416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988" y="3451225"/>
                        <a:ext cx="6097587" cy="4048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1804" name="Text Box 12"/>
          <p:cNvSpPr txBox="1">
            <a:spLocks noChangeArrowheads="1"/>
          </p:cNvSpPr>
          <p:nvPr/>
        </p:nvSpPr>
        <p:spPr bwMode="auto">
          <a:xfrm>
            <a:off x="179388" y="5084763"/>
            <a:ext cx="27368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napětí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1f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1805" name="Object 13"/>
          <p:cNvGraphicFramePr>
            <a:graphicFrameLocks noChangeAspect="1"/>
          </p:cNvGraphicFramePr>
          <p:nvPr/>
        </p:nvGraphicFramePr>
        <p:xfrm>
          <a:off x="2195513" y="5594350"/>
          <a:ext cx="680085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860" name="Rovnice" r:id="rId11" imgW="4368600" imgH="787320" progId="Equation.3">
                  <p:embed/>
                </p:oleObj>
              </mc:Choice>
              <mc:Fallback>
                <p:oleObj name="Rovnice" r:id="rId11" imgW="4368600" imgH="78732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594350"/>
                        <a:ext cx="6800850" cy="1219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1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1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1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1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6" grpId="0"/>
      <p:bldP spid="161798" grpId="0"/>
      <p:bldP spid="161800" grpId="0"/>
      <p:bldP spid="161802" grpId="0"/>
      <p:bldP spid="1618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Odvození trojfázového vedení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8675688" cy="1533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73050" indent="-273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Jaké rovnice lze napsat pomocí K. zákonů: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1. K. zákon	-	I</a:t>
            </a:r>
            <a:r>
              <a:rPr lang="cs-CZ" altLang="cs-CZ" sz="22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200" b="1">
                <a:solidFill>
                  <a:schemeClr val="bg2"/>
                </a:solidFill>
                <a:effectLst/>
              </a:rPr>
              <a:t> = I</a:t>
            </a:r>
            <a:r>
              <a:rPr lang="cs-CZ" altLang="cs-CZ" sz="2200" b="1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200" b="1">
                <a:solidFill>
                  <a:schemeClr val="bg2"/>
                </a:solidFill>
                <a:effectLst/>
              </a:rPr>
              <a:t> = I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>
                <a:solidFill>
                  <a:schemeClr val="bg2"/>
                </a:solidFill>
                <a:effectLst/>
              </a:rPr>
              <a:t>2.	K. zákon	-	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	</a:t>
            </a:r>
          </a:p>
        </p:txBody>
      </p:sp>
      <p:grpSp>
        <p:nvGrpSpPr>
          <p:cNvPr id="127039" name="Group 63"/>
          <p:cNvGrpSpPr>
            <a:grpSpLocks/>
          </p:cNvGrpSpPr>
          <p:nvPr/>
        </p:nvGrpSpPr>
        <p:grpSpPr bwMode="auto">
          <a:xfrm>
            <a:off x="539750" y="1557338"/>
            <a:ext cx="4175125" cy="1150937"/>
            <a:chOff x="521" y="1117"/>
            <a:chExt cx="2630" cy="725"/>
          </a:xfrm>
        </p:grpSpPr>
        <p:sp>
          <p:nvSpPr>
            <p:cNvPr id="126981" name="Oval 5"/>
            <p:cNvSpPr>
              <a:spLocks noChangeArrowheads="1"/>
            </p:cNvSpPr>
            <p:nvPr/>
          </p:nvSpPr>
          <p:spPr bwMode="auto">
            <a:xfrm>
              <a:off x="521" y="1141"/>
              <a:ext cx="90" cy="9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26982" name="Rectangle 6"/>
            <p:cNvSpPr>
              <a:spLocks noChangeArrowheads="1"/>
            </p:cNvSpPr>
            <p:nvPr/>
          </p:nvSpPr>
          <p:spPr bwMode="auto">
            <a:xfrm>
              <a:off x="1156" y="1117"/>
              <a:ext cx="408" cy="13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26983" name="Oval 7"/>
            <p:cNvSpPr>
              <a:spLocks noChangeArrowheads="1"/>
            </p:cNvSpPr>
            <p:nvPr/>
          </p:nvSpPr>
          <p:spPr bwMode="auto">
            <a:xfrm>
              <a:off x="521" y="1752"/>
              <a:ext cx="90" cy="9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26984" name="Oval 8"/>
            <p:cNvSpPr>
              <a:spLocks noChangeArrowheads="1"/>
            </p:cNvSpPr>
            <p:nvPr/>
          </p:nvSpPr>
          <p:spPr bwMode="auto">
            <a:xfrm>
              <a:off x="3061" y="1752"/>
              <a:ext cx="90" cy="9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sp>
          <p:nvSpPr>
            <p:cNvPr id="126985" name="Oval 9"/>
            <p:cNvSpPr>
              <a:spLocks noChangeArrowheads="1"/>
            </p:cNvSpPr>
            <p:nvPr/>
          </p:nvSpPr>
          <p:spPr bwMode="auto">
            <a:xfrm>
              <a:off x="3061" y="1140"/>
              <a:ext cx="90" cy="90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grpSp>
          <p:nvGrpSpPr>
            <p:cNvPr id="126998" name="Group 22"/>
            <p:cNvGrpSpPr>
              <a:grpSpLocks noChangeAspect="1"/>
            </p:cNvGrpSpPr>
            <p:nvPr/>
          </p:nvGrpSpPr>
          <p:grpSpPr bwMode="auto">
            <a:xfrm rot="16200000">
              <a:off x="2241" y="849"/>
              <a:ext cx="68" cy="603"/>
              <a:chOff x="3920" y="2795"/>
              <a:chExt cx="92" cy="816"/>
            </a:xfrm>
          </p:grpSpPr>
          <p:sp>
            <p:nvSpPr>
              <p:cNvPr id="126999" name="Arc 23"/>
              <p:cNvSpPr>
                <a:spLocks noChangeAspect="1"/>
              </p:cNvSpPr>
              <p:nvPr/>
            </p:nvSpPr>
            <p:spPr bwMode="auto">
              <a:xfrm rot="5400000">
                <a:off x="3920" y="3022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0" name="Arc 24"/>
              <p:cNvSpPr>
                <a:spLocks noChangeAspect="1"/>
              </p:cNvSpPr>
              <p:nvPr/>
            </p:nvSpPr>
            <p:spPr bwMode="auto">
              <a:xfrm rot="21600000">
                <a:off x="3921" y="2931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1" name="Arc 25"/>
              <p:cNvSpPr>
                <a:spLocks noChangeAspect="1"/>
              </p:cNvSpPr>
              <p:nvPr/>
            </p:nvSpPr>
            <p:spPr bwMode="auto">
              <a:xfrm rot="21600000">
                <a:off x="3920" y="311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2" name="Arc 26"/>
              <p:cNvSpPr>
                <a:spLocks noChangeAspect="1"/>
              </p:cNvSpPr>
              <p:nvPr/>
            </p:nvSpPr>
            <p:spPr bwMode="auto">
              <a:xfrm rot="5400000">
                <a:off x="3920" y="3203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3" name="Arc 27"/>
              <p:cNvSpPr>
                <a:spLocks noChangeAspect="1"/>
              </p:cNvSpPr>
              <p:nvPr/>
            </p:nvSpPr>
            <p:spPr bwMode="auto">
              <a:xfrm rot="5400000">
                <a:off x="3920" y="3385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4" name="Arc 28"/>
              <p:cNvSpPr>
                <a:spLocks noChangeAspect="1"/>
              </p:cNvSpPr>
              <p:nvPr/>
            </p:nvSpPr>
            <p:spPr bwMode="auto">
              <a:xfrm rot="21600000">
                <a:off x="3920" y="3294"/>
                <a:ext cx="91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27005" name="Line 29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54" y="286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7006" name="Line 30"/>
              <p:cNvSpPr>
                <a:spLocks noChangeAspect="1" noChangeShapeType="1"/>
              </p:cNvSpPr>
              <p:nvPr/>
            </p:nvSpPr>
            <p:spPr bwMode="auto">
              <a:xfrm rot="5400000" flipH="1">
                <a:off x="3855" y="3543"/>
                <a:ext cx="13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cxnSp>
          <p:nvCxnSpPr>
            <p:cNvPr id="127034" name="AutoShape 58"/>
            <p:cNvCxnSpPr>
              <a:cxnSpLocks noChangeShapeType="1"/>
              <a:stCxn id="126981" idx="6"/>
              <a:endCxn id="126982" idx="1"/>
            </p:cNvCxnSpPr>
            <p:nvPr/>
          </p:nvCxnSpPr>
          <p:spPr bwMode="auto">
            <a:xfrm>
              <a:off x="623" y="1186"/>
              <a:ext cx="521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036" name="Line 60"/>
            <p:cNvSpPr>
              <a:spLocks noChangeShapeType="1"/>
            </p:cNvSpPr>
            <p:nvPr/>
          </p:nvSpPr>
          <p:spPr bwMode="auto">
            <a:xfrm>
              <a:off x="1565" y="1185"/>
              <a:ext cx="40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7037" name="Line 61"/>
            <p:cNvSpPr>
              <a:spLocks noChangeShapeType="1"/>
            </p:cNvSpPr>
            <p:nvPr/>
          </p:nvSpPr>
          <p:spPr bwMode="auto">
            <a:xfrm>
              <a:off x="2562" y="1185"/>
              <a:ext cx="49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cxnSp>
          <p:nvCxnSpPr>
            <p:cNvPr id="127038" name="AutoShape 62"/>
            <p:cNvCxnSpPr>
              <a:cxnSpLocks noChangeShapeType="1"/>
              <a:stCxn id="126983" idx="6"/>
              <a:endCxn id="126984" idx="2"/>
            </p:cNvCxnSpPr>
            <p:nvPr/>
          </p:nvCxnSpPr>
          <p:spPr bwMode="auto">
            <a:xfrm>
              <a:off x="623" y="1797"/>
              <a:ext cx="2426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7041" name="Text Box 65"/>
          <p:cNvSpPr txBox="1">
            <a:spLocks noChangeArrowheads="1"/>
          </p:cNvSpPr>
          <p:nvPr/>
        </p:nvSpPr>
        <p:spPr bwMode="auto">
          <a:xfrm>
            <a:off x="1692275" y="1179513"/>
            <a:ext cx="3492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27042" name="Text Box 66"/>
          <p:cNvSpPr txBox="1">
            <a:spLocks noChangeArrowheads="1"/>
          </p:cNvSpPr>
          <p:nvPr/>
        </p:nvSpPr>
        <p:spPr bwMode="auto">
          <a:xfrm>
            <a:off x="3059113" y="1179513"/>
            <a:ext cx="4365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L1</a:t>
            </a:r>
          </a:p>
        </p:txBody>
      </p:sp>
      <p:sp>
        <p:nvSpPr>
          <p:cNvPr id="127043" name="Line 67"/>
          <p:cNvSpPr>
            <a:spLocks noChangeShapeType="1"/>
          </p:cNvSpPr>
          <p:nvPr/>
        </p:nvSpPr>
        <p:spPr bwMode="auto">
          <a:xfrm>
            <a:off x="611188" y="1844675"/>
            <a:ext cx="0" cy="6477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7044" name="Text Box 68"/>
          <p:cNvSpPr txBox="1">
            <a:spLocks noChangeArrowheads="1"/>
          </p:cNvSpPr>
          <p:nvPr/>
        </p:nvSpPr>
        <p:spPr bwMode="auto">
          <a:xfrm>
            <a:off x="0" y="1916113"/>
            <a:ext cx="584200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1f</a:t>
            </a:r>
          </a:p>
        </p:txBody>
      </p:sp>
      <p:sp>
        <p:nvSpPr>
          <p:cNvPr id="127045" name="Text Box 69"/>
          <p:cNvSpPr txBox="1">
            <a:spLocks noChangeArrowheads="1"/>
          </p:cNvSpPr>
          <p:nvPr/>
        </p:nvSpPr>
        <p:spPr bwMode="auto">
          <a:xfrm>
            <a:off x="4643438" y="1916114"/>
            <a:ext cx="504626" cy="38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2f</a:t>
            </a:r>
          </a:p>
        </p:txBody>
      </p:sp>
      <p:sp>
        <p:nvSpPr>
          <p:cNvPr id="127046" name="Line 70"/>
          <p:cNvSpPr>
            <a:spLocks noChangeShapeType="1"/>
          </p:cNvSpPr>
          <p:nvPr/>
        </p:nvSpPr>
        <p:spPr bwMode="auto">
          <a:xfrm>
            <a:off x="4643438" y="1844675"/>
            <a:ext cx="0" cy="6477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7047" name="Line 71"/>
          <p:cNvSpPr>
            <a:spLocks noChangeShapeType="1"/>
          </p:cNvSpPr>
          <p:nvPr/>
        </p:nvSpPr>
        <p:spPr bwMode="auto">
          <a:xfrm rot="16200000">
            <a:off x="2610644" y="781844"/>
            <a:ext cx="0" cy="22685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7048" name="Text Box 72"/>
          <p:cNvSpPr txBox="1">
            <a:spLocks noChangeArrowheads="1"/>
          </p:cNvSpPr>
          <p:nvPr/>
        </p:nvSpPr>
        <p:spPr bwMode="auto">
          <a:xfrm>
            <a:off x="2411413" y="1844675"/>
            <a:ext cx="4683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U</a:t>
            </a:r>
            <a:r>
              <a:rPr lang="cs-CZ" altLang="cs-CZ" sz="20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</a:t>
            </a:r>
          </a:p>
        </p:txBody>
      </p:sp>
      <p:sp>
        <p:nvSpPr>
          <p:cNvPr id="127049" name="Line 73"/>
          <p:cNvSpPr>
            <a:spLocks noChangeShapeType="1"/>
          </p:cNvSpPr>
          <p:nvPr/>
        </p:nvSpPr>
        <p:spPr bwMode="auto">
          <a:xfrm>
            <a:off x="3995738" y="1557338"/>
            <a:ext cx="4333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7050" name="Line 74"/>
          <p:cNvSpPr>
            <a:spLocks noChangeShapeType="1"/>
          </p:cNvSpPr>
          <p:nvPr/>
        </p:nvSpPr>
        <p:spPr bwMode="auto">
          <a:xfrm>
            <a:off x="827088" y="1557338"/>
            <a:ext cx="433387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27051" name="Text Box 75"/>
          <p:cNvSpPr txBox="1">
            <a:spLocks noChangeArrowheads="1"/>
          </p:cNvSpPr>
          <p:nvPr/>
        </p:nvSpPr>
        <p:spPr bwMode="auto">
          <a:xfrm>
            <a:off x="3995738" y="11795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27052" name="Text Box 76"/>
          <p:cNvSpPr txBox="1">
            <a:spLocks noChangeArrowheads="1"/>
          </p:cNvSpPr>
          <p:nvPr/>
        </p:nvSpPr>
        <p:spPr bwMode="auto">
          <a:xfrm>
            <a:off x="900113" y="1179513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27053" name="Text Box 77"/>
          <p:cNvSpPr txBox="1">
            <a:spLocks noChangeArrowheads="1"/>
          </p:cNvSpPr>
          <p:nvPr/>
        </p:nvSpPr>
        <p:spPr bwMode="auto">
          <a:xfrm>
            <a:off x="250825" y="4648200"/>
            <a:ext cx="8675688" cy="2020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Kdy bude mít jalová složka proudu kladné a kdy záporné znaménko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Znaménko je dáno charakterem proudu. Podle dohody je kladné znaménko pro kapacitní zátěž a záporné pro indukční zátěž</a:t>
            </a:r>
          </a:p>
        </p:txBody>
      </p:sp>
      <p:grpSp>
        <p:nvGrpSpPr>
          <p:cNvPr id="127058" name="Group 82"/>
          <p:cNvGrpSpPr>
            <a:grpSpLocks/>
          </p:cNvGrpSpPr>
          <p:nvPr/>
        </p:nvGrpSpPr>
        <p:grpSpPr bwMode="auto">
          <a:xfrm>
            <a:off x="4733925" y="1665288"/>
            <a:ext cx="846138" cy="971550"/>
            <a:chOff x="2982" y="1049"/>
            <a:chExt cx="533" cy="612"/>
          </a:xfrm>
        </p:grpSpPr>
        <p:sp>
          <p:nvSpPr>
            <p:cNvPr id="127054" name="Rectangle 78"/>
            <p:cNvSpPr>
              <a:spLocks noChangeArrowheads="1"/>
            </p:cNvSpPr>
            <p:nvPr/>
          </p:nvSpPr>
          <p:spPr bwMode="auto">
            <a:xfrm>
              <a:off x="3379" y="1162"/>
              <a:ext cx="136" cy="363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cs-CZ"/>
            </a:p>
          </p:txBody>
        </p:sp>
        <p:cxnSp>
          <p:nvCxnSpPr>
            <p:cNvPr id="127055" name="AutoShape 79"/>
            <p:cNvCxnSpPr>
              <a:cxnSpLocks noChangeShapeType="1"/>
              <a:stCxn id="127054" idx="0"/>
              <a:endCxn id="126985" idx="6"/>
            </p:cNvCxnSpPr>
            <p:nvPr/>
          </p:nvCxnSpPr>
          <p:spPr bwMode="auto">
            <a:xfrm rot="5400000" flipH="1">
              <a:off x="3164" y="867"/>
              <a:ext cx="101" cy="465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056" name="AutoShape 80"/>
            <p:cNvCxnSpPr>
              <a:cxnSpLocks noChangeShapeType="1"/>
              <a:stCxn id="127054" idx="2"/>
              <a:endCxn id="126984" idx="6"/>
            </p:cNvCxnSpPr>
            <p:nvPr/>
          </p:nvCxnSpPr>
          <p:spPr bwMode="auto">
            <a:xfrm rot="5400000">
              <a:off x="3153" y="1366"/>
              <a:ext cx="124" cy="465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7057" name="Text Box 81"/>
          <p:cNvSpPr txBox="1">
            <a:spLocks noChangeArrowheads="1"/>
          </p:cNvSpPr>
          <p:nvPr/>
        </p:nvSpPr>
        <p:spPr bwMode="auto">
          <a:xfrm>
            <a:off x="5638800" y="1916113"/>
            <a:ext cx="22860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</a:t>
            </a:r>
          </a:p>
        </p:txBody>
      </p:sp>
      <p:graphicFrame>
        <p:nvGraphicFramePr>
          <p:cNvPr id="127059" name="Object 83"/>
          <p:cNvGraphicFramePr>
            <a:graphicFrameLocks noChangeAspect="1"/>
          </p:cNvGraphicFramePr>
          <p:nvPr/>
        </p:nvGraphicFramePr>
        <p:xfrm>
          <a:off x="2573338" y="3911600"/>
          <a:ext cx="5151437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70" name="Rovnice" r:id="rId3" imgW="2946240" imgH="266400" progId="Equation.3">
                  <p:embed/>
                </p:oleObj>
              </mc:Choice>
              <mc:Fallback>
                <p:oleObj name="Rovnice" r:id="rId3" imgW="2946240" imgH="2664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3338" y="3911600"/>
                        <a:ext cx="5151437" cy="4651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7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7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7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7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7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7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7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7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2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7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7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70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70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2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2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27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27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7041" grpId="0"/>
      <p:bldP spid="127042" grpId="0"/>
      <p:bldP spid="127043" grpId="0" animBg="1"/>
      <p:bldP spid="127044" grpId="0"/>
      <p:bldP spid="127045" grpId="0"/>
      <p:bldP spid="127046" grpId="0" animBg="1"/>
      <p:bldP spid="127047" grpId="0" animBg="1"/>
      <p:bldP spid="127048" grpId="0"/>
      <p:bldP spid="127049" grpId="0" animBg="1"/>
      <p:bldP spid="127050" grpId="0" animBg="1"/>
      <p:bldP spid="127051" grpId="0"/>
      <p:bldP spid="127052" grpId="0"/>
      <p:bldP spid="12705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179388" y="1196975"/>
            <a:ext cx="25209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proudu I</a:t>
            </a:r>
            <a:r>
              <a:rPr lang="en-US" altLang="cs-CZ" sz="2000" b="1">
                <a:solidFill>
                  <a:schemeClr val="bg2"/>
                </a:solidFill>
                <a:effectLst/>
              </a:rPr>
              <a:t>’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611188" y="1700213"/>
          <a:ext cx="814387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1" name="Rovnice" r:id="rId3" imgW="4597200" imgH="253800" progId="Equation.3">
                  <p:embed/>
                </p:oleObj>
              </mc:Choice>
              <mc:Fallback>
                <p:oleObj name="Rovnice" r:id="rId3" imgW="4597200" imgH="253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700213"/>
                        <a:ext cx="8143875" cy="449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179388" y="2420938"/>
            <a:ext cx="25209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proudu I</a:t>
            </a:r>
            <a:r>
              <a:rPr lang="cs-CZ" altLang="cs-CZ" sz="2000" b="1" baseline="-25000" dirty="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638175" y="4581525"/>
          <a:ext cx="78946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2" name="Rovnice" r:id="rId5" imgW="4457520" imgH="253800" progId="Equation.3">
                  <p:embed/>
                </p:oleObj>
              </mc:Choice>
              <mc:Fallback>
                <p:oleObj name="Rovnice" r:id="rId5" imgW="4457520" imgH="253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4581525"/>
                        <a:ext cx="7894638" cy="4492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5" name="Text Box 9"/>
          <p:cNvSpPr txBox="1">
            <a:spLocks noChangeArrowheads="1"/>
          </p:cNvSpPr>
          <p:nvPr/>
        </p:nvSpPr>
        <p:spPr bwMode="auto">
          <a:xfrm>
            <a:off x="179388" y="4076700"/>
            <a:ext cx="3671887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výstupního výkonu:</a:t>
            </a:r>
          </a:p>
        </p:txBody>
      </p:sp>
      <p:graphicFrame>
        <p:nvGraphicFramePr>
          <p:cNvPr id="162826" name="Object 10"/>
          <p:cNvGraphicFramePr>
            <a:graphicFrameLocks noChangeAspect="1"/>
          </p:cNvGraphicFramePr>
          <p:nvPr/>
        </p:nvGraphicFramePr>
        <p:xfrm>
          <a:off x="684213" y="2924175"/>
          <a:ext cx="6862762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3" name="Rovnice" r:id="rId7" imgW="3873240" imgH="507960" progId="Equation.3">
                  <p:embed/>
                </p:oleObj>
              </mc:Choice>
              <mc:Fallback>
                <p:oleObj name="Rovnice" r:id="rId7" imgW="3873240" imgH="5079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924175"/>
                        <a:ext cx="6862762" cy="9001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9" name="Text Box 13"/>
          <p:cNvSpPr txBox="1">
            <a:spLocks noChangeArrowheads="1"/>
          </p:cNvSpPr>
          <p:nvPr/>
        </p:nvSpPr>
        <p:spPr bwMode="auto">
          <a:xfrm>
            <a:off x="179388" y="5383213"/>
            <a:ext cx="3671887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vstupního výkonu:</a:t>
            </a:r>
          </a:p>
        </p:txBody>
      </p:sp>
      <p:graphicFrame>
        <p:nvGraphicFramePr>
          <p:cNvPr id="162830" name="Object 14"/>
          <p:cNvGraphicFramePr>
            <a:graphicFrameLocks noChangeAspect="1"/>
          </p:cNvGraphicFramePr>
          <p:nvPr/>
        </p:nvGraphicFramePr>
        <p:xfrm>
          <a:off x="252413" y="5932488"/>
          <a:ext cx="86153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74" name="Rovnice" r:id="rId9" imgW="4863960" imgH="253800" progId="Equation.3">
                  <p:embed/>
                </p:oleObj>
              </mc:Choice>
              <mc:Fallback>
                <p:oleObj name="Rovnice" r:id="rId9" imgW="4863960" imgH="253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5932488"/>
                        <a:ext cx="8615362" cy="4492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2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2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2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2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2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21" grpId="0"/>
      <p:bldP spid="162823" grpId="0"/>
      <p:bldP spid="162825" grpId="0"/>
      <p:bldP spid="16282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  <a:sym typeface="Symbol" panose="05050102010706020507" pitchFamily="18" charset="2"/>
              </a:rPr>
              <a:t>T článek</a:t>
            </a:r>
          </a:p>
        </p:txBody>
      </p:sp>
      <p:sp>
        <p:nvSpPr>
          <p:cNvPr id="163844" name="Text Box 4"/>
          <p:cNvSpPr txBox="1">
            <a:spLocks noChangeArrowheads="1"/>
          </p:cNvSpPr>
          <p:nvPr/>
        </p:nvSpPr>
        <p:spPr bwMode="auto">
          <a:xfrm>
            <a:off x="7380288" y="126841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3847" name="Line 7"/>
          <p:cNvSpPr>
            <a:spLocks noChangeShapeType="1"/>
          </p:cNvSpPr>
          <p:nvPr/>
        </p:nvSpPr>
        <p:spPr bwMode="auto">
          <a:xfrm rot="5400000">
            <a:off x="4679157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07" name="Text Box 67"/>
          <p:cNvSpPr txBox="1">
            <a:spLocks noChangeArrowheads="1"/>
          </p:cNvSpPr>
          <p:nvPr/>
        </p:nvSpPr>
        <p:spPr bwMode="auto">
          <a:xfrm>
            <a:off x="3922713" y="1785938"/>
            <a:ext cx="4333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3908" name="Line 68"/>
          <p:cNvSpPr>
            <a:spLocks noChangeShapeType="1"/>
          </p:cNvSpPr>
          <p:nvPr/>
        </p:nvSpPr>
        <p:spPr bwMode="auto">
          <a:xfrm>
            <a:off x="7524750" y="1628775"/>
            <a:ext cx="3603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163909" name="Object 69"/>
          <p:cNvGraphicFramePr>
            <a:graphicFrameLocks noChangeAspect="1"/>
          </p:cNvGraphicFramePr>
          <p:nvPr/>
        </p:nvGraphicFramePr>
        <p:xfrm>
          <a:off x="2771775" y="4292600"/>
          <a:ext cx="1152525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3" name="Rovnice" r:id="rId3" imgW="596880" imgH="419040" progId="Equation.3">
                  <p:embed/>
                </p:oleObj>
              </mc:Choice>
              <mc:Fallback>
                <p:oleObj name="Rovnice" r:id="rId3" imgW="596880" imgH="41904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4292600"/>
                        <a:ext cx="1152525" cy="8080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0" name="Text Box 70"/>
          <p:cNvSpPr txBox="1">
            <a:spLocks noChangeArrowheads="1"/>
          </p:cNvSpPr>
          <p:nvPr/>
        </p:nvSpPr>
        <p:spPr bwMode="auto">
          <a:xfrm>
            <a:off x="179388" y="4292600"/>
            <a:ext cx="2520950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</a:rPr>
              <a:t>Výstupní proud I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</a:rPr>
              <a:t>2</a:t>
            </a:r>
            <a:r>
              <a:rPr lang="cs-CZ" altLang="cs-CZ" sz="2000" b="1" dirty="0">
                <a:solidFill>
                  <a:srgbClr val="000000"/>
                </a:solidFill>
                <a:effectLst/>
              </a:rPr>
              <a:t>:</a:t>
            </a:r>
          </a:p>
        </p:txBody>
      </p:sp>
      <p:sp>
        <p:nvSpPr>
          <p:cNvPr id="163911" name="Text Box 71"/>
          <p:cNvSpPr txBox="1">
            <a:spLocks noChangeArrowheads="1"/>
          </p:cNvSpPr>
          <p:nvPr/>
        </p:nvSpPr>
        <p:spPr bwMode="auto">
          <a:xfrm>
            <a:off x="4572000" y="4365625"/>
            <a:ext cx="18002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cs-CZ" sz="2000" b="1">
                <a:solidFill>
                  <a:srgbClr val="000000"/>
                </a:solidFill>
                <a:effectLst/>
              </a:rPr>
              <a:t>Nap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ětí </a:t>
            </a:r>
            <a:r>
              <a:rPr lang="cs-CZ" altLang="cs-CZ" sz="2000" b="1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U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L</a:t>
            </a:r>
            <a:r>
              <a:rPr lang="en-US" altLang="cs-CZ" sz="2000" b="1" baseline="30000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’’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3912" name="Object 72"/>
          <p:cNvGraphicFramePr>
            <a:graphicFrameLocks noGrp="1" noChangeAspect="1"/>
          </p:cNvGraphicFramePr>
          <p:nvPr>
            <p:ph idx="1"/>
          </p:nvPr>
        </p:nvGraphicFramePr>
        <p:xfrm>
          <a:off x="5578475" y="4797425"/>
          <a:ext cx="3097213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4" name="Rovnice" r:id="rId5" imgW="1409400" imgH="241200" progId="Equation.3">
                  <p:embed/>
                </p:oleObj>
              </mc:Choice>
              <mc:Fallback>
                <p:oleObj name="Rovnice" r:id="rId5" imgW="140940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8475" y="4797425"/>
                        <a:ext cx="3097213" cy="530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0" name="Text Box 80"/>
          <p:cNvSpPr txBox="1">
            <a:spLocks noChangeArrowheads="1"/>
          </p:cNvSpPr>
          <p:nvPr/>
        </p:nvSpPr>
        <p:spPr bwMode="auto">
          <a:xfrm>
            <a:off x="2411413" y="5337175"/>
            <a:ext cx="18002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en-US" altLang="cs-CZ" sz="2000" b="1" baseline="-25000">
                <a:solidFill>
                  <a:srgbClr val="000000"/>
                </a:solidFill>
                <a:effectLst/>
              </a:rPr>
              <a:t>G</a:t>
            </a:r>
            <a:r>
              <a:rPr lang="en-US" altLang="cs-CZ" sz="2000" b="1">
                <a:solidFill>
                  <a:srgbClr val="000000"/>
                </a:solidFill>
                <a:effectLst/>
              </a:rPr>
              <a:t> a I</a:t>
            </a:r>
            <a:r>
              <a:rPr lang="en-US" altLang="cs-CZ" sz="2000" b="1" baseline="-25000">
                <a:solidFill>
                  <a:srgbClr val="000000"/>
                </a:solidFill>
                <a:effectLst/>
              </a:rPr>
              <a:t>B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3921" name="Object 81"/>
          <p:cNvGraphicFramePr>
            <a:graphicFrameLocks noChangeAspect="1"/>
          </p:cNvGraphicFramePr>
          <p:nvPr/>
        </p:nvGraphicFramePr>
        <p:xfrm>
          <a:off x="3419475" y="5805488"/>
          <a:ext cx="17272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5" name="Rovnice" r:id="rId7" imgW="838080" imgH="457200" progId="Equation.3">
                  <p:embed/>
                </p:oleObj>
              </mc:Choice>
              <mc:Fallback>
                <p:oleObj name="Rovnice" r:id="rId7" imgW="838080" imgH="457200" progId="Equation.3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805488"/>
                        <a:ext cx="1727200" cy="9413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2" name="Text Box 82"/>
          <p:cNvSpPr txBox="1">
            <a:spLocks noChangeArrowheads="1"/>
          </p:cNvSpPr>
          <p:nvPr/>
        </p:nvSpPr>
        <p:spPr bwMode="auto">
          <a:xfrm>
            <a:off x="5651500" y="5661025"/>
            <a:ext cx="1655763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Proud I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Y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3923" name="Object 83"/>
          <p:cNvGraphicFramePr>
            <a:graphicFrameLocks noChangeAspect="1"/>
          </p:cNvGraphicFramePr>
          <p:nvPr/>
        </p:nvGraphicFramePr>
        <p:xfrm>
          <a:off x="6970713" y="6138863"/>
          <a:ext cx="197326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6" name="Rovnice" r:id="rId9" imgW="749160" imgH="228600" progId="Equation.3">
                  <p:embed/>
                </p:oleObj>
              </mc:Choice>
              <mc:Fallback>
                <p:oleObj name="Rovnice" r:id="rId9" imgW="749160" imgH="2286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6138863"/>
                        <a:ext cx="1973262" cy="603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4" name="Text Box 84"/>
          <p:cNvSpPr txBox="1">
            <a:spLocks noChangeArrowheads="1"/>
          </p:cNvSpPr>
          <p:nvPr/>
        </p:nvSpPr>
        <p:spPr bwMode="auto">
          <a:xfrm>
            <a:off x="4859338" y="2133600"/>
            <a:ext cx="288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63925" name="Text Box 85"/>
          <p:cNvSpPr txBox="1">
            <a:spLocks noChangeArrowheads="1"/>
          </p:cNvSpPr>
          <p:nvPr/>
        </p:nvSpPr>
        <p:spPr bwMode="auto">
          <a:xfrm>
            <a:off x="3562350" y="2133600"/>
            <a:ext cx="4333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63926" name="Line 86"/>
          <p:cNvSpPr>
            <a:spLocks noChangeShapeType="1"/>
          </p:cNvSpPr>
          <p:nvPr/>
        </p:nvSpPr>
        <p:spPr bwMode="auto">
          <a:xfrm rot="5400000">
            <a:off x="3744119" y="23852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7" name="Line 87"/>
          <p:cNvSpPr>
            <a:spLocks noChangeShapeType="1"/>
          </p:cNvSpPr>
          <p:nvPr/>
        </p:nvSpPr>
        <p:spPr bwMode="auto">
          <a:xfrm rot="5400000">
            <a:off x="4104482" y="1953419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63948" name="Group 108"/>
          <p:cNvGrpSpPr>
            <a:grpSpLocks/>
          </p:cNvGrpSpPr>
          <p:nvPr/>
        </p:nvGrpSpPr>
        <p:grpSpPr bwMode="auto">
          <a:xfrm>
            <a:off x="755650" y="1209675"/>
            <a:ext cx="7848600" cy="2941638"/>
            <a:chOff x="476" y="762"/>
            <a:chExt cx="4944" cy="1853"/>
          </a:xfrm>
        </p:grpSpPr>
        <p:sp>
          <p:nvSpPr>
            <p:cNvPr id="163872" name="Text Box 32"/>
            <p:cNvSpPr txBox="1">
              <a:spLocks noChangeArrowheads="1"/>
            </p:cNvSpPr>
            <p:nvPr/>
          </p:nvSpPr>
          <p:spPr bwMode="auto">
            <a:xfrm>
              <a:off x="5102" y="1706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  <a:endPara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endParaRPr>
            </a:p>
          </p:txBody>
        </p:sp>
        <p:grpSp>
          <p:nvGrpSpPr>
            <p:cNvPr id="163945" name="Group 105"/>
            <p:cNvGrpSpPr>
              <a:grpSpLocks/>
            </p:cNvGrpSpPr>
            <p:nvPr/>
          </p:nvGrpSpPr>
          <p:grpSpPr bwMode="auto">
            <a:xfrm>
              <a:off x="476" y="762"/>
              <a:ext cx="4672" cy="1853"/>
              <a:chOff x="476" y="762"/>
              <a:chExt cx="4672" cy="1853"/>
            </a:xfrm>
          </p:grpSpPr>
          <p:sp>
            <p:nvSpPr>
              <p:cNvPr id="163845" name="Line 5"/>
              <p:cNvSpPr>
                <a:spLocks noChangeShapeType="1"/>
              </p:cNvSpPr>
              <p:nvPr/>
            </p:nvSpPr>
            <p:spPr bwMode="auto">
              <a:xfrm>
                <a:off x="4921" y="1253"/>
                <a:ext cx="0" cy="1179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3846" name="Text Box 6"/>
              <p:cNvSpPr txBox="1">
                <a:spLocks noChangeArrowheads="1"/>
              </p:cNvSpPr>
              <p:nvPr/>
            </p:nvSpPr>
            <p:spPr bwMode="auto">
              <a:xfrm>
                <a:off x="4605" y="1752"/>
                <a:ext cx="2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r>
                  <a:rPr lang="en-US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f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63850" name="AutoShape 10"/>
              <p:cNvCxnSpPr>
                <a:cxnSpLocks noChangeShapeType="1"/>
                <a:stCxn id="163895" idx="4"/>
                <a:endCxn id="163852" idx="0"/>
              </p:cNvCxnSpPr>
              <p:nvPr/>
            </p:nvCxnSpPr>
            <p:spPr bwMode="auto">
              <a:xfrm flipH="1">
                <a:off x="2789" y="2395"/>
                <a:ext cx="1" cy="12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852" name="Oval 12"/>
              <p:cNvSpPr>
                <a:spLocks noChangeArrowheads="1"/>
              </p:cNvSpPr>
              <p:nvPr/>
            </p:nvSpPr>
            <p:spPr bwMode="auto">
              <a:xfrm>
                <a:off x="2743" y="252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853" name="Oval 13"/>
              <p:cNvSpPr>
                <a:spLocks noChangeArrowheads="1"/>
              </p:cNvSpPr>
              <p:nvPr/>
            </p:nvSpPr>
            <p:spPr bwMode="auto">
              <a:xfrm>
                <a:off x="2743" y="1035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854" name="Oval 14"/>
              <p:cNvSpPr>
                <a:spLocks noChangeAspect="1" noChangeArrowheads="1"/>
              </p:cNvSpPr>
              <p:nvPr/>
            </p:nvSpPr>
            <p:spPr bwMode="auto">
              <a:xfrm>
                <a:off x="476" y="1570"/>
                <a:ext cx="363" cy="363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855" name="Text Box 15"/>
              <p:cNvSpPr txBox="1">
                <a:spLocks noChangeArrowheads="1"/>
              </p:cNvSpPr>
              <p:nvPr/>
            </p:nvSpPr>
            <p:spPr bwMode="auto">
              <a:xfrm>
                <a:off x="521" y="1625"/>
                <a:ext cx="272" cy="2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24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</a:t>
                </a:r>
              </a:p>
            </p:txBody>
          </p:sp>
          <p:grpSp>
            <p:nvGrpSpPr>
              <p:cNvPr id="163856" name="Group 16"/>
              <p:cNvGrpSpPr>
                <a:grpSpLocks/>
              </p:cNvGrpSpPr>
              <p:nvPr/>
            </p:nvGrpSpPr>
            <p:grpSpPr bwMode="auto">
              <a:xfrm>
                <a:off x="1020" y="980"/>
                <a:ext cx="545" cy="92"/>
                <a:chOff x="838" y="2340"/>
                <a:chExt cx="545" cy="92"/>
              </a:xfrm>
            </p:grpSpPr>
            <p:sp>
              <p:nvSpPr>
                <p:cNvPr id="163857" name="Arc 17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858" name="Arc 18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859" name="Arc 19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860" name="Arc 20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861" name="Arc 21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862" name="Arc 22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3863" name="Rectangle 23"/>
              <p:cNvSpPr>
                <a:spLocks noChangeAspect="1" noChangeArrowheads="1"/>
              </p:cNvSpPr>
              <p:nvPr/>
            </p:nvSpPr>
            <p:spPr bwMode="auto">
              <a:xfrm rot="5400000">
                <a:off x="2089" y="888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63864" name="AutoShape 24"/>
              <p:cNvCxnSpPr>
                <a:cxnSpLocks noChangeShapeType="1"/>
                <a:stCxn id="163863" idx="2"/>
                <a:endCxn id="163861" idx="1"/>
              </p:cNvCxnSpPr>
              <p:nvPr/>
            </p:nvCxnSpPr>
            <p:spPr bwMode="auto">
              <a:xfrm flipH="1" flipV="1">
                <a:off x="1565" y="1080"/>
                <a:ext cx="401" cy="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65" name="AutoShape 25"/>
              <p:cNvCxnSpPr>
                <a:cxnSpLocks noChangeShapeType="1"/>
                <a:stCxn id="163863" idx="0"/>
                <a:endCxn id="163853" idx="2"/>
              </p:cNvCxnSpPr>
              <p:nvPr/>
            </p:nvCxnSpPr>
            <p:spPr bwMode="auto">
              <a:xfrm flipV="1">
                <a:off x="2367" y="1081"/>
                <a:ext cx="368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866" name="Oval 26"/>
              <p:cNvSpPr>
                <a:spLocks noChangeArrowheads="1"/>
              </p:cNvSpPr>
              <p:nvPr/>
            </p:nvSpPr>
            <p:spPr bwMode="auto">
              <a:xfrm>
                <a:off x="5025" y="1035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867" name="Oval 27"/>
              <p:cNvSpPr>
                <a:spLocks noChangeArrowheads="1"/>
              </p:cNvSpPr>
              <p:nvPr/>
            </p:nvSpPr>
            <p:spPr bwMode="auto">
              <a:xfrm>
                <a:off x="5025" y="2523"/>
                <a:ext cx="91" cy="91"/>
              </a:xfrm>
              <a:prstGeom prst="ellips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63868" name="AutoShape 28"/>
              <p:cNvCxnSpPr>
                <a:cxnSpLocks noChangeShapeType="1"/>
                <a:stCxn id="163852" idx="6"/>
                <a:endCxn id="163867" idx="2"/>
              </p:cNvCxnSpPr>
              <p:nvPr/>
            </p:nvCxnSpPr>
            <p:spPr bwMode="auto">
              <a:xfrm flipV="1">
                <a:off x="2842" y="2569"/>
                <a:ext cx="2175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869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4994" y="1616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63870" name="AutoShape 30"/>
              <p:cNvCxnSpPr>
                <a:cxnSpLocks noChangeShapeType="1"/>
                <a:stCxn id="163866" idx="4"/>
                <a:endCxn id="163869" idx="0"/>
              </p:cNvCxnSpPr>
              <p:nvPr/>
            </p:nvCxnSpPr>
            <p:spPr bwMode="auto">
              <a:xfrm>
                <a:off x="5071" y="1134"/>
                <a:ext cx="0" cy="47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71" name="AutoShape 31"/>
              <p:cNvCxnSpPr>
                <a:cxnSpLocks noChangeShapeType="1"/>
                <a:stCxn id="163869" idx="2"/>
                <a:endCxn id="163867" idx="0"/>
              </p:cNvCxnSpPr>
              <p:nvPr/>
            </p:nvCxnSpPr>
            <p:spPr bwMode="auto">
              <a:xfrm>
                <a:off x="5071" y="2009"/>
                <a:ext cx="0" cy="506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891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2472" y="1661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63892" name="Oval 52"/>
              <p:cNvSpPr>
                <a:spLocks noChangeArrowheads="1"/>
              </p:cNvSpPr>
              <p:nvPr/>
            </p:nvSpPr>
            <p:spPr bwMode="auto">
              <a:xfrm>
                <a:off x="2744" y="1344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63893" name="AutoShape 53"/>
              <p:cNvCxnSpPr>
                <a:cxnSpLocks noChangeShapeType="1"/>
                <a:stCxn id="163892" idx="2"/>
                <a:endCxn id="163891" idx="0"/>
              </p:cNvCxnSpPr>
              <p:nvPr/>
            </p:nvCxnSpPr>
            <p:spPr bwMode="auto">
              <a:xfrm rot="10800000" flipV="1">
                <a:off x="2549" y="1390"/>
                <a:ext cx="187" cy="26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894" name="AutoShape 54"/>
              <p:cNvCxnSpPr>
                <a:cxnSpLocks noChangeShapeType="1"/>
                <a:stCxn id="163891" idx="2"/>
                <a:endCxn id="163895" idx="2"/>
              </p:cNvCxnSpPr>
              <p:nvPr/>
            </p:nvCxnSpPr>
            <p:spPr bwMode="auto">
              <a:xfrm rot="16200000" flipH="1">
                <a:off x="2499" y="2104"/>
                <a:ext cx="288" cy="187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895" name="Oval 55"/>
              <p:cNvSpPr>
                <a:spLocks noChangeArrowheads="1"/>
              </p:cNvSpPr>
              <p:nvPr/>
            </p:nvSpPr>
            <p:spPr bwMode="auto">
              <a:xfrm>
                <a:off x="2744" y="2296"/>
                <a:ext cx="91" cy="91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grpSp>
            <p:nvGrpSpPr>
              <p:cNvPr id="163896" name="Group 56"/>
              <p:cNvGrpSpPr>
                <a:grpSpLocks/>
              </p:cNvGrpSpPr>
              <p:nvPr/>
            </p:nvGrpSpPr>
            <p:grpSpPr bwMode="auto">
              <a:xfrm>
                <a:off x="2881" y="1797"/>
                <a:ext cx="180" cy="45"/>
                <a:chOff x="1701" y="1752"/>
                <a:chExt cx="180" cy="45"/>
              </a:xfrm>
            </p:grpSpPr>
            <p:sp>
              <p:nvSpPr>
                <p:cNvPr id="163897" name="Line 57"/>
                <p:cNvSpPr>
                  <a:spLocks noChangeShapeType="1"/>
                </p:cNvSpPr>
                <p:nvPr/>
              </p:nvSpPr>
              <p:spPr bwMode="auto">
                <a:xfrm>
                  <a:off x="170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3898" name="Line 58"/>
                <p:cNvSpPr>
                  <a:spLocks noChangeShapeType="1"/>
                </p:cNvSpPr>
                <p:nvPr/>
              </p:nvSpPr>
              <p:spPr bwMode="auto">
                <a:xfrm>
                  <a:off x="170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3899" name="Line 59"/>
                <p:cNvSpPr>
                  <a:spLocks noChangeShapeType="1"/>
                </p:cNvSpPr>
                <p:nvPr/>
              </p:nvSpPr>
              <p:spPr bwMode="auto">
                <a:xfrm>
                  <a:off x="1791" y="1797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3900" name="Line 60"/>
                <p:cNvSpPr>
                  <a:spLocks noChangeShapeType="1"/>
                </p:cNvSpPr>
                <p:nvPr/>
              </p:nvSpPr>
              <p:spPr bwMode="auto">
                <a:xfrm>
                  <a:off x="1791" y="1752"/>
                  <a:ext cx="90" cy="0"/>
                </a:xfrm>
                <a:prstGeom prst="line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63901" name="AutoShape 61"/>
              <p:cNvCxnSpPr>
                <a:cxnSpLocks noChangeShapeType="1"/>
                <a:stCxn id="163898" idx="1"/>
                <a:endCxn id="163895" idx="6"/>
              </p:cNvCxnSpPr>
              <p:nvPr/>
            </p:nvCxnSpPr>
            <p:spPr bwMode="auto">
              <a:xfrm rot="5400000">
                <a:off x="2665" y="2036"/>
                <a:ext cx="484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2" name="AutoShape 62"/>
              <p:cNvCxnSpPr>
                <a:cxnSpLocks noChangeShapeType="1"/>
                <a:stCxn id="163900" idx="0"/>
                <a:endCxn id="163892" idx="6"/>
              </p:cNvCxnSpPr>
              <p:nvPr/>
            </p:nvCxnSpPr>
            <p:spPr bwMode="auto">
              <a:xfrm rot="5400000" flipH="1">
                <a:off x="2711" y="1522"/>
                <a:ext cx="391" cy="128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3" name="AutoShape 63"/>
              <p:cNvCxnSpPr>
                <a:cxnSpLocks noChangeShapeType="1"/>
                <a:stCxn id="163853" idx="4"/>
                <a:endCxn id="163892" idx="0"/>
              </p:cNvCxnSpPr>
              <p:nvPr/>
            </p:nvCxnSpPr>
            <p:spPr bwMode="auto">
              <a:xfrm>
                <a:off x="2789" y="1134"/>
                <a:ext cx="1" cy="20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4" name="AutoShape 64"/>
              <p:cNvCxnSpPr>
                <a:cxnSpLocks noChangeShapeType="1"/>
                <a:stCxn id="163854" idx="4"/>
              </p:cNvCxnSpPr>
              <p:nvPr/>
            </p:nvCxnSpPr>
            <p:spPr bwMode="auto">
              <a:xfrm rot="16200000" flipH="1">
                <a:off x="816" y="1783"/>
                <a:ext cx="628" cy="943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05" name="AutoShape 65"/>
              <p:cNvCxnSpPr>
                <a:cxnSpLocks noChangeShapeType="1"/>
                <a:endCxn id="163852" idx="2"/>
              </p:cNvCxnSpPr>
              <p:nvPr/>
            </p:nvCxnSpPr>
            <p:spPr bwMode="auto">
              <a:xfrm>
                <a:off x="982" y="2569"/>
                <a:ext cx="1753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914" name="Text Box 74"/>
              <p:cNvSpPr txBox="1">
                <a:spLocks noChangeArrowheads="1"/>
              </p:cNvSpPr>
              <p:nvPr/>
            </p:nvSpPr>
            <p:spPr bwMode="auto">
              <a:xfrm>
                <a:off x="930" y="762"/>
                <a:ext cx="7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X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La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=X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L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/2</a:t>
                </a:r>
              </a:p>
            </p:txBody>
          </p:sp>
          <p:sp>
            <p:nvSpPr>
              <p:cNvPr id="163915" name="Text Box 75"/>
              <p:cNvSpPr txBox="1">
                <a:spLocks noChangeArrowheads="1"/>
              </p:cNvSpPr>
              <p:nvPr/>
            </p:nvSpPr>
            <p:spPr bwMode="auto">
              <a:xfrm>
                <a:off x="1882" y="799"/>
                <a:ext cx="5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=R/2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63916" name="Text Box 76"/>
              <p:cNvSpPr txBox="1">
                <a:spLocks noChangeArrowheads="1"/>
              </p:cNvSpPr>
              <p:nvPr/>
            </p:nvSpPr>
            <p:spPr bwMode="auto">
              <a:xfrm>
                <a:off x="3062" y="1715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B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C</a:t>
                </a:r>
                <a:endPara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sp>
            <p:nvSpPr>
              <p:cNvPr id="163918" name="Text Box 78"/>
              <p:cNvSpPr txBox="1">
                <a:spLocks noChangeArrowheads="1"/>
              </p:cNvSpPr>
              <p:nvPr/>
            </p:nvSpPr>
            <p:spPr bwMode="auto">
              <a:xfrm>
                <a:off x="2245" y="1760"/>
                <a:ext cx="2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grpSp>
            <p:nvGrpSpPr>
              <p:cNvPr id="163928" name="Group 88"/>
              <p:cNvGrpSpPr>
                <a:grpSpLocks/>
              </p:cNvGrpSpPr>
              <p:nvPr/>
            </p:nvGrpSpPr>
            <p:grpSpPr bwMode="auto">
              <a:xfrm>
                <a:off x="3198" y="986"/>
                <a:ext cx="545" cy="92"/>
                <a:chOff x="838" y="2340"/>
                <a:chExt cx="545" cy="92"/>
              </a:xfrm>
            </p:grpSpPr>
            <p:sp>
              <p:nvSpPr>
                <p:cNvPr id="163929" name="Arc 89"/>
                <p:cNvSpPr>
                  <a:spLocks noChangeAspect="1"/>
                </p:cNvSpPr>
                <p:nvPr/>
              </p:nvSpPr>
              <p:spPr bwMode="auto">
                <a:xfrm rot="21600000">
                  <a:off x="929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30" name="Arc 90"/>
                <p:cNvSpPr>
                  <a:spLocks noChangeAspect="1"/>
                </p:cNvSpPr>
                <p:nvPr/>
              </p:nvSpPr>
              <p:spPr bwMode="auto">
                <a:xfrm rot="37800000">
                  <a:off x="838" y="2340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31" name="Arc 91"/>
                <p:cNvSpPr>
                  <a:spLocks noChangeAspect="1"/>
                </p:cNvSpPr>
                <p:nvPr/>
              </p:nvSpPr>
              <p:spPr bwMode="auto">
                <a:xfrm rot="37800000">
                  <a:off x="102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32" name="Arc 92"/>
                <p:cNvSpPr>
                  <a:spLocks noChangeAspect="1"/>
                </p:cNvSpPr>
                <p:nvPr/>
              </p:nvSpPr>
              <p:spPr bwMode="auto">
                <a:xfrm rot="21600000">
                  <a:off x="1110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33" name="Arc 93"/>
                <p:cNvSpPr>
                  <a:spLocks noChangeAspect="1"/>
                </p:cNvSpPr>
                <p:nvPr/>
              </p:nvSpPr>
              <p:spPr bwMode="auto">
                <a:xfrm rot="21600000">
                  <a:off x="1292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3934" name="Arc 94"/>
                <p:cNvSpPr>
                  <a:spLocks noChangeAspect="1"/>
                </p:cNvSpPr>
                <p:nvPr/>
              </p:nvSpPr>
              <p:spPr bwMode="auto">
                <a:xfrm rot="37800000">
                  <a:off x="1201" y="234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</p:grpSp>
          <p:sp>
            <p:nvSpPr>
              <p:cNvPr id="163935" name="Rectangle 95"/>
              <p:cNvSpPr>
                <a:spLocks noChangeAspect="1" noChangeArrowheads="1"/>
              </p:cNvSpPr>
              <p:nvPr/>
            </p:nvSpPr>
            <p:spPr bwMode="auto">
              <a:xfrm rot="5400000">
                <a:off x="4221" y="888"/>
                <a:ext cx="154" cy="385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cxnSp>
            <p:nvCxnSpPr>
              <p:cNvPr id="163936" name="AutoShape 96"/>
              <p:cNvCxnSpPr>
                <a:cxnSpLocks noChangeShapeType="1"/>
                <a:stCxn id="163935" idx="2"/>
                <a:endCxn id="163933" idx="1"/>
              </p:cNvCxnSpPr>
              <p:nvPr/>
            </p:nvCxnSpPr>
            <p:spPr bwMode="auto">
              <a:xfrm flipH="1">
                <a:off x="3743" y="1082"/>
                <a:ext cx="355" cy="4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40" name="AutoShape 100"/>
              <p:cNvCxnSpPr>
                <a:cxnSpLocks noChangeShapeType="1"/>
                <a:stCxn id="163854" idx="0"/>
                <a:endCxn id="163858" idx="0"/>
              </p:cNvCxnSpPr>
              <p:nvPr/>
            </p:nvCxnSpPr>
            <p:spPr bwMode="auto">
              <a:xfrm rot="16200000">
                <a:off x="591" y="1140"/>
                <a:ext cx="489" cy="355"/>
              </a:xfrm>
              <a:prstGeom prst="bentConnector2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41" name="AutoShape 101"/>
              <p:cNvCxnSpPr>
                <a:cxnSpLocks noChangeShapeType="1"/>
                <a:stCxn id="163930" idx="0"/>
                <a:endCxn id="163853" idx="6"/>
              </p:cNvCxnSpPr>
              <p:nvPr/>
            </p:nvCxnSpPr>
            <p:spPr bwMode="auto">
              <a:xfrm flipH="1">
                <a:off x="2842" y="1079"/>
                <a:ext cx="349" cy="2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3942" name="AutoShape 102"/>
              <p:cNvCxnSpPr>
                <a:cxnSpLocks noChangeShapeType="1"/>
                <a:stCxn id="163935" idx="0"/>
                <a:endCxn id="163866" idx="2"/>
              </p:cNvCxnSpPr>
              <p:nvPr/>
            </p:nvCxnSpPr>
            <p:spPr bwMode="auto">
              <a:xfrm flipV="1">
                <a:off x="4499" y="1081"/>
                <a:ext cx="518" cy="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63943" name="Text Box 103"/>
              <p:cNvSpPr txBox="1">
                <a:spLocks noChangeArrowheads="1"/>
              </p:cNvSpPr>
              <p:nvPr/>
            </p:nvSpPr>
            <p:spPr bwMode="auto">
              <a:xfrm>
                <a:off x="3107" y="762"/>
                <a:ext cx="771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X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La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=X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L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/2</a:t>
                </a:r>
              </a:p>
            </p:txBody>
          </p:sp>
          <p:sp>
            <p:nvSpPr>
              <p:cNvPr id="163944" name="Text Box 104"/>
              <p:cNvSpPr txBox="1">
                <a:spLocks noChangeArrowheads="1"/>
              </p:cNvSpPr>
              <p:nvPr/>
            </p:nvSpPr>
            <p:spPr bwMode="auto">
              <a:xfrm>
                <a:off x="4014" y="808"/>
                <a:ext cx="54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R</a:t>
                </a:r>
                <a:r>
                  <a: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a</a:t>
                </a: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=R/2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</p:grpSp>
      </p:grpSp>
      <p:sp>
        <p:nvSpPr>
          <p:cNvPr id="163946" name="Line 106"/>
          <p:cNvSpPr>
            <a:spLocks noChangeShapeType="1"/>
          </p:cNvSpPr>
          <p:nvPr/>
        </p:nvSpPr>
        <p:spPr bwMode="auto">
          <a:xfrm>
            <a:off x="5148263" y="1989138"/>
            <a:ext cx="22320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47" name="Text Box 107"/>
          <p:cNvSpPr txBox="1">
            <a:spLocks noChangeArrowheads="1"/>
          </p:cNvSpPr>
          <p:nvPr/>
        </p:nvSpPr>
        <p:spPr bwMode="auto">
          <a:xfrm>
            <a:off x="5938838" y="198913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en-US" altLang="cs-CZ" sz="18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’’</a:t>
            </a:r>
            <a:endParaRPr lang="cs-CZ" altLang="cs-CZ" sz="1800" b="1" baseline="30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949" name="Text Box 109"/>
          <p:cNvSpPr txBox="1">
            <a:spLocks noChangeArrowheads="1"/>
          </p:cNvSpPr>
          <p:nvPr/>
        </p:nvSpPr>
        <p:spPr bwMode="auto">
          <a:xfrm>
            <a:off x="107950" y="5553075"/>
            <a:ext cx="18002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Napětí </a:t>
            </a:r>
            <a:r>
              <a:rPr lang="en-US" altLang="cs-CZ" sz="2000" b="1">
                <a:solidFill>
                  <a:srgbClr val="000000"/>
                </a:solidFill>
                <a:effectLst/>
              </a:rPr>
              <a:t>U</a:t>
            </a:r>
            <a:r>
              <a:rPr lang="cs-CZ" altLang="cs-CZ" sz="2000" b="1" baseline="-25000">
                <a:solidFill>
                  <a:srgbClr val="000000"/>
                </a:solidFill>
                <a:effectLst/>
              </a:rPr>
              <a:t>Y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3950" name="Object 110"/>
          <p:cNvGraphicFramePr>
            <a:graphicFrameLocks noChangeAspect="1"/>
          </p:cNvGraphicFramePr>
          <p:nvPr/>
        </p:nvGraphicFramePr>
        <p:xfrm>
          <a:off x="107950" y="6126163"/>
          <a:ext cx="24923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7" name="Rovnice" r:id="rId11" imgW="1028520" imgH="253800" progId="Equation.3">
                  <p:embed/>
                </p:oleObj>
              </mc:Choice>
              <mc:Fallback>
                <p:oleObj name="Rovnice" r:id="rId11" imgW="1028520" imgH="253800" progId="Equation.3">
                  <p:embed/>
                  <p:pic>
                    <p:nvPicPr>
                      <p:cNvPr id="0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6126163"/>
                        <a:ext cx="2492375" cy="615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51" name="Line 111"/>
          <p:cNvSpPr>
            <a:spLocks noChangeShapeType="1"/>
          </p:cNvSpPr>
          <p:nvPr/>
        </p:nvSpPr>
        <p:spPr bwMode="auto">
          <a:xfrm>
            <a:off x="5292725" y="2349500"/>
            <a:ext cx="0" cy="11525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52" name="Text Box 112"/>
          <p:cNvSpPr txBox="1">
            <a:spLocks noChangeArrowheads="1"/>
          </p:cNvSpPr>
          <p:nvPr/>
        </p:nvSpPr>
        <p:spPr bwMode="auto">
          <a:xfrm>
            <a:off x="5219700" y="2708275"/>
            <a:ext cx="5048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</a:t>
            </a:r>
            <a:endParaRPr lang="cs-CZ" altLang="cs-CZ" sz="1800" b="1" baseline="30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3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3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3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3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3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3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3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3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3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3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3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3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6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6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3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3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3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3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3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3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3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6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6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3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3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63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4" grpId="0"/>
      <p:bldP spid="163847" grpId="0" animBg="1"/>
      <p:bldP spid="163907" grpId="0"/>
      <p:bldP spid="163908" grpId="0" animBg="1"/>
      <p:bldP spid="163910" grpId="0" animBg="1"/>
      <p:bldP spid="163911" grpId="0" animBg="1"/>
      <p:bldP spid="163920" grpId="0" animBg="1"/>
      <p:bldP spid="163922" grpId="0" animBg="1"/>
      <p:bldP spid="163924" grpId="0"/>
      <p:bldP spid="163925" grpId="0"/>
      <p:bldP spid="163926" grpId="0" animBg="1"/>
      <p:bldP spid="163927" grpId="0" animBg="1"/>
      <p:bldP spid="163946" grpId="0" animBg="1"/>
      <p:bldP spid="163947" grpId="0"/>
      <p:bldP spid="163949" grpId="0" animBg="1"/>
      <p:bldP spid="163951" grpId="0" animBg="1"/>
      <p:bldP spid="16395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cs-CZ" altLang="cs-CZ" sz="4200" b="1" u="sng">
                <a:solidFill>
                  <a:schemeClr val="bg2"/>
                </a:solidFill>
                <a:sym typeface="Symbol" panose="05050102010706020507" pitchFamily="18" charset="2"/>
              </a:rPr>
              <a:t>T článek</a:t>
            </a:r>
          </a:p>
        </p:txBody>
      </p:sp>
      <p:sp>
        <p:nvSpPr>
          <p:cNvPr id="164867" name="Line 3"/>
          <p:cNvSpPr>
            <a:spLocks noChangeShapeType="1"/>
          </p:cNvSpPr>
          <p:nvPr/>
        </p:nvSpPr>
        <p:spPr bwMode="auto">
          <a:xfrm>
            <a:off x="1116013" y="1628775"/>
            <a:ext cx="3603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898525" y="1268413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8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  <p:graphicFrame>
        <p:nvGraphicFramePr>
          <p:cNvPr id="164873" name="Object 9"/>
          <p:cNvGraphicFramePr>
            <a:graphicFrameLocks noChangeAspect="1"/>
          </p:cNvGraphicFramePr>
          <p:nvPr/>
        </p:nvGraphicFramePr>
        <p:xfrm>
          <a:off x="900113" y="4762500"/>
          <a:ext cx="1511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6" name="Rovnice" r:id="rId3" imgW="698400" imgH="215640" progId="Equation.3">
                  <p:embed/>
                </p:oleObj>
              </mc:Choice>
              <mc:Fallback>
                <p:oleObj name="Rovnice" r:id="rId3" imgW="69840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762500"/>
                        <a:ext cx="1511300" cy="4667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874" name="Text Box 10"/>
          <p:cNvSpPr txBox="1">
            <a:spLocks noChangeArrowheads="1"/>
          </p:cNvSpPr>
          <p:nvPr/>
        </p:nvSpPr>
        <p:spPr bwMode="auto">
          <a:xfrm>
            <a:off x="179388" y="4292600"/>
            <a:ext cx="2376487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</a:rPr>
              <a:t>Vstupní proud I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</a:rPr>
              <a:t>1</a:t>
            </a:r>
            <a:r>
              <a:rPr lang="cs-CZ" altLang="cs-CZ" sz="2000" b="1" dirty="0">
                <a:solidFill>
                  <a:srgbClr val="000000"/>
                </a:solidFill>
                <a:effectLst/>
              </a:rPr>
              <a:t>:</a:t>
            </a:r>
          </a:p>
        </p:txBody>
      </p:sp>
      <p:sp>
        <p:nvSpPr>
          <p:cNvPr id="164875" name="Text Box 11"/>
          <p:cNvSpPr txBox="1">
            <a:spLocks noChangeArrowheads="1"/>
          </p:cNvSpPr>
          <p:nvPr/>
        </p:nvSpPr>
        <p:spPr bwMode="auto">
          <a:xfrm>
            <a:off x="4572000" y="4365625"/>
            <a:ext cx="1800225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</a:rPr>
              <a:t>Napětí </a:t>
            </a:r>
            <a:r>
              <a:rPr lang="cs-CZ" altLang="cs-CZ" sz="2000" b="1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U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L</a:t>
            </a:r>
            <a:r>
              <a:rPr lang="en-US" altLang="cs-CZ" sz="2000" b="1" baseline="30000">
                <a:solidFill>
                  <a:srgbClr val="000000"/>
                </a:solidFill>
                <a:effectLst/>
                <a:sym typeface="Symbol" panose="05050102010706020507" pitchFamily="18" charset="2"/>
              </a:rPr>
              <a:t>’</a:t>
            </a:r>
            <a:r>
              <a:rPr lang="cs-CZ" altLang="cs-CZ" sz="2000" b="1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4876" name="Object 12"/>
          <p:cNvGraphicFramePr>
            <a:graphicFrameLocks noGrp="1" noChangeAspect="1"/>
          </p:cNvGraphicFramePr>
          <p:nvPr>
            <p:ph idx="1"/>
          </p:nvPr>
        </p:nvGraphicFramePr>
        <p:xfrm>
          <a:off x="5591175" y="4797425"/>
          <a:ext cx="30702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7" name="Rovnice" r:id="rId5" imgW="1396800" imgH="241200" progId="Equation.3">
                  <p:embed/>
                </p:oleObj>
              </mc:Choice>
              <mc:Fallback>
                <p:oleObj name="Rovnice" r:id="rId5" imgW="139680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4797425"/>
                        <a:ext cx="3070225" cy="5302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946" name="Text Box 82"/>
          <p:cNvSpPr txBox="1">
            <a:spLocks noChangeArrowheads="1"/>
          </p:cNvSpPr>
          <p:nvPr/>
        </p:nvSpPr>
        <p:spPr bwMode="auto">
          <a:xfrm>
            <a:off x="1403350" y="5805488"/>
            <a:ext cx="1512888" cy="39687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rgbClr val="000000"/>
                </a:solidFill>
                <a:effectLst/>
              </a:rPr>
              <a:t>Napětí </a:t>
            </a:r>
            <a:r>
              <a:rPr lang="en-US" altLang="cs-CZ" sz="2000" b="1" dirty="0">
                <a:solidFill>
                  <a:srgbClr val="000000"/>
                </a:solidFill>
                <a:effectLst/>
              </a:rPr>
              <a:t>U</a:t>
            </a:r>
            <a:r>
              <a:rPr lang="cs-CZ" altLang="cs-CZ" sz="2000" b="1" baseline="-25000" dirty="0">
                <a:solidFill>
                  <a:srgbClr val="000000"/>
                </a:solidFill>
                <a:effectLst/>
              </a:rPr>
              <a:t>1f</a:t>
            </a:r>
            <a:r>
              <a:rPr lang="cs-CZ" altLang="cs-CZ" sz="2000" b="1" dirty="0">
                <a:solidFill>
                  <a:srgbClr val="000000"/>
                </a:solidFill>
                <a:effectLst/>
              </a:rPr>
              <a:t>:</a:t>
            </a:r>
          </a:p>
        </p:txBody>
      </p:sp>
      <p:graphicFrame>
        <p:nvGraphicFramePr>
          <p:cNvPr id="164947" name="Object 83"/>
          <p:cNvGraphicFramePr>
            <a:graphicFrameLocks noChangeAspect="1"/>
          </p:cNvGraphicFramePr>
          <p:nvPr/>
        </p:nvGraphicFramePr>
        <p:xfrm>
          <a:off x="3073400" y="5949950"/>
          <a:ext cx="2462213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8" name="Rovnice" r:id="rId7" imgW="1015920" imgH="253800" progId="Equation.3">
                  <p:embed/>
                </p:oleObj>
              </mc:Choice>
              <mc:Fallback>
                <p:oleObj name="Rovnice" r:id="rId7" imgW="1015920" imgH="25380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5949950"/>
                        <a:ext cx="2462213" cy="6159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950" name="Group 86"/>
          <p:cNvGrpSpPr>
            <a:grpSpLocks/>
          </p:cNvGrpSpPr>
          <p:nvPr/>
        </p:nvGrpSpPr>
        <p:grpSpPr bwMode="auto">
          <a:xfrm>
            <a:off x="755650" y="1209675"/>
            <a:ext cx="7848600" cy="2941638"/>
            <a:chOff x="476" y="762"/>
            <a:chExt cx="4944" cy="1853"/>
          </a:xfrm>
        </p:grpSpPr>
        <p:sp>
          <p:nvSpPr>
            <p:cNvPr id="164868" name="Text Box 4"/>
            <p:cNvSpPr txBox="1">
              <a:spLocks noChangeArrowheads="1"/>
            </p:cNvSpPr>
            <p:nvPr/>
          </p:nvSpPr>
          <p:spPr bwMode="auto">
            <a:xfrm>
              <a:off x="4649" y="799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64869" name="Line 5"/>
            <p:cNvSpPr>
              <a:spLocks noChangeShapeType="1"/>
            </p:cNvSpPr>
            <p:nvPr/>
          </p:nvSpPr>
          <p:spPr bwMode="auto">
            <a:xfrm rot="5400000">
              <a:off x="2947" y="1503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871" name="Text Box 7"/>
            <p:cNvSpPr txBox="1">
              <a:spLocks noChangeArrowheads="1"/>
            </p:cNvSpPr>
            <p:nvPr/>
          </p:nvSpPr>
          <p:spPr bwMode="auto">
            <a:xfrm>
              <a:off x="2471" y="1125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64872" name="Line 8"/>
            <p:cNvSpPr>
              <a:spLocks noChangeShapeType="1"/>
            </p:cNvSpPr>
            <p:nvPr/>
          </p:nvSpPr>
          <p:spPr bwMode="auto">
            <a:xfrm>
              <a:off x="4740" y="1026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881" name="Text Box 17"/>
            <p:cNvSpPr txBox="1">
              <a:spLocks noChangeArrowheads="1"/>
            </p:cNvSpPr>
            <p:nvPr/>
          </p:nvSpPr>
          <p:spPr bwMode="auto">
            <a:xfrm>
              <a:off x="3061" y="1344"/>
              <a:ext cx="18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64882" name="Text Box 18"/>
            <p:cNvSpPr txBox="1">
              <a:spLocks noChangeArrowheads="1"/>
            </p:cNvSpPr>
            <p:nvPr/>
          </p:nvSpPr>
          <p:spPr bwMode="auto">
            <a:xfrm>
              <a:off x="2244" y="1344"/>
              <a:ext cx="27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8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164883" name="Line 19"/>
            <p:cNvSpPr>
              <a:spLocks noChangeShapeType="1"/>
            </p:cNvSpPr>
            <p:nvPr/>
          </p:nvSpPr>
          <p:spPr bwMode="auto">
            <a:xfrm rot="5400000">
              <a:off x="2358" y="1503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884" name="Line 20"/>
            <p:cNvSpPr>
              <a:spLocks noChangeShapeType="1"/>
            </p:cNvSpPr>
            <p:nvPr/>
          </p:nvSpPr>
          <p:spPr bwMode="auto">
            <a:xfrm rot="5400000">
              <a:off x="2585" y="1231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64885" name="Group 21"/>
            <p:cNvGrpSpPr>
              <a:grpSpLocks/>
            </p:cNvGrpSpPr>
            <p:nvPr/>
          </p:nvGrpSpPr>
          <p:grpSpPr bwMode="auto">
            <a:xfrm>
              <a:off x="476" y="762"/>
              <a:ext cx="4944" cy="1853"/>
              <a:chOff x="476" y="762"/>
              <a:chExt cx="4944" cy="1853"/>
            </a:xfrm>
          </p:grpSpPr>
          <p:sp>
            <p:nvSpPr>
              <p:cNvPr id="164886" name="Text Box 22"/>
              <p:cNvSpPr txBox="1">
                <a:spLocks noChangeArrowheads="1"/>
              </p:cNvSpPr>
              <p:nvPr/>
            </p:nvSpPr>
            <p:spPr bwMode="auto">
              <a:xfrm>
                <a:off x="5102" y="1706"/>
                <a:ext cx="318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Z</a:t>
                </a:r>
                <a:endPara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endParaRPr>
              </a:p>
            </p:txBody>
          </p:sp>
          <p:grpSp>
            <p:nvGrpSpPr>
              <p:cNvPr id="164887" name="Group 23"/>
              <p:cNvGrpSpPr>
                <a:grpSpLocks/>
              </p:cNvGrpSpPr>
              <p:nvPr/>
            </p:nvGrpSpPr>
            <p:grpSpPr bwMode="auto">
              <a:xfrm>
                <a:off x="476" y="762"/>
                <a:ext cx="4672" cy="1853"/>
                <a:chOff x="476" y="762"/>
                <a:chExt cx="4672" cy="1853"/>
              </a:xfrm>
            </p:grpSpPr>
            <p:sp>
              <p:nvSpPr>
                <p:cNvPr id="164888" name="Line 24"/>
                <p:cNvSpPr>
                  <a:spLocks noChangeShapeType="1"/>
                </p:cNvSpPr>
                <p:nvPr/>
              </p:nvSpPr>
              <p:spPr bwMode="auto">
                <a:xfrm>
                  <a:off x="4921" y="1253"/>
                  <a:ext cx="0" cy="1179"/>
                </a:xfrm>
                <a:prstGeom prst="lin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stealth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6488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605" y="1752"/>
                  <a:ext cx="27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U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2</a:t>
                  </a:r>
                  <a:r>
                    <a:rPr lang="en-US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f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64890" name="AutoShape 26"/>
                <p:cNvCxnSpPr>
                  <a:cxnSpLocks noChangeShapeType="1"/>
                  <a:stCxn id="164915" idx="4"/>
                  <a:endCxn id="164891" idx="0"/>
                </p:cNvCxnSpPr>
                <p:nvPr/>
              </p:nvCxnSpPr>
              <p:spPr bwMode="auto">
                <a:xfrm flipH="1">
                  <a:off x="2789" y="2395"/>
                  <a:ext cx="1" cy="12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891" name="Oval 27"/>
                <p:cNvSpPr>
                  <a:spLocks noChangeArrowheads="1"/>
                </p:cNvSpPr>
                <p:nvPr/>
              </p:nvSpPr>
              <p:spPr bwMode="auto">
                <a:xfrm>
                  <a:off x="2743" y="2524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892" name="Oval 28"/>
                <p:cNvSpPr>
                  <a:spLocks noChangeArrowheads="1"/>
                </p:cNvSpPr>
                <p:nvPr/>
              </p:nvSpPr>
              <p:spPr bwMode="auto">
                <a:xfrm>
                  <a:off x="2743" y="1035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893" name="Oval 29"/>
                <p:cNvSpPr>
                  <a:spLocks noChangeAspect="1" noChangeArrowheads="1"/>
                </p:cNvSpPr>
                <p:nvPr/>
              </p:nvSpPr>
              <p:spPr bwMode="auto">
                <a:xfrm>
                  <a:off x="476" y="1570"/>
                  <a:ext cx="363" cy="363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89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21" y="1625"/>
                  <a:ext cx="272" cy="2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24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</a:t>
                  </a:r>
                </a:p>
              </p:txBody>
            </p:sp>
            <p:grpSp>
              <p:nvGrpSpPr>
                <p:cNvPr id="164895" name="Group 31"/>
                <p:cNvGrpSpPr>
                  <a:grpSpLocks/>
                </p:cNvGrpSpPr>
                <p:nvPr/>
              </p:nvGrpSpPr>
              <p:grpSpPr bwMode="auto">
                <a:xfrm>
                  <a:off x="1020" y="980"/>
                  <a:ext cx="545" cy="92"/>
                  <a:chOff x="838" y="2340"/>
                  <a:chExt cx="545" cy="92"/>
                </a:xfrm>
              </p:grpSpPr>
              <p:sp>
                <p:nvSpPr>
                  <p:cNvPr id="164896" name="Arc 32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897" name="Arc 33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898" name="Arc 34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899" name="Arc 35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00" name="Arc 36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01" name="Arc 37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64902" name="Rectangle 38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089" y="888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64903" name="AutoShape 39"/>
                <p:cNvCxnSpPr>
                  <a:cxnSpLocks noChangeShapeType="1"/>
                  <a:stCxn id="164902" idx="2"/>
                  <a:endCxn id="164900" idx="1"/>
                </p:cNvCxnSpPr>
                <p:nvPr/>
              </p:nvCxnSpPr>
              <p:spPr bwMode="auto">
                <a:xfrm flipH="1" flipV="1">
                  <a:off x="1565" y="1080"/>
                  <a:ext cx="401" cy="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04" name="AutoShape 40"/>
                <p:cNvCxnSpPr>
                  <a:cxnSpLocks noChangeShapeType="1"/>
                  <a:stCxn id="164902" idx="0"/>
                  <a:endCxn id="164892" idx="2"/>
                </p:cNvCxnSpPr>
                <p:nvPr/>
              </p:nvCxnSpPr>
              <p:spPr bwMode="auto">
                <a:xfrm flipV="1">
                  <a:off x="2367" y="1081"/>
                  <a:ext cx="368" cy="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05" name="Oval 41"/>
                <p:cNvSpPr>
                  <a:spLocks noChangeArrowheads="1"/>
                </p:cNvSpPr>
                <p:nvPr/>
              </p:nvSpPr>
              <p:spPr bwMode="auto">
                <a:xfrm>
                  <a:off x="5025" y="1035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906" name="Oval 42"/>
                <p:cNvSpPr>
                  <a:spLocks noChangeArrowheads="1"/>
                </p:cNvSpPr>
                <p:nvPr/>
              </p:nvSpPr>
              <p:spPr bwMode="auto">
                <a:xfrm>
                  <a:off x="5025" y="2523"/>
                  <a:ext cx="91" cy="91"/>
                </a:xfrm>
                <a:prstGeom prst="ellipse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tx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64907" name="AutoShape 43"/>
                <p:cNvCxnSpPr>
                  <a:cxnSpLocks noChangeShapeType="1"/>
                  <a:stCxn id="164891" idx="6"/>
                  <a:endCxn id="164906" idx="2"/>
                </p:cNvCxnSpPr>
                <p:nvPr/>
              </p:nvCxnSpPr>
              <p:spPr bwMode="auto">
                <a:xfrm flipV="1">
                  <a:off x="2842" y="2569"/>
                  <a:ext cx="2175" cy="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08" name="Rectangle 44"/>
                <p:cNvSpPr>
                  <a:spLocks noChangeAspect="1" noChangeArrowheads="1"/>
                </p:cNvSpPr>
                <p:nvPr/>
              </p:nvSpPr>
              <p:spPr bwMode="auto">
                <a:xfrm>
                  <a:off x="4994" y="1616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64909" name="AutoShape 45"/>
                <p:cNvCxnSpPr>
                  <a:cxnSpLocks noChangeShapeType="1"/>
                  <a:stCxn id="164905" idx="4"/>
                  <a:endCxn id="164908" idx="0"/>
                </p:cNvCxnSpPr>
                <p:nvPr/>
              </p:nvCxnSpPr>
              <p:spPr bwMode="auto">
                <a:xfrm>
                  <a:off x="5071" y="1134"/>
                  <a:ext cx="0" cy="474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10" name="AutoShape 46"/>
                <p:cNvCxnSpPr>
                  <a:cxnSpLocks noChangeShapeType="1"/>
                  <a:stCxn id="164908" idx="2"/>
                  <a:endCxn id="164906" idx="0"/>
                </p:cNvCxnSpPr>
                <p:nvPr/>
              </p:nvCxnSpPr>
              <p:spPr bwMode="auto">
                <a:xfrm>
                  <a:off x="5071" y="2009"/>
                  <a:ext cx="0" cy="506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11" name="Rectangle 47"/>
                <p:cNvSpPr>
                  <a:spLocks noChangeAspect="1" noChangeArrowheads="1"/>
                </p:cNvSpPr>
                <p:nvPr/>
              </p:nvSpPr>
              <p:spPr bwMode="auto">
                <a:xfrm>
                  <a:off x="2472" y="1661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64912" name="Oval 48"/>
                <p:cNvSpPr>
                  <a:spLocks noChangeArrowheads="1"/>
                </p:cNvSpPr>
                <p:nvPr/>
              </p:nvSpPr>
              <p:spPr bwMode="auto">
                <a:xfrm>
                  <a:off x="2744" y="1344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64913" name="AutoShape 49"/>
                <p:cNvCxnSpPr>
                  <a:cxnSpLocks noChangeShapeType="1"/>
                  <a:stCxn id="164912" idx="2"/>
                  <a:endCxn id="164911" idx="0"/>
                </p:cNvCxnSpPr>
                <p:nvPr/>
              </p:nvCxnSpPr>
              <p:spPr bwMode="auto">
                <a:xfrm rot="10800000" flipV="1">
                  <a:off x="2549" y="1390"/>
                  <a:ext cx="187" cy="263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14" name="AutoShape 50"/>
                <p:cNvCxnSpPr>
                  <a:cxnSpLocks noChangeShapeType="1"/>
                  <a:stCxn id="164911" idx="2"/>
                  <a:endCxn id="164915" idx="2"/>
                </p:cNvCxnSpPr>
                <p:nvPr/>
              </p:nvCxnSpPr>
              <p:spPr bwMode="auto">
                <a:xfrm rot="16200000" flipH="1">
                  <a:off x="2499" y="2104"/>
                  <a:ext cx="288" cy="187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15" name="Oval 51"/>
                <p:cNvSpPr>
                  <a:spLocks noChangeArrowheads="1"/>
                </p:cNvSpPr>
                <p:nvPr/>
              </p:nvSpPr>
              <p:spPr bwMode="auto">
                <a:xfrm>
                  <a:off x="2744" y="2296"/>
                  <a:ext cx="91" cy="91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grpSp>
              <p:nvGrpSpPr>
                <p:cNvPr id="164916" name="Group 52"/>
                <p:cNvGrpSpPr>
                  <a:grpSpLocks/>
                </p:cNvGrpSpPr>
                <p:nvPr/>
              </p:nvGrpSpPr>
              <p:grpSpPr bwMode="auto">
                <a:xfrm>
                  <a:off x="2881" y="1797"/>
                  <a:ext cx="180" cy="45"/>
                  <a:chOff x="1701" y="1752"/>
                  <a:chExt cx="180" cy="45"/>
                </a:xfrm>
              </p:grpSpPr>
              <p:sp>
                <p:nvSpPr>
                  <p:cNvPr id="164917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1752"/>
                    <a:ext cx="9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64918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1701" y="1797"/>
                    <a:ext cx="9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64919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791" y="1797"/>
                    <a:ext cx="9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64920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791" y="1752"/>
                    <a:ext cx="90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  <p:cxnSp>
              <p:nvCxnSpPr>
                <p:cNvPr id="164921" name="AutoShape 57"/>
                <p:cNvCxnSpPr>
                  <a:cxnSpLocks noChangeShapeType="1"/>
                  <a:stCxn id="164918" idx="1"/>
                  <a:endCxn id="164915" idx="6"/>
                </p:cNvCxnSpPr>
                <p:nvPr/>
              </p:nvCxnSpPr>
              <p:spPr bwMode="auto">
                <a:xfrm rot="5400000">
                  <a:off x="2665" y="2036"/>
                  <a:ext cx="484" cy="128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22" name="AutoShape 58"/>
                <p:cNvCxnSpPr>
                  <a:cxnSpLocks noChangeShapeType="1"/>
                  <a:stCxn id="164920" idx="0"/>
                  <a:endCxn id="164912" idx="6"/>
                </p:cNvCxnSpPr>
                <p:nvPr/>
              </p:nvCxnSpPr>
              <p:spPr bwMode="auto">
                <a:xfrm rot="5400000" flipH="1">
                  <a:off x="2711" y="1522"/>
                  <a:ext cx="391" cy="128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23" name="AutoShape 59"/>
                <p:cNvCxnSpPr>
                  <a:cxnSpLocks noChangeShapeType="1"/>
                  <a:stCxn id="164892" idx="4"/>
                  <a:endCxn id="164912" idx="0"/>
                </p:cNvCxnSpPr>
                <p:nvPr/>
              </p:nvCxnSpPr>
              <p:spPr bwMode="auto">
                <a:xfrm>
                  <a:off x="2789" y="1134"/>
                  <a:ext cx="1" cy="20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24" name="AutoShape 60"/>
                <p:cNvCxnSpPr>
                  <a:cxnSpLocks noChangeShapeType="1"/>
                  <a:stCxn id="164893" idx="4"/>
                </p:cNvCxnSpPr>
                <p:nvPr/>
              </p:nvCxnSpPr>
              <p:spPr bwMode="auto">
                <a:xfrm rot="16200000" flipH="1">
                  <a:off x="816" y="1783"/>
                  <a:ext cx="628" cy="943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25" name="AutoShape 61"/>
                <p:cNvCxnSpPr>
                  <a:cxnSpLocks noChangeShapeType="1"/>
                  <a:endCxn id="164891" idx="2"/>
                </p:cNvCxnSpPr>
                <p:nvPr/>
              </p:nvCxnSpPr>
              <p:spPr bwMode="auto">
                <a:xfrm>
                  <a:off x="982" y="2569"/>
                  <a:ext cx="1753" cy="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26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930" y="762"/>
                  <a:ext cx="77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X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La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=X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L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/2</a:t>
                  </a:r>
                </a:p>
              </p:txBody>
            </p:sp>
            <p:sp>
              <p:nvSpPr>
                <p:cNvPr id="164927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1882" y="799"/>
                  <a:ext cx="544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R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=R/2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64928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062" y="1715"/>
                  <a:ext cx="27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B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C</a:t>
                  </a:r>
                  <a:endParaRPr lang="cs-CZ" altLang="cs-CZ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64929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2245" y="1760"/>
                  <a:ext cx="272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G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grpSp>
              <p:nvGrpSpPr>
                <p:cNvPr id="164930" name="Group 66"/>
                <p:cNvGrpSpPr>
                  <a:grpSpLocks/>
                </p:cNvGrpSpPr>
                <p:nvPr/>
              </p:nvGrpSpPr>
              <p:grpSpPr bwMode="auto">
                <a:xfrm>
                  <a:off x="3198" y="986"/>
                  <a:ext cx="545" cy="92"/>
                  <a:chOff x="838" y="2340"/>
                  <a:chExt cx="545" cy="92"/>
                </a:xfrm>
              </p:grpSpPr>
              <p:sp>
                <p:nvSpPr>
                  <p:cNvPr id="164931" name="Arc 67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929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32" name="Arc 68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838" y="2340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33" name="Arc 69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02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34" name="Arc 70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110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35" name="Arc 71"/>
                  <p:cNvSpPr>
                    <a:spLocks noChangeAspect="1"/>
                  </p:cNvSpPr>
                  <p:nvPr/>
                </p:nvSpPr>
                <p:spPr bwMode="auto">
                  <a:xfrm rot="21600000">
                    <a:off x="1292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4936" name="Arc 72"/>
                  <p:cNvSpPr>
                    <a:spLocks noChangeAspect="1"/>
                  </p:cNvSpPr>
                  <p:nvPr/>
                </p:nvSpPr>
                <p:spPr bwMode="auto">
                  <a:xfrm rot="37800000">
                    <a:off x="1201" y="2341"/>
                    <a:ext cx="91" cy="91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21600"/>
                      <a:gd name="T2" fmla="*/ 21600 w 21600"/>
                      <a:gd name="T3" fmla="*/ 21600 h 21600"/>
                      <a:gd name="T4" fmla="*/ 0 w 21600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216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</a:path>
                      <a:path w="21600" h="216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</p:grpSp>
            <p:sp>
              <p:nvSpPr>
                <p:cNvPr id="164937" name="Rectangle 73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4221" y="888"/>
                  <a:ext cx="154" cy="385"/>
                </a:xfrm>
                <a:prstGeom prst="rect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cxnSp>
              <p:nvCxnSpPr>
                <p:cNvPr id="164938" name="AutoShape 74"/>
                <p:cNvCxnSpPr>
                  <a:cxnSpLocks noChangeShapeType="1"/>
                  <a:stCxn id="164937" idx="2"/>
                  <a:endCxn id="164935" idx="1"/>
                </p:cNvCxnSpPr>
                <p:nvPr/>
              </p:nvCxnSpPr>
              <p:spPr bwMode="auto">
                <a:xfrm flipH="1">
                  <a:off x="3743" y="1082"/>
                  <a:ext cx="355" cy="4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39" name="AutoShape 75"/>
                <p:cNvCxnSpPr>
                  <a:cxnSpLocks noChangeShapeType="1"/>
                  <a:stCxn id="164893" idx="0"/>
                  <a:endCxn id="164897" idx="0"/>
                </p:cNvCxnSpPr>
                <p:nvPr/>
              </p:nvCxnSpPr>
              <p:spPr bwMode="auto">
                <a:xfrm rot="16200000">
                  <a:off x="591" y="1140"/>
                  <a:ext cx="489" cy="355"/>
                </a:xfrm>
                <a:prstGeom prst="bentConnector2">
                  <a:avLst/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40" name="AutoShape 76"/>
                <p:cNvCxnSpPr>
                  <a:cxnSpLocks noChangeShapeType="1"/>
                  <a:stCxn id="164932" idx="0"/>
                  <a:endCxn id="164892" idx="6"/>
                </p:cNvCxnSpPr>
                <p:nvPr/>
              </p:nvCxnSpPr>
              <p:spPr bwMode="auto">
                <a:xfrm flipH="1">
                  <a:off x="2842" y="1079"/>
                  <a:ext cx="349" cy="2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64941" name="AutoShape 77"/>
                <p:cNvCxnSpPr>
                  <a:cxnSpLocks noChangeShapeType="1"/>
                  <a:stCxn id="164937" idx="0"/>
                  <a:endCxn id="164905" idx="2"/>
                </p:cNvCxnSpPr>
                <p:nvPr/>
              </p:nvCxnSpPr>
              <p:spPr bwMode="auto">
                <a:xfrm flipV="1">
                  <a:off x="4499" y="1081"/>
                  <a:ext cx="518" cy="1"/>
                </a:xfrm>
                <a:prstGeom prst="straightConnector1">
                  <a:avLst/>
                </a:prstGeom>
                <a:noFill/>
                <a:ln w="254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64942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3107" y="762"/>
                  <a:ext cx="771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X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La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=X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L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rPr>
                    <a:t>/2</a:t>
                  </a:r>
                </a:p>
              </p:txBody>
            </p:sp>
            <p:sp>
              <p:nvSpPr>
                <p:cNvPr id="164943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4014" y="808"/>
                  <a:ext cx="544" cy="17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R</a:t>
                  </a:r>
                  <a:r>
                    <a:rPr lang="cs-CZ" altLang="cs-CZ" sz="18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a</a:t>
                  </a:r>
                  <a:r>
                    <a:rPr lang="cs-CZ" altLang="cs-CZ" sz="18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=R/2</a:t>
                  </a:r>
                  <a:endParaRPr lang="cs-CZ" altLang="cs-CZ" sz="18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</p:grpSp>
        </p:grpSp>
        <p:sp>
          <p:nvSpPr>
            <p:cNvPr id="164944" name="Line 80"/>
            <p:cNvSpPr>
              <a:spLocks noChangeShapeType="1"/>
            </p:cNvSpPr>
            <p:nvPr/>
          </p:nvSpPr>
          <p:spPr bwMode="auto">
            <a:xfrm>
              <a:off x="3243" y="1253"/>
              <a:ext cx="140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945" name="Text Box 81"/>
            <p:cNvSpPr txBox="1">
              <a:spLocks noChangeArrowheads="1"/>
            </p:cNvSpPr>
            <p:nvPr/>
          </p:nvSpPr>
          <p:spPr bwMode="auto">
            <a:xfrm>
              <a:off x="3741" y="1253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</a:t>
              </a: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r>
                <a:rPr lang="en-US" altLang="cs-CZ" sz="18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’’</a:t>
              </a:r>
              <a:endParaRPr lang="cs-CZ" altLang="cs-CZ" sz="18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4948" name="Line 84"/>
            <p:cNvSpPr>
              <a:spLocks noChangeShapeType="1"/>
            </p:cNvSpPr>
            <p:nvPr/>
          </p:nvSpPr>
          <p:spPr bwMode="auto">
            <a:xfrm>
              <a:off x="3334" y="1480"/>
              <a:ext cx="0" cy="72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4949" name="Text Box 85"/>
            <p:cNvSpPr txBox="1">
              <a:spLocks noChangeArrowheads="1"/>
            </p:cNvSpPr>
            <p:nvPr/>
          </p:nvSpPr>
          <p:spPr bwMode="auto">
            <a:xfrm>
              <a:off x="3288" y="1706"/>
              <a:ext cx="31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8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8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Y</a:t>
              </a:r>
              <a:endParaRPr lang="cs-CZ" altLang="cs-CZ" sz="18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4951" name="Line 87"/>
          <p:cNvSpPr>
            <a:spLocks noChangeShapeType="1"/>
          </p:cNvSpPr>
          <p:nvPr/>
        </p:nvSpPr>
        <p:spPr bwMode="auto">
          <a:xfrm>
            <a:off x="1476375" y="1989138"/>
            <a:ext cx="2374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52" name="Text Box 88"/>
          <p:cNvSpPr txBox="1">
            <a:spLocks noChangeArrowheads="1"/>
          </p:cNvSpPr>
          <p:nvPr/>
        </p:nvSpPr>
        <p:spPr bwMode="auto">
          <a:xfrm>
            <a:off x="2338388" y="198913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</a:t>
            </a:r>
            <a:r>
              <a:rPr lang="en-US" altLang="cs-CZ" sz="18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</a:t>
            </a:r>
            <a:endParaRPr lang="cs-CZ" altLang="cs-CZ" sz="1800" b="1" baseline="30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953" name="Line 89"/>
          <p:cNvSpPr>
            <a:spLocks noChangeShapeType="1"/>
          </p:cNvSpPr>
          <p:nvPr/>
        </p:nvSpPr>
        <p:spPr bwMode="auto">
          <a:xfrm>
            <a:off x="684213" y="2276475"/>
            <a:ext cx="0" cy="14398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179388" y="3284538"/>
            <a:ext cx="5048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800" b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8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1f</a:t>
            </a:r>
            <a:endParaRPr lang="cs-CZ" altLang="cs-CZ" sz="1800" b="1" baseline="3000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9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9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64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4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6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animBg="1"/>
      <p:bldP spid="164870" grpId="0"/>
      <p:bldP spid="164874" grpId="0" animBg="1"/>
      <p:bldP spid="164875" grpId="0" animBg="1"/>
      <p:bldP spid="164946" grpId="0" animBg="1"/>
      <p:bldP spid="164951" grpId="0" animBg="1"/>
      <p:bldP spid="164952" grpId="0"/>
      <p:bldP spid="164953" grpId="0" animBg="1"/>
      <p:bldP spid="16495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558800"/>
          </a:xfrm>
        </p:spPr>
        <p:txBody>
          <a:bodyPr/>
          <a:lstStyle/>
          <a:p>
            <a:r>
              <a:rPr lang="cs-CZ" altLang="cs-CZ" sz="3200" b="1" u="sng">
                <a:solidFill>
                  <a:schemeClr val="bg2"/>
                </a:solidFill>
                <a:sym typeface="Symbol" panose="05050102010706020507" pitchFamily="18" charset="2"/>
              </a:rPr>
              <a:t>Fázorový diagram</a:t>
            </a:r>
          </a:p>
        </p:txBody>
      </p:sp>
      <p:sp>
        <p:nvSpPr>
          <p:cNvPr id="165981" name="Line 93"/>
          <p:cNvSpPr>
            <a:spLocks noChangeShapeType="1"/>
          </p:cNvSpPr>
          <p:nvPr/>
        </p:nvSpPr>
        <p:spPr bwMode="auto">
          <a:xfrm>
            <a:off x="1547813" y="5013325"/>
            <a:ext cx="446405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982" name="Line 94"/>
          <p:cNvSpPr>
            <a:spLocks noChangeShapeType="1"/>
          </p:cNvSpPr>
          <p:nvPr/>
        </p:nvSpPr>
        <p:spPr bwMode="auto">
          <a:xfrm>
            <a:off x="1547813" y="5013325"/>
            <a:ext cx="1295400" cy="10080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5985" name="Text Box 97"/>
          <p:cNvSpPr txBox="1">
            <a:spLocks noChangeAspect="1" noChangeArrowheads="1"/>
          </p:cNvSpPr>
          <p:nvPr/>
        </p:nvSpPr>
        <p:spPr bwMode="auto">
          <a:xfrm>
            <a:off x="6948488" y="4652963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Xa</a:t>
            </a:r>
          </a:p>
        </p:txBody>
      </p:sp>
      <p:sp>
        <p:nvSpPr>
          <p:cNvPr id="165986" name="Text Box 98"/>
          <p:cNvSpPr txBox="1">
            <a:spLocks noChangeAspect="1" noChangeArrowheads="1"/>
          </p:cNvSpPr>
          <p:nvPr/>
        </p:nvSpPr>
        <p:spPr bwMode="auto">
          <a:xfrm>
            <a:off x="5932488" y="5084763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Ra</a:t>
            </a:r>
          </a:p>
        </p:txBody>
      </p:sp>
      <p:sp>
        <p:nvSpPr>
          <p:cNvPr id="165987" name="Text Box 99"/>
          <p:cNvSpPr txBox="1">
            <a:spLocks noChangeAspect="1" noChangeArrowheads="1"/>
          </p:cNvSpPr>
          <p:nvPr/>
        </p:nvSpPr>
        <p:spPr bwMode="auto">
          <a:xfrm>
            <a:off x="2411413" y="5849938"/>
            <a:ext cx="431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5992" name="Text Box 104"/>
          <p:cNvSpPr txBox="1">
            <a:spLocks noChangeAspect="1" noChangeArrowheads="1"/>
          </p:cNvSpPr>
          <p:nvPr/>
        </p:nvSpPr>
        <p:spPr bwMode="auto">
          <a:xfrm>
            <a:off x="5508625" y="5013325"/>
            <a:ext cx="3667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2</a:t>
            </a:r>
            <a:r>
              <a:rPr lang="en-US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6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993" name="Text Box 105"/>
          <p:cNvSpPr txBox="1">
            <a:spLocks noChangeAspect="1" noChangeArrowheads="1"/>
          </p:cNvSpPr>
          <p:nvPr/>
        </p:nvSpPr>
        <p:spPr bwMode="auto">
          <a:xfrm>
            <a:off x="7092950" y="4292600"/>
            <a:ext cx="427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Ra</a:t>
            </a:r>
          </a:p>
        </p:txBody>
      </p:sp>
      <p:sp>
        <p:nvSpPr>
          <p:cNvPr id="165994" name="Text Box 106"/>
          <p:cNvSpPr txBox="1">
            <a:spLocks noChangeAspect="1" noChangeArrowheads="1"/>
          </p:cNvSpPr>
          <p:nvPr/>
        </p:nvSpPr>
        <p:spPr bwMode="auto">
          <a:xfrm>
            <a:off x="7673975" y="4076700"/>
            <a:ext cx="427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Xa</a:t>
            </a:r>
          </a:p>
        </p:txBody>
      </p:sp>
      <p:sp>
        <p:nvSpPr>
          <p:cNvPr id="165996" name="Text Box 108"/>
          <p:cNvSpPr txBox="1">
            <a:spLocks noChangeAspect="1" noChangeArrowheads="1"/>
          </p:cNvSpPr>
          <p:nvPr/>
        </p:nvSpPr>
        <p:spPr bwMode="auto">
          <a:xfrm>
            <a:off x="7175500" y="3644900"/>
            <a:ext cx="4206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n-US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f</a:t>
            </a:r>
            <a:endParaRPr lang="cs-CZ" altLang="cs-CZ" sz="16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999" name="Text Box 111"/>
          <p:cNvSpPr txBox="1">
            <a:spLocks noChangeAspect="1" noChangeArrowheads="1"/>
          </p:cNvSpPr>
          <p:nvPr/>
        </p:nvSpPr>
        <p:spPr bwMode="auto">
          <a:xfrm>
            <a:off x="2979738" y="5992813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G</a:t>
            </a:r>
          </a:p>
        </p:txBody>
      </p:sp>
      <p:sp>
        <p:nvSpPr>
          <p:cNvPr id="166000" name="Text Box 112"/>
          <p:cNvSpPr txBox="1">
            <a:spLocks noChangeAspect="1" noChangeArrowheads="1"/>
          </p:cNvSpPr>
          <p:nvPr/>
        </p:nvSpPr>
        <p:spPr bwMode="auto">
          <a:xfrm>
            <a:off x="3203575" y="5589588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66002" name="Text Box 114"/>
          <p:cNvSpPr txBox="1">
            <a:spLocks noChangeAspect="1" noChangeArrowheads="1"/>
          </p:cNvSpPr>
          <p:nvPr/>
        </p:nvSpPr>
        <p:spPr bwMode="auto">
          <a:xfrm>
            <a:off x="2835275" y="5157788"/>
            <a:ext cx="3683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16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1</a:t>
            </a:r>
          </a:p>
        </p:txBody>
      </p:sp>
      <p:grpSp>
        <p:nvGrpSpPr>
          <p:cNvPr id="166003" name="Group 115"/>
          <p:cNvGrpSpPr>
            <a:grpSpLocks noChangeAspect="1"/>
          </p:cNvGrpSpPr>
          <p:nvPr/>
        </p:nvGrpSpPr>
        <p:grpSpPr bwMode="auto">
          <a:xfrm>
            <a:off x="1071563" y="836613"/>
            <a:ext cx="6740525" cy="2354262"/>
            <a:chOff x="113" y="762"/>
            <a:chExt cx="5307" cy="1853"/>
          </a:xfrm>
        </p:grpSpPr>
        <p:sp>
          <p:nvSpPr>
            <p:cNvPr id="166004" name="Line 116"/>
            <p:cNvSpPr>
              <a:spLocks noChangeAspect="1" noChangeShapeType="1"/>
            </p:cNvSpPr>
            <p:nvPr/>
          </p:nvSpPr>
          <p:spPr bwMode="auto">
            <a:xfrm>
              <a:off x="703" y="1026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6005" name="Text Box 117"/>
            <p:cNvSpPr txBox="1">
              <a:spLocks noChangeAspect="1" noChangeArrowheads="1"/>
            </p:cNvSpPr>
            <p:nvPr/>
          </p:nvSpPr>
          <p:spPr bwMode="auto">
            <a:xfrm>
              <a:off x="565" y="799"/>
              <a:ext cx="319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16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66006" name="Group 118"/>
            <p:cNvGrpSpPr>
              <a:grpSpLocks noChangeAspect="1"/>
            </p:cNvGrpSpPr>
            <p:nvPr/>
          </p:nvGrpSpPr>
          <p:grpSpPr bwMode="auto">
            <a:xfrm>
              <a:off x="476" y="762"/>
              <a:ext cx="4944" cy="1853"/>
              <a:chOff x="476" y="762"/>
              <a:chExt cx="4944" cy="1853"/>
            </a:xfrm>
          </p:grpSpPr>
          <p:sp>
            <p:nvSpPr>
              <p:cNvPr id="166007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4649" y="799"/>
                <a:ext cx="319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6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66008" name="Line 120"/>
              <p:cNvSpPr>
                <a:spLocks noChangeAspect="1" noChangeShapeType="1"/>
              </p:cNvSpPr>
              <p:nvPr/>
            </p:nvSpPr>
            <p:spPr bwMode="auto">
              <a:xfrm rot="5400000">
                <a:off x="2947" y="150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09" name="Text Box 121"/>
              <p:cNvSpPr txBox="1">
                <a:spLocks noChangeAspect="1" noChangeArrowheads="1"/>
              </p:cNvSpPr>
              <p:nvPr/>
            </p:nvSpPr>
            <p:spPr bwMode="auto">
              <a:xfrm>
                <a:off x="2471" y="1126"/>
                <a:ext cx="273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6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Y</a:t>
                </a:r>
              </a:p>
            </p:txBody>
          </p:sp>
          <p:sp>
            <p:nvSpPr>
              <p:cNvPr id="166010" name="Line 122"/>
              <p:cNvSpPr>
                <a:spLocks noChangeAspect="1" noChangeShapeType="1"/>
              </p:cNvSpPr>
              <p:nvPr/>
            </p:nvSpPr>
            <p:spPr bwMode="auto">
              <a:xfrm>
                <a:off x="4740" y="1026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11" name="Text Box 123"/>
              <p:cNvSpPr txBox="1">
                <a:spLocks noChangeAspect="1" noChangeArrowheads="1"/>
              </p:cNvSpPr>
              <p:nvPr/>
            </p:nvSpPr>
            <p:spPr bwMode="auto">
              <a:xfrm>
                <a:off x="3060" y="1344"/>
                <a:ext cx="18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6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66012" name="Text Box 124"/>
              <p:cNvSpPr txBox="1">
                <a:spLocks noChangeAspect="1" noChangeArrowheads="1"/>
              </p:cNvSpPr>
              <p:nvPr/>
            </p:nvSpPr>
            <p:spPr bwMode="auto">
              <a:xfrm>
                <a:off x="2244" y="1344"/>
                <a:ext cx="273" cy="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I</a:t>
                </a:r>
                <a:r>
                  <a:rPr lang="cs-CZ" altLang="cs-CZ" sz="1600" b="1" baseline="-25000">
                    <a:solidFill>
                      <a:srgbClr val="FF0000"/>
                    </a:solidFill>
                    <a:effectLst/>
                    <a:latin typeface="Arial" panose="020B0604020202020204" pitchFamily="34" charset="0"/>
                  </a:rPr>
                  <a:t>G</a:t>
                </a:r>
              </a:p>
            </p:txBody>
          </p:sp>
          <p:sp>
            <p:nvSpPr>
              <p:cNvPr id="166013" name="Line 125"/>
              <p:cNvSpPr>
                <a:spLocks noChangeAspect="1" noChangeShapeType="1"/>
              </p:cNvSpPr>
              <p:nvPr/>
            </p:nvSpPr>
            <p:spPr bwMode="auto">
              <a:xfrm rot="5400000">
                <a:off x="2358" y="1503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14" name="Line 126"/>
              <p:cNvSpPr>
                <a:spLocks noChangeAspect="1" noChangeShapeType="1"/>
              </p:cNvSpPr>
              <p:nvPr/>
            </p:nvSpPr>
            <p:spPr bwMode="auto">
              <a:xfrm rot="5400000">
                <a:off x="2585" y="1231"/>
                <a:ext cx="22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66015" name="Group 127"/>
              <p:cNvGrpSpPr>
                <a:grpSpLocks noChangeAspect="1"/>
              </p:cNvGrpSpPr>
              <p:nvPr/>
            </p:nvGrpSpPr>
            <p:grpSpPr bwMode="auto">
              <a:xfrm>
                <a:off x="476" y="762"/>
                <a:ext cx="4944" cy="1853"/>
                <a:chOff x="476" y="762"/>
                <a:chExt cx="4944" cy="1853"/>
              </a:xfrm>
            </p:grpSpPr>
            <p:sp>
              <p:nvSpPr>
                <p:cNvPr id="166016" name="Text Box 128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103" y="1707"/>
                  <a:ext cx="317" cy="19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rgbClr val="000000"/>
                      </a:solidFill>
                      <a:miter lim="800000"/>
                      <a:headEnd/>
                      <a:tailEnd type="none" w="lg" len="lg"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buClrTx/>
                    <a:buSzTx/>
                    <a:buFontTx/>
                    <a:buNone/>
                  </a:pPr>
                  <a:r>
                    <a:rPr lang="cs-CZ" altLang="cs-CZ" sz="16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Z</a:t>
                  </a:r>
                  <a:endParaRPr lang="cs-CZ" altLang="cs-CZ" sz="16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grpSp>
              <p:nvGrpSpPr>
                <p:cNvPr id="166017" name="Group 129"/>
                <p:cNvGrpSpPr>
                  <a:grpSpLocks noChangeAspect="1"/>
                </p:cNvGrpSpPr>
                <p:nvPr/>
              </p:nvGrpSpPr>
              <p:grpSpPr bwMode="auto">
                <a:xfrm>
                  <a:off x="476" y="762"/>
                  <a:ext cx="4672" cy="1853"/>
                  <a:chOff x="476" y="762"/>
                  <a:chExt cx="4672" cy="1853"/>
                </a:xfrm>
              </p:grpSpPr>
              <p:sp>
                <p:nvSpPr>
                  <p:cNvPr id="166018" name="Line 1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921" y="1253"/>
                    <a:ext cx="0" cy="1179"/>
                  </a:xfrm>
                  <a:prstGeom prst="lin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stealth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66019" name="Text Box 13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606" y="1752"/>
                    <a:ext cx="270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U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2</a:t>
                    </a:r>
                    <a:r>
                      <a:rPr lang="en-US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f</a:t>
                    </a:r>
                    <a:endParaRPr lang="cs-CZ" altLang="cs-CZ" sz="16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66020" name="AutoShape 132"/>
                  <p:cNvCxnSpPr>
                    <a:cxnSpLocks noChangeAspect="1" noChangeShapeType="1"/>
                    <a:stCxn id="166045" idx="4"/>
                    <a:endCxn id="166021" idx="0"/>
                  </p:cNvCxnSpPr>
                  <p:nvPr/>
                </p:nvCxnSpPr>
                <p:spPr bwMode="auto">
                  <a:xfrm flipH="1">
                    <a:off x="2789" y="2395"/>
                    <a:ext cx="1" cy="12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21" name="Oval 13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43" y="252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6022" name="Oval 13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43" y="1035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6023" name="Oval 13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76" y="1570"/>
                    <a:ext cx="363" cy="363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6024" name="Text Box 136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521" y="1644"/>
                    <a:ext cx="272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 anchor="ctr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</a:t>
                    </a:r>
                  </a:p>
                </p:txBody>
              </p:sp>
              <p:grpSp>
                <p:nvGrpSpPr>
                  <p:cNvPr id="166025" name="Group 1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20" y="980"/>
                    <a:ext cx="545" cy="92"/>
                    <a:chOff x="838" y="2340"/>
                    <a:chExt cx="545" cy="92"/>
                  </a:xfrm>
                </p:grpSpPr>
                <p:sp>
                  <p:nvSpPr>
                    <p:cNvPr id="166026" name="Arc 138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929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27" name="Arc 139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838" y="2340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28" name="Arc 140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02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29" name="Arc 141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11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30" name="Arc 142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292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31" name="Arc 143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201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66032" name="Rectangle 144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2089" y="888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66033" name="AutoShape 145"/>
                  <p:cNvCxnSpPr>
                    <a:cxnSpLocks noChangeAspect="1" noChangeShapeType="1"/>
                    <a:stCxn id="166032" idx="2"/>
                    <a:endCxn id="166030" idx="1"/>
                  </p:cNvCxnSpPr>
                  <p:nvPr/>
                </p:nvCxnSpPr>
                <p:spPr bwMode="auto">
                  <a:xfrm flipH="1" flipV="1">
                    <a:off x="1565" y="1080"/>
                    <a:ext cx="401" cy="2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34" name="AutoShape 146"/>
                  <p:cNvCxnSpPr>
                    <a:cxnSpLocks noChangeAspect="1" noChangeShapeType="1"/>
                    <a:stCxn id="166032" idx="0"/>
                    <a:endCxn id="166022" idx="2"/>
                  </p:cNvCxnSpPr>
                  <p:nvPr/>
                </p:nvCxnSpPr>
                <p:spPr bwMode="auto">
                  <a:xfrm flipV="1">
                    <a:off x="2367" y="1081"/>
                    <a:ext cx="368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35" name="Oval 14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5" y="1035"/>
                    <a:ext cx="91" cy="91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6036" name="Oval 14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025" y="2523"/>
                    <a:ext cx="91" cy="91"/>
                  </a:xfrm>
                  <a:prstGeom prst="ellipse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tx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66037" name="AutoShape 149"/>
                  <p:cNvCxnSpPr>
                    <a:cxnSpLocks noChangeAspect="1" noChangeShapeType="1"/>
                    <a:stCxn id="166021" idx="6"/>
                    <a:endCxn id="166036" idx="2"/>
                  </p:cNvCxnSpPr>
                  <p:nvPr/>
                </p:nvCxnSpPr>
                <p:spPr bwMode="auto">
                  <a:xfrm flipV="1">
                    <a:off x="2842" y="2569"/>
                    <a:ext cx="2175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38" name="Rectangle 15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994" y="1616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66039" name="AutoShape 151"/>
                  <p:cNvCxnSpPr>
                    <a:cxnSpLocks noChangeAspect="1" noChangeShapeType="1"/>
                    <a:stCxn id="166035" idx="4"/>
                    <a:endCxn id="166038" idx="0"/>
                  </p:cNvCxnSpPr>
                  <p:nvPr/>
                </p:nvCxnSpPr>
                <p:spPr bwMode="auto">
                  <a:xfrm>
                    <a:off x="5071" y="1134"/>
                    <a:ext cx="0" cy="474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40" name="AutoShape 152"/>
                  <p:cNvCxnSpPr>
                    <a:cxnSpLocks noChangeAspect="1" noChangeShapeType="1"/>
                    <a:stCxn id="166038" idx="2"/>
                    <a:endCxn id="166036" idx="0"/>
                  </p:cNvCxnSpPr>
                  <p:nvPr/>
                </p:nvCxnSpPr>
                <p:spPr bwMode="auto">
                  <a:xfrm>
                    <a:off x="5071" y="2009"/>
                    <a:ext cx="0" cy="506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41" name="Rectangle 15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472" y="1661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sp>
                <p:nvSpPr>
                  <p:cNvPr id="166042" name="Oval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44" y="1344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66043" name="AutoShape 155"/>
                  <p:cNvCxnSpPr>
                    <a:cxnSpLocks noChangeAspect="1" noChangeShapeType="1"/>
                    <a:stCxn id="166042" idx="2"/>
                    <a:endCxn id="166041" idx="0"/>
                  </p:cNvCxnSpPr>
                  <p:nvPr/>
                </p:nvCxnSpPr>
                <p:spPr bwMode="auto">
                  <a:xfrm rot="10800000" flipV="1">
                    <a:off x="2549" y="1390"/>
                    <a:ext cx="187" cy="26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44" name="AutoShape 156"/>
                  <p:cNvCxnSpPr>
                    <a:cxnSpLocks noChangeAspect="1" noChangeShapeType="1"/>
                    <a:stCxn id="166041" idx="2"/>
                    <a:endCxn id="166045" idx="2"/>
                  </p:cNvCxnSpPr>
                  <p:nvPr/>
                </p:nvCxnSpPr>
                <p:spPr bwMode="auto">
                  <a:xfrm rot="16200000" flipH="1">
                    <a:off x="2499" y="2104"/>
                    <a:ext cx="288" cy="187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45" name="Oval 1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744" y="2296"/>
                    <a:ext cx="91" cy="91"/>
                  </a:xfrm>
                  <a:prstGeom prst="ellipse">
                    <a:avLst/>
                  </a:prstGeom>
                  <a:solidFill>
                    <a:schemeClr val="tx1"/>
                  </a:solidFill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grpSp>
                <p:nvGrpSpPr>
                  <p:cNvPr id="166046" name="Group 15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881" y="1797"/>
                    <a:ext cx="180" cy="45"/>
                    <a:chOff x="1701" y="1752"/>
                    <a:chExt cx="180" cy="45"/>
                  </a:xfrm>
                </p:grpSpPr>
                <p:sp>
                  <p:nvSpPr>
                    <p:cNvPr id="166047" name="Line 159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70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48" name="Line 16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70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49" name="Line 16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791" y="1797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50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791" y="1752"/>
                      <a:ext cx="90" cy="0"/>
                    </a:xfrm>
                    <a:prstGeom prst="line">
                      <a:avLst/>
                    </a:prstGeom>
                    <a:noFill/>
                    <a:ln w="508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cs-CZ"/>
                    </a:p>
                  </p:txBody>
                </p:sp>
              </p:grpSp>
              <p:cxnSp>
                <p:nvCxnSpPr>
                  <p:cNvPr id="166051" name="AutoShape 163"/>
                  <p:cNvCxnSpPr>
                    <a:cxnSpLocks noChangeAspect="1" noChangeShapeType="1"/>
                    <a:stCxn id="166048" idx="1"/>
                    <a:endCxn id="166045" idx="6"/>
                  </p:cNvCxnSpPr>
                  <p:nvPr/>
                </p:nvCxnSpPr>
                <p:spPr bwMode="auto">
                  <a:xfrm rot="5400000">
                    <a:off x="2665" y="2036"/>
                    <a:ext cx="484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52" name="AutoShape 164"/>
                  <p:cNvCxnSpPr>
                    <a:cxnSpLocks noChangeAspect="1" noChangeShapeType="1"/>
                    <a:stCxn id="166050" idx="0"/>
                    <a:endCxn id="166042" idx="6"/>
                  </p:cNvCxnSpPr>
                  <p:nvPr/>
                </p:nvCxnSpPr>
                <p:spPr bwMode="auto">
                  <a:xfrm rot="5400000" flipH="1">
                    <a:off x="2711" y="1522"/>
                    <a:ext cx="391" cy="128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53" name="AutoShape 165"/>
                  <p:cNvCxnSpPr>
                    <a:cxnSpLocks noChangeAspect="1" noChangeShapeType="1"/>
                    <a:stCxn id="166022" idx="4"/>
                    <a:endCxn id="166042" idx="0"/>
                  </p:cNvCxnSpPr>
                  <p:nvPr/>
                </p:nvCxnSpPr>
                <p:spPr bwMode="auto">
                  <a:xfrm>
                    <a:off x="2789" y="1134"/>
                    <a:ext cx="1" cy="202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54" name="AutoShape 166"/>
                  <p:cNvCxnSpPr>
                    <a:cxnSpLocks noChangeAspect="1" noChangeShapeType="1"/>
                    <a:stCxn id="166023" idx="4"/>
                  </p:cNvCxnSpPr>
                  <p:nvPr/>
                </p:nvCxnSpPr>
                <p:spPr bwMode="auto">
                  <a:xfrm rot="16200000" flipH="1">
                    <a:off x="816" y="1783"/>
                    <a:ext cx="628" cy="943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55" name="AutoShape 167"/>
                  <p:cNvCxnSpPr>
                    <a:cxnSpLocks noChangeAspect="1" noChangeShapeType="1"/>
                    <a:endCxn id="166021" idx="2"/>
                  </p:cNvCxnSpPr>
                  <p:nvPr/>
                </p:nvCxnSpPr>
                <p:spPr bwMode="auto">
                  <a:xfrm>
                    <a:off x="982" y="2569"/>
                    <a:ext cx="1753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56" name="Text Box 168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930" y="762"/>
                    <a:ext cx="771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X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La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=X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L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/2</a:t>
                    </a:r>
                  </a:p>
                </p:txBody>
              </p:sp>
              <p:sp>
                <p:nvSpPr>
                  <p:cNvPr id="166057" name="Text Box 169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882" y="799"/>
                    <a:ext cx="544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R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=R/2</a:t>
                    </a:r>
                    <a:endParaRPr lang="cs-CZ" altLang="cs-CZ" sz="16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66058" name="Text Box 17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062" y="1715"/>
                    <a:ext cx="272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B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C</a:t>
                    </a:r>
                    <a:endParaRPr lang="cs-CZ" altLang="cs-CZ" sz="1600" b="1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sp>
                <p:nvSpPr>
                  <p:cNvPr id="166059" name="Text Box 171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2245" y="1760"/>
                    <a:ext cx="272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G</a:t>
                    </a:r>
                    <a:endParaRPr lang="cs-CZ" altLang="cs-CZ" sz="16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  <p:grpSp>
                <p:nvGrpSpPr>
                  <p:cNvPr id="166060" name="Group 17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198" y="986"/>
                    <a:ext cx="545" cy="92"/>
                    <a:chOff x="838" y="2340"/>
                    <a:chExt cx="545" cy="92"/>
                  </a:xfrm>
                </p:grpSpPr>
                <p:sp>
                  <p:nvSpPr>
                    <p:cNvPr id="166061" name="Arc 173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929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62" name="Arc 174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838" y="2340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63" name="Arc 175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02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64" name="Arc 176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110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65" name="Arc 177"/>
                    <p:cNvSpPr>
                      <a:spLocks noChangeAspect="1"/>
                    </p:cNvSpPr>
                    <p:nvPr/>
                  </p:nvSpPr>
                  <p:spPr bwMode="auto">
                    <a:xfrm rot="21600000">
                      <a:off x="1292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  <p:sp>
                  <p:nvSpPr>
                    <p:cNvPr id="166066" name="Arc 178"/>
                    <p:cNvSpPr>
                      <a:spLocks noChangeAspect="1"/>
                    </p:cNvSpPr>
                    <p:nvPr/>
                  </p:nvSpPr>
                  <p:spPr bwMode="auto">
                    <a:xfrm rot="37800000">
                      <a:off x="1201" y="2341"/>
                      <a:ext cx="91" cy="91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21600"/>
                        <a:gd name="T1" fmla="*/ 0 h 21600"/>
                        <a:gd name="T2" fmla="*/ 21600 w 21600"/>
                        <a:gd name="T3" fmla="*/ 21600 h 21600"/>
                        <a:gd name="T4" fmla="*/ 0 w 2160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21600" fill="none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</a:path>
                        <a:path w="21600" h="21600" stroke="0" extrusionOk="0">
                          <a:moveTo>
                            <a:pt x="-1" y="0"/>
                          </a:moveTo>
                          <a:cubicBezTo>
                            <a:pt x="11929" y="0"/>
                            <a:pt x="21600" y="9670"/>
                            <a:pt x="21600" y="216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254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cs-CZ"/>
                    </a:p>
                  </p:txBody>
                </p:sp>
              </p:grpSp>
              <p:sp>
                <p:nvSpPr>
                  <p:cNvPr id="166067" name="Rectangle 179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4221" y="888"/>
                    <a:ext cx="154" cy="385"/>
                  </a:xfrm>
                  <a:prstGeom prst="rect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cs-CZ"/>
                  </a:p>
                </p:txBody>
              </p:sp>
              <p:cxnSp>
                <p:nvCxnSpPr>
                  <p:cNvPr id="166068" name="AutoShape 180"/>
                  <p:cNvCxnSpPr>
                    <a:cxnSpLocks noChangeAspect="1" noChangeShapeType="1"/>
                    <a:stCxn id="166067" idx="2"/>
                    <a:endCxn id="166065" idx="1"/>
                  </p:cNvCxnSpPr>
                  <p:nvPr/>
                </p:nvCxnSpPr>
                <p:spPr bwMode="auto">
                  <a:xfrm flipH="1">
                    <a:off x="3743" y="1082"/>
                    <a:ext cx="355" cy="4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 type="none" w="lg" len="lg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69" name="AutoShape 181"/>
                  <p:cNvCxnSpPr>
                    <a:cxnSpLocks noChangeAspect="1" noChangeShapeType="1"/>
                    <a:stCxn id="166023" idx="0"/>
                    <a:endCxn id="166027" idx="0"/>
                  </p:cNvCxnSpPr>
                  <p:nvPr/>
                </p:nvCxnSpPr>
                <p:spPr bwMode="auto">
                  <a:xfrm rot="16200000">
                    <a:off x="591" y="1140"/>
                    <a:ext cx="489" cy="355"/>
                  </a:xfrm>
                  <a:prstGeom prst="bentConnector2">
                    <a:avLst/>
                  </a:prstGeom>
                  <a:noFill/>
                  <a:ln w="254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70" name="AutoShape 182"/>
                  <p:cNvCxnSpPr>
                    <a:cxnSpLocks noChangeAspect="1" noChangeShapeType="1"/>
                    <a:stCxn id="166062" idx="0"/>
                    <a:endCxn id="166022" idx="6"/>
                  </p:cNvCxnSpPr>
                  <p:nvPr/>
                </p:nvCxnSpPr>
                <p:spPr bwMode="auto">
                  <a:xfrm flipH="1">
                    <a:off x="2842" y="1079"/>
                    <a:ext cx="349" cy="2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cxnSp>
                <p:nvCxnSpPr>
                  <p:cNvPr id="166071" name="AutoShape 183"/>
                  <p:cNvCxnSpPr>
                    <a:cxnSpLocks noChangeAspect="1" noChangeShapeType="1"/>
                    <a:stCxn id="166067" idx="0"/>
                    <a:endCxn id="166035" idx="2"/>
                  </p:cNvCxnSpPr>
                  <p:nvPr/>
                </p:nvCxnSpPr>
                <p:spPr bwMode="auto">
                  <a:xfrm flipV="1">
                    <a:off x="4499" y="1081"/>
                    <a:ext cx="518" cy="1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cxnSp>
              <p:sp>
                <p:nvSpPr>
                  <p:cNvPr id="166072" name="Text Box 184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3107" y="762"/>
                    <a:ext cx="771" cy="19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X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La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=X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L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sym typeface="Symbol" panose="05050102010706020507" pitchFamily="18" charset="2"/>
                      </a:rPr>
                      <a:t>/2</a:t>
                    </a:r>
                  </a:p>
                </p:txBody>
              </p:sp>
              <p:sp>
                <p:nvSpPr>
                  <p:cNvPr id="166073" name="Text Box 185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4014" y="808"/>
                    <a:ext cx="544" cy="193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25400">
                        <a:solidFill>
                          <a:srgbClr val="000000"/>
                        </a:solidFill>
                        <a:miter lim="800000"/>
                        <a:headEnd/>
                        <a:tailEnd type="none" w="lg" len="lg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lIns="0" tIns="0" rIns="0" b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buClrTx/>
                      <a:buSzTx/>
                      <a:buFontTx/>
                      <a:buNone/>
                    </a:pP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R</a:t>
                    </a:r>
                    <a:r>
                      <a:rPr lang="cs-CZ" altLang="cs-CZ" sz="1600" b="1" baseline="-250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a</a:t>
                    </a:r>
                    <a:r>
                      <a:rPr lang="cs-CZ" altLang="cs-CZ" sz="1600" b="1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rPr>
                      <a:t>=R/2</a:t>
                    </a:r>
                    <a:endParaRPr lang="cs-CZ" altLang="cs-CZ" sz="1600" b="1" baseline="-25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sym typeface="Symbol" panose="05050102010706020507" pitchFamily="18" charset="2"/>
                    </a:endParaRPr>
                  </a:p>
                </p:txBody>
              </p:sp>
            </p:grpSp>
          </p:grpSp>
          <p:sp>
            <p:nvSpPr>
              <p:cNvPr id="166074" name="Line 186"/>
              <p:cNvSpPr>
                <a:spLocks noChangeAspect="1" noChangeShapeType="1"/>
              </p:cNvSpPr>
              <p:nvPr/>
            </p:nvSpPr>
            <p:spPr bwMode="auto">
              <a:xfrm>
                <a:off x="3243" y="1253"/>
                <a:ext cx="1406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75" name="Text Box 187"/>
              <p:cNvSpPr txBox="1">
                <a:spLocks noChangeAspect="1" noChangeArrowheads="1"/>
              </p:cNvSpPr>
              <p:nvPr/>
            </p:nvSpPr>
            <p:spPr bwMode="auto">
              <a:xfrm>
                <a:off x="3742" y="1253"/>
                <a:ext cx="31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sym typeface="Symbol" panose="05050102010706020507" pitchFamily="18" charset="2"/>
                  </a:rPr>
                  <a:t></a:t>
                </a: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L</a:t>
                </a:r>
                <a:r>
                  <a:rPr lang="en-US" altLang="cs-CZ" sz="1600" b="1" baseline="30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’</a:t>
                </a:r>
                <a:endParaRPr lang="cs-CZ" altLang="cs-CZ" sz="16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076" name="Line 188"/>
              <p:cNvSpPr>
                <a:spLocks noChangeAspect="1" noChangeShapeType="1"/>
              </p:cNvSpPr>
              <p:nvPr/>
            </p:nvSpPr>
            <p:spPr bwMode="auto">
              <a:xfrm>
                <a:off x="3334" y="1480"/>
                <a:ext cx="0" cy="726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6077" name="Text Box 189"/>
              <p:cNvSpPr txBox="1">
                <a:spLocks noChangeAspect="1" noChangeArrowheads="1"/>
              </p:cNvSpPr>
              <p:nvPr/>
            </p:nvSpPr>
            <p:spPr bwMode="auto">
              <a:xfrm>
                <a:off x="3288" y="1707"/>
                <a:ext cx="319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cs-CZ" altLang="cs-CZ" sz="16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U</a:t>
                </a:r>
                <a:r>
                  <a:rPr lang="cs-CZ" altLang="cs-CZ" sz="1600" b="1" baseline="-250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Y</a:t>
                </a:r>
                <a:endParaRPr lang="cs-CZ" altLang="cs-CZ" sz="16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6078" name="Line 190"/>
            <p:cNvSpPr>
              <a:spLocks noChangeAspect="1" noChangeShapeType="1"/>
            </p:cNvSpPr>
            <p:nvPr/>
          </p:nvSpPr>
          <p:spPr bwMode="auto">
            <a:xfrm>
              <a:off x="930" y="1253"/>
              <a:ext cx="1496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6079" name="Text Box 191"/>
            <p:cNvSpPr txBox="1">
              <a:spLocks noChangeAspect="1" noChangeArrowheads="1"/>
            </p:cNvSpPr>
            <p:nvPr/>
          </p:nvSpPr>
          <p:spPr bwMode="auto">
            <a:xfrm>
              <a:off x="1473" y="1253"/>
              <a:ext cx="319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</a:t>
              </a: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</a:t>
              </a:r>
              <a:r>
                <a:rPr lang="en-US" altLang="cs-CZ" sz="1600" b="1" baseline="30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’</a:t>
              </a:r>
              <a:endParaRPr lang="cs-CZ" altLang="cs-CZ" sz="16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6080" name="Line 192"/>
            <p:cNvSpPr>
              <a:spLocks noChangeAspect="1" noChangeShapeType="1"/>
            </p:cNvSpPr>
            <p:nvPr/>
          </p:nvSpPr>
          <p:spPr bwMode="auto">
            <a:xfrm>
              <a:off x="431" y="1434"/>
              <a:ext cx="0" cy="90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66081" name="Text Box 193"/>
            <p:cNvSpPr txBox="1">
              <a:spLocks noChangeAspect="1" noChangeArrowheads="1"/>
            </p:cNvSpPr>
            <p:nvPr/>
          </p:nvSpPr>
          <p:spPr bwMode="auto">
            <a:xfrm>
              <a:off x="113" y="2069"/>
              <a:ext cx="31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16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16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1f</a:t>
              </a:r>
              <a:endParaRPr lang="cs-CZ" altLang="cs-CZ" sz="1600" b="1" baseline="3000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66082" name="Line 194"/>
          <p:cNvSpPr>
            <a:spLocks noChangeShapeType="1"/>
          </p:cNvSpPr>
          <p:nvPr/>
        </p:nvSpPr>
        <p:spPr bwMode="auto">
          <a:xfrm rot="16200000">
            <a:off x="6331744" y="4599781"/>
            <a:ext cx="827088" cy="6445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3" name="Line 195"/>
          <p:cNvSpPr>
            <a:spLocks noChangeShapeType="1"/>
          </p:cNvSpPr>
          <p:nvPr/>
        </p:nvSpPr>
        <p:spPr bwMode="auto">
          <a:xfrm>
            <a:off x="5991225" y="5019675"/>
            <a:ext cx="433388" cy="33655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4" name="Line 196"/>
          <p:cNvSpPr>
            <a:spLocks noChangeShapeType="1"/>
          </p:cNvSpPr>
          <p:nvPr/>
        </p:nvSpPr>
        <p:spPr bwMode="auto">
          <a:xfrm flipV="1">
            <a:off x="1547813" y="4508500"/>
            <a:ext cx="5472112" cy="5048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5" name="Text Box 197"/>
          <p:cNvSpPr txBox="1">
            <a:spLocks noChangeAspect="1" noChangeArrowheads="1"/>
          </p:cNvSpPr>
          <p:nvPr/>
        </p:nvSpPr>
        <p:spPr bwMode="auto">
          <a:xfrm>
            <a:off x="6227763" y="4552950"/>
            <a:ext cx="4270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16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6086" name="Line 198"/>
          <p:cNvSpPr>
            <a:spLocks noChangeShapeType="1"/>
          </p:cNvSpPr>
          <p:nvPr/>
        </p:nvSpPr>
        <p:spPr bwMode="auto">
          <a:xfrm flipV="1">
            <a:off x="2843213" y="5949950"/>
            <a:ext cx="431800" cy="412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7" name="Line 199"/>
          <p:cNvSpPr>
            <a:spLocks noChangeShapeType="1"/>
          </p:cNvSpPr>
          <p:nvPr/>
        </p:nvSpPr>
        <p:spPr bwMode="auto">
          <a:xfrm rot="16200000" flipV="1">
            <a:off x="3007519" y="5712619"/>
            <a:ext cx="431800" cy="396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8" name="Line 200"/>
          <p:cNvSpPr>
            <a:spLocks noChangeShapeType="1"/>
          </p:cNvSpPr>
          <p:nvPr/>
        </p:nvSpPr>
        <p:spPr bwMode="auto">
          <a:xfrm>
            <a:off x="1547813" y="5013325"/>
            <a:ext cx="1655762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89" name="Line 201"/>
          <p:cNvSpPr>
            <a:spLocks noChangeShapeType="1"/>
          </p:cNvSpPr>
          <p:nvPr/>
        </p:nvSpPr>
        <p:spPr bwMode="auto">
          <a:xfrm rot="16200000">
            <a:off x="7289800" y="4184650"/>
            <a:ext cx="720725" cy="2190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90" name="Line 202"/>
          <p:cNvSpPr>
            <a:spLocks noChangeShapeType="1"/>
          </p:cNvSpPr>
          <p:nvPr/>
        </p:nvSpPr>
        <p:spPr bwMode="auto">
          <a:xfrm>
            <a:off x="7053263" y="4498975"/>
            <a:ext cx="504825" cy="1539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6091" name="Line 203"/>
          <p:cNvSpPr>
            <a:spLocks noChangeShapeType="1"/>
          </p:cNvSpPr>
          <p:nvPr/>
        </p:nvSpPr>
        <p:spPr bwMode="auto">
          <a:xfrm flipV="1">
            <a:off x="1547813" y="3933825"/>
            <a:ext cx="6192837" cy="10795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6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6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5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5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5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5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5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5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5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5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5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5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5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5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5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5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6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6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6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5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65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5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6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6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6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6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6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6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6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6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5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5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5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5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5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5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6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65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65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5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  <p:bldP spid="165981" grpId="0" animBg="1"/>
      <p:bldP spid="165982" grpId="0" animBg="1"/>
      <p:bldP spid="165985" grpId="0"/>
      <p:bldP spid="165986" grpId="0"/>
      <p:bldP spid="165992" grpId="0"/>
      <p:bldP spid="165993" grpId="0"/>
      <p:bldP spid="165994" grpId="0"/>
      <p:bldP spid="166082" grpId="0" animBg="1"/>
      <p:bldP spid="166083" grpId="0" animBg="1"/>
      <p:bldP spid="166084" grpId="0" animBg="1"/>
      <p:bldP spid="166085" grpId="0"/>
      <p:bldP spid="166086" grpId="0" animBg="1"/>
      <p:bldP spid="166087" grpId="0" animBg="1"/>
      <p:bldP spid="166088" grpId="0" animBg="1"/>
      <p:bldP spid="166089" grpId="0" animBg="1"/>
      <p:bldP spid="166090" grpId="0" animBg="1"/>
      <p:bldP spid="1660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179388" y="908050"/>
            <a:ext cx="8785225" cy="1336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Vedení vvn 110 kV má následující parametry: R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=0,16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/km, L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=1,24mH/km, C</a:t>
            </a:r>
            <a:r>
              <a:rPr lang="cs-CZ" altLang="cs-CZ" sz="20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=9,25nF/km. Délka vedení je 100 km, výkon na konci vedení je 30 MW při účiníku 0,8. Vypočítejte napětí a proud na počátku vedení a výkony.   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</a:t>
            </a: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79388" y="2349500"/>
            <a:ext cx="2663825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parametrů:</a:t>
            </a:r>
          </a:p>
        </p:txBody>
      </p:sp>
      <p:graphicFrame>
        <p:nvGraphicFramePr>
          <p:cNvPr id="167941" name="Object 5"/>
          <p:cNvGraphicFramePr>
            <a:graphicFrameLocks noChangeAspect="1"/>
          </p:cNvGraphicFramePr>
          <p:nvPr/>
        </p:nvGraphicFramePr>
        <p:xfrm>
          <a:off x="1846263" y="2830513"/>
          <a:ext cx="7202487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6" name="Rovnice" r:id="rId3" imgW="3809880" imgH="1079280" progId="Equation.3">
                  <p:embed/>
                </p:oleObj>
              </mc:Choice>
              <mc:Fallback>
                <p:oleObj name="Rovnice" r:id="rId3" imgW="380988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263" y="2830513"/>
                        <a:ext cx="7202487" cy="2038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179388" y="5238750"/>
            <a:ext cx="374491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výstupního napětí:</a:t>
            </a:r>
          </a:p>
        </p:txBody>
      </p:sp>
      <p:graphicFrame>
        <p:nvGraphicFramePr>
          <p:cNvPr id="167943" name="Object 7"/>
          <p:cNvGraphicFramePr>
            <a:graphicFrameLocks noChangeAspect="1"/>
          </p:cNvGraphicFramePr>
          <p:nvPr/>
        </p:nvGraphicFramePr>
        <p:xfrm>
          <a:off x="4067175" y="4992688"/>
          <a:ext cx="30146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7" name="Rovnice" r:id="rId5" imgW="1701720" imgH="419040" progId="Equation.3">
                  <p:embed/>
                </p:oleObj>
              </mc:Choice>
              <mc:Fallback>
                <p:oleObj name="Rovnice" r:id="rId5" imgW="170172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992688"/>
                        <a:ext cx="3014663" cy="7413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7944" name="Text Box 8"/>
          <p:cNvSpPr txBox="1">
            <a:spLocks noChangeArrowheads="1"/>
          </p:cNvSpPr>
          <p:nvPr/>
        </p:nvSpPr>
        <p:spPr bwMode="auto">
          <a:xfrm>
            <a:off x="179388" y="6021388"/>
            <a:ext cx="2808287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výstupního proudu:</a:t>
            </a:r>
          </a:p>
        </p:txBody>
      </p:sp>
      <p:graphicFrame>
        <p:nvGraphicFramePr>
          <p:cNvPr id="167945" name="Object 9"/>
          <p:cNvGraphicFramePr>
            <a:graphicFrameLocks noChangeAspect="1"/>
          </p:cNvGraphicFramePr>
          <p:nvPr/>
        </p:nvGraphicFramePr>
        <p:xfrm>
          <a:off x="3348038" y="5894388"/>
          <a:ext cx="53752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78" name="Rovnice" r:id="rId7" imgW="3035160" imgH="482400" progId="Equation.3">
                  <p:embed/>
                </p:oleObj>
              </mc:Choice>
              <mc:Fallback>
                <p:oleObj name="Rovnice" r:id="rId7" imgW="303516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894388"/>
                        <a:ext cx="5375275" cy="8540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7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7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7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7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7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7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/>
      <p:bldP spid="167940" grpId="0"/>
      <p:bldP spid="167942" grpId="0"/>
      <p:bldP spid="16794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79388" y="981075"/>
            <a:ext cx="3671887" cy="727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výstupního proudu v komplexním tvaru:</a:t>
            </a:r>
          </a:p>
        </p:txBody>
      </p:sp>
      <p:graphicFrame>
        <p:nvGraphicFramePr>
          <p:cNvPr id="168964" name="Object 4"/>
          <p:cNvGraphicFramePr>
            <a:graphicFrameLocks noChangeAspect="1"/>
          </p:cNvGraphicFramePr>
          <p:nvPr/>
        </p:nvGraphicFramePr>
        <p:xfrm>
          <a:off x="4033838" y="976313"/>
          <a:ext cx="4498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5" name="Rovnice" r:id="rId3" imgW="2171520" imgH="698400" progId="Equation.3">
                  <p:embed/>
                </p:oleObj>
              </mc:Choice>
              <mc:Fallback>
                <p:oleObj name="Rovnice" r:id="rId3" imgW="2171520" imgH="698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976313"/>
                        <a:ext cx="4498975" cy="14446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179388" y="2143125"/>
            <a:ext cx="288131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napětí 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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U</a:t>
            </a:r>
            <a:r>
              <a:rPr lang="en-US" altLang="cs-CZ" sz="2000" b="1">
                <a:solidFill>
                  <a:schemeClr val="bg2"/>
                </a:solidFill>
                <a:effectLst/>
              </a:rPr>
              <a:t>’’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8966" name="Object 6"/>
          <p:cNvGraphicFramePr>
            <a:graphicFrameLocks noChangeAspect="1"/>
          </p:cNvGraphicFramePr>
          <p:nvPr/>
        </p:nvGraphicFramePr>
        <p:xfrm>
          <a:off x="323850" y="2708275"/>
          <a:ext cx="8064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96" name="Rovnice" r:id="rId5" imgW="4140000" imgH="241200" progId="Equation.3">
                  <p:embed/>
                </p:oleObj>
              </mc:Choice>
              <mc:Fallback>
                <p:oleObj name="Rovnice" r:id="rId5" imgW="41400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708275"/>
                        <a:ext cx="8064500" cy="469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8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/>
      <p:bldP spid="16896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Příklad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179388" y="1268413"/>
            <a:ext cx="2881312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chemeClr val="bg2"/>
                </a:solidFill>
                <a:effectLst/>
              </a:rPr>
              <a:t>Výpočet napětí </a:t>
            </a:r>
            <a:r>
              <a:rPr lang="cs-CZ" altLang="cs-CZ" sz="2000" b="1" dirty="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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 U</a:t>
            </a:r>
            <a:r>
              <a:rPr lang="en-US" altLang="cs-CZ" sz="2000" b="1" dirty="0">
                <a:solidFill>
                  <a:schemeClr val="bg2"/>
                </a:solidFill>
                <a:effectLst/>
              </a:rPr>
              <a:t>’</a:t>
            </a:r>
            <a:r>
              <a:rPr lang="cs-CZ" altLang="cs-CZ" sz="2000" b="1" dirty="0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9990" name="Object 6"/>
          <p:cNvGraphicFramePr>
            <a:graphicFrameLocks noChangeAspect="1"/>
          </p:cNvGraphicFramePr>
          <p:nvPr/>
        </p:nvGraphicFramePr>
        <p:xfrm>
          <a:off x="906463" y="1844675"/>
          <a:ext cx="7620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7" name="Rovnice" r:id="rId3" imgW="3911400" imgH="241200" progId="Equation.3">
                  <p:embed/>
                </p:oleObj>
              </mc:Choice>
              <mc:Fallback>
                <p:oleObj name="Rovnice" r:id="rId3" imgW="391140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1844675"/>
                        <a:ext cx="7620000" cy="4699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179388" y="2708275"/>
            <a:ext cx="2520950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napětí U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1f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9992" name="Object 8"/>
          <p:cNvGraphicFramePr>
            <a:graphicFrameLocks noChangeAspect="1"/>
          </p:cNvGraphicFramePr>
          <p:nvPr/>
        </p:nvGraphicFramePr>
        <p:xfrm>
          <a:off x="622300" y="5157788"/>
          <a:ext cx="79692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8" name="Rovnice" r:id="rId5" imgW="4343400" imgH="241200" progId="Equation.3">
                  <p:embed/>
                </p:oleObj>
              </mc:Choice>
              <mc:Fallback>
                <p:oleObj name="Rovnice" r:id="rId5" imgW="43434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5157788"/>
                        <a:ext cx="7969250" cy="441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79388" y="4652963"/>
            <a:ext cx="3024187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B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 a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G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36513" y="3357563"/>
          <a:ext cx="92868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9" name="Rovnice" r:id="rId7" imgW="4914720" imgH="253800" progId="Equation.3">
                  <p:embed/>
                </p:oleObj>
              </mc:Choice>
              <mc:Fallback>
                <p:oleObj name="Rovnice" r:id="rId7" imgW="4914720" imgH="253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3" y="3357563"/>
                        <a:ext cx="9286875" cy="48101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9995" name="Text Box 11"/>
          <p:cNvSpPr txBox="1">
            <a:spLocks noChangeArrowheads="1"/>
          </p:cNvSpPr>
          <p:nvPr/>
        </p:nvSpPr>
        <p:spPr bwMode="auto">
          <a:xfrm>
            <a:off x="250825" y="5743575"/>
            <a:ext cx="2592388" cy="422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439863" algn="l"/>
                <a:tab pos="2606675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Výpočet proudu I</a:t>
            </a:r>
            <a:r>
              <a:rPr lang="cs-CZ" altLang="cs-CZ" sz="2000" b="1" baseline="-25000">
                <a:solidFill>
                  <a:schemeClr val="bg2"/>
                </a:solidFill>
                <a:effectLst/>
              </a:rPr>
              <a:t>1</a:t>
            </a:r>
            <a:r>
              <a:rPr lang="cs-CZ" altLang="cs-CZ" sz="2000" b="1">
                <a:solidFill>
                  <a:schemeClr val="bg2"/>
                </a:solidFill>
                <a:effectLst/>
              </a:rPr>
              <a:t>:</a:t>
            </a:r>
          </a:p>
        </p:txBody>
      </p:sp>
      <p:graphicFrame>
        <p:nvGraphicFramePr>
          <p:cNvPr id="169996" name="Object 12"/>
          <p:cNvGraphicFramePr>
            <a:graphicFrameLocks noChangeAspect="1"/>
          </p:cNvGraphicFramePr>
          <p:nvPr/>
        </p:nvGraphicFramePr>
        <p:xfrm>
          <a:off x="611188" y="6259513"/>
          <a:ext cx="72231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40" name="Rovnice" r:id="rId9" imgW="3936960" imgH="215640" progId="Equation.3">
                  <p:embed/>
                </p:oleObj>
              </mc:Choice>
              <mc:Fallback>
                <p:oleObj name="Rovnice" r:id="rId9" imgW="3936960" imgH="215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259513"/>
                        <a:ext cx="7223125" cy="3952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9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9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9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9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9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9" grpId="0"/>
      <p:bldP spid="169991" grpId="0"/>
      <p:bldP spid="169993" grpId="0"/>
      <p:bldP spid="16999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115888"/>
            <a:ext cx="2808287" cy="814387"/>
          </a:xfrm>
          <a:noFill/>
        </p:spPr>
        <p:txBody>
          <a:bodyPr lIns="36000" tIns="36000" rIns="36000">
            <a:spAutoFit/>
          </a:bodyPr>
          <a:lstStyle/>
          <a:p>
            <a:r>
              <a:rPr lang="cs-CZ" altLang="cs-CZ" sz="4000" b="1" u="sng">
                <a:solidFill>
                  <a:schemeClr val="bg2"/>
                </a:solidFill>
                <a:latin typeface="Comic Sans MS" panose="030F0702030302020204" pitchFamily="66" charset="0"/>
              </a:rPr>
              <a:t>Zdroj:</a:t>
            </a:r>
            <a:r>
              <a:rPr lang="cs-CZ" altLang="cs-CZ" sz="4800" b="1" u="sng">
                <a:solidFill>
                  <a:schemeClr val="bg2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640763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0"/>
              </a:spcBef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321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Němeček	Přenos a rozvod elektrické energie </a:t>
            </a:r>
          </a:p>
          <a:p>
            <a:pPr>
              <a:buClrTx/>
              <a:buSzTx/>
              <a:buFontTx/>
              <a:buNone/>
            </a:pPr>
            <a:r>
              <a:rPr lang="cs-CZ" altLang="cs-CZ" sz="2000" b="1">
                <a:solidFill>
                  <a:schemeClr val="bg2"/>
                </a:solidFill>
                <a:effectLst/>
              </a:rPr>
              <a:t>Konstantin Schejbal	Elektroenergetika II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572000" y="6375400"/>
            <a:ext cx="446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0"/>
              </a:spcBef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066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cs-CZ" altLang="cs-CZ" sz="1800">
                <a:effectLst/>
              </a:rPr>
              <a:t>Materiál je určen pouze pro studijní účely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</a:rPr>
              <a:t>Odvození trojfázového vedení</a:t>
            </a:r>
          </a:p>
        </p:txBody>
      </p:sp>
      <p:sp>
        <p:nvSpPr>
          <p:cNvPr id="128003" name="Text Box 3"/>
          <p:cNvSpPr txBox="1">
            <a:spLocks noChangeArrowheads="1"/>
          </p:cNvSpPr>
          <p:nvPr/>
        </p:nvSpPr>
        <p:spPr bwMode="auto">
          <a:xfrm>
            <a:off x="250825" y="2852738"/>
            <a:ext cx="8675688" cy="3908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Při výpočtech uvažujeme sdružená napětí: 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200" b="1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 b="1" u="sng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400" b="1" u="sng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Jak lze z předchozí rovnice vyjádřit úbytek napětí na vedení: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u="sng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cs-CZ" altLang="cs-CZ" sz="2000" b="1" u="sng">
              <a:solidFill>
                <a:schemeClr val="bg2"/>
              </a:solidFill>
              <a:effectLst/>
              <a:sym typeface="Symbol" panose="05050102010706020507" pitchFamily="18" charset="2"/>
            </a:endParaRPr>
          </a:p>
        </p:txBody>
      </p:sp>
      <p:grpSp>
        <p:nvGrpSpPr>
          <p:cNvPr id="128041" name="Group 41"/>
          <p:cNvGrpSpPr>
            <a:grpSpLocks/>
          </p:cNvGrpSpPr>
          <p:nvPr/>
        </p:nvGrpSpPr>
        <p:grpSpPr bwMode="auto">
          <a:xfrm>
            <a:off x="179388" y="1179513"/>
            <a:ext cx="5688012" cy="1528762"/>
            <a:chOff x="113" y="743"/>
            <a:chExt cx="3583" cy="963"/>
          </a:xfrm>
        </p:grpSpPr>
        <p:grpSp>
          <p:nvGrpSpPr>
            <p:cNvPr id="128004" name="Group 4"/>
            <p:cNvGrpSpPr>
              <a:grpSpLocks/>
            </p:cNvGrpSpPr>
            <p:nvPr/>
          </p:nvGrpSpPr>
          <p:grpSpPr bwMode="auto">
            <a:xfrm>
              <a:off x="340" y="981"/>
              <a:ext cx="2630" cy="725"/>
              <a:chOff x="521" y="1117"/>
              <a:chExt cx="2630" cy="725"/>
            </a:xfrm>
          </p:grpSpPr>
          <p:sp>
            <p:nvSpPr>
              <p:cNvPr id="128005" name="Oval 5"/>
              <p:cNvSpPr>
                <a:spLocks noChangeArrowheads="1"/>
              </p:cNvSpPr>
              <p:nvPr/>
            </p:nvSpPr>
            <p:spPr bwMode="auto">
              <a:xfrm>
                <a:off x="521" y="1141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006" name="Rectangle 6"/>
              <p:cNvSpPr>
                <a:spLocks noChangeArrowheads="1"/>
              </p:cNvSpPr>
              <p:nvPr/>
            </p:nvSpPr>
            <p:spPr bwMode="auto">
              <a:xfrm>
                <a:off x="1156" y="1117"/>
                <a:ext cx="408" cy="137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007" name="Oval 7"/>
              <p:cNvSpPr>
                <a:spLocks noChangeArrowheads="1"/>
              </p:cNvSpPr>
              <p:nvPr/>
            </p:nvSpPr>
            <p:spPr bwMode="auto">
              <a:xfrm>
                <a:off x="52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008" name="Oval 8"/>
              <p:cNvSpPr>
                <a:spLocks noChangeArrowheads="1"/>
              </p:cNvSpPr>
              <p:nvPr/>
            </p:nvSpPr>
            <p:spPr bwMode="auto">
              <a:xfrm>
                <a:off x="306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009" name="Oval 9"/>
              <p:cNvSpPr>
                <a:spLocks noChangeArrowheads="1"/>
              </p:cNvSpPr>
              <p:nvPr/>
            </p:nvSpPr>
            <p:spPr bwMode="auto">
              <a:xfrm>
                <a:off x="3061" y="1140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128010" name="Group 10"/>
              <p:cNvGrpSpPr>
                <a:grpSpLocks noChangeAspect="1"/>
              </p:cNvGrpSpPr>
              <p:nvPr/>
            </p:nvGrpSpPr>
            <p:grpSpPr bwMode="auto">
              <a:xfrm rot="16200000">
                <a:off x="2241" y="849"/>
                <a:ext cx="68" cy="603"/>
                <a:chOff x="3920" y="2795"/>
                <a:chExt cx="92" cy="816"/>
              </a:xfrm>
            </p:grpSpPr>
            <p:sp>
              <p:nvSpPr>
                <p:cNvPr id="128011" name="Arc 11"/>
                <p:cNvSpPr>
                  <a:spLocks noChangeAspect="1"/>
                </p:cNvSpPr>
                <p:nvPr/>
              </p:nvSpPr>
              <p:spPr bwMode="auto">
                <a:xfrm rot="5400000">
                  <a:off x="3920" y="3022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2" name="Arc 12"/>
                <p:cNvSpPr>
                  <a:spLocks noChangeAspect="1"/>
                </p:cNvSpPr>
                <p:nvPr/>
              </p:nvSpPr>
              <p:spPr bwMode="auto">
                <a:xfrm rot="21600000">
                  <a:off x="3921" y="293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3" name="Arc 13"/>
                <p:cNvSpPr>
                  <a:spLocks noChangeAspect="1"/>
                </p:cNvSpPr>
                <p:nvPr/>
              </p:nvSpPr>
              <p:spPr bwMode="auto">
                <a:xfrm rot="21600000">
                  <a:off x="3920" y="311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4" name="Arc 14"/>
                <p:cNvSpPr>
                  <a:spLocks noChangeAspect="1"/>
                </p:cNvSpPr>
                <p:nvPr/>
              </p:nvSpPr>
              <p:spPr bwMode="auto">
                <a:xfrm rot="5400000">
                  <a:off x="3920" y="320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5" name="Arc 15"/>
                <p:cNvSpPr>
                  <a:spLocks noChangeAspect="1"/>
                </p:cNvSpPr>
                <p:nvPr/>
              </p:nvSpPr>
              <p:spPr bwMode="auto">
                <a:xfrm rot="5400000">
                  <a:off x="3920" y="3385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6" name="Arc 16"/>
                <p:cNvSpPr>
                  <a:spLocks noChangeAspect="1"/>
                </p:cNvSpPr>
                <p:nvPr/>
              </p:nvSpPr>
              <p:spPr bwMode="auto">
                <a:xfrm rot="21600000">
                  <a:off x="3920" y="3294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8017" name="Line 1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4" y="286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8018" name="Line 18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5" y="354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28019" name="AutoShape 19"/>
              <p:cNvCxnSpPr>
                <a:cxnSpLocks noChangeShapeType="1"/>
                <a:stCxn id="128005" idx="6"/>
                <a:endCxn id="128006" idx="1"/>
              </p:cNvCxnSpPr>
              <p:nvPr/>
            </p:nvCxnSpPr>
            <p:spPr bwMode="auto">
              <a:xfrm>
                <a:off x="623" y="1186"/>
                <a:ext cx="52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8020" name="Line 20"/>
              <p:cNvSpPr>
                <a:spLocks noChangeShapeType="1"/>
              </p:cNvSpPr>
              <p:nvPr/>
            </p:nvSpPr>
            <p:spPr bwMode="auto">
              <a:xfrm>
                <a:off x="1565" y="1185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8021" name="Line 21"/>
              <p:cNvSpPr>
                <a:spLocks noChangeShapeType="1"/>
              </p:cNvSpPr>
              <p:nvPr/>
            </p:nvSpPr>
            <p:spPr bwMode="auto">
              <a:xfrm>
                <a:off x="2562" y="1185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28022" name="AutoShape 22"/>
              <p:cNvCxnSpPr>
                <a:cxnSpLocks noChangeShapeType="1"/>
                <a:stCxn id="128007" idx="6"/>
                <a:endCxn id="128008" idx="2"/>
              </p:cNvCxnSpPr>
              <p:nvPr/>
            </p:nvCxnSpPr>
            <p:spPr bwMode="auto">
              <a:xfrm>
                <a:off x="623" y="1797"/>
                <a:ext cx="242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8023" name="Text Box 23"/>
            <p:cNvSpPr txBox="1">
              <a:spLocks noChangeArrowheads="1"/>
            </p:cNvSpPr>
            <p:nvPr/>
          </p:nvSpPr>
          <p:spPr bwMode="auto">
            <a:xfrm>
              <a:off x="1066" y="743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8024" name="Text Box 24"/>
            <p:cNvSpPr txBox="1">
              <a:spLocks noChangeArrowheads="1"/>
            </p:cNvSpPr>
            <p:nvPr/>
          </p:nvSpPr>
          <p:spPr bwMode="auto">
            <a:xfrm>
              <a:off x="1927" y="743"/>
              <a:ext cx="27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128025" name="Line 25"/>
            <p:cNvSpPr>
              <a:spLocks noChangeShapeType="1"/>
            </p:cNvSpPr>
            <p:nvPr/>
          </p:nvSpPr>
          <p:spPr bwMode="auto">
            <a:xfrm>
              <a:off x="38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8026" name="Text Box 26"/>
            <p:cNvSpPr txBox="1">
              <a:spLocks noChangeArrowheads="1"/>
            </p:cNvSpPr>
            <p:nvPr/>
          </p:nvSpPr>
          <p:spPr bwMode="auto">
            <a:xfrm>
              <a:off x="113" y="1207"/>
              <a:ext cx="408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1f</a:t>
              </a:r>
            </a:p>
          </p:txBody>
        </p:sp>
        <p:sp>
          <p:nvSpPr>
            <p:cNvPr id="128027" name="Text Box 27"/>
            <p:cNvSpPr txBox="1">
              <a:spLocks noChangeArrowheads="1"/>
            </p:cNvSpPr>
            <p:nvPr/>
          </p:nvSpPr>
          <p:spPr bwMode="auto">
            <a:xfrm>
              <a:off x="2925" y="1207"/>
              <a:ext cx="27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2f</a:t>
              </a:r>
            </a:p>
          </p:txBody>
        </p:sp>
        <p:sp>
          <p:nvSpPr>
            <p:cNvPr id="128028" name="Line 28"/>
            <p:cNvSpPr>
              <a:spLocks noChangeShapeType="1"/>
            </p:cNvSpPr>
            <p:nvPr/>
          </p:nvSpPr>
          <p:spPr bwMode="auto">
            <a:xfrm>
              <a:off x="292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8029" name="Line 29"/>
            <p:cNvSpPr>
              <a:spLocks noChangeShapeType="1"/>
            </p:cNvSpPr>
            <p:nvPr/>
          </p:nvSpPr>
          <p:spPr bwMode="auto">
            <a:xfrm rot="16200000">
              <a:off x="1645" y="492"/>
              <a:ext cx="0" cy="142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8030" name="Text Box 30"/>
            <p:cNvSpPr txBox="1">
              <a:spLocks noChangeArrowheads="1"/>
            </p:cNvSpPr>
            <p:nvPr/>
          </p:nvSpPr>
          <p:spPr bwMode="auto">
            <a:xfrm>
              <a:off x="1519" y="1162"/>
              <a:ext cx="2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28031" name="Line 31"/>
            <p:cNvSpPr>
              <a:spLocks noChangeShapeType="1"/>
            </p:cNvSpPr>
            <p:nvPr/>
          </p:nvSpPr>
          <p:spPr bwMode="auto">
            <a:xfrm>
              <a:off x="2517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8032" name="Line 32"/>
            <p:cNvSpPr>
              <a:spLocks noChangeShapeType="1"/>
            </p:cNvSpPr>
            <p:nvPr/>
          </p:nvSpPr>
          <p:spPr bwMode="auto">
            <a:xfrm>
              <a:off x="521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8033" name="Text Box 33"/>
            <p:cNvSpPr txBox="1">
              <a:spLocks noChangeArrowheads="1"/>
            </p:cNvSpPr>
            <p:nvPr/>
          </p:nvSpPr>
          <p:spPr bwMode="auto">
            <a:xfrm>
              <a:off x="251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8034" name="Text Box 34"/>
            <p:cNvSpPr txBox="1">
              <a:spLocks noChangeArrowheads="1"/>
            </p:cNvSpPr>
            <p:nvPr/>
          </p:nvSpPr>
          <p:spPr bwMode="auto">
            <a:xfrm>
              <a:off x="56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28036" name="Group 36"/>
            <p:cNvGrpSpPr>
              <a:grpSpLocks/>
            </p:cNvGrpSpPr>
            <p:nvPr/>
          </p:nvGrpSpPr>
          <p:grpSpPr bwMode="auto">
            <a:xfrm>
              <a:off x="2982" y="1049"/>
              <a:ext cx="533" cy="612"/>
              <a:chOff x="2982" y="1049"/>
              <a:chExt cx="533" cy="612"/>
            </a:xfrm>
          </p:grpSpPr>
          <p:sp>
            <p:nvSpPr>
              <p:cNvPr id="128037" name="Rectangle 37"/>
              <p:cNvSpPr>
                <a:spLocks noChangeArrowheads="1"/>
              </p:cNvSpPr>
              <p:nvPr/>
            </p:nvSpPr>
            <p:spPr bwMode="auto">
              <a:xfrm>
                <a:off x="3379" y="1162"/>
                <a:ext cx="136" cy="363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28038" name="AutoShape 38"/>
              <p:cNvCxnSpPr>
                <a:cxnSpLocks noChangeShapeType="1"/>
                <a:stCxn id="128037" idx="0"/>
                <a:endCxn id="128009" idx="6"/>
              </p:cNvCxnSpPr>
              <p:nvPr/>
            </p:nvCxnSpPr>
            <p:spPr bwMode="auto">
              <a:xfrm rot="5400000" flipH="1">
                <a:off x="3164" y="867"/>
                <a:ext cx="101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8039" name="AutoShape 39"/>
              <p:cNvCxnSpPr>
                <a:cxnSpLocks noChangeShapeType="1"/>
                <a:stCxn id="128037" idx="2"/>
                <a:endCxn id="128008" idx="6"/>
              </p:cNvCxnSpPr>
              <p:nvPr/>
            </p:nvCxnSpPr>
            <p:spPr bwMode="auto">
              <a:xfrm rot="5400000">
                <a:off x="3153" y="1366"/>
                <a:ext cx="124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8040" name="Text Box 40"/>
            <p:cNvSpPr txBox="1">
              <a:spLocks noChangeArrowheads="1"/>
            </p:cNvSpPr>
            <p:nvPr/>
          </p:nvSpPr>
          <p:spPr bwMode="auto">
            <a:xfrm>
              <a:off x="3552" y="1207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</a:p>
          </p:txBody>
        </p:sp>
      </p:grpSp>
      <p:graphicFrame>
        <p:nvGraphicFramePr>
          <p:cNvPr id="128042" name="Object 42"/>
          <p:cNvGraphicFramePr>
            <a:graphicFrameLocks noChangeAspect="1"/>
          </p:cNvGraphicFramePr>
          <p:nvPr/>
        </p:nvGraphicFramePr>
        <p:xfrm>
          <a:off x="509588" y="3400425"/>
          <a:ext cx="6611937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5" name="Rovnice" r:id="rId3" imgW="2946240" imgH="266400" progId="Equation.3">
                  <p:embed/>
                </p:oleObj>
              </mc:Choice>
              <mc:Fallback>
                <p:oleObj name="Rovnice" r:id="rId3" imgW="2946240" imgH="2664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400425"/>
                        <a:ext cx="6611937" cy="59690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43" name="Object 43"/>
          <p:cNvGraphicFramePr>
            <a:graphicFrameLocks noChangeAspect="1"/>
          </p:cNvGraphicFramePr>
          <p:nvPr/>
        </p:nvGraphicFramePr>
        <p:xfrm>
          <a:off x="384175" y="4076700"/>
          <a:ext cx="8377238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6" name="Rovnice" r:id="rId5" imgW="4406760" imgH="266400" progId="Equation.3">
                  <p:embed/>
                </p:oleObj>
              </mc:Choice>
              <mc:Fallback>
                <p:oleObj name="Rovnice" r:id="rId5" imgW="4406760" imgH="266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076700"/>
                        <a:ext cx="8377238" cy="506413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44" name="Object 44"/>
          <p:cNvGraphicFramePr>
            <a:graphicFrameLocks noChangeAspect="1"/>
          </p:cNvGraphicFramePr>
          <p:nvPr/>
        </p:nvGraphicFramePr>
        <p:xfrm>
          <a:off x="539750" y="5949950"/>
          <a:ext cx="75438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77" name="Rovnice" r:id="rId7" imgW="2793960" imgH="266400" progId="Equation.3">
                  <p:embed/>
                </p:oleObj>
              </mc:Choice>
              <mc:Fallback>
                <p:oleObj name="Rovnice" r:id="rId7" imgW="2793960" imgH="266400" progId="Equation.3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949950"/>
                        <a:ext cx="7543800" cy="719138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9525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8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8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8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8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8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  <a:effectLst/>
              </a:rPr>
              <a:t>Odvození trojfázového vedení</a:t>
            </a: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50825" y="2924175"/>
            <a:ext cx="3025775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Vyjádření proudu: </a:t>
            </a:r>
          </a:p>
        </p:txBody>
      </p:sp>
      <p:grpSp>
        <p:nvGrpSpPr>
          <p:cNvPr id="129028" name="Group 4"/>
          <p:cNvGrpSpPr>
            <a:grpSpLocks/>
          </p:cNvGrpSpPr>
          <p:nvPr/>
        </p:nvGrpSpPr>
        <p:grpSpPr bwMode="auto">
          <a:xfrm>
            <a:off x="179388" y="1179513"/>
            <a:ext cx="5688012" cy="1528762"/>
            <a:chOff x="113" y="743"/>
            <a:chExt cx="3583" cy="963"/>
          </a:xfrm>
        </p:grpSpPr>
        <p:grpSp>
          <p:nvGrpSpPr>
            <p:cNvPr id="129029" name="Group 5"/>
            <p:cNvGrpSpPr>
              <a:grpSpLocks/>
            </p:cNvGrpSpPr>
            <p:nvPr/>
          </p:nvGrpSpPr>
          <p:grpSpPr bwMode="auto">
            <a:xfrm>
              <a:off x="340" y="981"/>
              <a:ext cx="2630" cy="725"/>
              <a:chOff x="521" y="1117"/>
              <a:chExt cx="2630" cy="725"/>
            </a:xfrm>
          </p:grpSpPr>
          <p:sp>
            <p:nvSpPr>
              <p:cNvPr id="129030" name="Oval 6"/>
              <p:cNvSpPr>
                <a:spLocks noChangeArrowheads="1"/>
              </p:cNvSpPr>
              <p:nvPr/>
            </p:nvSpPr>
            <p:spPr bwMode="auto">
              <a:xfrm>
                <a:off x="521" y="1141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9031" name="Rectangle 7"/>
              <p:cNvSpPr>
                <a:spLocks noChangeArrowheads="1"/>
              </p:cNvSpPr>
              <p:nvPr/>
            </p:nvSpPr>
            <p:spPr bwMode="auto">
              <a:xfrm>
                <a:off x="1156" y="1117"/>
                <a:ext cx="408" cy="137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9032" name="Oval 8"/>
              <p:cNvSpPr>
                <a:spLocks noChangeArrowheads="1"/>
              </p:cNvSpPr>
              <p:nvPr/>
            </p:nvSpPr>
            <p:spPr bwMode="auto">
              <a:xfrm>
                <a:off x="52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9033" name="Oval 9"/>
              <p:cNvSpPr>
                <a:spLocks noChangeArrowheads="1"/>
              </p:cNvSpPr>
              <p:nvPr/>
            </p:nvSpPr>
            <p:spPr bwMode="auto">
              <a:xfrm>
                <a:off x="306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9034" name="Oval 10"/>
              <p:cNvSpPr>
                <a:spLocks noChangeArrowheads="1"/>
              </p:cNvSpPr>
              <p:nvPr/>
            </p:nvSpPr>
            <p:spPr bwMode="auto">
              <a:xfrm>
                <a:off x="3061" y="1140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129035" name="Group 11"/>
              <p:cNvGrpSpPr>
                <a:grpSpLocks noChangeAspect="1"/>
              </p:cNvGrpSpPr>
              <p:nvPr/>
            </p:nvGrpSpPr>
            <p:grpSpPr bwMode="auto">
              <a:xfrm rot="16200000">
                <a:off x="2241" y="849"/>
                <a:ext cx="68" cy="603"/>
                <a:chOff x="3920" y="2795"/>
                <a:chExt cx="92" cy="816"/>
              </a:xfrm>
            </p:grpSpPr>
            <p:sp>
              <p:nvSpPr>
                <p:cNvPr id="129036" name="Arc 12"/>
                <p:cNvSpPr>
                  <a:spLocks noChangeAspect="1"/>
                </p:cNvSpPr>
                <p:nvPr/>
              </p:nvSpPr>
              <p:spPr bwMode="auto">
                <a:xfrm rot="5400000">
                  <a:off x="3920" y="3022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37" name="Arc 13"/>
                <p:cNvSpPr>
                  <a:spLocks noChangeAspect="1"/>
                </p:cNvSpPr>
                <p:nvPr/>
              </p:nvSpPr>
              <p:spPr bwMode="auto">
                <a:xfrm rot="21600000">
                  <a:off x="3921" y="293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38" name="Arc 14"/>
                <p:cNvSpPr>
                  <a:spLocks noChangeAspect="1"/>
                </p:cNvSpPr>
                <p:nvPr/>
              </p:nvSpPr>
              <p:spPr bwMode="auto">
                <a:xfrm rot="21600000">
                  <a:off x="3920" y="311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39" name="Arc 15"/>
                <p:cNvSpPr>
                  <a:spLocks noChangeAspect="1"/>
                </p:cNvSpPr>
                <p:nvPr/>
              </p:nvSpPr>
              <p:spPr bwMode="auto">
                <a:xfrm rot="5400000">
                  <a:off x="3920" y="320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40" name="Arc 16"/>
                <p:cNvSpPr>
                  <a:spLocks noChangeAspect="1"/>
                </p:cNvSpPr>
                <p:nvPr/>
              </p:nvSpPr>
              <p:spPr bwMode="auto">
                <a:xfrm rot="5400000">
                  <a:off x="3920" y="3385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41" name="Arc 17"/>
                <p:cNvSpPr>
                  <a:spLocks noChangeAspect="1"/>
                </p:cNvSpPr>
                <p:nvPr/>
              </p:nvSpPr>
              <p:spPr bwMode="auto">
                <a:xfrm rot="21600000">
                  <a:off x="3920" y="3294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29042" name="Line 18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4" y="286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29043" name="Line 19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5" y="354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29044" name="AutoShape 20"/>
              <p:cNvCxnSpPr>
                <a:cxnSpLocks noChangeShapeType="1"/>
                <a:stCxn id="129030" idx="6"/>
                <a:endCxn id="129031" idx="1"/>
              </p:cNvCxnSpPr>
              <p:nvPr/>
            </p:nvCxnSpPr>
            <p:spPr bwMode="auto">
              <a:xfrm>
                <a:off x="623" y="1186"/>
                <a:ext cx="52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9045" name="Line 21"/>
              <p:cNvSpPr>
                <a:spLocks noChangeShapeType="1"/>
              </p:cNvSpPr>
              <p:nvPr/>
            </p:nvSpPr>
            <p:spPr bwMode="auto">
              <a:xfrm>
                <a:off x="1565" y="1185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29046" name="Line 22"/>
              <p:cNvSpPr>
                <a:spLocks noChangeShapeType="1"/>
              </p:cNvSpPr>
              <p:nvPr/>
            </p:nvSpPr>
            <p:spPr bwMode="auto">
              <a:xfrm>
                <a:off x="2562" y="1185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29047" name="AutoShape 23"/>
              <p:cNvCxnSpPr>
                <a:cxnSpLocks noChangeShapeType="1"/>
                <a:stCxn id="129032" idx="6"/>
                <a:endCxn id="129033" idx="2"/>
              </p:cNvCxnSpPr>
              <p:nvPr/>
            </p:nvCxnSpPr>
            <p:spPr bwMode="auto">
              <a:xfrm>
                <a:off x="623" y="1797"/>
                <a:ext cx="242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9048" name="Text Box 24"/>
            <p:cNvSpPr txBox="1">
              <a:spLocks noChangeArrowheads="1"/>
            </p:cNvSpPr>
            <p:nvPr/>
          </p:nvSpPr>
          <p:spPr bwMode="auto">
            <a:xfrm>
              <a:off x="1066" y="743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29049" name="Text Box 25"/>
            <p:cNvSpPr txBox="1">
              <a:spLocks noChangeArrowheads="1"/>
            </p:cNvSpPr>
            <p:nvPr/>
          </p:nvSpPr>
          <p:spPr bwMode="auto">
            <a:xfrm>
              <a:off x="1927" y="743"/>
              <a:ext cx="27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129050" name="Line 26"/>
            <p:cNvSpPr>
              <a:spLocks noChangeShapeType="1"/>
            </p:cNvSpPr>
            <p:nvPr/>
          </p:nvSpPr>
          <p:spPr bwMode="auto">
            <a:xfrm>
              <a:off x="38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9051" name="Text Box 27"/>
            <p:cNvSpPr txBox="1">
              <a:spLocks noChangeArrowheads="1"/>
            </p:cNvSpPr>
            <p:nvPr/>
          </p:nvSpPr>
          <p:spPr bwMode="auto">
            <a:xfrm>
              <a:off x="113" y="1207"/>
              <a:ext cx="36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1f</a:t>
              </a:r>
            </a:p>
          </p:txBody>
        </p:sp>
        <p:sp>
          <p:nvSpPr>
            <p:cNvPr id="129052" name="Text Box 28"/>
            <p:cNvSpPr txBox="1">
              <a:spLocks noChangeArrowheads="1"/>
            </p:cNvSpPr>
            <p:nvPr/>
          </p:nvSpPr>
          <p:spPr bwMode="auto">
            <a:xfrm>
              <a:off x="2925" y="1207"/>
              <a:ext cx="417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2f</a:t>
              </a:r>
            </a:p>
          </p:txBody>
        </p:sp>
        <p:sp>
          <p:nvSpPr>
            <p:cNvPr id="129053" name="Line 29"/>
            <p:cNvSpPr>
              <a:spLocks noChangeShapeType="1"/>
            </p:cNvSpPr>
            <p:nvPr/>
          </p:nvSpPr>
          <p:spPr bwMode="auto">
            <a:xfrm>
              <a:off x="292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9054" name="Line 30"/>
            <p:cNvSpPr>
              <a:spLocks noChangeShapeType="1"/>
            </p:cNvSpPr>
            <p:nvPr/>
          </p:nvSpPr>
          <p:spPr bwMode="auto">
            <a:xfrm rot="16200000">
              <a:off x="1645" y="492"/>
              <a:ext cx="0" cy="142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9055" name="Text Box 31"/>
            <p:cNvSpPr txBox="1">
              <a:spLocks noChangeArrowheads="1"/>
            </p:cNvSpPr>
            <p:nvPr/>
          </p:nvSpPr>
          <p:spPr bwMode="auto">
            <a:xfrm>
              <a:off x="1519" y="1162"/>
              <a:ext cx="2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29056" name="Line 32"/>
            <p:cNvSpPr>
              <a:spLocks noChangeShapeType="1"/>
            </p:cNvSpPr>
            <p:nvPr/>
          </p:nvSpPr>
          <p:spPr bwMode="auto">
            <a:xfrm>
              <a:off x="2517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9057" name="Line 33"/>
            <p:cNvSpPr>
              <a:spLocks noChangeShapeType="1"/>
            </p:cNvSpPr>
            <p:nvPr/>
          </p:nvSpPr>
          <p:spPr bwMode="auto">
            <a:xfrm>
              <a:off x="521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29058" name="Text Box 34"/>
            <p:cNvSpPr txBox="1">
              <a:spLocks noChangeArrowheads="1"/>
            </p:cNvSpPr>
            <p:nvPr/>
          </p:nvSpPr>
          <p:spPr bwMode="auto">
            <a:xfrm>
              <a:off x="251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29059" name="Text Box 35"/>
            <p:cNvSpPr txBox="1">
              <a:spLocks noChangeArrowheads="1"/>
            </p:cNvSpPr>
            <p:nvPr/>
          </p:nvSpPr>
          <p:spPr bwMode="auto">
            <a:xfrm>
              <a:off x="56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29060" name="Group 36"/>
            <p:cNvGrpSpPr>
              <a:grpSpLocks/>
            </p:cNvGrpSpPr>
            <p:nvPr/>
          </p:nvGrpSpPr>
          <p:grpSpPr bwMode="auto">
            <a:xfrm>
              <a:off x="2982" y="1049"/>
              <a:ext cx="533" cy="612"/>
              <a:chOff x="2982" y="1049"/>
              <a:chExt cx="533" cy="612"/>
            </a:xfrm>
          </p:grpSpPr>
          <p:sp>
            <p:nvSpPr>
              <p:cNvPr id="129061" name="Rectangle 37"/>
              <p:cNvSpPr>
                <a:spLocks noChangeArrowheads="1"/>
              </p:cNvSpPr>
              <p:nvPr/>
            </p:nvSpPr>
            <p:spPr bwMode="auto">
              <a:xfrm>
                <a:off x="3379" y="1162"/>
                <a:ext cx="136" cy="363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29062" name="AutoShape 38"/>
              <p:cNvCxnSpPr>
                <a:cxnSpLocks noChangeShapeType="1"/>
                <a:stCxn id="129061" idx="0"/>
                <a:endCxn id="129034" idx="6"/>
              </p:cNvCxnSpPr>
              <p:nvPr/>
            </p:nvCxnSpPr>
            <p:spPr bwMode="auto">
              <a:xfrm rot="5400000" flipH="1">
                <a:off x="3164" y="867"/>
                <a:ext cx="101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9063" name="AutoShape 39"/>
              <p:cNvCxnSpPr>
                <a:cxnSpLocks noChangeShapeType="1"/>
                <a:stCxn id="129061" idx="2"/>
                <a:endCxn id="129033" idx="6"/>
              </p:cNvCxnSpPr>
              <p:nvPr/>
            </p:nvCxnSpPr>
            <p:spPr bwMode="auto">
              <a:xfrm rot="5400000">
                <a:off x="3153" y="1366"/>
                <a:ext cx="124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29064" name="Text Box 40"/>
            <p:cNvSpPr txBox="1">
              <a:spLocks noChangeArrowheads="1"/>
            </p:cNvSpPr>
            <p:nvPr/>
          </p:nvSpPr>
          <p:spPr bwMode="auto">
            <a:xfrm>
              <a:off x="3552" y="1207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</a:p>
          </p:txBody>
        </p:sp>
      </p:grpSp>
      <p:graphicFrame>
        <p:nvGraphicFramePr>
          <p:cNvPr id="129065" name="Object 41"/>
          <p:cNvGraphicFramePr>
            <a:graphicFrameLocks noChangeAspect="1"/>
          </p:cNvGraphicFramePr>
          <p:nvPr/>
        </p:nvGraphicFramePr>
        <p:xfrm>
          <a:off x="4584700" y="2943225"/>
          <a:ext cx="1760538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9" name="Rovnice" r:id="rId3" imgW="825480" imgH="482400" progId="Equation.3">
                  <p:embed/>
                </p:oleObj>
              </mc:Choice>
              <mc:Fallback>
                <p:oleObj name="Rovnice" r:id="rId3" imgW="825480" imgH="4824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2943225"/>
                        <a:ext cx="1760538" cy="1028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250825" y="4005263"/>
            <a:ext cx="2160588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Po dosazení: </a:t>
            </a:r>
          </a:p>
        </p:txBody>
      </p:sp>
      <p:graphicFrame>
        <p:nvGraphicFramePr>
          <p:cNvPr id="129067" name="Object 43"/>
          <p:cNvGraphicFramePr>
            <a:graphicFrameLocks noChangeAspect="1"/>
          </p:cNvGraphicFramePr>
          <p:nvPr/>
        </p:nvGraphicFramePr>
        <p:xfrm>
          <a:off x="317500" y="4527550"/>
          <a:ext cx="663575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90" name="Rovnice" r:id="rId5" imgW="3111480" imgH="482400" progId="Equation.3">
                  <p:embed/>
                </p:oleObj>
              </mc:Choice>
              <mc:Fallback>
                <p:oleObj name="Rovnice" r:id="rId5" imgW="3111480" imgH="482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4527550"/>
                        <a:ext cx="6635750" cy="1028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9068" name="Text Box 44"/>
          <p:cNvSpPr txBox="1">
            <a:spLocks noChangeArrowheads="1"/>
          </p:cNvSpPr>
          <p:nvPr/>
        </p:nvSpPr>
        <p:spPr bwMode="auto">
          <a:xfrm>
            <a:off x="250825" y="5661025"/>
            <a:ext cx="8137525" cy="1030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Proč neuvažujeme komplexně sdružené napětí 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</a:rPr>
              <a:t>Napětí pokládáme do reálné osy a platí U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= 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400" b="1" baseline="30000">
                <a:solidFill>
                  <a:schemeClr val="bg2"/>
                </a:solidFill>
                <a:effectLst/>
              </a:rPr>
              <a:t>*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9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9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9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  <a:effectLst/>
              </a:rPr>
              <a:t>Odvození trojfázového vedení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179388" y="1052513"/>
            <a:ext cx="5688012" cy="1528762"/>
            <a:chOff x="113" y="743"/>
            <a:chExt cx="3583" cy="963"/>
          </a:xfrm>
        </p:grpSpPr>
        <p:grpSp>
          <p:nvGrpSpPr>
            <p:cNvPr id="130053" name="Group 5"/>
            <p:cNvGrpSpPr>
              <a:grpSpLocks/>
            </p:cNvGrpSpPr>
            <p:nvPr/>
          </p:nvGrpSpPr>
          <p:grpSpPr bwMode="auto">
            <a:xfrm>
              <a:off x="340" y="981"/>
              <a:ext cx="2630" cy="725"/>
              <a:chOff x="521" y="1117"/>
              <a:chExt cx="2630" cy="725"/>
            </a:xfrm>
          </p:grpSpPr>
          <p:sp>
            <p:nvSpPr>
              <p:cNvPr id="130054" name="Oval 6"/>
              <p:cNvSpPr>
                <a:spLocks noChangeArrowheads="1"/>
              </p:cNvSpPr>
              <p:nvPr/>
            </p:nvSpPr>
            <p:spPr bwMode="auto">
              <a:xfrm>
                <a:off x="521" y="1141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0055" name="Rectangle 7"/>
              <p:cNvSpPr>
                <a:spLocks noChangeArrowheads="1"/>
              </p:cNvSpPr>
              <p:nvPr/>
            </p:nvSpPr>
            <p:spPr bwMode="auto">
              <a:xfrm>
                <a:off x="1156" y="1117"/>
                <a:ext cx="408" cy="137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0056" name="Oval 8"/>
              <p:cNvSpPr>
                <a:spLocks noChangeArrowheads="1"/>
              </p:cNvSpPr>
              <p:nvPr/>
            </p:nvSpPr>
            <p:spPr bwMode="auto">
              <a:xfrm>
                <a:off x="52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0057" name="Oval 9"/>
              <p:cNvSpPr>
                <a:spLocks noChangeArrowheads="1"/>
              </p:cNvSpPr>
              <p:nvPr/>
            </p:nvSpPr>
            <p:spPr bwMode="auto">
              <a:xfrm>
                <a:off x="306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0058" name="Oval 10"/>
              <p:cNvSpPr>
                <a:spLocks noChangeArrowheads="1"/>
              </p:cNvSpPr>
              <p:nvPr/>
            </p:nvSpPr>
            <p:spPr bwMode="auto">
              <a:xfrm>
                <a:off x="3061" y="1140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130059" name="Group 11"/>
              <p:cNvGrpSpPr>
                <a:grpSpLocks noChangeAspect="1"/>
              </p:cNvGrpSpPr>
              <p:nvPr/>
            </p:nvGrpSpPr>
            <p:grpSpPr bwMode="auto">
              <a:xfrm rot="16200000">
                <a:off x="2241" y="849"/>
                <a:ext cx="68" cy="603"/>
                <a:chOff x="3920" y="2795"/>
                <a:chExt cx="92" cy="816"/>
              </a:xfrm>
            </p:grpSpPr>
            <p:sp>
              <p:nvSpPr>
                <p:cNvPr id="130060" name="Arc 12"/>
                <p:cNvSpPr>
                  <a:spLocks noChangeAspect="1"/>
                </p:cNvSpPr>
                <p:nvPr/>
              </p:nvSpPr>
              <p:spPr bwMode="auto">
                <a:xfrm rot="5400000">
                  <a:off x="3920" y="3022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1" name="Arc 13"/>
                <p:cNvSpPr>
                  <a:spLocks noChangeAspect="1"/>
                </p:cNvSpPr>
                <p:nvPr/>
              </p:nvSpPr>
              <p:spPr bwMode="auto">
                <a:xfrm rot="21600000">
                  <a:off x="3921" y="293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2" name="Arc 14"/>
                <p:cNvSpPr>
                  <a:spLocks noChangeAspect="1"/>
                </p:cNvSpPr>
                <p:nvPr/>
              </p:nvSpPr>
              <p:spPr bwMode="auto">
                <a:xfrm rot="21600000">
                  <a:off x="3920" y="311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3" name="Arc 15"/>
                <p:cNvSpPr>
                  <a:spLocks noChangeAspect="1"/>
                </p:cNvSpPr>
                <p:nvPr/>
              </p:nvSpPr>
              <p:spPr bwMode="auto">
                <a:xfrm rot="5400000">
                  <a:off x="3920" y="320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4" name="Arc 16"/>
                <p:cNvSpPr>
                  <a:spLocks noChangeAspect="1"/>
                </p:cNvSpPr>
                <p:nvPr/>
              </p:nvSpPr>
              <p:spPr bwMode="auto">
                <a:xfrm rot="5400000">
                  <a:off x="3920" y="3385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5" name="Arc 17"/>
                <p:cNvSpPr>
                  <a:spLocks noChangeAspect="1"/>
                </p:cNvSpPr>
                <p:nvPr/>
              </p:nvSpPr>
              <p:spPr bwMode="auto">
                <a:xfrm rot="21600000">
                  <a:off x="3920" y="3294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0066" name="Line 18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4" y="286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0067" name="Line 19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5" y="354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30068" name="AutoShape 20"/>
              <p:cNvCxnSpPr>
                <a:cxnSpLocks noChangeShapeType="1"/>
                <a:stCxn id="130054" idx="6"/>
                <a:endCxn id="130055" idx="1"/>
              </p:cNvCxnSpPr>
              <p:nvPr/>
            </p:nvCxnSpPr>
            <p:spPr bwMode="auto">
              <a:xfrm>
                <a:off x="623" y="1186"/>
                <a:ext cx="52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0069" name="Line 21"/>
              <p:cNvSpPr>
                <a:spLocks noChangeShapeType="1"/>
              </p:cNvSpPr>
              <p:nvPr/>
            </p:nvSpPr>
            <p:spPr bwMode="auto">
              <a:xfrm>
                <a:off x="1565" y="1185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0070" name="Line 22"/>
              <p:cNvSpPr>
                <a:spLocks noChangeShapeType="1"/>
              </p:cNvSpPr>
              <p:nvPr/>
            </p:nvSpPr>
            <p:spPr bwMode="auto">
              <a:xfrm>
                <a:off x="2562" y="1185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30071" name="AutoShape 23"/>
              <p:cNvCxnSpPr>
                <a:cxnSpLocks noChangeShapeType="1"/>
                <a:stCxn id="130056" idx="6"/>
                <a:endCxn id="130057" idx="2"/>
              </p:cNvCxnSpPr>
              <p:nvPr/>
            </p:nvCxnSpPr>
            <p:spPr bwMode="auto">
              <a:xfrm>
                <a:off x="623" y="1797"/>
                <a:ext cx="242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0072" name="Text Box 24"/>
            <p:cNvSpPr txBox="1">
              <a:spLocks noChangeArrowheads="1"/>
            </p:cNvSpPr>
            <p:nvPr/>
          </p:nvSpPr>
          <p:spPr bwMode="auto">
            <a:xfrm>
              <a:off x="1066" y="743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0073" name="Text Box 25"/>
            <p:cNvSpPr txBox="1">
              <a:spLocks noChangeArrowheads="1"/>
            </p:cNvSpPr>
            <p:nvPr/>
          </p:nvSpPr>
          <p:spPr bwMode="auto">
            <a:xfrm>
              <a:off x="1927" y="743"/>
              <a:ext cx="27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130074" name="Line 26"/>
            <p:cNvSpPr>
              <a:spLocks noChangeShapeType="1"/>
            </p:cNvSpPr>
            <p:nvPr/>
          </p:nvSpPr>
          <p:spPr bwMode="auto">
            <a:xfrm>
              <a:off x="38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0075" name="Text Box 27"/>
            <p:cNvSpPr txBox="1">
              <a:spLocks noChangeArrowheads="1"/>
            </p:cNvSpPr>
            <p:nvPr/>
          </p:nvSpPr>
          <p:spPr bwMode="auto">
            <a:xfrm>
              <a:off x="113" y="1207"/>
              <a:ext cx="2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1f</a:t>
              </a:r>
            </a:p>
          </p:txBody>
        </p:sp>
        <p:sp>
          <p:nvSpPr>
            <p:cNvPr id="130076" name="Text Box 28"/>
            <p:cNvSpPr txBox="1">
              <a:spLocks noChangeArrowheads="1"/>
            </p:cNvSpPr>
            <p:nvPr/>
          </p:nvSpPr>
          <p:spPr bwMode="auto">
            <a:xfrm>
              <a:off x="2925" y="1207"/>
              <a:ext cx="25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2f</a:t>
              </a:r>
            </a:p>
          </p:txBody>
        </p:sp>
        <p:sp>
          <p:nvSpPr>
            <p:cNvPr id="130077" name="Line 29"/>
            <p:cNvSpPr>
              <a:spLocks noChangeShapeType="1"/>
            </p:cNvSpPr>
            <p:nvPr/>
          </p:nvSpPr>
          <p:spPr bwMode="auto">
            <a:xfrm>
              <a:off x="292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0078" name="Line 30"/>
            <p:cNvSpPr>
              <a:spLocks noChangeShapeType="1"/>
            </p:cNvSpPr>
            <p:nvPr/>
          </p:nvSpPr>
          <p:spPr bwMode="auto">
            <a:xfrm rot="16200000">
              <a:off x="1645" y="492"/>
              <a:ext cx="0" cy="142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0079" name="Text Box 31"/>
            <p:cNvSpPr txBox="1">
              <a:spLocks noChangeArrowheads="1"/>
            </p:cNvSpPr>
            <p:nvPr/>
          </p:nvSpPr>
          <p:spPr bwMode="auto">
            <a:xfrm>
              <a:off x="1519" y="1162"/>
              <a:ext cx="2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30080" name="Line 32"/>
            <p:cNvSpPr>
              <a:spLocks noChangeShapeType="1"/>
            </p:cNvSpPr>
            <p:nvPr/>
          </p:nvSpPr>
          <p:spPr bwMode="auto">
            <a:xfrm>
              <a:off x="2517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0081" name="Line 33"/>
            <p:cNvSpPr>
              <a:spLocks noChangeShapeType="1"/>
            </p:cNvSpPr>
            <p:nvPr/>
          </p:nvSpPr>
          <p:spPr bwMode="auto">
            <a:xfrm>
              <a:off x="521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0082" name="Text Box 34"/>
            <p:cNvSpPr txBox="1">
              <a:spLocks noChangeArrowheads="1"/>
            </p:cNvSpPr>
            <p:nvPr/>
          </p:nvSpPr>
          <p:spPr bwMode="auto">
            <a:xfrm>
              <a:off x="251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0083" name="Text Box 35"/>
            <p:cNvSpPr txBox="1">
              <a:spLocks noChangeArrowheads="1"/>
            </p:cNvSpPr>
            <p:nvPr/>
          </p:nvSpPr>
          <p:spPr bwMode="auto">
            <a:xfrm>
              <a:off x="56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30084" name="Group 36"/>
            <p:cNvGrpSpPr>
              <a:grpSpLocks/>
            </p:cNvGrpSpPr>
            <p:nvPr/>
          </p:nvGrpSpPr>
          <p:grpSpPr bwMode="auto">
            <a:xfrm>
              <a:off x="2982" y="1049"/>
              <a:ext cx="533" cy="612"/>
              <a:chOff x="2982" y="1049"/>
              <a:chExt cx="533" cy="612"/>
            </a:xfrm>
          </p:grpSpPr>
          <p:sp>
            <p:nvSpPr>
              <p:cNvPr id="130085" name="Rectangle 37"/>
              <p:cNvSpPr>
                <a:spLocks noChangeArrowheads="1"/>
              </p:cNvSpPr>
              <p:nvPr/>
            </p:nvSpPr>
            <p:spPr bwMode="auto">
              <a:xfrm>
                <a:off x="3379" y="1162"/>
                <a:ext cx="136" cy="363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30086" name="AutoShape 38"/>
              <p:cNvCxnSpPr>
                <a:cxnSpLocks noChangeShapeType="1"/>
                <a:stCxn id="130085" idx="0"/>
                <a:endCxn id="130058" idx="6"/>
              </p:cNvCxnSpPr>
              <p:nvPr/>
            </p:nvCxnSpPr>
            <p:spPr bwMode="auto">
              <a:xfrm rot="5400000" flipH="1">
                <a:off x="3164" y="867"/>
                <a:ext cx="101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0087" name="AutoShape 39"/>
              <p:cNvCxnSpPr>
                <a:cxnSpLocks noChangeShapeType="1"/>
                <a:stCxn id="130085" idx="2"/>
                <a:endCxn id="130057" idx="6"/>
              </p:cNvCxnSpPr>
              <p:nvPr/>
            </p:nvCxnSpPr>
            <p:spPr bwMode="auto">
              <a:xfrm rot="5400000">
                <a:off x="3153" y="1366"/>
                <a:ext cx="124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0088" name="Text Box 40"/>
            <p:cNvSpPr txBox="1">
              <a:spLocks noChangeArrowheads="1"/>
            </p:cNvSpPr>
            <p:nvPr/>
          </p:nvSpPr>
          <p:spPr bwMode="auto">
            <a:xfrm>
              <a:off x="3552" y="1207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</a:p>
          </p:txBody>
        </p:sp>
      </p:grpSp>
      <p:sp>
        <p:nvSpPr>
          <p:cNvPr id="130090" name="Text Box 42"/>
          <p:cNvSpPr txBox="1">
            <a:spLocks noChangeArrowheads="1"/>
          </p:cNvSpPr>
          <p:nvPr/>
        </p:nvSpPr>
        <p:spPr bwMode="auto">
          <a:xfrm>
            <a:off x="179388" y="2730500"/>
            <a:ext cx="4392612" cy="482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Po dosazení výkonu zátěže : </a:t>
            </a:r>
          </a:p>
        </p:txBody>
      </p:sp>
      <p:graphicFrame>
        <p:nvGraphicFramePr>
          <p:cNvPr id="130091" name="Object 43"/>
          <p:cNvGraphicFramePr>
            <a:graphicFrameLocks noChangeAspect="1"/>
          </p:cNvGraphicFramePr>
          <p:nvPr/>
        </p:nvGraphicFramePr>
        <p:xfrm>
          <a:off x="488950" y="3295650"/>
          <a:ext cx="8059738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06" name="Rovnice" r:id="rId3" imgW="3251160" imgH="914400" progId="Equation.3">
                  <p:embed/>
                </p:oleObj>
              </mc:Choice>
              <mc:Fallback>
                <p:oleObj name="Rovnice" r:id="rId3" imgW="3251160" imgH="91440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3295650"/>
                        <a:ext cx="8059738" cy="22653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1979613" y="5876925"/>
            <a:ext cx="2233612" cy="847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činná složka úbytku napětí</a:t>
            </a:r>
            <a:endParaRPr lang="cs-CZ" altLang="cs-CZ" sz="2400" b="1">
              <a:solidFill>
                <a:schemeClr val="bg2"/>
              </a:solidFill>
              <a:effectLst/>
            </a:endParaRP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5148263" y="5876925"/>
            <a:ext cx="2233612" cy="84772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jalová složka úbytku napětí</a:t>
            </a:r>
            <a:endParaRPr lang="cs-CZ" altLang="cs-CZ" sz="2400" b="1">
              <a:solidFill>
                <a:schemeClr val="bg2"/>
              </a:solidFill>
              <a:effectLst/>
            </a:endParaRPr>
          </a:p>
        </p:txBody>
      </p:sp>
      <p:sp>
        <p:nvSpPr>
          <p:cNvPr id="130094" name="AutoShape 46"/>
          <p:cNvSpPr>
            <a:spLocks/>
          </p:cNvSpPr>
          <p:nvPr/>
        </p:nvSpPr>
        <p:spPr bwMode="auto">
          <a:xfrm rot="16200000">
            <a:off x="2770981" y="4364832"/>
            <a:ext cx="504825" cy="2376488"/>
          </a:xfrm>
          <a:prstGeom prst="leftBrace">
            <a:avLst>
              <a:gd name="adj1" fmla="val 3923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30095" name="AutoShape 47"/>
          <p:cNvSpPr>
            <a:spLocks/>
          </p:cNvSpPr>
          <p:nvPr/>
        </p:nvSpPr>
        <p:spPr bwMode="auto">
          <a:xfrm rot="16200000">
            <a:off x="6012656" y="4364832"/>
            <a:ext cx="504825" cy="2376488"/>
          </a:xfrm>
          <a:prstGeom prst="leftBrace">
            <a:avLst>
              <a:gd name="adj1" fmla="val 39230"/>
              <a:gd name="adj2" fmla="val 50000"/>
            </a:avLst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0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009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009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00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0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0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0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0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0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0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/>
      <p:bldP spid="130090" grpId="0" build="allAtOnce" animBg="1"/>
      <p:bldP spid="130092" grpId="1" animBg="1"/>
      <p:bldP spid="130093" grpId="0" animBg="1"/>
      <p:bldP spid="130094" grpId="0" animBg="1"/>
      <p:bldP spid="1300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 dirty="0">
                <a:solidFill>
                  <a:schemeClr val="bg2"/>
                </a:solidFill>
                <a:effectLst/>
              </a:rPr>
              <a:t>Fázorový diagram</a:t>
            </a:r>
          </a:p>
        </p:txBody>
      </p:sp>
      <p:grpSp>
        <p:nvGrpSpPr>
          <p:cNvPr id="131075" name="Group 3"/>
          <p:cNvGrpSpPr>
            <a:grpSpLocks/>
          </p:cNvGrpSpPr>
          <p:nvPr/>
        </p:nvGrpSpPr>
        <p:grpSpPr bwMode="auto">
          <a:xfrm>
            <a:off x="179388" y="836613"/>
            <a:ext cx="5688012" cy="1528762"/>
            <a:chOff x="113" y="743"/>
            <a:chExt cx="3583" cy="963"/>
          </a:xfrm>
        </p:grpSpPr>
        <p:grpSp>
          <p:nvGrpSpPr>
            <p:cNvPr id="131076" name="Group 4"/>
            <p:cNvGrpSpPr>
              <a:grpSpLocks/>
            </p:cNvGrpSpPr>
            <p:nvPr/>
          </p:nvGrpSpPr>
          <p:grpSpPr bwMode="auto">
            <a:xfrm>
              <a:off x="340" y="981"/>
              <a:ext cx="2630" cy="725"/>
              <a:chOff x="521" y="1117"/>
              <a:chExt cx="2630" cy="725"/>
            </a:xfrm>
          </p:grpSpPr>
          <p:sp>
            <p:nvSpPr>
              <p:cNvPr id="131077" name="Oval 5"/>
              <p:cNvSpPr>
                <a:spLocks noChangeArrowheads="1"/>
              </p:cNvSpPr>
              <p:nvPr/>
            </p:nvSpPr>
            <p:spPr bwMode="auto">
              <a:xfrm>
                <a:off x="521" y="1141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1078" name="Rectangle 6"/>
              <p:cNvSpPr>
                <a:spLocks noChangeArrowheads="1"/>
              </p:cNvSpPr>
              <p:nvPr/>
            </p:nvSpPr>
            <p:spPr bwMode="auto">
              <a:xfrm>
                <a:off x="1156" y="1117"/>
                <a:ext cx="408" cy="137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1079" name="Oval 7"/>
              <p:cNvSpPr>
                <a:spLocks noChangeArrowheads="1"/>
              </p:cNvSpPr>
              <p:nvPr/>
            </p:nvSpPr>
            <p:spPr bwMode="auto">
              <a:xfrm>
                <a:off x="52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1080" name="Oval 8"/>
              <p:cNvSpPr>
                <a:spLocks noChangeArrowheads="1"/>
              </p:cNvSpPr>
              <p:nvPr/>
            </p:nvSpPr>
            <p:spPr bwMode="auto">
              <a:xfrm>
                <a:off x="3061" y="1752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1081" name="Oval 9"/>
              <p:cNvSpPr>
                <a:spLocks noChangeArrowheads="1"/>
              </p:cNvSpPr>
              <p:nvPr/>
            </p:nvSpPr>
            <p:spPr bwMode="auto">
              <a:xfrm>
                <a:off x="3061" y="1140"/>
                <a:ext cx="90" cy="90"/>
              </a:xfrm>
              <a:prstGeom prst="ellips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grpSp>
            <p:nvGrpSpPr>
              <p:cNvPr id="131082" name="Group 10"/>
              <p:cNvGrpSpPr>
                <a:grpSpLocks noChangeAspect="1"/>
              </p:cNvGrpSpPr>
              <p:nvPr/>
            </p:nvGrpSpPr>
            <p:grpSpPr bwMode="auto">
              <a:xfrm rot="16200000">
                <a:off x="2241" y="849"/>
                <a:ext cx="68" cy="603"/>
                <a:chOff x="3920" y="2795"/>
                <a:chExt cx="92" cy="816"/>
              </a:xfrm>
            </p:grpSpPr>
            <p:sp>
              <p:nvSpPr>
                <p:cNvPr id="131083" name="Arc 11"/>
                <p:cNvSpPr>
                  <a:spLocks noChangeAspect="1"/>
                </p:cNvSpPr>
                <p:nvPr/>
              </p:nvSpPr>
              <p:spPr bwMode="auto">
                <a:xfrm rot="5400000">
                  <a:off x="3920" y="3022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4" name="Arc 12"/>
                <p:cNvSpPr>
                  <a:spLocks noChangeAspect="1"/>
                </p:cNvSpPr>
                <p:nvPr/>
              </p:nvSpPr>
              <p:spPr bwMode="auto">
                <a:xfrm rot="21600000">
                  <a:off x="3921" y="2931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5" name="Arc 13"/>
                <p:cNvSpPr>
                  <a:spLocks noChangeAspect="1"/>
                </p:cNvSpPr>
                <p:nvPr/>
              </p:nvSpPr>
              <p:spPr bwMode="auto">
                <a:xfrm rot="21600000">
                  <a:off x="3920" y="311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6" name="Arc 14"/>
                <p:cNvSpPr>
                  <a:spLocks noChangeAspect="1"/>
                </p:cNvSpPr>
                <p:nvPr/>
              </p:nvSpPr>
              <p:spPr bwMode="auto">
                <a:xfrm rot="5400000">
                  <a:off x="3920" y="3203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7" name="Arc 15"/>
                <p:cNvSpPr>
                  <a:spLocks noChangeAspect="1"/>
                </p:cNvSpPr>
                <p:nvPr/>
              </p:nvSpPr>
              <p:spPr bwMode="auto">
                <a:xfrm rot="5400000">
                  <a:off x="3920" y="3385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8" name="Arc 16"/>
                <p:cNvSpPr>
                  <a:spLocks noChangeAspect="1"/>
                </p:cNvSpPr>
                <p:nvPr/>
              </p:nvSpPr>
              <p:spPr bwMode="auto">
                <a:xfrm rot="21600000">
                  <a:off x="3920" y="3294"/>
                  <a:ext cx="91" cy="91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cs-CZ"/>
                </a:p>
              </p:txBody>
            </p:sp>
            <p:sp>
              <p:nvSpPr>
                <p:cNvPr id="131089" name="Line 17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4" y="286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31090" name="Line 18"/>
                <p:cNvSpPr>
                  <a:spLocks noChangeAspect="1" noChangeShapeType="1"/>
                </p:cNvSpPr>
                <p:nvPr/>
              </p:nvSpPr>
              <p:spPr bwMode="auto">
                <a:xfrm rot="5400000" flipH="1">
                  <a:off x="3855" y="3543"/>
                  <a:ext cx="136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cxnSp>
            <p:nvCxnSpPr>
              <p:cNvPr id="131091" name="AutoShape 19"/>
              <p:cNvCxnSpPr>
                <a:cxnSpLocks noChangeShapeType="1"/>
                <a:stCxn id="131077" idx="6"/>
                <a:endCxn id="131078" idx="1"/>
              </p:cNvCxnSpPr>
              <p:nvPr/>
            </p:nvCxnSpPr>
            <p:spPr bwMode="auto">
              <a:xfrm>
                <a:off x="623" y="1186"/>
                <a:ext cx="521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1092" name="Line 20"/>
              <p:cNvSpPr>
                <a:spLocks noChangeShapeType="1"/>
              </p:cNvSpPr>
              <p:nvPr/>
            </p:nvSpPr>
            <p:spPr bwMode="auto">
              <a:xfrm>
                <a:off x="1565" y="1185"/>
                <a:ext cx="40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sp>
            <p:nvSpPr>
              <p:cNvPr id="131093" name="Line 21"/>
              <p:cNvSpPr>
                <a:spLocks noChangeShapeType="1"/>
              </p:cNvSpPr>
              <p:nvPr/>
            </p:nvSpPr>
            <p:spPr bwMode="auto">
              <a:xfrm>
                <a:off x="2562" y="1185"/>
                <a:ext cx="49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31094" name="AutoShape 22"/>
              <p:cNvCxnSpPr>
                <a:cxnSpLocks noChangeShapeType="1"/>
                <a:stCxn id="131079" idx="6"/>
                <a:endCxn id="131080" idx="2"/>
              </p:cNvCxnSpPr>
              <p:nvPr/>
            </p:nvCxnSpPr>
            <p:spPr bwMode="auto">
              <a:xfrm>
                <a:off x="623" y="1797"/>
                <a:ext cx="2426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1095" name="Text Box 23"/>
            <p:cNvSpPr txBox="1">
              <a:spLocks noChangeArrowheads="1"/>
            </p:cNvSpPr>
            <p:nvPr/>
          </p:nvSpPr>
          <p:spPr bwMode="auto">
            <a:xfrm>
              <a:off x="1066" y="743"/>
              <a:ext cx="220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31096" name="Text Box 24"/>
            <p:cNvSpPr txBox="1">
              <a:spLocks noChangeArrowheads="1"/>
            </p:cNvSpPr>
            <p:nvPr/>
          </p:nvSpPr>
          <p:spPr bwMode="auto">
            <a:xfrm>
              <a:off x="1927" y="743"/>
              <a:ext cx="27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X</a:t>
              </a:r>
              <a:r>
                <a:rPr lang="cs-CZ" altLang="cs-CZ" sz="2000" b="1" baseline="-2500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L1</a:t>
              </a:r>
            </a:p>
          </p:txBody>
        </p:sp>
        <p:sp>
          <p:nvSpPr>
            <p:cNvPr id="131097" name="Line 25"/>
            <p:cNvSpPr>
              <a:spLocks noChangeShapeType="1"/>
            </p:cNvSpPr>
            <p:nvPr/>
          </p:nvSpPr>
          <p:spPr bwMode="auto">
            <a:xfrm>
              <a:off x="38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1098" name="Text Box 26"/>
            <p:cNvSpPr txBox="1">
              <a:spLocks noChangeArrowheads="1"/>
            </p:cNvSpPr>
            <p:nvPr/>
          </p:nvSpPr>
          <p:spPr bwMode="auto">
            <a:xfrm>
              <a:off x="113" y="1207"/>
              <a:ext cx="36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1f</a:t>
              </a:r>
            </a:p>
          </p:txBody>
        </p:sp>
        <p:sp>
          <p:nvSpPr>
            <p:cNvPr id="131099" name="Text Box 27"/>
            <p:cNvSpPr txBox="1">
              <a:spLocks noChangeArrowheads="1"/>
            </p:cNvSpPr>
            <p:nvPr/>
          </p:nvSpPr>
          <p:spPr bwMode="auto">
            <a:xfrm>
              <a:off x="2925" y="1207"/>
              <a:ext cx="363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U</a:t>
              </a:r>
              <a:r>
                <a:rPr lang="cs-CZ" altLang="cs-CZ" sz="2000" b="1" baseline="-25000" dirty="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2f</a:t>
              </a:r>
            </a:p>
          </p:txBody>
        </p:sp>
        <p:sp>
          <p:nvSpPr>
            <p:cNvPr id="131100" name="Line 28"/>
            <p:cNvSpPr>
              <a:spLocks noChangeShapeType="1"/>
            </p:cNvSpPr>
            <p:nvPr/>
          </p:nvSpPr>
          <p:spPr bwMode="auto">
            <a:xfrm>
              <a:off x="2925" y="1162"/>
              <a:ext cx="0" cy="40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1101" name="Line 29"/>
            <p:cNvSpPr>
              <a:spLocks noChangeShapeType="1"/>
            </p:cNvSpPr>
            <p:nvPr/>
          </p:nvSpPr>
          <p:spPr bwMode="auto">
            <a:xfrm rot="16200000">
              <a:off x="1645" y="492"/>
              <a:ext cx="0" cy="1429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arrow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1102" name="Text Box 30"/>
            <p:cNvSpPr txBox="1">
              <a:spLocks noChangeArrowheads="1"/>
            </p:cNvSpPr>
            <p:nvPr/>
          </p:nvSpPr>
          <p:spPr bwMode="auto">
            <a:xfrm>
              <a:off x="1519" y="1162"/>
              <a:ext cx="295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FF"/>
                  </a:solidFill>
                  <a:effectLst/>
                  <a:latin typeface="Arial" panose="020B0604020202020204" pitchFamily="34" charset="0"/>
                  <a:sym typeface="Symbol" panose="05050102010706020507" pitchFamily="18" charset="2"/>
                </a:rPr>
                <a:t>U</a:t>
              </a:r>
              <a:r>
                <a:rPr lang="cs-CZ" altLang="cs-CZ" sz="2000" b="1" baseline="-25000">
                  <a:solidFill>
                    <a:srgbClr val="0000FF"/>
                  </a:solidFill>
                  <a:effectLst/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131103" name="Line 31"/>
            <p:cNvSpPr>
              <a:spLocks noChangeShapeType="1"/>
            </p:cNvSpPr>
            <p:nvPr/>
          </p:nvSpPr>
          <p:spPr bwMode="auto">
            <a:xfrm>
              <a:off x="2517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1104" name="Line 32"/>
            <p:cNvSpPr>
              <a:spLocks noChangeShapeType="1"/>
            </p:cNvSpPr>
            <p:nvPr/>
          </p:nvSpPr>
          <p:spPr bwMode="auto">
            <a:xfrm>
              <a:off x="521" y="981"/>
              <a:ext cx="27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cs-CZ"/>
            </a:p>
          </p:txBody>
        </p:sp>
        <p:sp>
          <p:nvSpPr>
            <p:cNvPr id="131105" name="Text Box 33"/>
            <p:cNvSpPr txBox="1">
              <a:spLocks noChangeArrowheads="1"/>
            </p:cNvSpPr>
            <p:nvPr/>
          </p:nvSpPr>
          <p:spPr bwMode="auto">
            <a:xfrm>
              <a:off x="251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31106" name="Text Box 34"/>
            <p:cNvSpPr txBox="1">
              <a:spLocks noChangeArrowheads="1"/>
            </p:cNvSpPr>
            <p:nvPr/>
          </p:nvSpPr>
          <p:spPr bwMode="auto">
            <a:xfrm>
              <a:off x="567" y="743"/>
              <a:ext cx="148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I</a:t>
              </a:r>
              <a:r>
                <a:rPr lang="cs-CZ" altLang="cs-CZ" sz="2000" b="1" baseline="-2500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1</a:t>
              </a:r>
            </a:p>
          </p:txBody>
        </p:sp>
        <p:grpSp>
          <p:nvGrpSpPr>
            <p:cNvPr id="131107" name="Group 35"/>
            <p:cNvGrpSpPr>
              <a:grpSpLocks/>
            </p:cNvGrpSpPr>
            <p:nvPr/>
          </p:nvGrpSpPr>
          <p:grpSpPr bwMode="auto">
            <a:xfrm>
              <a:off x="2982" y="1049"/>
              <a:ext cx="533" cy="612"/>
              <a:chOff x="2982" y="1049"/>
              <a:chExt cx="533" cy="612"/>
            </a:xfrm>
          </p:grpSpPr>
          <p:sp>
            <p:nvSpPr>
              <p:cNvPr id="131108" name="Rectangle 36"/>
              <p:cNvSpPr>
                <a:spLocks noChangeArrowheads="1"/>
              </p:cNvSpPr>
              <p:nvPr/>
            </p:nvSpPr>
            <p:spPr bwMode="auto">
              <a:xfrm>
                <a:off x="3379" y="1162"/>
                <a:ext cx="136" cy="363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FF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/>
              <a:p>
                <a:endParaRPr lang="cs-CZ"/>
              </a:p>
            </p:txBody>
          </p:sp>
          <p:cxnSp>
            <p:nvCxnSpPr>
              <p:cNvPr id="131109" name="AutoShape 37"/>
              <p:cNvCxnSpPr>
                <a:cxnSpLocks noChangeShapeType="1"/>
                <a:stCxn id="131108" idx="0"/>
                <a:endCxn id="131081" idx="6"/>
              </p:cNvCxnSpPr>
              <p:nvPr/>
            </p:nvCxnSpPr>
            <p:spPr bwMode="auto">
              <a:xfrm rot="5400000" flipH="1">
                <a:off x="3164" y="867"/>
                <a:ext cx="101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1110" name="AutoShape 38"/>
              <p:cNvCxnSpPr>
                <a:cxnSpLocks noChangeShapeType="1"/>
                <a:stCxn id="131108" idx="2"/>
                <a:endCxn id="131080" idx="6"/>
              </p:cNvCxnSpPr>
              <p:nvPr/>
            </p:nvCxnSpPr>
            <p:spPr bwMode="auto">
              <a:xfrm rot="5400000">
                <a:off x="3153" y="1366"/>
                <a:ext cx="124" cy="465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31111" name="Text Box 39"/>
            <p:cNvSpPr txBox="1">
              <a:spLocks noChangeArrowheads="1"/>
            </p:cNvSpPr>
            <p:nvPr/>
          </p:nvSpPr>
          <p:spPr bwMode="auto">
            <a:xfrm>
              <a:off x="3552" y="1207"/>
              <a:ext cx="144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cs-CZ" altLang="cs-CZ" sz="2000" b="1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Z</a:t>
              </a:r>
            </a:p>
          </p:txBody>
        </p:sp>
      </p:grpSp>
      <p:sp>
        <p:nvSpPr>
          <p:cNvPr id="131115" name="Text Box 43"/>
          <p:cNvSpPr txBox="1">
            <a:spLocks noChangeArrowheads="1"/>
          </p:cNvSpPr>
          <p:nvPr/>
        </p:nvSpPr>
        <p:spPr bwMode="auto">
          <a:xfrm>
            <a:off x="250825" y="5516563"/>
            <a:ext cx="8640763" cy="1290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Jaký je vliv jalové složky úbytku napětí: ?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200" b="1" u="sng">
                <a:solidFill>
                  <a:schemeClr val="bg2"/>
                </a:solidFill>
                <a:effectLst/>
              </a:rPr>
              <a:t>jalová složka úbytku napětí (složky B a D) má minimální vliv na velikost úbytku a lze ji zanedbat !!!</a:t>
            </a:r>
            <a:endParaRPr lang="cs-CZ" altLang="cs-CZ" sz="2200" b="1">
              <a:solidFill>
                <a:schemeClr val="bg2"/>
              </a:solidFill>
              <a:effectLst/>
            </a:endParaRPr>
          </a:p>
        </p:txBody>
      </p:sp>
      <p:sp>
        <p:nvSpPr>
          <p:cNvPr id="131121" name="Text Box 49"/>
          <p:cNvSpPr txBox="1">
            <a:spLocks noChangeArrowheads="1"/>
          </p:cNvSpPr>
          <p:nvPr/>
        </p:nvSpPr>
        <p:spPr bwMode="auto">
          <a:xfrm>
            <a:off x="250825" y="2586038"/>
            <a:ext cx="8675688" cy="1030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73050" indent="-273050" defTabSz="1222375">
              <a:spcBef>
                <a:spcPct val="0"/>
              </a:spcBef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2514600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Výchozí vztah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: 	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</a:rPr>
              <a:t>Û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1f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= 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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Û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f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+ U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2f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(R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+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jX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L1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)*I</a:t>
            </a:r>
            <a:r>
              <a:rPr lang="cs-CZ" altLang="cs-CZ" sz="2400" b="1" baseline="-25000">
                <a:solidFill>
                  <a:schemeClr val="bg2"/>
                </a:solidFill>
                <a:effectLst/>
              </a:rPr>
              <a:t>2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 + 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U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2f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Úbytek napětí na vedení</a:t>
            </a:r>
            <a:r>
              <a:rPr lang="cs-CZ" altLang="cs-CZ" sz="20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: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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Û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f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= </a:t>
            </a:r>
            <a:r>
              <a:rPr lang="pl-PL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[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(R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1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*I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č</a:t>
            </a:r>
            <a:r>
              <a:rPr lang="en-US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 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± X</a:t>
            </a:r>
            <a:r>
              <a:rPr lang="en-US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L1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*I</a:t>
            </a:r>
            <a:r>
              <a:rPr lang="en-US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j</a:t>
            </a:r>
            <a:r>
              <a:rPr lang="cs-CZ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)</a:t>
            </a:r>
            <a:r>
              <a:rPr lang="en-US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+j</a:t>
            </a:r>
            <a:r>
              <a:rPr lang="cs-CZ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(X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L1</a:t>
            </a:r>
            <a:r>
              <a:rPr lang="cs-CZ" altLang="cs-CZ" sz="24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*I</a:t>
            </a:r>
            <a:r>
              <a:rPr lang="cs-CZ" altLang="cs-CZ" sz="24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č</a:t>
            </a:r>
            <a:r>
              <a:rPr lang="cs-CZ" altLang="cs-CZ" sz="2200" b="1">
                <a:solidFill>
                  <a:schemeClr val="bg2"/>
                </a:solidFill>
                <a:effectLst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altLang="cs-CZ" sz="2200" b="1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 R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1</a:t>
            </a:r>
            <a:r>
              <a:rPr lang="cs-CZ" altLang="cs-CZ" sz="2200" b="1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*I</a:t>
            </a:r>
            <a:r>
              <a:rPr lang="cs-CZ" altLang="cs-CZ" sz="2200" b="1" baseline="-25000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j</a:t>
            </a:r>
            <a:r>
              <a:rPr lang="cs-CZ" altLang="cs-CZ" sz="2200" b="1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)</a:t>
            </a:r>
            <a:r>
              <a:rPr lang="pl-PL" altLang="cs-CZ" sz="2200" b="1">
                <a:solidFill>
                  <a:schemeClr val="bg2"/>
                </a:solidFill>
                <a:effectLst/>
                <a:cs typeface="Arial" panose="020B0604020202020204" pitchFamily="34" charset="0"/>
                <a:sym typeface="MT Extra" panose="05050102010205020202" pitchFamily="18" charset="2"/>
              </a:rPr>
              <a:t>]</a:t>
            </a:r>
            <a:endParaRPr lang="cs-CZ" altLang="cs-CZ" sz="2200" b="1">
              <a:solidFill>
                <a:schemeClr val="bg2"/>
              </a:solidFill>
              <a:effectLst/>
              <a:cs typeface="Arial" panose="020B0604020202020204" pitchFamily="34" charset="0"/>
              <a:sym typeface="MT Extra" panose="05050102010205020202" pitchFamily="18" charset="2"/>
            </a:endParaRPr>
          </a:p>
        </p:txBody>
      </p:sp>
      <p:sp>
        <p:nvSpPr>
          <p:cNvPr id="131122" name="Line 50"/>
          <p:cNvSpPr>
            <a:spLocks noChangeShapeType="1"/>
          </p:cNvSpPr>
          <p:nvPr/>
        </p:nvSpPr>
        <p:spPr bwMode="auto">
          <a:xfrm>
            <a:off x="611188" y="4725988"/>
            <a:ext cx="367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3" name="Line 51"/>
          <p:cNvSpPr>
            <a:spLocks noChangeShapeType="1"/>
          </p:cNvSpPr>
          <p:nvPr/>
        </p:nvSpPr>
        <p:spPr bwMode="auto">
          <a:xfrm>
            <a:off x="611188" y="4725988"/>
            <a:ext cx="1081087" cy="7191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4" name="Line 52"/>
          <p:cNvSpPr>
            <a:spLocks noChangeShapeType="1"/>
          </p:cNvSpPr>
          <p:nvPr/>
        </p:nvSpPr>
        <p:spPr bwMode="auto">
          <a:xfrm rot="16200000">
            <a:off x="4913313" y="4168775"/>
            <a:ext cx="1403350" cy="933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5" name="Line 53"/>
          <p:cNvSpPr>
            <a:spLocks noChangeShapeType="1"/>
          </p:cNvSpPr>
          <p:nvPr/>
        </p:nvSpPr>
        <p:spPr bwMode="auto">
          <a:xfrm>
            <a:off x="4249738" y="4749800"/>
            <a:ext cx="898525" cy="596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6" name="Line 54"/>
          <p:cNvSpPr>
            <a:spLocks noChangeShapeType="1"/>
          </p:cNvSpPr>
          <p:nvPr/>
        </p:nvSpPr>
        <p:spPr bwMode="auto">
          <a:xfrm flipV="1">
            <a:off x="611188" y="3933825"/>
            <a:ext cx="5473700" cy="7921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8" name="Line 56"/>
          <p:cNvSpPr>
            <a:spLocks noChangeShapeType="1"/>
          </p:cNvSpPr>
          <p:nvPr/>
        </p:nvSpPr>
        <p:spPr bwMode="auto">
          <a:xfrm>
            <a:off x="4284663" y="4724400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29" name="Line 57"/>
          <p:cNvSpPr>
            <a:spLocks noChangeShapeType="1"/>
          </p:cNvSpPr>
          <p:nvPr/>
        </p:nvSpPr>
        <p:spPr bwMode="auto">
          <a:xfrm rot="5400000">
            <a:off x="4860131" y="5012532"/>
            <a:ext cx="57626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30" name="Line 58"/>
          <p:cNvSpPr>
            <a:spLocks noChangeShapeType="1"/>
          </p:cNvSpPr>
          <p:nvPr/>
        </p:nvSpPr>
        <p:spPr bwMode="auto">
          <a:xfrm>
            <a:off x="5219700" y="5300663"/>
            <a:ext cx="8636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31" name="Line 59"/>
          <p:cNvSpPr>
            <a:spLocks noChangeShapeType="1"/>
          </p:cNvSpPr>
          <p:nvPr/>
        </p:nvSpPr>
        <p:spPr bwMode="auto">
          <a:xfrm rot="5400000">
            <a:off x="5401469" y="4617244"/>
            <a:ext cx="1366838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34" name="Rectangle 62"/>
          <p:cNvSpPr>
            <a:spLocks noChangeArrowheads="1"/>
          </p:cNvSpPr>
          <p:nvPr/>
        </p:nvSpPr>
        <p:spPr bwMode="auto">
          <a:xfrm>
            <a:off x="4356100" y="3213100"/>
            <a:ext cx="792163" cy="360363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31135" name="Rectangle 63"/>
          <p:cNvSpPr>
            <a:spLocks noChangeArrowheads="1"/>
          </p:cNvSpPr>
          <p:nvPr/>
        </p:nvSpPr>
        <p:spPr bwMode="auto">
          <a:xfrm>
            <a:off x="5364163" y="3213100"/>
            <a:ext cx="863600" cy="360363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31136" name="Rectangle 64"/>
          <p:cNvSpPr>
            <a:spLocks noChangeArrowheads="1"/>
          </p:cNvSpPr>
          <p:nvPr/>
        </p:nvSpPr>
        <p:spPr bwMode="auto">
          <a:xfrm>
            <a:off x="6659563" y="3213100"/>
            <a:ext cx="936625" cy="360363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31137" name="Rectangle 65"/>
          <p:cNvSpPr>
            <a:spLocks noChangeArrowheads="1"/>
          </p:cNvSpPr>
          <p:nvPr/>
        </p:nvSpPr>
        <p:spPr bwMode="auto">
          <a:xfrm>
            <a:off x="7740650" y="3213100"/>
            <a:ext cx="792163" cy="360363"/>
          </a:xfrm>
          <a:prstGeom prst="rect">
            <a:avLst/>
          </a:prstGeom>
          <a:solidFill>
            <a:srgbClr val="FF0000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31138" name="Text Box 66"/>
          <p:cNvSpPr txBox="1">
            <a:spLocks noChangeArrowheads="1"/>
          </p:cNvSpPr>
          <p:nvPr/>
        </p:nvSpPr>
        <p:spPr bwMode="auto">
          <a:xfrm>
            <a:off x="1619250" y="5013325"/>
            <a:ext cx="234950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cs-CZ" altLang="cs-CZ" sz="2000" b="1" baseline="-2500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3662363" y="4292600"/>
            <a:ext cx="404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2f</a:t>
            </a:r>
          </a:p>
        </p:txBody>
      </p:sp>
      <p:sp>
        <p:nvSpPr>
          <p:cNvPr id="131140" name="Text Box 68"/>
          <p:cNvSpPr txBox="1">
            <a:spLocks noChangeArrowheads="1"/>
          </p:cNvSpPr>
          <p:nvPr/>
        </p:nvSpPr>
        <p:spPr bwMode="auto">
          <a:xfrm>
            <a:off x="4572000" y="4365625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 dirty="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A</a:t>
            </a:r>
            <a:endParaRPr lang="cs-CZ" altLang="cs-CZ" sz="2000" b="1" baseline="-25000" dirty="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141" name="Text Box 69"/>
          <p:cNvSpPr txBox="1">
            <a:spLocks noChangeArrowheads="1"/>
          </p:cNvSpPr>
          <p:nvPr/>
        </p:nvSpPr>
        <p:spPr bwMode="auto">
          <a:xfrm>
            <a:off x="5462588" y="3556000"/>
            <a:ext cx="40481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1f</a:t>
            </a:r>
          </a:p>
        </p:txBody>
      </p:sp>
      <p:sp>
        <p:nvSpPr>
          <p:cNvPr id="131142" name="Text Box 70"/>
          <p:cNvSpPr txBox="1">
            <a:spLocks noChangeArrowheads="1"/>
          </p:cNvSpPr>
          <p:nvPr/>
        </p:nvSpPr>
        <p:spPr bwMode="auto">
          <a:xfrm>
            <a:off x="4891088" y="4779963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B</a:t>
            </a:r>
            <a:endParaRPr lang="cs-CZ" altLang="cs-CZ" sz="20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143" name="Text Box 71"/>
          <p:cNvSpPr txBox="1">
            <a:spLocks noChangeArrowheads="1"/>
          </p:cNvSpPr>
          <p:nvPr/>
        </p:nvSpPr>
        <p:spPr bwMode="auto">
          <a:xfrm>
            <a:off x="5580063" y="4941888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C</a:t>
            </a:r>
            <a:endParaRPr lang="cs-CZ" altLang="cs-CZ" sz="20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144" name="Text Box 72"/>
          <p:cNvSpPr txBox="1">
            <a:spLocks noChangeArrowheads="1"/>
          </p:cNvSpPr>
          <p:nvPr/>
        </p:nvSpPr>
        <p:spPr bwMode="auto">
          <a:xfrm>
            <a:off x="6084888" y="4508500"/>
            <a:ext cx="2571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D</a:t>
            </a:r>
            <a:endParaRPr lang="cs-CZ" altLang="cs-CZ" sz="2000" b="1" baseline="-25000">
              <a:solidFill>
                <a:srgbClr val="0000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145" name="Freeform 73"/>
          <p:cNvSpPr>
            <a:spLocks/>
          </p:cNvSpPr>
          <p:nvPr/>
        </p:nvSpPr>
        <p:spPr bwMode="auto">
          <a:xfrm>
            <a:off x="1258888" y="4724400"/>
            <a:ext cx="168275" cy="433388"/>
          </a:xfrm>
          <a:custGeom>
            <a:avLst/>
            <a:gdLst>
              <a:gd name="T0" fmla="*/ 91 w 106"/>
              <a:gd name="T1" fmla="*/ 0 h 273"/>
              <a:gd name="T2" fmla="*/ 91 w 106"/>
              <a:gd name="T3" fmla="*/ 182 h 273"/>
              <a:gd name="T4" fmla="*/ 0 w 106"/>
              <a:gd name="T5" fmla="*/ 273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6" h="273">
                <a:moveTo>
                  <a:pt x="91" y="0"/>
                </a:moveTo>
                <a:cubicBezTo>
                  <a:pt x="98" y="68"/>
                  <a:pt x="106" y="137"/>
                  <a:pt x="91" y="182"/>
                </a:cubicBezTo>
                <a:cubicBezTo>
                  <a:pt x="76" y="227"/>
                  <a:pt x="38" y="250"/>
                  <a:pt x="0" y="273"/>
                </a:cubicBezTo>
              </a:path>
            </a:pathLst>
          </a:custGeom>
          <a:noFill/>
          <a:ln w="63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46" name="Text Box 74"/>
          <p:cNvSpPr txBox="1">
            <a:spLocks noChangeArrowheads="1"/>
          </p:cNvSpPr>
          <p:nvPr/>
        </p:nvSpPr>
        <p:spPr bwMode="auto">
          <a:xfrm>
            <a:off x="1084263" y="4652963"/>
            <a:ext cx="3190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</a:t>
            </a:r>
            <a:r>
              <a:rPr lang="cs-CZ" altLang="cs-CZ" sz="2000" b="1" baseline="-25000">
                <a:solidFill>
                  <a:srgbClr val="000000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</p:txBody>
      </p:sp>
      <p:sp>
        <p:nvSpPr>
          <p:cNvPr id="131147" name="Line 75"/>
          <p:cNvSpPr>
            <a:spLocks noChangeShapeType="1"/>
          </p:cNvSpPr>
          <p:nvPr/>
        </p:nvSpPr>
        <p:spPr bwMode="auto">
          <a:xfrm flipV="1">
            <a:off x="6659563" y="3141663"/>
            <a:ext cx="936625" cy="5746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48" name="Line 76"/>
          <p:cNvSpPr>
            <a:spLocks noChangeShapeType="1"/>
          </p:cNvSpPr>
          <p:nvPr/>
        </p:nvSpPr>
        <p:spPr bwMode="auto">
          <a:xfrm flipV="1">
            <a:off x="7667625" y="3141663"/>
            <a:ext cx="936625" cy="57467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31149" name="Text Box 77"/>
          <p:cNvSpPr txBox="1">
            <a:spLocks noChangeArrowheads="1"/>
          </p:cNvSpPr>
          <p:nvPr/>
        </p:nvSpPr>
        <p:spPr bwMode="auto">
          <a:xfrm>
            <a:off x="4257675" y="4941888"/>
            <a:ext cx="50482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č</a:t>
            </a:r>
          </a:p>
        </p:txBody>
      </p:sp>
      <p:sp>
        <p:nvSpPr>
          <p:cNvPr id="131150" name="Text Box 78"/>
          <p:cNvSpPr txBox="1">
            <a:spLocks noChangeArrowheads="1"/>
          </p:cNvSpPr>
          <p:nvPr/>
        </p:nvSpPr>
        <p:spPr bwMode="auto">
          <a:xfrm>
            <a:off x="5192713" y="4130675"/>
            <a:ext cx="4587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cs-CZ" altLang="cs-CZ" sz="2000" b="1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U</a:t>
            </a:r>
            <a:r>
              <a:rPr lang="cs-CZ" altLang="cs-CZ" sz="2000" b="1" baseline="-25000">
                <a:solidFill>
                  <a:srgbClr val="0000FF"/>
                </a:solidFill>
                <a:effectLst/>
                <a:latin typeface="Arial" panose="020B0604020202020204" pitchFamily="34" charset="0"/>
              </a:rPr>
              <a:t>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1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1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1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1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1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1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1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1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1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1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1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1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3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3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31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2000"/>
                                        <p:tgtEl>
                                          <p:spTgt spid="131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1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13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131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31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3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31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31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131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31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3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131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31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13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3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122" grpId="0" animBg="1"/>
      <p:bldP spid="131123" grpId="0" animBg="1"/>
      <p:bldP spid="131124" grpId="0" animBg="1"/>
      <p:bldP spid="131125" grpId="0" animBg="1"/>
      <p:bldP spid="131126" grpId="0" animBg="1"/>
      <p:bldP spid="131128" grpId="0" animBg="1"/>
      <p:bldP spid="131129" grpId="0" animBg="1"/>
      <p:bldP spid="131130" grpId="0" animBg="1"/>
      <p:bldP spid="131131" grpId="0" animBg="1"/>
      <p:bldP spid="131134" grpId="0" animBg="1"/>
      <p:bldP spid="131135" grpId="0" animBg="1"/>
      <p:bldP spid="131136" grpId="0" animBg="1"/>
      <p:bldP spid="131137" grpId="0" animBg="1"/>
      <p:bldP spid="131138" grpId="0"/>
      <p:bldP spid="131139" grpId="0"/>
      <p:bldP spid="131140" grpId="0"/>
      <p:bldP spid="131141" grpId="0"/>
      <p:bldP spid="131142" grpId="0"/>
      <p:bldP spid="131143" grpId="0"/>
      <p:bldP spid="131144" grpId="0"/>
      <p:bldP spid="131145" grpId="0" animBg="1"/>
      <p:bldP spid="131146" grpId="0"/>
      <p:bldP spid="131147" grpId="0" animBg="1"/>
      <p:bldP spid="131148" grpId="0" animBg="1"/>
      <p:bldP spid="131149" grpId="0"/>
      <p:bldP spid="1311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865187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  <a:effectLst/>
              </a:rPr>
              <a:t>Odvození trojfázového vedení</a:t>
            </a:r>
          </a:p>
        </p:txBody>
      </p:sp>
      <p:sp>
        <p:nvSpPr>
          <p:cNvPr id="132136" name="Text Box 40"/>
          <p:cNvSpPr txBox="1">
            <a:spLocks noChangeArrowheads="1"/>
          </p:cNvSpPr>
          <p:nvPr/>
        </p:nvSpPr>
        <p:spPr bwMode="auto">
          <a:xfrm>
            <a:off x="107950" y="1125538"/>
            <a:ext cx="8640763" cy="847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Vyjádření jednotkového úbytku napětí z velikosti proudu odběru: </a:t>
            </a:r>
          </a:p>
        </p:txBody>
      </p:sp>
      <p:graphicFrame>
        <p:nvGraphicFramePr>
          <p:cNvPr id="132137" name="Object 41"/>
          <p:cNvGraphicFramePr>
            <a:graphicFrameLocks noChangeAspect="1"/>
          </p:cNvGraphicFramePr>
          <p:nvPr/>
        </p:nvGraphicFramePr>
        <p:xfrm>
          <a:off x="4383088" y="3417888"/>
          <a:ext cx="43751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76" name="Rovnice" r:id="rId3" imgW="1854000" imgH="431640" progId="Equation.3">
                  <p:embed/>
                </p:oleObj>
              </mc:Choice>
              <mc:Fallback>
                <p:oleObj name="Rovnice" r:id="rId3" imgW="1854000" imgH="43164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3417888"/>
                        <a:ext cx="4375150" cy="1019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142" name="Object 46"/>
          <p:cNvGraphicFramePr>
            <a:graphicFrameLocks noChangeAspect="1"/>
          </p:cNvGraphicFramePr>
          <p:nvPr/>
        </p:nvGraphicFramePr>
        <p:xfrm>
          <a:off x="2411413" y="1751013"/>
          <a:ext cx="4154487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77" name="Rovnice" r:id="rId5" imgW="1676160" imgH="241200" progId="Equation.3">
                  <p:embed/>
                </p:oleObj>
              </mc:Choice>
              <mc:Fallback>
                <p:oleObj name="Rovnice" r:id="rId5" imgW="1676160" imgH="2412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751013"/>
                        <a:ext cx="4154487" cy="5984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143" name="Text Box 47"/>
          <p:cNvSpPr txBox="1">
            <a:spLocks noChangeArrowheads="1"/>
          </p:cNvSpPr>
          <p:nvPr/>
        </p:nvSpPr>
        <p:spPr bwMode="auto">
          <a:xfrm>
            <a:off x="107950" y="2801938"/>
            <a:ext cx="8640763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Vyjádření jednotkového úbytku napětí z výkonu odběru: </a:t>
            </a:r>
          </a:p>
        </p:txBody>
      </p:sp>
      <p:sp>
        <p:nvSpPr>
          <p:cNvPr id="132144" name="Text Box 48"/>
          <p:cNvSpPr txBox="1">
            <a:spLocks noChangeArrowheads="1"/>
          </p:cNvSpPr>
          <p:nvPr/>
        </p:nvSpPr>
        <p:spPr bwMode="auto">
          <a:xfrm>
            <a:off x="179388" y="4741863"/>
            <a:ext cx="8640762" cy="847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Vyjádření úbytku napětí podle skutečné délky vedení z výkonu odběru: </a:t>
            </a:r>
          </a:p>
        </p:txBody>
      </p:sp>
      <p:graphicFrame>
        <p:nvGraphicFramePr>
          <p:cNvPr id="132145" name="Object 49"/>
          <p:cNvGraphicFramePr>
            <a:graphicFrameLocks noChangeAspect="1"/>
          </p:cNvGraphicFramePr>
          <p:nvPr/>
        </p:nvGraphicFramePr>
        <p:xfrm>
          <a:off x="3476625" y="5289550"/>
          <a:ext cx="503555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78" name="Rovnice" r:id="rId7" imgW="2133360" imgH="431640" progId="Equation.3">
                  <p:embed/>
                </p:oleObj>
              </mc:Choice>
              <mc:Fallback>
                <p:oleObj name="Rovnice" r:id="rId7" imgW="2133360" imgH="43164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25" y="5289550"/>
                        <a:ext cx="5035550" cy="10191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2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2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2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2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2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2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20725"/>
          </a:xfrm>
        </p:spPr>
        <p:txBody>
          <a:bodyPr/>
          <a:lstStyle/>
          <a:p>
            <a:r>
              <a:rPr lang="cs-CZ" altLang="cs-CZ" sz="3800" b="1" u="sng">
                <a:solidFill>
                  <a:schemeClr val="bg2"/>
                </a:solidFill>
                <a:effectLst/>
              </a:rPr>
              <a:t>Odvození trojfázového vedení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179388" y="908050"/>
            <a:ext cx="8640762" cy="847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</a:rPr>
              <a:t>Vyjádření úbytku napětí podle skutečné délky vedení z výkonu odběru po úpravě (pro jeden odběr):</a:t>
            </a:r>
            <a:r>
              <a:rPr lang="cs-CZ" altLang="cs-CZ" sz="2400" b="1" u="sng">
                <a:solidFill>
                  <a:schemeClr val="bg2"/>
                </a:solidFill>
                <a:effectLst/>
              </a:rPr>
              <a:t> </a:t>
            </a:r>
          </a:p>
        </p:txBody>
      </p:sp>
      <p:graphicFrame>
        <p:nvGraphicFramePr>
          <p:cNvPr id="133128" name="Object 8"/>
          <p:cNvGraphicFramePr>
            <a:graphicFrameLocks noChangeAspect="1"/>
          </p:cNvGraphicFramePr>
          <p:nvPr/>
        </p:nvGraphicFramePr>
        <p:xfrm>
          <a:off x="395288" y="1844675"/>
          <a:ext cx="8208962" cy="172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2" name="Rovnice" r:id="rId3" imgW="3720960" imgH="876240" progId="Equation.3">
                  <p:embed/>
                </p:oleObj>
              </mc:Choice>
              <mc:Fallback>
                <p:oleObj name="Rovnice" r:id="rId3" imgW="3720960" imgH="876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8208962" cy="17272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179388" y="3876675"/>
            <a:ext cx="8785225" cy="847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bg2"/>
                </a:solidFill>
                <a:effectLst/>
              </a:rPr>
              <a:t>Vyjádření úbytku napětí podle skutečné délky vedení z výkonu odběru po úpravě (pro n-odběrů se stejným cos</a:t>
            </a:r>
            <a:r>
              <a:rPr lang="cs-CZ" altLang="cs-CZ" sz="2400" b="1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</a:t>
            </a:r>
            <a:r>
              <a:rPr lang="cs-CZ" altLang="cs-CZ" sz="2400" b="1">
                <a:solidFill>
                  <a:schemeClr val="bg2"/>
                </a:solidFill>
                <a:effectLst/>
              </a:rPr>
              <a:t>): </a:t>
            </a:r>
          </a:p>
        </p:txBody>
      </p:sp>
      <p:graphicFrame>
        <p:nvGraphicFramePr>
          <p:cNvPr id="133130" name="Object 10"/>
          <p:cNvGraphicFramePr>
            <a:graphicFrameLocks noChangeAspect="1"/>
          </p:cNvGraphicFramePr>
          <p:nvPr/>
        </p:nvGraphicFramePr>
        <p:xfrm>
          <a:off x="636588" y="4797425"/>
          <a:ext cx="75358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3" name="Rovnice" r:id="rId5" imgW="3416040" imgH="482400" progId="Equation.3">
                  <p:embed/>
                </p:oleObj>
              </mc:Choice>
              <mc:Fallback>
                <p:oleObj name="Rovnice" r:id="rId5" imgW="3416040" imgH="482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8" y="4797425"/>
                        <a:ext cx="7535862" cy="1042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25400">
                        <a:solidFill>
                          <a:srgbClr val="008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1" name="Text Box 11"/>
          <p:cNvSpPr txBox="1">
            <a:spLocks noChangeArrowheads="1"/>
          </p:cNvSpPr>
          <p:nvPr/>
        </p:nvSpPr>
        <p:spPr bwMode="auto">
          <a:xfrm>
            <a:off x="466725" y="6186488"/>
            <a:ext cx="8137525" cy="4826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62050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41438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20825"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222375">
              <a:spcBef>
                <a:spcPct val="0"/>
              </a:spcBef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222375" fontAlgn="base">
              <a:spcBef>
                <a:spcPct val="0"/>
              </a:spcBef>
              <a:spcAft>
                <a:spcPct val="0"/>
              </a:spcAft>
              <a:tabLst>
                <a:tab pos="1885950" algn="l"/>
                <a:tab pos="2149475" algn="l"/>
                <a:tab pos="5383213" algn="l"/>
                <a:tab pos="6103938" algn="l"/>
                <a:tab pos="80692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2400" b="1" u="sng">
                <a:solidFill>
                  <a:schemeClr val="bg2"/>
                </a:solidFill>
                <a:effectLst/>
              </a:rPr>
              <a:t>Výpočet </a:t>
            </a:r>
            <a:r>
              <a:rPr lang="cs-CZ" altLang="cs-CZ" sz="2400" b="1" u="sng">
                <a:solidFill>
                  <a:schemeClr val="bg2"/>
                </a:solidFill>
                <a:effectLst/>
                <a:sym typeface="Symbol" panose="05050102010706020507" pitchFamily="18" charset="2"/>
              </a:rPr>
              <a:t>Pl podle adiční nebo superpoziční metody.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3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</p:bldLst>
  </p:timing>
</p:sld>
</file>

<file path=ppt/theme/theme1.xml><?xml version="1.0" encoding="utf-8"?>
<a:theme xmlns:a="http://schemas.openxmlformats.org/drawingml/2006/main" name="Zeměkoule">
  <a:themeElements>
    <a:clrScheme name="Zeměkoul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Zeměkou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60000"/>
          <a:buFont typeface="Wingdings" panose="05000000000000000000" pitchFamily="2" charset="2"/>
          <a:buChar char="n"/>
          <a:tabLst/>
          <a:defRPr kumimoji="0" lang="cs-CZ" altLang="cs-CZ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Zeměkoul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měkoul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4897</TotalTime>
  <Words>1993</Words>
  <Application>Microsoft Office PowerPoint</Application>
  <PresentationFormat>Předvádění na obrazovce (4:3)</PresentationFormat>
  <Paragraphs>409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5" baseType="lpstr">
      <vt:lpstr>Arial</vt:lpstr>
      <vt:lpstr>Comic Sans MS</vt:lpstr>
      <vt:lpstr>MT Extra</vt:lpstr>
      <vt:lpstr>Symbol</vt:lpstr>
      <vt:lpstr>Verdana</vt:lpstr>
      <vt:lpstr>Wingdings</vt:lpstr>
      <vt:lpstr>Zeměkoule</vt:lpstr>
      <vt:lpstr>Rovnice</vt:lpstr>
      <vt:lpstr>Výpočet vedení II</vt:lpstr>
      <vt:lpstr>Elektrické parametry vedení nn a vn</vt:lpstr>
      <vt:lpstr>Odvození trojfázového vedení</vt:lpstr>
      <vt:lpstr>Odvození trojfázového vedení</vt:lpstr>
      <vt:lpstr>Odvození trojfázového vedení</vt:lpstr>
      <vt:lpstr>Odvození trojfázového vedení</vt:lpstr>
      <vt:lpstr>Fázorový diagram</vt:lpstr>
      <vt:lpstr>Odvození trojfázového vedení</vt:lpstr>
      <vt:lpstr>Odvození trojfázového vedení</vt:lpstr>
      <vt:lpstr>Příklady</vt:lpstr>
      <vt:lpstr>Příklady</vt:lpstr>
      <vt:lpstr>Prezentace aplikace PowerPoint</vt:lpstr>
      <vt:lpstr>Prezentace aplikace PowerPoint</vt:lpstr>
      <vt:lpstr>Prezentace aplikace PowerPoint</vt:lpstr>
      <vt:lpstr>Výpočet průřezu z dovoleného úbytku napětí</vt:lpstr>
      <vt:lpstr>Výpočet průřezu z dovoleného úbytku napětí</vt:lpstr>
      <vt:lpstr>Prezentace aplikace PowerPoint</vt:lpstr>
      <vt:lpstr>Prezentace aplikace PowerPoint</vt:lpstr>
      <vt:lpstr>Vlnová impedance vedení</vt:lpstr>
      <vt:lpstr>Vlnová impedance vedení</vt:lpstr>
      <vt:lpstr>Přirozený výkon</vt:lpstr>
      <vt:lpstr>Přirozený výkon</vt:lpstr>
      <vt:lpstr>Vedení vvn</vt:lpstr>
      <vt:lpstr> článek</vt:lpstr>
      <vt:lpstr> článek</vt:lpstr>
      <vt:lpstr> článek</vt:lpstr>
      <vt:lpstr>Fázorový diagram</vt:lpstr>
      <vt:lpstr>Příklad</vt:lpstr>
      <vt:lpstr>Příklad</vt:lpstr>
      <vt:lpstr>Příklad</vt:lpstr>
      <vt:lpstr>T článek</vt:lpstr>
      <vt:lpstr>T článek</vt:lpstr>
      <vt:lpstr>Fázorový diagram</vt:lpstr>
      <vt:lpstr>Příklad</vt:lpstr>
      <vt:lpstr>Příklad</vt:lpstr>
      <vt:lpstr>Příklad</vt:lpstr>
      <vt:lpstr>Zdroj: </vt:lpstr>
    </vt:vector>
  </TitlesOfParts>
  <Company>SPŠSE a VOŠ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Světelná technika</dc:title>
  <dc:creator>pe</dc:creator>
  <cp:lastModifiedBy>Ivo Petricek</cp:lastModifiedBy>
  <cp:revision>314</cp:revision>
  <dcterms:created xsi:type="dcterms:W3CDTF">2008-08-11T06:50:55Z</dcterms:created>
  <dcterms:modified xsi:type="dcterms:W3CDTF">2024-04-22T05:23:57Z</dcterms:modified>
</cp:coreProperties>
</file>