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71" r:id="rId12"/>
    <p:sldId id="268" r:id="rId13"/>
    <p:sldId id="269" r:id="rId14"/>
    <p:sldId id="270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59" r:id="rId3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20000"/>
      </a:spcBef>
      <a:spcAft>
        <a:spcPct val="0"/>
      </a:spcAft>
      <a:buClr>
        <a:schemeClr val="hlink"/>
      </a:buClr>
      <a:buSzPct val="6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hlink"/>
      </a:buClr>
      <a:buSzPct val="6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hlink"/>
      </a:buClr>
      <a:buSzPct val="6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hlink"/>
      </a:buClr>
      <a:buSzPct val="6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hlink"/>
      </a:buClr>
      <a:buSzPct val="6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" initials="" lastIdx="1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DDDDDD"/>
    <a:srgbClr val="993300"/>
    <a:srgbClr val="000000"/>
    <a:srgbClr val="FFFF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42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40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4" Type="http://schemas.openxmlformats.org/officeDocument/2006/relationships/image" Target="../media/image51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30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59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0.wmf"/><Relationship Id="rId1" Type="http://schemas.openxmlformats.org/officeDocument/2006/relationships/image" Target="../media/image43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4" Type="http://schemas.openxmlformats.org/officeDocument/2006/relationships/image" Target="../media/image6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panose="020B060402020202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panose="020B060402020202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panose="020B060402020202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150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panose="020B0604020202020204" pitchFamily="34" charset="0"/>
              </a:defRPr>
            </a:lvl1pPr>
          </a:lstStyle>
          <a:p>
            <a:fld id="{6F5A2A90-403B-4DFC-9F8E-66219111D91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08706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panose="020B060402020202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panose="020B060402020202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152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2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52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panose="020B060402020202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152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panose="020B0604020202020204" pitchFamily="34" charset="0"/>
              </a:defRPr>
            </a:lvl1pPr>
          </a:lstStyle>
          <a:p>
            <a:fld id="{EEE9C455-F5DE-4077-B4AC-28960B48771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5507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5126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5127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8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9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0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4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5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6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7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8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9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5140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1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2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3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4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5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6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7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8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9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50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5151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5152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3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4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5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6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5157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58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59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5161" name="Rectangle 4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162" name="Rectangle 4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163" name="Rectangle 4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0230A6D-94DE-42C0-BB40-4734782525F0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256EA0-1BD7-4DCA-8211-B897F6AC8AA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89909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86E174-F2B7-4625-8310-4D70497C70C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67733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A6CA426-3FC9-4A55-9D27-E6F44699D28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7370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0E488F-2D90-49C4-AEAD-0BD94B05063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6523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EBCE9-CCF4-46B2-9F08-6E85B6256CB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44087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295C3B-DA19-48BC-AF8F-477A4E85FFD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6126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9A384-B37F-4938-9099-7AD73739544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89310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6C843E-0D67-4597-B20C-5BCBF5B532C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9536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1EAECB-AD02-40DE-A9F4-D6D30C7BDE2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9055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A06E65-E875-4187-BA78-0E5796F6C21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32954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B81454-3122-4CB4-B139-63E2FE40E3C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063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4102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4103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04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05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06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07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08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09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10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11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12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13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14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15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116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18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1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1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412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4128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29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30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31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32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133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34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135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4136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cs-CZ" altLang="cs-CZ"/>
          </a:p>
        </p:txBody>
      </p:sp>
      <p:sp>
        <p:nvSpPr>
          <p:cNvPr id="4137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cs-CZ" altLang="cs-CZ"/>
          </a:p>
        </p:txBody>
      </p:sp>
      <p:sp>
        <p:nvSpPr>
          <p:cNvPr id="4138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F6445B4D-54C7-4A71-8FE9-2D6CBE9768C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13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1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2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5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7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27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4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7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40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4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0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3.bin"/><Relationship Id="rId10" Type="http://schemas.openxmlformats.org/officeDocument/2006/relationships/image" Target="../media/image51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45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5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7.bin"/><Relationship Id="rId10" Type="http://schemas.openxmlformats.org/officeDocument/2006/relationships/image" Target="../media/image54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49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57.wmf"/><Relationship Id="rId5" Type="http://schemas.openxmlformats.org/officeDocument/2006/relationships/oleObject" Target="../embeddings/oleObject52.bin"/><Relationship Id="rId4" Type="http://schemas.openxmlformats.org/officeDocument/2006/relationships/image" Target="../media/image56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55.bin"/><Relationship Id="rId4" Type="http://schemas.openxmlformats.org/officeDocument/2006/relationships/image" Target="../media/image59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60.wmf"/><Relationship Id="rId5" Type="http://schemas.openxmlformats.org/officeDocument/2006/relationships/oleObject" Target="../embeddings/oleObject58.bin"/><Relationship Id="rId4" Type="http://schemas.openxmlformats.org/officeDocument/2006/relationships/image" Target="../media/image43.wmf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62.wmf"/><Relationship Id="rId5" Type="http://schemas.openxmlformats.org/officeDocument/2006/relationships/oleObject" Target="../embeddings/oleObject60.bin"/><Relationship Id="rId10" Type="http://schemas.openxmlformats.org/officeDocument/2006/relationships/image" Target="../media/image64.wmf"/><Relationship Id="rId4" Type="http://schemas.openxmlformats.org/officeDocument/2006/relationships/image" Target="../media/image61.wmf"/><Relationship Id="rId9" Type="http://schemas.openxmlformats.org/officeDocument/2006/relationships/oleObject" Target="../embeddings/oleObject62.bin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9" name="Picture 11" descr="Electric-wir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115888"/>
            <a:ext cx="8353425" cy="1223962"/>
          </a:xfrm>
          <a:solidFill>
            <a:srgbClr val="C0C0C0">
              <a:alpha val="39999"/>
            </a:srgbClr>
          </a:solidFill>
        </p:spPr>
        <p:txBody>
          <a:bodyPr/>
          <a:lstStyle/>
          <a:p>
            <a:r>
              <a:rPr lang="cs-CZ" altLang="cs-CZ" sz="7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Výpočet vedení </a:t>
            </a:r>
            <a:r>
              <a:rPr lang="cs-CZ" altLang="cs-CZ" sz="7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II</a:t>
            </a:r>
            <a:endParaRPr lang="cs-CZ" altLang="cs-CZ" sz="72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323850" y="5373688"/>
            <a:ext cx="8353425" cy="1368425"/>
          </a:xfrm>
          <a:prstGeom prst="rect">
            <a:avLst/>
          </a:prstGeom>
          <a:solidFill>
            <a:srgbClr val="C0C0C0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 anchorCtr="1"/>
          <a:lstStyle>
            <a:lvl1pPr algn="ctr">
              <a:spcBef>
                <a:spcPct val="0"/>
              </a:spcBef>
              <a:defRPr sz="5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5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5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5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5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4400" b="1" u="sng">
                <a:solidFill>
                  <a:srgbClr val="FF0000"/>
                </a:solidFill>
              </a:rPr>
              <a:t>Střídavá vedení vn</a:t>
            </a:r>
            <a:br>
              <a:rPr lang="cs-CZ" altLang="cs-CZ" sz="4400" b="1" u="sng">
                <a:solidFill>
                  <a:srgbClr val="FF0000"/>
                </a:solidFill>
              </a:rPr>
            </a:br>
            <a:r>
              <a:rPr lang="cs-CZ" altLang="cs-CZ" sz="4400" b="1" u="sng">
                <a:solidFill>
                  <a:srgbClr val="FF0000"/>
                </a:solidFill>
              </a:rPr>
              <a:t>střídavá vedení vvn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785225" cy="720725"/>
          </a:xfrm>
        </p:spPr>
        <p:txBody>
          <a:bodyPr/>
          <a:lstStyle/>
          <a:p>
            <a:r>
              <a:rPr lang="cs-CZ" altLang="cs-CZ" sz="3800" b="1" u="sng">
                <a:solidFill>
                  <a:schemeClr val="bg2"/>
                </a:solidFill>
                <a:effectLst/>
              </a:rPr>
              <a:t>Příklady</a:t>
            </a:r>
          </a:p>
        </p:txBody>
      </p:sp>
      <p:sp>
        <p:nvSpPr>
          <p:cNvPr id="134147" name="Text Box 3"/>
          <p:cNvSpPr txBox="1">
            <a:spLocks noChangeArrowheads="1"/>
          </p:cNvSpPr>
          <p:nvPr/>
        </p:nvSpPr>
        <p:spPr bwMode="auto">
          <a:xfrm>
            <a:off x="179388" y="908050"/>
            <a:ext cx="8640762" cy="22510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Vypočítejte úbytek napětí pro trojfázové vedení s jmenovitým napětím 400 V s 4 odběry. Uvažovaný účiník je 0,9.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1. odběr	15 kW	vzdálenost od počátku 	200 m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2. odběr	20 kW		250 m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3. odběr 	10 kW		400 m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4. odběr	15 kW		500 m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Pro napájení je použit kabel 1 AYKY s průřezem 120 mm</a:t>
            </a:r>
            <a:r>
              <a:rPr lang="cs-CZ" altLang="cs-CZ" sz="2000" b="1" baseline="30000">
                <a:solidFill>
                  <a:schemeClr val="bg2"/>
                </a:solidFill>
                <a:effectLst/>
              </a:rPr>
              <a:t>2</a:t>
            </a:r>
            <a:r>
              <a:rPr lang="cs-CZ" altLang="cs-CZ" sz="2000" b="1">
                <a:solidFill>
                  <a:schemeClr val="bg2"/>
                </a:solidFill>
                <a:effectLst/>
              </a:rPr>
              <a:t> </a:t>
            </a:r>
          </a:p>
        </p:txBody>
      </p:sp>
      <p:graphicFrame>
        <p:nvGraphicFramePr>
          <p:cNvPr id="134150" name="Object 6"/>
          <p:cNvGraphicFramePr>
            <a:graphicFrameLocks noChangeAspect="1"/>
          </p:cNvGraphicFramePr>
          <p:nvPr/>
        </p:nvGraphicFramePr>
        <p:xfrm>
          <a:off x="250825" y="4724400"/>
          <a:ext cx="8640763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74" name="Rovnice" r:id="rId3" imgW="4140000" imgH="482400" progId="Equation.3">
                  <p:embed/>
                </p:oleObj>
              </mc:Choice>
              <mc:Fallback>
                <p:oleObj name="Rovnice" r:id="rId3" imgW="4140000" imgH="482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4724400"/>
                        <a:ext cx="8640763" cy="98583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4151" name="Text Box 7"/>
          <p:cNvSpPr txBox="1">
            <a:spLocks noChangeArrowheads="1"/>
          </p:cNvSpPr>
          <p:nvPr/>
        </p:nvSpPr>
        <p:spPr bwMode="auto">
          <a:xfrm>
            <a:off x="250825" y="3284538"/>
            <a:ext cx="8137525" cy="7270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Výpočet </a:t>
            </a: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</a:t>
            </a:r>
            <a:r>
              <a:rPr lang="cs-CZ" altLang="cs-CZ" sz="2000" b="1" dirty="0" err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Pl</a:t>
            </a: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podle adiční metody.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</a:t>
            </a:r>
            <a:r>
              <a:rPr lang="cs-CZ" altLang="cs-CZ" sz="2000" b="1" dirty="0" err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Pl</a:t>
            </a: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= 60*200+45*50+25*150+15*100 = 19500 </a:t>
            </a:r>
            <a:r>
              <a:rPr lang="cs-CZ" altLang="cs-CZ" sz="2000" b="1" dirty="0" err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kWm</a:t>
            </a:r>
            <a:endParaRPr lang="cs-CZ" altLang="cs-CZ" sz="2000" b="1" dirty="0">
              <a:solidFill>
                <a:schemeClr val="bg2"/>
              </a:solidFill>
              <a:effectLst/>
              <a:sym typeface="Symbol" panose="05050102010706020507" pitchFamily="18" charset="2"/>
            </a:endParaRPr>
          </a:p>
        </p:txBody>
      </p:sp>
      <p:sp>
        <p:nvSpPr>
          <p:cNvPr id="134152" name="Text Box 8"/>
          <p:cNvSpPr txBox="1">
            <a:spLocks noChangeArrowheads="1"/>
          </p:cNvSpPr>
          <p:nvPr/>
        </p:nvSpPr>
        <p:spPr bwMode="auto">
          <a:xfrm>
            <a:off x="250825" y="4149725"/>
            <a:ext cx="8137525" cy="422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Z katalogu: R</a:t>
            </a:r>
            <a:r>
              <a:rPr lang="cs-CZ" altLang="cs-CZ" sz="2000" b="1" baseline="-25000">
                <a:solidFill>
                  <a:schemeClr val="bg2"/>
                </a:solidFill>
                <a:effectLst/>
              </a:rPr>
              <a:t>1</a:t>
            </a:r>
            <a:r>
              <a:rPr lang="cs-CZ" altLang="cs-CZ" sz="2000" b="1">
                <a:solidFill>
                  <a:schemeClr val="bg2"/>
                </a:solidFill>
                <a:effectLst/>
              </a:rPr>
              <a:t>=0,3 </a:t>
            </a: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/km, X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L1</a:t>
            </a: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=0,07 /km</a:t>
            </a:r>
          </a:p>
        </p:txBody>
      </p:sp>
      <p:graphicFrame>
        <p:nvGraphicFramePr>
          <p:cNvPr id="134153" name="Object 9"/>
          <p:cNvGraphicFramePr>
            <a:graphicFrameLocks noChangeAspect="1"/>
          </p:cNvGraphicFramePr>
          <p:nvPr/>
        </p:nvGraphicFramePr>
        <p:xfrm>
          <a:off x="323850" y="5876925"/>
          <a:ext cx="5246688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75" name="Rovnice" r:id="rId5" imgW="2514600" imgH="393480" progId="Equation.3">
                  <p:embed/>
                </p:oleObj>
              </mc:Choice>
              <mc:Fallback>
                <p:oleObj name="Rovnice" r:id="rId5" imgW="2514600" imgH="393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5876925"/>
                        <a:ext cx="5246688" cy="80327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4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4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4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4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4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4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4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4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4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4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4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4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6" grpId="0"/>
      <p:bldP spid="134147" grpId="0"/>
      <p:bldP spid="13415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785225" cy="720725"/>
          </a:xfrm>
        </p:spPr>
        <p:txBody>
          <a:bodyPr/>
          <a:lstStyle/>
          <a:p>
            <a:r>
              <a:rPr lang="cs-CZ" altLang="cs-CZ" sz="3800" b="1" u="sng" dirty="0">
                <a:solidFill>
                  <a:schemeClr val="bg2"/>
                </a:solidFill>
                <a:effectLst/>
              </a:rPr>
              <a:t>Příklady</a:t>
            </a:r>
          </a:p>
        </p:txBody>
      </p:sp>
      <p:sp>
        <p:nvSpPr>
          <p:cNvPr id="138243" name="Text Box 3"/>
          <p:cNvSpPr txBox="1">
            <a:spLocks noChangeArrowheads="1"/>
          </p:cNvSpPr>
          <p:nvPr/>
        </p:nvSpPr>
        <p:spPr bwMode="auto">
          <a:xfrm>
            <a:off x="179388" y="908050"/>
            <a:ext cx="8785225" cy="194117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Vypočítejte úbytek napětí pro trojfázové vedení s jmenovitým napětím 22 </a:t>
            </a:r>
            <a:r>
              <a:rPr lang="cs-CZ" altLang="cs-CZ" sz="2000" b="1" dirty="0" err="1">
                <a:solidFill>
                  <a:schemeClr val="bg2"/>
                </a:solidFill>
                <a:effectLst/>
              </a:rPr>
              <a:t>kV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 se 2 odběry. Vzdálenost vodičů je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60 cm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. Uvažovaný účiník je 0,95.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1. odběr	2 MW	vzdálenost od počátku 	10 km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2. odběr	3 MW		25 km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Pro vedení je použito lano 100/25 </a:t>
            </a:r>
            <a:r>
              <a:rPr lang="cs-CZ" altLang="cs-CZ" sz="2000" b="1" dirty="0" err="1">
                <a:solidFill>
                  <a:schemeClr val="bg2"/>
                </a:solidFill>
                <a:effectLst/>
              </a:rPr>
              <a:t>AlFe</a:t>
            </a:r>
            <a:endParaRPr lang="cs-CZ" altLang="cs-CZ" sz="2000" b="1" dirty="0">
              <a:solidFill>
                <a:schemeClr val="bg2"/>
              </a:solidFill>
              <a:effectLst/>
            </a:endParaRPr>
          </a:p>
        </p:txBody>
      </p:sp>
      <p:sp>
        <p:nvSpPr>
          <p:cNvPr id="138249" name="Text Box 9"/>
          <p:cNvSpPr txBox="1">
            <a:spLocks noChangeArrowheads="1"/>
          </p:cNvSpPr>
          <p:nvPr/>
        </p:nvSpPr>
        <p:spPr bwMode="auto">
          <a:xfrm>
            <a:off x="179388" y="3068960"/>
            <a:ext cx="8640762" cy="22510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Vypočítejte úbytek napětí pro trojfázové vedení s jmenovitým napětím 400 V s 3 odběry. Vzdálenost vodičů je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</a:rPr>
              <a:t>50 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cm. Napětí na počátku je 410 V, uvažovaný účiník je 0,9.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1. odběr	20 kW	vzdálenost od počátku 	50 m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2. odběr	15 kW		70 m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3. odběr 	10 kW		100 m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Pro napájení je použito lano 50 </a:t>
            </a:r>
            <a:r>
              <a:rPr lang="cs-CZ" altLang="cs-CZ" sz="2000" b="1" dirty="0" err="1">
                <a:solidFill>
                  <a:schemeClr val="bg2"/>
                </a:solidFill>
                <a:effectLst/>
              </a:rPr>
              <a:t>AlFe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8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8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2" grpId="0"/>
      <p:bldP spid="138243" grpId="0"/>
      <p:bldP spid="1382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17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77838"/>
            <a:ext cx="8713788" cy="5472112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61950"/>
            <a:ext cx="8569325" cy="6081713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484313"/>
            <a:ext cx="7200900" cy="442595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7223" name="Group 7"/>
          <p:cNvGrpSpPr>
            <a:grpSpLocks/>
          </p:cNvGrpSpPr>
          <p:nvPr/>
        </p:nvGrpSpPr>
        <p:grpSpPr bwMode="auto">
          <a:xfrm>
            <a:off x="7569200" y="188913"/>
            <a:ext cx="1466850" cy="6480175"/>
            <a:chOff x="4377" y="709"/>
            <a:chExt cx="743" cy="3439"/>
          </a:xfrm>
        </p:grpSpPr>
        <p:pic>
          <p:nvPicPr>
            <p:cNvPr id="137220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77" y="709"/>
              <a:ext cx="380" cy="3434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7221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0" y="709"/>
              <a:ext cx="380" cy="343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785225" cy="1296987"/>
          </a:xfrm>
        </p:spPr>
        <p:txBody>
          <a:bodyPr/>
          <a:lstStyle/>
          <a:p>
            <a:r>
              <a:rPr lang="cs-CZ" altLang="cs-CZ" sz="3600" b="1" u="sng">
                <a:solidFill>
                  <a:schemeClr val="bg2"/>
                </a:solidFill>
              </a:rPr>
              <a:t>Výpočet průřezu z dovoleného úbytku napětí</a:t>
            </a:r>
          </a:p>
        </p:txBody>
      </p:sp>
      <p:sp>
        <p:nvSpPr>
          <p:cNvPr id="139267" name="Text Box 3"/>
          <p:cNvSpPr txBox="1">
            <a:spLocks noChangeArrowheads="1"/>
          </p:cNvSpPr>
          <p:nvPr/>
        </p:nvSpPr>
        <p:spPr bwMode="auto">
          <a:xfrm>
            <a:off x="250825" y="1557338"/>
            <a:ext cx="8640763" cy="1031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u="sng">
                <a:solidFill>
                  <a:schemeClr val="bg2"/>
                </a:solidFill>
                <a:effectLst/>
              </a:rPr>
              <a:t>Při výpočtu průřezu nelze postupovat stejně jako u stejnosměrného napětí – jak činný odpor, tak i indukční reaktance  závisí na průřezu </a:t>
            </a:r>
            <a:r>
              <a:rPr lang="cs-CZ" altLang="cs-CZ" sz="20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 v jedné rovnici jsou dvě neznámé.</a:t>
            </a:r>
            <a:endParaRPr lang="cs-CZ" altLang="cs-CZ" sz="2000" b="1" u="sng">
              <a:solidFill>
                <a:schemeClr val="bg2"/>
              </a:solidFill>
              <a:effectLst/>
            </a:endParaRPr>
          </a:p>
        </p:txBody>
      </p:sp>
      <p:sp>
        <p:nvSpPr>
          <p:cNvPr id="139270" name="Text Box 6"/>
          <p:cNvSpPr txBox="1">
            <a:spLocks noChangeArrowheads="1"/>
          </p:cNvSpPr>
          <p:nvPr/>
        </p:nvSpPr>
        <p:spPr bwMode="auto">
          <a:xfrm>
            <a:off x="252413" y="2801938"/>
            <a:ext cx="8640762" cy="422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46088" indent="-44608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u="sng">
                <a:solidFill>
                  <a:schemeClr val="bg2"/>
                </a:solidFill>
                <a:effectLst/>
              </a:rPr>
              <a:t>1.	Vyjádření jednotkového činného odporu a reaktance vedení</a:t>
            </a:r>
            <a:endParaRPr lang="cs-CZ" altLang="cs-CZ" sz="2000" b="1">
              <a:solidFill>
                <a:schemeClr val="bg2"/>
              </a:solidFill>
              <a:effectLst/>
            </a:endParaRPr>
          </a:p>
        </p:txBody>
      </p:sp>
      <p:graphicFrame>
        <p:nvGraphicFramePr>
          <p:cNvPr id="139273" name="Object 9"/>
          <p:cNvGraphicFramePr>
            <a:graphicFrameLocks noChangeAspect="1"/>
          </p:cNvGraphicFramePr>
          <p:nvPr/>
        </p:nvGraphicFramePr>
        <p:xfrm>
          <a:off x="2339975" y="3575050"/>
          <a:ext cx="4483100" cy="208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84" name="Rovnice" r:id="rId3" imgW="2031840" imgH="965160" progId="Equation.3">
                  <p:embed/>
                </p:oleObj>
              </mc:Choice>
              <mc:Fallback>
                <p:oleObj name="Rovnice" r:id="rId3" imgW="2031840" imgH="96516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3575050"/>
                        <a:ext cx="4483100" cy="208597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9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9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785225" cy="1296987"/>
          </a:xfrm>
        </p:spPr>
        <p:txBody>
          <a:bodyPr/>
          <a:lstStyle/>
          <a:p>
            <a:r>
              <a:rPr lang="cs-CZ" altLang="cs-CZ" sz="3600" b="1" u="sng">
                <a:solidFill>
                  <a:schemeClr val="bg2"/>
                </a:solidFill>
              </a:rPr>
              <a:t>Výpočet průřezu z dovoleného úbytku napětí</a:t>
            </a:r>
          </a:p>
        </p:txBody>
      </p:sp>
      <p:sp>
        <p:nvSpPr>
          <p:cNvPr id="140292" name="Text Box 4"/>
          <p:cNvSpPr txBox="1">
            <a:spLocks noChangeArrowheads="1"/>
          </p:cNvSpPr>
          <p:nvPr/>
        </p:nvSpPr>
        <p:spPr bwMode="auto">
          <a:xfrm>
            <a:off x="252413" y="1557338"/>
            <a:ext cx="7272337" cy="422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46088" indent="-44608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u="sng">
                <a:solidFill>
                  <a:schemeClr val="bg2"/>
                </a:solidFill>
                <a:effectLst/>
              </a:rPr>
              <a:t>2.	Zvolíme si průřez vodiče a vypočítáme (R</a:t>
            </a:r>
            <a:r>
              <a:rPr lang="cs-CZ" altLang="cs-CZ" sz="2000" b="1" u="sng" baseline="-25000">
                <a:solidFill>
                  <a:schemeClr val="bg2"/>
                </a:solidFill>
                <a:effectLst/>
              </a:rPr>
              <a:t>1z</a:t>
            </a:r>
            <a:r>
              <a:rPr lang="cs-CZ" altLang="cs-CZ" sz="2000" b="1" u="sng">
                <a:solidFill>
                  <a:schemeClr val="bg2"/>
                </a:solidFill>
                <a:effectLst/>
              </a:rPr>
              <a:t> +X</a:t>
            </a:r>
            <a:r>
              <a:rPr lang="cs-CZ" altLang="cs-CZ" sz="2000" b="1" u="sng" baseline="-25000">
                <a:solidFill>
                  <a:schemeClr val="bg2"/>
                </a:solidFill>
                <a:effectLst/>
              </a:rPr>
              <a:t>L1z</a:t>
            </a:r>
            <a:r>
              <a:rPr lang="cs-CZ" altLang="cs-CZ" sz="2000" b="1" u="sng">
                <a:solidFill>
                  <a:schemeClr val="bg2"/>
                </a:solidFill>
                <a:effectLst/>
              </a:rPr>
              <a:t>*tg</a:t>
            </a:r>
            <a:r>
              <a:rPr lang="cs-CZ" altLang="cs-CZ" sz="20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)</a:t>
            </a:r>
            <a:endParaRPr lang="cs-CZ" altLang="cs-CZ" sz="2000" b="1">
              <a:solidFill>
                <a:schemeClr val="bg2"/>
              </a:solidFill>
              <a:effectLst/>
            </a:endParaRPr>
          </a:p>
        </p:txBody>
      </p:sp>
      <p:sp>
        <p:nvSpPr>
          <p:cNvPr id="140294" name="Text Box 6"/>
          <p:cNvSpPr txBox="1">
            <a:spLocks noChangeArrowheads="1"/>
          </p:cNvSpPr>
          <p:nvPr/>
        </p:nvSpPr>
        <p:spPr bwMode="auto">
          <a:xfrm>
            <a:off x="250825" y="2205038"/>
            <a:ext cx="7272338" cy="4826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46088" indent="-44608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u="sng">
                <a:solidFill>
                  <a:schemeClr val="bg2"/>
                </a:solidFill>
                <a:effectLst/>
              </a:rPr>
              <a:t>3.	Musí platit	</a:t>
            </a:r>
            <a:r>
              <a:rPr lang="cs-CZ" altLang="cs-CZ" sz="2400" b="1" u="sng">
                <a:solidFill>
                  <a:schemeClr val="bg2"/>
                </a:solidFill>
                <a:effectLst/>
              </a:rPr>
              <a:t>(R</a:t>
            </a:r>
            <a:r>
              <a:rPr lang="cs-CZ" altLang="cs-CZ" sz="2400" b="1" u="sng" baseline="-25000">
                <a:solidFill>
                  <a:schemeClr val="bg2"/>
                </a:solidFill>
                <a:effectLst/>
              </a:rPr>
              <a:t>1z</a:t>
            </a:r>
            <a:r>
              <a:rPr lang="cs-CZ" altLang="cs-CZ" sz="2400" b="1" u="sng">
                <a:solidFill>
                  <a:schemeClr val="bg2"/>
                </a:solidFill>
                <a:effectLst/>
              </a:rPr>
              <a:t> +X</a:t>
            </a:r>
            <a:r>
              <a:rPr lang="cs-CZ" altLang="cs-CZ" sz="2400" b="1" u="sng" baseline="-25000">
                <a:solidFill>
                  <a:schemeClr val="bg2"/>
                </a:solidFill>
                <a:effectLst/>
              </a:rPr>
              <a:t>L1z</a:t>
            </a:r>
            <a:r>
              <a:rPr lang="cs-CZ" altLang="cs-CZ" sz="2400" b="1" u="sng">
                <a:solidFill>
                  <a:schemeClr val="bg2"/>
                </a:solidFill>
                <a:effectLst/>
              </a:rPr>
              <a:t>*tg</a:t>
            </a:r>
            <a:r>
              <a:rPr lang="cs-CZ" altLang="cs-CZ" sz="24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) </a:t>
            </a:r>
            <a:r>
              <a:rPr lang="en-US" altLang="cs-CZ" sz="2400" b="1" u="sng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&lt;</a:t>
            </a:r>
            <a:r>
              <a:rPr lang="cs-CZ" altLang="cs-CZ" sz="2400" b="1" u="sng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cs-CZ" altLang="cs-CZ" sz="2400" b="1" u="sng">
                <a:solidFill>
                  <a:schemeClr val="bg2"/>
                </a:solidFill>
                <a:effectLst/>
              </a:rPr>
              <a:t>(R</a:t>
            </a:r>
            <a:r>
              <a:rPr lang="cs-CZ" altLang="cs-CZ" sz="2400" b="1" u="sng" baseline="-25000">
                <a:solidFill>
                  <a:schemeClr val="bg2"/>
                </a:solidFill>
                <a:effectLst/>
              </a:rPr>
              <a:t>1</a:t>
            </a:r>
            <a:r>
              <a:rPr lang="cs-CZ" altLang="cs-CZ" sz="2400" b="1" u="sng">
                <a:solidFill>
                  <a:schemeClr val="bg2"/>
                </a:solidFill>
                <a:effectLst/>
              </a:rPr>
              <a:t> +X</a:t>
            </a:r>
            <a:r>
              <a:rPr lang="cs-CZ" altLang="cs-CZ" sz="2400" b="1" u="sng" baseline="-25000">
                <a:solidFill>
                  <a:schemeClr val="bg2"/>
                </a:solidFill>
                <a:effectLst/>
              </a:rPr>
              <a:t>L1</a:t>
            </a:r>
            <a:r>
              <a:rPr lang="cs-CZ" altLang="cs-CZ" sz="2400" b="1" u="sng">
                <a:solidFill>
                  <a:schemeClr val="bg2"/>
                </a:solidFill>
                <a:effectLst/>
              </a:rPr>
              <a:t>*tg</a:t>
            </a:r>
            <a:r>
              <a:rPr lang="cs-CZ" altLang="cs-CZ" sz="24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)</a:t>
            </a:r>
            <a:r>
              <a:rPr lang="cs-CZ" altLang="cs-CZ" sz="20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</a:t>
            </a:r>
            <a:endParaRPr lang="en-US" altLang="cs-CZ" sz="2000" b="1" u="sng">
              <a:solidFill>
                <a:schemeClr val="bg2"/>
              </a:solidFill>
              <a:effectLst/>
              <a:sym typeface="Symbol" panose="05050102010706020507" pitchFamily="18" charset="2"/>
            </a:endParaRPr>
          </a:p>
        </p:txBody>
      </p:sp>
      <p:sp>
        <p:nvSpPr>
          <p:cNvPr id="140295" name="Text Box 7"/>
          <p:cNvSpPr txBox="1">
            <a:spLocks noChangeArrowheads="1"/>
          </p:cNvSpPr>
          <p:nvPr/>
        </p:nvSpPr>
        <p:spPr bwMode="auto">
          <a:xfrm>
            <a:off x="250825" y="2997200"/>
            <a:ext cx="7272338" cy="86395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46088" indent="-44608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u="sng" dirty="0">
                <a:solidFill>
                  <a:schemeClr val="bg2"/>
                </a:solidFill>
                <a:effectLst/>
              </a:rPr>
              <a:t>4.	Jestliže nerovnost </a:t>
            </a:r>
            <a:r>
              <a:rPr lang="cs-CZ" altLang="cs-CZ" sz="2000" b="1" u="sng">
                <a:solidFill>
                  <a:schemeClr val="bg2"/>
                </a:solidFill>
                <a:effectLst/>
              </a:rPr>
              <a:t>neplatí</a:t>
            </a:r>
            <a:r>
              <a:rPr lang="cs-CZ" altLang="cs-CZ" sz="2000" b="1" u="sng" smtClean="0">
                <a:solidFill>
                  <a:schemeClr val="bg2"/>
                </a:solidFill>
                <a:effectLst/>
              </a:rPr>
              <a:t>, … </a:t>
            </a:r>
            <a:endParaRPr lang="cs-CZ" altLang="cs-CZ" sz="2000" b="1" u="sng" dirty="0" smtClean="0">
              <a:solidFill>
                <a:schemeClr val="bg2"/>
              </a:solidFill>
              <a:effectLst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u="sng" dirty="0" smtClean="0">
                <a:solidFill>
                  <a:schemeClr val="bg2"/>
                </a:solidFill>
                <a:effectLst/>
              </a:rPr>
              <a:t>volíme </a:t>
            </a:r>
            <a:r>
              <a:rPr lang="cs-CZ" altLang="cs-CZ" sz="2000" b="1" u="sng" dirty="0">
                <a:solidFill>
                  <a:schemeClr val="bg2"/>
                </a:solidFill>
                <a:effectLst/>
              </a:rPr>
              <a:t>větší průřez</a:t>
            </a:r>
            <a:endParaRPr lang="en-US" altLang="cs-CZ" sz="2000" b="1" u="sng" dirty="0">
              <a:solidFill>
                <a:schemeClr val="bg2"/>
              </a:solidFill>
              <a:effectLst/>
              <a:sym typeface="Symbol" panose="05050102010706020507" pitchFamily="18" charset="2"/>
            </a:endParaRPr>
          </a:p>
        </p:txBody>
      </p:sp>
      <p:sp>
        <p:nvSpPr>
          <p:cNvPr id="140296" name="Text Box 8"/>
          <p:cNvSpPr txBox="1">
            <a:spLocks noChangeArrowheads="1"/>
          </p:cNvSpPr>
          <p:nvPr/>
        </p:nvSpPr>
        <p:spPr bwMode="auto">
          <a:xfrm>
            <a:off x="250825" y="3880693"/>
            <a:ext cx="8713788" cy="2860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2149475" algn="l"/>
                <a:tab pos="35893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2149475" algn="l"/>
                <a:tab pos="35893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2149475" algn="l"/>
                <a:tab pos="35893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2149475" algn="l"/>
                <a:tab pos="35893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2149475" algn="l"/>
                <a:tab pos="35893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2149475" algn="l"/>
                <a:tab pos="35893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2149475" algn="l"/>
                <a:tab pos="35893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2149475" algn="l"/>
                <a:tab pos="35893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2149475" algn="l"/>
                <a:tab pos="35893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u="sng" dirty="0">
                <a:solidFill>
                  <a:schemeClr val="bg2"/>
                </a:solidFill>
                <a:effectLst/>
              </a:rPr>
              <a:t>Příklad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Navrhněte vedení </a:t>
            </a:r>
            <a:r>
              <a:rPr lang="cs-CZ" altLang="cs-CZ" sz="2000" b="1" dirty="0" err="1">
                <a:solidFill>
                  <a:schemeClr val="bg2"/>
                </a:solidFill>
                <a:effectLst/>
              </a:rPr>
              <a:t>AlFe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 6. Napájecí napětí je 400 V, uvažovaný účiník 0,8. Úbytek napětí nesmí překročit 10%. Vodiče jsou uspořádány do rovnostranného trojúhelníku o straně 600 mm.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Odběry a jejich vzdálenosti od počátku: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1. odběr	10 kW	150 m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2. odběr	25 kW	400 m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3. odběr	15 kW	600 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0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0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0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0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0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0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0" grpId="0"/>
      <p:bldP spid="14029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8" name="Text Box 6"/>
          <p:cNvSpPr txBox="1">
            <a:spLocks noChangeArrowheads="1"/>
          </p:cNvSpPr>
          <p:nvPr/>
        </p:nvSpPr>
        <p:spPr bwMode="auto">
          <a:xfrm>
            <a:off x="179388" y="188913"/>
            <a:ext cx="5761037" cy="879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2149475" algn="l"/>
                <a:tab pos="35893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2149475" algn="l"/>
                <a:tab pos="35893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2149475" algn="l"/>
                <a:tab pos="35893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2149475" algn="l"/>
                <a:tab pos="35893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2149475" algn="l"/>
                <a:tab pos="35893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2149475" algn="l"/>
                <a:tab pos="35893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2149475" algn="l"/>
                <a:tab pos="35893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2149475" algn="l"/>
                <a:tab pos="35893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2149475" algn="l"/>
                <a:tab pos="35893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u="sng">
                <a:solidFill>
                  <a:schemeClr val="bg2"/>
                </a:solidFill>
                <a:effectLst/>
              </a:rPr>
              <a:t>1. Výpočet výkonového momentu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Pl = 50*150 + 40*250 + 15*200 = 20500 kWm</a:t>
            </a:r>
          </a:p>
        </p:txBody>
      </p:sp>
      <p:sp>
        <p:nvSpPr>
          <p:cNvPr id="141320" name="Text Box 8"/>
          <p:cNvSpPr txBox="1">
            <a:spLocks noChangeArrowheads="1"/>
          </p:cNvSpPr>
          <p:nvPr/>
        </p:nvSpPr>
        <p:spPr bwMode="auto">
          <a:xfrm>
            <a:off x="179388" y="1196975"/>
            <a:ext cx="7993062" cy="422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2149475" algn="l"/>
                <a:tab pos="35893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2149475" algn="l"/>
                <a:tab pos="35893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2149475" algn="l"/>
                <a:tab pos="35893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2149475" algn="l"/>
                <a:tab pos="35893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2149475" algn="l"/>
                <a:tab pos="35893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2149475" algn="l"/>
                <a:tab pos="35893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2149475" algn="l"/>
                <a:tab pos="35893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2149475" algn="l"/>
                <a:tab pos="35893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2149475" algn="l"/>
                <a:tab pos="35893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u="sng">
                <a:solidFill>
                  <a:schemeClr val="bg2"/>
                </a:solidFill>
                <a:effectLst/>
              </a:rPr>
              <a:t>2. Vyjádření jednotkového činného výkonu a indukční reaktance</a:t>
            </a:r>
          </a:p>
        </p:txBody>
      </p:sp>
      <p:graphicFrame>
        <p:nvGraphicFramePr>
          <p:cNvPr id="141321" name="Object 9"/>
          <p:cNvGraphicFramePr>
            <a:graphicFrameLocks noChangeAspect="1"/>
          </p:cNvGraphicFramePr>
          <p:nvPr/>
        </p:nvGraphicFramePr>
        <p:xfrm>
          <a:off x="179388" y="1700213"/>
          <a:ext cx="8243887" cy="89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36" name="Rovnice" r:id="rId3" imgW="4254480" imgH="469800" progId="Equation.3">
                  <p:embed/>
                </p:oleObj>
              </mc:Choice>
              <mc:Fallback>
                <p:oleObj name="Rovnice" r:id="rId3" imgW="4254480" imgH="469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700213"/>
                        <a:ext cx="8243887" cy="89058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322" name="Text Box 10"/>
          <p:cNvSpPr txBox="1">
            <a:spLocks noChangeArrowheads="1"/>
          </p:cNvSpPr>
          <p:nvPr/>
        </p:nvSpPr>
        <p:spPr bwMode="auto">
          <a:xfrm>
            <a:off x="179388" y="2790825"/>
            <a:ext cx="7272337" cy="879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46088" indent="-44608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u="sng">
                <a:solidFill>
                  <a:schemeClr val="bg2"/>
                </a:solidFill>
                <a:effectLst/>
              </a:rPr>
              <a:t>3.	Volba průřezu vodiče 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Volíme průřez 50 mm</a:t>
            </a:r>
            <a:r>
              <a:rPr lang="cs-CZ" altLang="cs-CZ" sz="2000" b="1" baseline="30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2</a:t>
            </a:r>
            <a:endParaRPr lang="cs-CZ" altLang="cs-CZ" sz="2000" b="1">
              <a:solidFill>
                <a:schemeClr val="bg2"/>
              </a:solidFill>
              <a:effectLst/>
              <a:sym typeface="Symbol" panose="05050102010706020507" pitchFamily="18" charset="2"/>
            </a:endParaRPr>
          </a:p>
        </p:txBody>
      </p:sp>
      <p:sp>
        <p:nvSpPr>
          <p:cNvPr id="141323" name="Text Box 11"/>
          <p:cNvSpPr txBox="1">
            <a:spLocks noChangeArrowheads="1"/>
          </p:cNvSpPr>
          <p:nvPr/>
        </p:nvSpPr>
        <p:spPr bwMode="auto">
          <a:xfrm>
            <a:off x="179388" y="3933825"/>
            <a:ext cx="6840537" cy="879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46088" indent="-44608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u="sng">
                <a:solidFill>
                  <a:schemeClr val="bg2"/>
                </a:solidFill>
                <a:effectLst/>
              </a:rPr>
              <a:t>4.	Výpočet (R</a:t>
            </a:r>
            <a:r>
              <a:rPr lang="cs-CZ" altLang="cs-CZ" sz="2000" b="1" u="sng" baseline="-25000">
                <a:solidFill>
                  <a:schemeClr val="bg2"/>
                </a:solidFill>
                <a:effectLst/>
              </a:rPr>
              <a:t>1z</a:t>
            </a:r>
            <a:r>
              <a:rPr lang="cs-CZ" altLang="cs-CZ" sz="2000" b="1" u="sng">
                <a:solidFill>
                  <a:schemeClr val="bg2"/>
                </a:solidFill>
                <a:effectLst/>
              </a:rPr>
              <a:t> +X</a:t>
            </a:r>
            <a:r>
              <a:rPr lang="cs-CZ" altLang="cs-CZ" sz="2000" b="1" u="sng" baseline="-25000">
                <a:solidFill>
                  <a:schemeClr val="bg2"/>
                </a:solidFill>
                <a:effectLst/>
              </a:rPr>
              <a:t>L1z</a:t>
            </a:r>
            <a:r>
              <a:rPr lang="cs-CZ" altLang="cs-CZ" sz="2000" b="1" u="sng">
                <a:solidFill>
                  <a:schemeClr val="bg2"/>
                </a:solidFill>
                <a:effectLst/>
              </a:rPr>
              <a:t>*tg</a:t>
            </a:r>
            <a:r>
              <a:rPr lang="cs-CZ" altLang="cs-CZ" sz="20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)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(R</a:t>
            </a:r>
            <a:r>
              <a:rPr lang="cs-CZ" altLang="cs-CZ" sz="2000" b="1" baseline="-25000">
                <a:solidFill>
                  <a:schemeClr val="bg2"/>
                </a:solidFill>
                <a:effectLst/>
              </a:rPr>
              <a:t>1z</a:t>
            </a:r>
            <a:r>
              <a:rPr lang="cs-CZ" altLang="cs-CZ" sz="2000" b="1">
                <a:solidFill>
                  <a:schemeClr val="bg2"/>
                </a:solidFill>
                <a:effectLst/>
              </a:rPr>
              <a:t> +X</a:t>
            </a:r>
            <a:r>
              <a:rPr lang="cs-CZ" altLang="cs-CZ" sz="2000" b="1" baseline="-25000">
                <a:solidFill>
                  <a:schemeClr val="bg2"/>
                </a:solidFill>
                <a:effectLst/>
              </a:rPr>
              <a:t>L1z</a:t>
            </a:r>
            <a:r>
              <a:rPr lang="cs-CZ" altLang="cs-CZ" sz="2000" b="1">
                <a:solidFill>
                  <a:schemeClr val="bg2"/>
                </a:solidFill>
                <a:effectLst/>
              </a:rPr>
              <a:t>*tg</a:t>
            </a: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) = 0,69 + (0,06+0,257)*0,75 = 0,928 /km</a:t>
            </a:r>
          </a:p>
        </p:txBody>
      </p:sp>
      <p:sp>
        <p:nvSpPr>
          <p:cNvPr id="141325" name="Text Box 13"/>
          <p:cNvSpPr txBox="1">
            <a:spLocks noChangeArrowheads="1"/>
          </p:cNvSpPr>
          <p:nvPr/>
        </p:nvSpPr>
        <p:spPr bwMode="auto">
          <a:xfrm>
            <a:off x="179388" y="5013325"/>
            <a:ext cx="7272337" cy="12332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46088" indent="-44608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u="sng" dirty="0">
                <a:solidFill>
                  <a:schemeClr val="bg2"/>
                </a:solidFill>
                <a:effectLst/>
              </a:rPr>
              <a:t>5.	? </a:t>
            </a:r>
            <a:r>
              <a:rPr lang="cs-CZ" altLang="cs-CZ" sz="2400" b="1" u="sng" dirty="0">
                <a:solidFill>
                  <a:schemeClr val="bg2"/>
                </a:solidFill>
                <a:effectLst/>
              </a:rPr>
              <a:t>(R</a:t>
            </a:r>
            <a:r>
              <a:rPr lang="cs-CZ" altLang="cs-CZ" sz="2400" b="1" u="sng" baseline="-25000" dirty="0">
                <a:solidFill>
                  <a:schemeClr val="bg2"/>
                </a:solidFill>
                <a:effectLst/>
              </a:rPr>
              <a:t>1z</a:t>
            </a:r>
            <a:r>
              <a:rPr lang="cs-CZ" altLang="cs-CZ" sz="2400" b="1" u="sng" dirty="0">
                <a:solidFill>
                  <a:schemeClr val="bg2"/>
                </a:solidFill>
                <a:effectLst/>
              </a:rPr>
              <a:t> +X</a:t>
            </a:r>
            <a:r>
              <a:rPr lang="cs-CZ" altLang="cs-CZ" sz="2400" b="1" u="sng" baseline="-25000" dirty="0">
                <a:solidFill>
                  <a:schemeClr val="bg2"/>
                </a:solidFill>
                <a:effectLst/>
              </a:rPr>
              <a:t>L1z</a:t>
            </a:r>
            <a:r>
              <a:rPr lang="cs-CZ" altLang="cs-CZ" sz="2400" b="1" u="sng" dirty="0">
                <a:solidFill>
                  <a:schemeClr val="bg2"/>
                </a:solidFill>
                <a:effectLst/>
              </a:rPr>
              <a:t>*tg</a:t>
            </a:r>
            <a:r>
              <a:rPr lang="cs-CZ" altLang="cs-CZ" sz="2400" b="1" u="sng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) </a:t>
            </a:r>
            <a:r>
              <a:rPr lang="en-US" altLang="cs-CZ" sz="2400" b="1" u="sng" dirty="0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&lt;</a:t>
            </a:r>
            <a:r>
              <a:rPr lang="cs-CZ" altLang="cs-CZ" sz="2400" b="1" u="sng" dirty="0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cs-CZ" altLang="cs-CZ" sz="2400" b="1" u="sng" dirty="0">
                <a:solidFill>
                  <a:schemeClr val="bg2"/>
                </a:solidFill>
                <a:effectLst/>
              </a:rPr>
              <a:t>(R</a:t>
            </a:r>
            <a:r>
              <a:rPr lang="cs-CZ" altLang="cs-CZ" sz="2400" b="1" u="sng" baseline="-25000" dirty="0">
                <a:solidFill>
                  <a:schemeClr val="bg2"/>
                </a:solidFill>
                <a:effectLst/>
              </a:rPr>
              <a:t>1</a:t>
            </a:r>
            <a:r>
              <a:rPr lang="cs-CZ" altLang="cs-CZ" sz="2400" b="1" u="sng" dirty="0">
                <a:solidFill>
                  <a:schemeClr val="bg2"/>
                </a:solidFill>
                <a:effectLst/>
              </a:rPr>
              <a:t> +X</a:t>
            </a:r>
            <a:r>
              <a:rPr lang="cs-CZ" altLang="cs-CZ" sz="2400" b="1" u="sng" baseline="-25000" dirty="0">
                <a:solidFill>
                  <a:schemeClr val="bg2"/>
                </a:solidFill>
                <a:effectLst/>
              </a:rPr>
              <a:t>L1</a:t>
            </a:r>
            <a:r>
              <a:rPr lang="cs-CZ" altLang="cs-CZ" sz="2400" b="1" u="sng" dirty="0">
                <a:solidFill>
                  <a:schemeClr val="bg2"/>
                </a:solidFill>
                <a:effectLst/>
              </a:rPr>
              <a:t>*tg</a:t>
            </a:r>
            <a:r>
              <a:rPr lang="cs-CZ" altLang="cs-CZ" sz="2400" b="1" u="sng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)</a:t>
            </a:r>
            <a:r>
              <a:rPr lang="cs-CZ" altLang="cs-CZ" sz="2000" b="1" u="sng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?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</a:t>
            </a:r>
          </a:p>
          <a:p>
            <a:pPr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Neplatí</a:t>
            </a: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, zvolený průřez nevyhovuje</a:t>
            </a:r>
            <a:endParaRPr lang="en-US" altLang="cs-CZ" sz="2000" b="1" dirty="0">
              <a:solidFill>
                <a:schemeClr val="bg2"/>
              </a:solidFill>
              <a:effectLst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1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1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1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1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1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1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1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1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1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1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41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1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1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413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413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1" name="Text Box 5"/>
          <p:cNvSpPr txBox="1">
            <a:spLocks noChangeArrowheads="1"/>
          </p:cNvSpPr>
          <p:nvPr/>
        </p:nvSpPr>
        <p:spPr bwMode="auto">
          <a:xfrm>
            <a:off x="179388" y="188913"/>
            <a:ext cx="7272337" cy="879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46088" indent="-44608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u="sng">
                <a:solidFill>
                  <a:schemeClr val="bg2"/>
                </a:solidFill>
                <a:effectLst/>
              </a:rPr>
              <a:t>6.	Volba většího průřezu vodiče 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Volíme lano AlFe 70/11</a:t>
            </a:r>
          </a:p>
        </p:txBody>
      </p:sp>
      <p:sp>
        <p:nvSpPr>
          <p:cNvPr id="142342" name="Text Box 6"/>
          <p:cNvSpPr txBox="1">
            <a:spLocks noChangeArrowheads="1"/>
          </p:cNvSpPr>
          <p:nvPr/>
        </p:nvSpPr>
        <p:spPr bwMode="auto">
          <a:xfrm>
            <a:off x="179388" y="1268413"/>
            <a:ext cx="6840537" cy="879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46088" indent="-44608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u="sng">
                <a:solidFill>
                  <a:schemeClr val="bg2"/>
                </a:solidFill>
                <a:effectLst/>
              </a:rPr>
              <a:t>7.	Výpočet (R</a:t>
            </a:r>
            <a:r>
              <a:rPr lang="cs-CZ" altLang="cs-CZ" sz="2000" b="1" u="sng" baseline="-25000">
                <a:solidFill>
                  <a:schemeClr val="bg2"/>
                </a:solidFill>
                <a:effectLst/>
              </a:rPr>
              <a:t>1z</a:t>
            </a:r>
            <a:r>
              <a:rPr lang="cs-CZ" altLang="cs-CZ" sz="2000" b="1" u="sng">
                <a:solidFill>
                  <a:schemeClr val="bg2"/>
                </a:solidFill>
                <a:effectLst/>
              </a:rPr>
              <a:t> +X</a:t>
            </a:r>
            <a:r>
              <a:rPr lang="cs-CZ" altLang="cs-CZ" sz="2000" b="1" u="sng" baseline="-25000">
                <a:solidFill>
                  <a:schemeClr val="bg2"/>
                </a:solidFill>
                <a:effectLst/>
              </a:rPr>
              <a:t>L1z</a:t>
            </a:r>
            <a:r>
              <a:rPr lang="cs-CZ" altLang="cs-CZ" sz="2000" b="1" u="sng">
                <a:solidFill>
                  <a:schemeClr val="bg2"/>
                </a:solidFill>
                <a:effectLst/>
              </a:rPr>
              <a:t>*tg</a:t>
            </a:r>
            <a:r>
              <a:rPr lang="cs-CZ" altLang="cs-CZ" sz="20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)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(R</a:t>
            </a:r>
            <a:r>
              <a:rPr lang="cs-CZ" altLang="cs-CZ" sz="2000" b="1" baseline="-25000">
                <a:solidFill>
                  <a:schemeClr val="bg2"/>
                </a:solidFill>
                <a:effectLst/>
              </a:rPr>
              <a:t>1z</a:t>
            </a:r>
            <a:r>
              <a:rPr lang="cs-CZ" altLang="cs-CZ" sz="2000" b="1">
                <a:solidFill>
                  <a:schemeClr val="bg2"/>
                </a:solidFill>
                <a:effectLst/>
              </a:rPr>
              <a:t> +X</a:t>
            </a:r>
            <a:r>
              <a:rPr lang="cs-CZ" altLang="cs-CZ" sz="2000" b="1" baseline="-25000">
                <a:solidFill>
                  <a:schemeClr val="bg2"/>
                </a:solidFill>
                <a:effectLst/>
              </a:rPr>
              <a:t>L1z</a:t>
            </a:r>
            <a:r>
              <a:rPr lang="cs-CZ" altLang="cs-CZ" sz="2000" b="1">
                <a:solidFill>
                  <a:schemeClr val="bg2"/>
                </a:solidFill>
                <a:effectLst/>
              </a:rPr>
              <a:t>*tg</a:t>
            </a: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) = 0,4 + (0,048+0,257)*0,75 = 0,629 /km</a:t>
            </a:r>
          </a:p>
        </p:txBody>
      </p:sp>
      <p:sp>
        <p:nvSpPr>
          <p:cNvPr id="142343" name="Text Box 7"/>
          <p:cNvSpPr txBox="1">
            <a:spLocks noChangeArrowheads="1"/>
          </p:cNvSpPr>
          <p:nvPr/>
        </p:nvSpPr>
        <p:spPr bwMode="auto">
          <a:xfrm>
            <a:off x="179388" y="2276475"/>
            <a:ext cx="7272337" cy="9398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46088" indent="-44608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u="sng">
                <a:solidFill>
                  <a:schemeClr val="bg2"/>
                </a:solidFill>
                <a:effectLst/>
              </a:rPr>
              <a:t>8.	? </a:t>
            </a:r>
            <a:r>
              <a:rPr lang="cs-CZ" altLang="cs-CZ" sz="2400" b="1" u="sng">
                <a:solidFill>
                  <a:schemeClr val="bg2"/>
                </a:solidFill>
                <a:effectLst/>
              </a:rPr>
              <a:t>(R</a:t>
            </a:r>
            <a:r>
              <a:rPr lang="cs-CZ" altLang="cs-CZ" sz="2400" b="1" u="sng" baseline="-25000">
                <a:solidFill>
                  <a:schemeClr val="bg2"/>
                </a:solidFill>
                <a:effectLst/>
              </a:rPr>
              <a:t>1z</a:t>
            </a:r>
            <a:r>
              <a:rPr lang="cs-CZ" altLang="cs-CZ" sz="2400" b="1" u="sng">
                <a:solidFill>
                  <a:schemeClr val="bg2"/>
                </a:solidFill>
                <a:effectLst/>
              </a:rPr>
              <a:t> +X</a:t>
            </a:r>
            <a:r>
              <a:rPr lang="cs-CZ" altLang="cs-CZ" sz="2400" b="1" u="sng" baseline="-25000">
                <a:solidFill>
                  <a:schemeClr val="bg2"/>
                </a:solidFill>
                <a:effectLst/>
              </a:rPr>
              <a:t>L1z</a:t>
            </a:r>
            <a:r>
              <a:rPr lang="cs-CZ" altLang="cs-CZ" sz="2400" b="1" u="sng">
                <a:solidFill>
                  <a:schemeClr val="bg2"/>
                </a:solidFill>
                <a:effectLst/>
              </a:rPr>
              <a:t>*tg</a:t>
            </a:r>
            <a:r>
              <a:rPr lang="cs-CZ" altLang="cs-CZ" sz="24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) </a:t>
            </a:r>
            <a:r>
              <a:rPr lang="en-US" altLang="cs-CZ" sz="2400" b="1" u="sng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&lt;</a:t>
            </a:r>
            <a:r>
              <a:rPr lang="cs-CZ" altLang="cs-CZ" sz="2400" b="1" u="sng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cs-CZ" altLang="cs-CZ" sz="2400" b="1" u="sng">
                <a:solidFill>
                  <a:schemeClr val="bg2"/>
                </a:solidFill>
                <a:effectLst/>
              </a:rPr>
              <a:t>(R</a:t>
            </a:r>
            <a:r>
              <a:rPr lang="cs-CZ" altLang="cs-CZ" sz="2400" b="1" u="sng" baseline="-25000">
                <a:solidFill>
                  <a:schemeClr val="bg2"/>
                </a:solidFill>
                <a:effectLst/>
              </a:rPr>
              <a:t>1</a:t>
            </a:r>
            <a:r>
              <a:rPr lang="cs-CZ" altLang="cs-CZ" sz="2400" b="1" u="sng">
                <a:solidFill>
                  <a:schemeClr val="bg2"/>
                </a:solidFill>
                <a:effectLst/>
              </a:rPr>
              <a:t> +X</a:t>
            </a:r>
            <a:r>
              <a:rPr lang="cs-CZ" altLang="cs-CZ" sz="2400" b="1" u="sng" baseline="-25000">
                <a:solidFill>
                  <a:schemeClr val="bg2"/>
                </a:solidFill>
                <a:effectLst/>
              </a:rPr>
              <a:t>L1</a:t>
            </a:r>
            <a:r>
              <a:rPr lang="cs-CZ" altLang="cs-CZ" sz="2400" b="1" u="sng">
                <a:solidFill>
                  <a:schemeClr val="bg2"/>
                </a:solidFill>
                <a:effectLst/>
              </a:rPr>
              <a:t>*tg</a:t>
            </a:r>
            <a:r>
              <a:rPr lang="cs-CZ" altLang="cs-CZ" sz="24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)</a:t>
            </a:r>
            <a:r>
              <a:rPr lang="cs-CZ" altLang="cs-CZ" sz="20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?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Vyhovuje</a:t>
            </a:r>
            <a:endParaRPr lang="en-US" altLang="cs-CZ" sz="2000" b="1">
              <a:solidFill>
                <a:schemeClr val="bg2"/>
              </a:solidFill>
              <a:effectLst/>
              <a:sym typeface="Symbol" panose="05050102010706020507" pitchFamily="18" charset="2"/>
            </a:endParaRPr>
          </a:p>
        </p:txBody>
      </p:sp>
      <p:sp>
        <p:nvSpPr>
          <p:cNvPr id="142344" name="Text Box 8"/>
          <p:cNvSpPr txBox="1">
            <a:spLocks noChangeArrowheads="1"/>
          </p:cNvSpPr>
          <p:nvPr/>
        </p:nvSpPr>
        <p:spPr bwMode="auto">
          <a:xfrm>
            <a:off x="179388" y="3357563"/>
            <a:ext cx="7272337" cy="422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46088" indent="-44608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u="sng">
                <a:solidFill>
                  <a:schemeClr val="bg2"/>
                </a:solidFill>
                <a:effectLst/>
              </a:rPr>
              <a:t>9.	Vypočítejte skutečný úbytek napětí</a:t>
            </a:r>
            <a:endParaRPr lang="en-US" altLang="cs-CZ" sz="2000" b="1">
              <a:solidFill>
                <a:schemeClr val="bg2"/>
              </a:solidFill>
              <a:effectLst/>
              <a:sym typeface="Symbol" panose="05050102010706020507" pitchFamily="18" charset="2"/>
            </a:endParaRPr>
          </a:p>
        </p:txBody>
      </p:sp>
      <p:sp>
        <p:nvSpPr>
          <p:cNvPr id="142345" name="Text Box 9"/>
          <p:cNvSpPr txBox="1">
            <a:spLocks noChangeArrowheads="1"/>
          </p:cNvSpPr>
          <p:nvPr/>
        </p:nvSpPr>
        <p:spPr bwMode="auto">
          <a:xfrm>
            <a:off x="179388" y="3933825"/>
            <a:ext cx="8424862" cy="2403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885950" algn="l"/>
                <a:tab pos="2149475" algn="l"/>
                <a:tab pos="3943350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885950" algn="l"/>
                <a:tab pos="2149475" algn="l"/>
                <a:tab pos="3943350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885950" algn="l"/>
                <a:tab pos="2149475" algn="l"/>
                <a:tab pos="3943350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885950" algn="l"/>
                <a:tab pos="2149475" algn="l"/>
                <a:tab pos="3943350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885950" algn="l"/>
                <a:tab pos="2149475" algn="l"/>
                <a:tab pos="3943350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3943350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3943350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3943350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3943350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u="sng">
                <a:solidFill>
                  <a:schemeClr val="bg2"/>
                </a:solidFill>
                <a:effectLst/>
              </a:rPr>
              <a:t>Příklad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Navrhněte průřez kabelu vn (22-AYKY) pro napětí 22 kV. Na lince jsou 2 odběry s účiníkem 0,95 a se vzdáleností od počátku: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1. odběr	3 MW	5 km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2. odběr	2 MW	8 km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Dovolený úbytek napětí je 10 %</a:t>
            </a:r>
            <a:endParaRPr lang="en-US" altLang="cs-CZ" sz="2000" b="1">
              <a:solidFill>
                <a:schemeClr val="bg2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2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2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2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2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2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42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2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2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2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2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785225" cy="865187"/>
          </a:xfrm>
        </p:spPr>
        <p:txBody>
          <a:bodyPr/>
          <a:lstStyle/>
          <a:p>
            <a:r>
              <a:rPr lang="cs-CZ" altLang="cs-CZ" sz="4200" b="1" u="sng">
                <a:solidFill>
                  <a:schemeClr val="bg2"/>
                </a:solidFill>
              </a:rPr>
              <a:t>Vlnová impedance vedení</a:t>
            </a:r>
          </a:p>
        </p:txBody>
      </p:sp>
      <p:sp>
        <p:nvSpPr>
          <p:cNvPr id="143363" name="Text Box 3"/>
          <p:cNvSpPr txBox="1">
            <a:spLocks noChangeArrowheads="1"/>
          </p:cNvSpPr>
          <p:nvPr/>
        </p:nvSpPr>
        <p:spPr bwMode="auto">
          <a:xfrm>
            <a:off x="250825" y="1341438"/>
            <a:ext cx="8675688" cy="1031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Při přenosu elektrické energie po vedení kmitá okolo vodičů síťovou frekvencí magnetické a elektrické pole </a:t>
            </a: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 vedení odebírá jalovou energii (bez ohledu na charakter zátěže).</a:t>
            </a:r>
          </a:p>
        </p:txBody>
      </p:sp>
      <p:sp>
        <p:nvSpPr>
          <p:cNvPr id="143364" name="Text Box 4"/>
          <p:cNvSpPr txBox="1">
            <a:spLocks noChangeArrowheads="1"/>
          </p:cNvSpPr>
          <p:nvPr/>
        </p:nvSpPr>
        <p:spPr bwMode="auto">
          <a:xfrm>
            <a:off x="250825" y="2565400"/>
            <a:ext cx="8675688" cy="16097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>
                <a:solidFill>
                  <a:schemeClr val="bg2"/>
                </a:solidFill>
                <a:effectLst/>
              </a:rPr>
              <a:t>Jaká podmínka musí platit, aby byly vodiče zatěžovány pouze činnou energií (bez ohledu na zátěž) ?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Obě jalové energie musí být stejně velké  a vzájemně se ruší  vedení je v rezonanci. </a:t>
            </a:r>
          </a:p>
        </p:txBody>
      </p:sp>
      <p:sp>
        <p:nvSpPr>
          <p:cNvPr id="143365" name="Text Box 5"/>
          <p:cNvSpPr txBox="1">
            <a:spLocks noChangeArrowheads="1"/>
          </p:cNvSpPr>
          <p:nvPr/>
        </p:nvSpPr>
        <p:spPr bwMode="auto">
          <a:xfrm>
            <a:off x="250825" y="4292600"/>
            <a:ext cx="8675688" cy="4826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>
                <a:solidFill>
                  <a:schemeClr val="bg2"/>
                </a:solidFill>
                <a:effectLst/>
              </a:rPr>
              <a:t>Jak lze vyjádřit jalové energie ? </a:t>
            </a:r>
          </a:p>
        </p:txBody>
      </p:sp>
      <p:graphicFrame>
        <p:nvGraphicFramePr>
          <p:cNvPr id="143366" name="Object 6"/>
          <p:cNvGraphicFramePr>
            <a:graphicFrameLocks noChangeAspect="1"/>
          </p:cNvGraphicFramePr>
          <p:nvPr/>
        </p:nvGraphicFramePr>
        <p:xfrm>
          <a:off x="1692275" y="4868863"/>
          <a:ext cx="19050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9" name="Rovnice" r:id="rId3" imgW="863280" imgH="393480" progId="Equation.3">
                  <p:embed/>
                </p:oleObj>
              </mc:Choice>
              <mc:Fallback>
                <p:oleObj name="Rovnice" r:id="rId3" imgW="86328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4868863"/>
                        <a:ext cx="1905000" cy="8509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67" name="Object 7"/>
          <p:cNvGraphicFramePr>
            <a:graphicFrameLocks noChangeAspect="1"/>
          </p:cNvGraphicFramePr>
          <p:nvPr/>
        </p:nvGraphicFramePr>
        <p:xfrm>
          <a:off x="4627563" y="4868863"/>
          <a:ext cx="1960562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0" name="Rovnice" r:id="rId5" imgW="888840" imgH="393480" progId="Equation.3">
                  <p:embed/>
                </p:oleObj>
              </mc:Choice>
              <mc:Fallback>
                <p:oleObj name="Rovnice" r:id="rId5" imgW="88884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7563" y="4868863"/>
                        <a:ext cx="1960562" cy="8509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3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3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3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3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3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785225" cy="865187"/>
          </a:xfrm>
        </p:spPr>
        <p:txBody>
          <a:bodyPr/>
          <a:lstStyle/>
          <a:p>
            <a:r>
              <a:rPr lang="cs-CZ" altLang="cs-CZ" sz="3800" b="1" u="sng">
                <a:solidFill>
                  <a:schemeClr val="bg2"/>
                </a:solidFill>
              </a:rPr>
              <a:t>Elektrické parametry vedení nn a vn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50825" y="1341438"/>
            <a:ext cx="8675688" cy="44735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73050" indent="-273050" defTabSz="1222375">
              <a:spcBef>
                <a:spcPct val="0"/>
              </a:spcBef>
              <a:tabLst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>
                <a:solidFill>
                  <a:schemeClr val="bg2"/>
                </a:solidFill>
                <a:effectLst/>
              </a:rPr>
              <a:t>Jaké parametry uvažujeme u vedení nn a vn: ?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Až na výjimky (dlouhá vedení vn) se uvažují pouze podélné parametry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>
                <a:solidFill>
                  <a:schemeClr val="bg2"/>
                </a:solidFill>
                <a:effectLst/>
              </a:rPr>
              <a:t>Jaké jsou podélné parametry: ?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*	činný odpor a indukční reaktance vedení</a:t>
            </a:r>
            <a:endParaRPr lang="cs-CZ" altLang="cs-CZ" sz="2000" b="1">
              <a:solidFill>
                <a:schemeClr val="bg2"/>
              </a:solidFill>
              <a:effectLst/>
              <a:sym typeface="Symbol" panose="05050102010706020507" pitchFamily="18" charset="2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>
                <a:solidFill>
                  <a:schemeClr val="bg2"/>
                </a:solidFill>
                <a:effectLst/>
              </a:rPr>
              <a:t>Předpoklady pro výpočet: ?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*	parametry vedení jsou konstantní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*	všechny průběhy mají sinusový průběh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*	jednofázová vedení jsou dvouvodičová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*	u trojfázových vedení se uvažuje symetrická zátěž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*	pro výpočet odběrových proudů se uvažuje v místě odběru jmenovité napětí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785225" cy="865187"/>
          </a:xfrm>
        </p:spPr>
        <p:txBody>
          <a:bodyPr/>
          <a:lstStyle/>
          <a:p>
            <a:r>
              <a:rPr lang="cs-CZ" altLang="cs-CZ" sz="4200" b="1" u="sng">
                <a:solidFill>
                  <a:schemeClr val="bg2"/>
                </a:solidFill>
              </a:rPr>
              <a:t>Vlnová impedance vedení</a:t>
            </a:r>
          </a:p>
        </p:txBody>
      </p:sp>
      <p:sp>
        <p:nvSpPr>
          <p:cNvPr id="144389" name="Text Box 5"/>
          <p:cNvSpPr txBox="1">
            <a:spLocks noChangeArrowheads="1"/>
          </p:cNvSpPr>
          <p:nvPr/>
        </p:nvSpPr>
        <p:spPr bwMode="auto">
          <a:xfrm>
            <a:off x="107950" y="1196975"/>
            <a:ext cx="2951163" cy="4826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>
                <a:solidFill>
                  <a:schemeClr val="bg2"/>
                </a:solidFill>
                <a:effectLst/>
              </a:rPr>
              <a:t>Rovnost energií ? </a:t>
            </a:r>
          </a:p>
        </p:txBody>
      </p:sp>
      <p:graphicFrame>
        <p:nvGraphicFramePr>
          <p:cNvPr id="144390" name="Object 6"/>
          <p:cNvGraphicFramePr>
            <a:graphicFrameLocks noChangeAspect="1"/>
          </p:cNvGraphicFramePr>
          <p:nvPr/>
        </p:nvGraphicFramePr>
        <p:xfrm>
          <a:off x="3203575" y="1196975"/>
          <a:ext cx="4119563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16" name="Rovnice" r:id="rId3" imgW="1866600" imgH="393480" progId="Equation.3">
                  <p:embed/>
                </p:oleObj>
              </mc:Choice>
              <mc:Fallback>
                <p:oleObj name="Rovnice" r:id="rId3" imgW="186660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1196975"/>
                        <a:ext cx="4119563" cy="8509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392" name="Text Box 8"/>
          <p:cNvSpPr txBox="1">
            <a:spLocks noChangeArrowheads="1"/>
          </p:cNvSpPr>
          <p:nvPr/>
        </p:nvSpPr>
        <p:spPr bwMode="auto">
          <a:xfrm>
            <a:off x="179388" y="2276475"/>
            <a:ext cx="2089150" cy="4826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>
                <a:solidFill>
                  <a:schemeClr val="bg2"/>
                </a:solidFill>
                <a:effectLst/>
              </a:rPr>
              <a:t>Po úpravě</a:t>
            </a:r>
          </a:p>
        </p:txBody>
      </p:sp>
      <p:graphicFrame>
        <p:nvGraphicFramePr>
          <p:cNvPr id="144393" name="Object 9"/>
          <p:cNvGraphicFramePr>
            <a:graphicFrameLocks noChangeAspect="1"/>
          </p:cNvGraphicFramePr>
          <p:nvPr/>
        </p:nvGraphicFramePr>
        <p:xfrm>
          <a:off x="2484438" y="2276475"/>
          <a:ext cx="2157412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17" name="Rovnice" r:id="rId5" imgW="977760" imgH="444240" progId="Equation.3">
                  <p:embed/>
                </p:oleObj>
              </mc:Choice>
              <mc:Fallback>
                <p:oleObj name="Rovnice" r:id="rId5" imgW="977760" imgH="4442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2276475"/>
                        <a:ext cx="2157412" cy="9620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394" name="Text Box 10"/>
          <p:cNvSpPr txBox="1">
            <a:spLocks noChangeArrowheads="1"/>
          </p:cNvSpPr>
          <p:nvPr/>
        </p:nvSpPr>
        <p:spPr bwMode="auto">
          <a:xfrm>
            <a:off x="179388" y="3357563"/>
            <a:ext cx="5472112" cy="4826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bg2"/>
                </a:solidFill>
                <a:effectLst/>
              </a:rPr>
              <a:t>kde Z</a:t>
            </a:r>
            <a:r>
              <a:rPr lang="cs-CZ" altLang="cs-CZ" sz="2400" b="1" baseline="-25000">
                <a:solidFill>
                  <a:schemeClr val="bg2"/>
                </a:solidFill>
                <a:effectLst/>
              </a:rPr>
              <a:t>v</a:t>
            </a:r>
            <a:r>
              <a:rPr lang="cs-CZ" altLang="cs-CZ" sz="2400" b="1">
                <a:solidFill>
                  <a:schemeClr val="bg2"/>
                </a:solidFill>
                <a:effectLst/>
              </a:rPr>
              <a:t> je vlnová impedance vedení</a:t>
            </a:r>
          </a:p>
        </p:txBody>
      </p:sp>
      <p:sp>
        <p:nvSpPr>
          <p:cNvPr id="144395" name="Text Box 11"/>
          <p:cNvSpPr txBox="1">
            <a:spLocks noChangeArrowheads="1"/>
          </p:cNvSpPr>
          <p:nvPr/>
        </p:nvSpPr>
        <p:spPr bwMode="auto">
          <a:xfrm>
            <a:off x="179388" y="4005263"/>
            <a:ext cx="8785225" cy="2159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>
                <a:solidFill>
                  <a:schemeClr val="bg2"/>
                </a:solidFill>
                <a:effectLst/>
              </a:rPr>
              <a:t>Vlnová impedance vedení</a:t>
            </a:r>
            <a:r>
              <a:rPr lang="cs-CZ" altLang="cs-CZ" sz="2400" b="1">
                <a:solidFill>
                  <a:schemeClr val="bg2"/>
                </a:solidFill>
                <a:effectLst/>
              </a:rPr>
              <a:t>: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*	nezávisí na délce vedení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*	předpokládáme ideální vedení (zanedbáváme činný odpor a svod)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*	velikost vlnové impedance závisí na napětí a je udána v tabulkách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*	u venkovních vedení se pohybuje v rozsahu (250 – 450) </a:t>
            </a: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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*	pro kabelová vedení 40 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4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4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4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4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4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4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4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4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44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44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4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44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44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44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863600"/>
          </a:xfrm>
        </p:spPr>
        <p:txBody>
          <a:bodyPr/>
          <a:lstStyle/>
          <a:p>
            <a:r>
              <a:rPr lang="cs-CZ" altLang="cs-CZ" sz="4200" b="1" u="sng">
                <a:solidFill>
                  <a:schemeClr val="bg2"/>
                </a:solidFill>
              </a:rPr>
              <a:t>Přirozený výkon</a:t>
            </a:r>
          </a:p>
        </p:txBody>
      </p:sp>
      <p:graphicFrame>
        <p:nvGraphicFramePr>
          <p:cNvPr id="145418" name="Object 10"/>
          <p:cNvGraphicFramePr>
            <a:graphicFrameLocks noGrp="1" noChangeAspect="1"/>
          </p:cNvGraphicFramePr>
          <p:nvPr>
            <p:ph sz="half" idx="1"/>
          </p:nvPr>
        </p:nvGraphicFramePr>
        <p:xfrm>
          <a:off x="5435600" y="4941888"/>
          <a:ext cx="1295400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57" name="Rovnice" r:id="rId3" imgW="558720" imgH="457200" progId="Equation.3">
                  <p:embed/>
                </p:oleObj>
              </mc:Choice>
              <mc:Fallback>
                <p:oleObj name="Rovnice" r:id="rId3" imgW="558720" imgH="457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4941888"/>
                        <a:ext cx="1295400" cy="10604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21" name="Object 1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724525" y="2205038"/>
          <a:ext cx="2016125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58" name="Rovnice" r:id="rId5" imgW="990360" imgH="457200" progId="Equation.3">
                  <p:embed/>
                </p:oleObj>
              </mc:Choice>
              <mc:Fallback>
                <p:oleObj name="Rovnice" r:id="rId5" imgW="990360" imgH="457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2205038"/>
                        <a:ext cx="2016125" cy="93027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5416" name="Text Box 8"/>
          <p:cNvSpPr txBox="1">
            <a:spLocks noChangeArrowheads="1"/>
          </p:cNvSpPr>
          <p:nvPr/>
        </p:nvSpPr>
        <p:spPr bwMode="auto">
          <a:xfrm>
            <a:off x="179388" y="1198563"/>
            <a:ext cx="8785225" cy="8175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Přirozený výkon</a:t>
            </a:r>
            <a:r>
              <a:rPr lang="cs-CZ" altLang="cs-CZ" sz="22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je výkon, které je přenášen pouze přímými vlnami napětí a proudu (na vedení nejsou odražené vlny)</a:t>
            </a:r>
          </a:p>
        </p:txBody>
      </p:sp>
      <p:sp>
        <p:nvSpPr>
          <p:cNvPr id="145417" name="Text Box 9"/>
          <p:cNvSpPr txBox="1">
            <a:spLocks noChangeArrowheads="1"/>
          </p:cNvSpPr>
          <p:nvPr/>
        </p:nvSpPr>
        <p:spPr bwMode="auto">
          <a:xfrm>
            <a:off x="179388" y="3357563"/>
            <a:ext cx="8785225" cy="14573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Vedením prochází přirozený výkon, je-li na jeho konci připojena zátěž, která má stejnou velikost jako je vlnová impedance vedení (vlny napětí a proudu „nepoznají“, že jsou na konci vedení – nedochází ke změně impedance).  </a:t>
            </a:r>
          </a:p>
        </p:txBody>
      </p:sp>
      <p:sp>
        <p:nvSpPr>
          <p:cNvPr id="145420" name="Text Box 12"/>
          <p:cNvSpPr txBox="1">
            <a:spLocks noChangeArrowheads="1"/>
          </p:cNvSpPr>
          <p:nvPr/>
        </p:nvSpPr>
        <p:spPr bwMode="auto">
          <a:xfrm>
            <a:off x="179388" y="2133600"/>
            <a:ext cx="5400675" cy="7572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Při přenosu přirozeného výkonu platí: </a:t>
            </a:r>
            <a:r>
              <a:rPr lang="cs-CZ" altLang="cs-CZ" sz="20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(jednotlivé veličiny jsou komplexní čísla)</a:t>
            </a:r>
            <a:endParaRPr lang="cs-CZ" altLang="cs-CZ" sz="2200" b="1">
              <a:solidFill>
                <a:schemeClr val="bg2"/>
              </a:solidFill>
              <a:effectLst/>
              <a:sym typeface="Symbol" panose="05050102010706020507" pitchFamily="18" charset="2"/>
            </a:endParaRPr>
          </a:p>
        </p:txBody>
      </p:sp>
      <p:sp>
        <p:nvSpPr>
          <p:cNvPr id="145423" name="Text Box 15"/>
          <p:cNvSpPr txBox="1">
            <a:spLocks noChangeArrowheads="1"/>
          </p:cNvSpPr>
          <p:nvPr/>
        </p:nvSpPr>
        <p:spPr bwMode="auto">
          <a:xfrm>
            <a:off x="179388" y="5013325"/>
            <a:ext cx="5184775" cy="422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Proud při přenosu přirozeného výkonu</a:t>
            </a:r>
          </a:p>
        </p:txBody>
      </p:sp>
      <p:sp>
        <p:nvSpPr>
          <p:cNvPr id="145424" name="Text Box 16"/>
          <p:cNvSpPr txBox="1">
            <a:spLocks noChangeArrowheads="1"/>
          </p:cNvSpPr>
          <p:nvPr/>
        </p:nvSpPr>
        <p:spPr bwMode="auto">
          <a:xfrm>
            <a:off x="4068763" y="6246813"/>
            <a:ext cx="4895850" cy="422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349375" algn="l"/>
                <a:tab pos="1978025" algn="l"/>
                <a:tab pos="2149475" algn="l"/>
                <a:tab pos="2422525" algn="l"/>
                <a:tab pos="26066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Přirozený výkon trojfázového vedení</a:t>
            </a:r>
          </a:p>
        </p:txBody>
      </p:sp>
      <p:graphicFrame>
        <p:nvGraphicFramePr>
          <p:cNvPr id="145425" name="Object 1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50825" y="5835650"/>
          <a:ext cx="3600450" cy="90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59" name="Rovnice" r:id="rId7" imgW="1866600" imgH="469800" progId="Equation.3">
                  <p:embed/>
                </p:oleObj>
              </mc:Choice>
              <mc:Fallback>
                <p:oleObj name="Rovnice" r:id="rId7" imgW="1866600" imgH="4698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5835650"/>
                        <a:ext cx="3600450" cy="90646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5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5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5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5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54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5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5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45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45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0" grpId="0"/>
      <p:bldP spid="145420" grpId="0"/>
      <p:bldP spid="145423" grpId="0"/>
      <p:bldP spid="14542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863600"/>
          </a:xfrm>
        </p:spPr>
        <p:txBody>
          <a:bodyPr/>
          <a:lstStyle/>
          <a:p>
            <a:r>
              <a:rPr lang="cs-CZ" altLang="cs-CZ" sz="4200" b="1" u="sng">
                <a:solidFill>
                  <a:schemeClr val="bg2"/>
                </a:solidFill>
              </a:rPr>
              <a:t>Přirozený výkon</a:t>
            </a:r>
          </a:p>
        </p:txBody>
      </p:sp>
      <p:sp>
        <p:nvSpPr>
          <p:cNvPr id="149513" name="Text Box 9"/>
          <p:cNvSpPr txBox="1">
            <a:spLocks noChangeArrowheads="1"/>
          </p:cNvSpPr>
          <p:nvPr/>
        </p:nvSpPr>
        <p:spPr bwMode="auto">
          <a:xfrm>
            <a:off x="323850" y="4652963"/>
            <a:ext cx="8712200" cy="19319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452438" algn="l"/>
                <a:tab pos="1436688" algn="l"/>
                <a:tab pos="1790700" algn="l"/>
                <a:tab pos="2603500" algn="l"/>
                <a:tab pos="3051175" algn="l"/>
                <a:tab pos="4487863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452438" algn="l"/>
                <a:tab pos="1436688" algn="l"/>
                <a:tab pos="1790700" algn="l"/>
                <a:tab pos="2603500" algn="l"/>
                <a:tab pos="3051175" algn="l"/>
                <a:tab pos="4487863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452438" algn="l"/>
                <a:tab pos="1436688" algn="l"/>
                <a:tab pos="1790700" algn="l"/>
                <a:tab pos="2603500" algn="l"/>
                <a:tab pos="3051175" algn="l"/>
                <a:tab pos="4487863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452438" algn="l"/>
                <a:tab pos="1436688" algn="l"/>
                <a:tab pos="1790700" algn="l"/>
                <a:tab pos="2603500" algn="l"/>
                <a:tab pos="3051175" algn="l"/>
                <a:tab pos="4487863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452438" algn="l"/>
                <a:tab pos="1436688" algn="l"/>
                <a:tab pos="1790700" algn="l"/>
                <a:tab pos="2603500" algn="l"/>
                <a:tab pos="3051175" algn="l"/>
                <a:tab pos="4487863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1436688" algn="l"/>
                <a:tab pos="1790700" algn="l"/>
                <a:tab pos="2603500" algn="l"/>
                <a:tab pos="3051175" algn="l"/>
                <a:tab pos="4487863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1436688" algn="l"/>
                <a:tab pos="1790700" algn="l"/>
                <a:tab pos="2603500" algn="l"/>
                <a:tab pos="3051175" algn="l"/>
                <a:tab pos="4487863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1436688" algn="l"/>
                <a:tab pos="1790700" algn="l"/>
                <a:tab pos="2603500" algn="l"/>
                <a:tab pos="3051175" algn="l"/>
                <a:tab pos="4487863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1436688" algn="l"/>
                <a:tab pos="1790700" algn="l"/>
                <a:tab pos="2603500" algn="l"/>
                <a:tab pos="3051175" algn="l"/>
                <a:tab pos="4487863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u="sng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Uvedená úvaha platí pro </a:t>
            </a:r>
            <a:r>
              <a:rPr lang="cs-CZ" altLang="cs-CZ" sz="2000" b="1" u="sng" dirty="0" err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bezodporové</a:t>
            </a:r>
            <a:r>
              <a:rPr lang="cs-CZ" altLang="cs-CZ" sz="2000" b="1" u="sng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vedení a zanedbání svodu</a:t>
            </a: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a)	Z = </a:t>
            </a:r>
            <a:r>
              <a:rPr lang="cs-CZ" altLang="cs-CZ" sz="2200" b="1" dirty="0" err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Z</a:t>
            </a:r>
            <a:r>
              <a:rPr lang="cs-CZ" altLang="cs-CZ" sz="2200" b="1" baseline="-25000" dirty="0" err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v</a:t>
            </a:r>
            <a:r>
              <a:rPr lang="cs-CZ" altLang="cs-CZ" sz="22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	 </a:t>
            </a:r>
            <a:r>
              <a:rPr lang="cs-CZ" altLang="cs-CZ" sz="2200" b="1" dirty="0" err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I</a:t>
            </a:r>
            <a:r>
              <a:rPr lang="cs-CZ" altLang="cs-CZ" sz="2200" b="1" baseline="-25000" dirty="0" err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a</a:t>
            </a:r>
            <a:r>
              <a:rPr lang="cs-CZ" altLang="cs-CZ" sz="22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= </a:t>
            </a:r>
            <a:r>
              <a:rPr lang="cs-CZ" altLang="cs-CZ" sz="2200" b="1" dirty="0" err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I</a:t>
            </a:r>
            <a:r>
              <a:rPr lang="cs-CZ" altLang="cs-CZ" sz="2200" b="1" baseline="-25000" dirty="0" err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p</a:t>
            </a:r>
            <a:r>
              <a:rPr lang="cs-CZ" altLang="cs-CZ" sz="22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		U</a:t>
            </a:r>
            <a:r>
              <a:rPr lang="cs-CZ" altLang="cs-CZ" sz="2200" b="1" baseline="-25000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2f</a:t>
            </a:r>
            <a:r>
              <a:rPr lang="cs-CZ" altLang="cs-CZ" sz="22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= U</a:t>
            </a:r>
            <a:r>
              <a:rPr lang="cs-CZ" altLang="cs-CZ" sz="2200" b="1" baseline="-25000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1f	</a:t>
            </a:r>
            <a:r>
              <a:rPr lang="cs-CZ" altLang="cs-CZ" sz="22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přenos přirozeného výkonu</a:t>
            </a:r>
            <a:endParaRPr lang="cs-CZ" altLang="cs-CZ" sz="2200" b="1" baseline="-25000" dirty="0">
              <a:solidFill>
                <a:schemeClr val="bg2"/>
              </a:solidFill>
              <a:effectLst/>
              <a:sym typeface="Symbol" panose="05050102010706020507" pitchFamily="18" charset="2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b)	Z  </a:t>
            </a:r>
            <a:r>
              <a:rPr lang="cs-CZ" altLang="cs-CZ" sz="2200" b="1" dirty="0" err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Z</a:t>
            </a:r>
            <a:r>
              <a:rPr lang="cs-CZ" altLang="cs-CZ" sz="2200" b="1" baseline="-25000" dirty="0" err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v</a:t>
            </a:r>
            <a:r>
              <a:rPr lang="cs-CZ" altLang="cs-CZ" sz="22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		</a:t>
            </a:r>
            <a:r>
              <a:rPr lang="cs-CZ" altLang="cs-CZ" sz="2200" b="1" dirty="0" err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I</a:t>
            </a:r>
            <a:r>
              <a:rPr lang="cs-CZ" altLang="cs-CZ" sz="2200" b="1" baseline="-25000" dirty="0" err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b</a:t>
            </a:r>
            <a:r>
              <a:rPr lang="cs-CZ" altLang="cs-CZ" sz="22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</a:t>
            </a:r>
            <a:r>
              <a:rPr lang="en-US" altLang="cs-CZ" sz="22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</a:t>
            </a:r>
            <a:r>
              <a:rPr lang="en-US" altLang="cs-CZ" sz="2200" b="1" dirty="0" err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I</a:t>
            </a:r>
            <a:r>
              <a:rPr lang="en-US" altLang="cs-CZ" sz="2200" b="1" baseline="-25000" dirty="0" err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p</a:t>
            </a:r>
            <a:r>
              <a:rPr lang="en-US" altLang="cs-CZ" sz="22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		</a:t>
            </a:r>
            <a:r>
              <a:rPr lang="cs-CZ" altLang="cs-CZ" sz="22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U</a:t>
            </a:r>
            <a:r>
              <a:rPr lang="cs-CZ" altLang="cs-CZ" sz="2200" b="1" baseline="-25000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2f</a:t>
            </a:r>
            <a:r>
              <a:rPr lang="cs-CZ" altLang="cs-CZ" sz="22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 U</a:t>
            </a:r>
            <a:r>
              <a:rPr lang="cs-CZ" altLang="cs-CZ" sz="2200" b="1" baseline="-25000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1f	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c) 	Z  </a:t>
            </a:r>
            <a:r>
              <a:rPr lang="cs-CZ" altLang="cs-CZ" sz="2200" b="1" dirty="0" err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Z</a:t>
            </a:r>
            <a:r>
              <a:rPr lang="cs-CZ" altLang="cs-CZ" sz="2200" b="1" baseline="-25000" dirty="0" err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v</a:t>
            </a:r>
            <a:r>
              <a:rPr lang="cs-CZ" altLang="cs-CZ" sz="22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		I</a:t>
            </a:r>
            <a:r>
              <a:rPr lang="en-US" altLang="cs-CZ" sz="2200" b="1" baseline="-25000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c</a:t>
            </a:r>
            <a:r>
              <a:rPr lang="cs-CZ" altLang="cs-CZ" sz="22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</a:t>
            </a:r>
            <a:r>
              <a:rPr lang="en-US" altLang="cs-CZ" sz="22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</a:t>
            </a:r>
            <a:r>
              <a:rPr lang="en-US" altLang="cs-CZ" sz="2200" b="1" dirty="0" err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I</a:t>
            </a:r>
            <a:r>
              <a:rPr lang="en-US" altLang="cs-CZ" sz="2200" b="1" baseline="-25000" dirty="0" err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p</a:t>
            </a:r>
            <a:r>
              <a:rPr lang="cs-CZ" altLang="cs-CZ" sz="22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</a:t>
            </a:r>
            <a:r>
              <a:rPr lang="en-US" altLang="cs-CZ" sz="22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	 	</a:t>
            </a:r>
            <a:r>
              <a:rPr lang="cs-CZ" altLang="cs-CZ" sz="22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U</a:t>
            </a:r>
            <a:r>
              <a:rPr lang="cs-CZ" altLang="cs-CZ" sz="2200" b="1" baseline="-25000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2f</a:t>
            </a:r>
            <a:r>
              <a:rPr lang="cs-CZ" altLang="cs-CZ" sz="22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 U</a:t>
            </a:r>
            <a:r>
              <a:rPr lang="cs-CZ" altLang="cs-CZ" sz="2200" b="1" baseline="-25000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1f	</a:t>
            </a:r>
            <a:r>
              <a:rPr lang="cs-CZ" altLang="cs-CZ" sz="22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havarijní stav (</a:t>
            </a:r>
            <a:r>
              <a:rPr lang="cs-CZ" altLang="cs-CZ" sz="2200" b="1" dirty="0" err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Ferrantiho</a:t>
            </a:r>
            <a:r>
              <a:rPr lang="cs-CZ" altLang="cs-CZ" sz="22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jev)</a:t>
            </a:r>
          </a:p>
        </p:txBody>
      </p:sp>
      <p:grpSp>
        <p:nvGrpSpPr>
          <p:cNvPr id="149545" name="Group 41"/>
          <p:cNvGrpSpPr>
            <a:grpSpLocks/>
          </p:cNvGrpSpPr>
          <p:nvPr/>
        </p:nvGrpSpPr>
        <p:grpSpPr bwMode="auto">
          <a:xfrm>
            <a:off x="250825" y="908050"/>
            <a:ext cx="3576638" cy="1873250"/>
            <a:chOff x="158" y="572"/>
            <a:chExt cx="2253" cy="1180"/>
          </a:xfrm>
        </p:grpSpPr>
        <p:sp>
          <p:nvSpPr>
            <p:cNvPr id="149518" name="Rectangle 14"/>
            <p:cNvSpPr>
              <a:spLocks noChangeArrowheads="1"/>
            </p:cNvSpPr>
            <p:nvPr/>
          </p:nvSpPr>
          <p:spPr bwMode="auto">
            <a:xfrm>
              <a:off x="884" y="845"/>
              <a:ext cx="408" cy="136"/>
            </a:xfrm>
            <a:prstGeom prst="rect">
              <a:avLst/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9521" name="Oval 17"/>
            <p:cNvSpPr>
              <a:spLocks noChangeAspect="1" noChangeArrowheads="1"/>
            </p:cNvSpPr>
            <p:nvPr/>
          </p:nvSpPr>
          <p:spPr bwMode="auto">
            <a:xfrm>
              <a:off x="158" y="877"/>
              <a:ext cx="73" cy="73"/>
            </a:xfrm>
            <a:prstGeom prst="ellips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9522" name="Rectangle 18"/>
            <p:cNvSpPr>
              <a:spLocks noChangeArrowheads="1"/>
            </p:cNvSpPr>
            <p:nvPr/>
          </p:nvSpPr>
          <p:spPr bwMode="auto">
            <a:xfrm rot="5400000">
              <a:off x="1701" y="1253"/>
              <a:ext cx="408" cy="136"/>
            </a:xfrm>
            <a:prstGeom prst="rect">
              <a:avLst/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9523" name="Oval 19"/>
            <p:cNvSpPr>
              <a:spLocks noChangeAspect="1" noChangeArrowheads="1"/>
            </p:cNvSpPr>
            <p:nvPr/>
          </p:nvSpPr>
          <p:spPr bwMode="auto">
            <a:xfrm>
              <a:off x="158" y="1679"/>
              <a:ext cx="73" cy="73"/>
            </a:xfrm>
            <a:prstGeom prst="ellips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49524" name="AutoShape 20"/>
            <p:cNvCxnSpPr>
              <a:cxnSpLocks noChangeShapeType="1"/>
              <a:stCxn id="149521" idx="6"/>
              <a:endCxn id="149518" idx="1"/>
            </p:cNvCxnSpPr>
            <p:nvPr/>
          </p:nvCxnSpPr>
          <p:spPr bwMode="auto">
            <a:xfrm flipV="1">
              <a:off x="243" y="913"/>
              <a:ext cx="629" cy="1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9525" name="AutoShape 21"/>
            <p:cNvCxnSpPr>
              <a:cxnSpLocks noChangeShapeType="1"/>
              <a:stCxn id="149518" idx="3"/>
              <a:endCxn id="149522" idx="1"/>
            </p:cNvCxnSpPr>
            <p:nvPr/>
          </p:nvCxnSpPr>
          <p:spPr bwMode="auto">
            <a:xfrm>
              <a:off x="1304" y="913"/>
              <a:ext cx="601" cy="192"/>
            </a:xfrm>
            <a:prstGeom prst="bentConnector2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9526" name="AutoShape 22"/>
            <p:cNvCxnSpPr>
              <a:cxnSpLocks noChangeShapeType="1"/>
              <a:stCxn id="149522" idx="3"/>
              <a:endCxn id="149523" idx="6"/>
            </p:cNvCxnSpPr>
            <p:nvPr/>
          </p:nvCxnSpPr>
          <p:spPr bwMode="auto">
            <a:xfrm rot="5400000">
              <a:off x="984" y="796"/>
              <a:ext cx="179" cy="1662"/>
            </a:xfrm>
            <a:prstGeom prst="bentConnector2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9527" name="Text Box 23"/>
            <p:cNvSpPr txBox="1">
              <a:spLocks noChangeArrowheads="1"/>
            </p:cNvSpPr>
            <p:nvPr/>
          </p:nvSpPr>
          <p:spPr bwMode="auto">
            <a:xfrm>
              <a:off x="385" y="572"/>
              <a:ext cx="9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I</a:t>
              </a:r>
              <a:endParaRPr lang="cs-CZ" altLang="cs-CZ" sz="2000" b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9528" name="Text Box 24"/>
            <p:cNvSpPr txBox="1">
              <a:spLocks noChangeArrowheads="1"/>
            </p:cNvSpPr>
            <p:nvPr/>
          </p:nvSpPr>
          <p:spPr bwMode="auto">
            <a:xfrm>
              <a:off x="266" y="1156"/>
              <a:ext cx="391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36000" tIns="36000" rIns="36000" bIns="36000" anchor="ctr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U</a:t>
              </a:r>
              <a:r>
                <a:rPr lang="cs-CZ" altLang="cs-CZ" sz="2000" b="1" baseline="-25000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1f</a:t>
              </a:r>
            </a:p>
          </p:txBody>
        </p:sp>
        <p:sp>
          <p:nvSpPr>
            <p:cNvPr id="149529" name="Text Box 25"/>
            <p:cNvSpPr txBox="1">
              <a:spLocks noChangeArrowheads="1"/>
            </p:cNvSpPr>
            <p:nvPr/>
          </p:nvSpPr>
          <p:spPr bwMode="auto">
            <a:xfrm>
              <a:off x="2018" y="1207"/>
              <a:ext cx="39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Z=Z</a:t>
              </a:r>
              <a:r>
                <a:rPr lang="cs-CZ" altLang="cs-CZ" sz="2000" b="1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v</a:t>
              </a:r>
            </a:p>
          </p:txBody>
        </p:sp>
        <p:sp>
          <p:nvSpPr>
            <p:cNvPr id="149530" name="Text Box 26"/>
            <p:cNvSpPr txBox="1">
              <a:spLocks noChangeArrowheads="1"/>
            </p:cNvSpPr>
            <p:nvPr/>
          </p:nvSpPr>
          <p:spPr bwMode="auto">
            <a:xfrm>
              <a:off x="975" y="572"/>
              <a:ext cx="20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Z</a:t>
              </a:r>
              <a:r>
                <a:rPr lang="cs-CZ" altLang="cs-CZ" sz="2000" b="1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v</a:t>
              </a:r>
            </a:p>
          </p:txBody>
        </p:sp>
        <p:sp>
          <p:nvSpPr>
            <p:cNvPr id="149531" name="Text Box 27"/>
            <p:cNvSpPr txBox="1">
              <a:spLocks noChangeArrowheads="1"/>
            </p:cNvSpPr>
            <p:nvPr/>
          </p:nvSpPr>
          <p:spPr bwMode="auto">
            <a:xfrm>
              <a:off x="1473" y="1182"/>
              <a:ext cx="301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36000" tIns="36000" rIns="36000" bIns="36000" anchor="ctr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U</a:t>
              </a:r>
              <a:r>
                <a:rPr lang="cs-CZ" altLang="cs-CZ" sz="2000" b="1" baseline="-25000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2f</a:t>
              </a:r>
            </a:p>
          </p:txBody>
        </p:sp>
        <p:sp>
          <p:nvSpPr>
            <p:cNvPr id="149532" name="Line 28"/>
            <p:cNvSpPr>
              <a:spLocks noChangeShapeType="1"/>
            </p:cNvSpPr>
            <p:nvPr/>
          </p:nvSpPr>
          <p:spPr bwMode="auto">
            <a:xfrm>
              <a:off x="204" y="1026"/>
              <a:ext cx="0" cy="59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9533" name="Line 29"/>
            <p:cNvSpPr>
              <a:spLocks noChangeShapeType="1"/>
            </p:cNvSpPr>
            <p:nvPr/>
          </p:nvSpPr>
          <p:spPr bwMode="auto">
            <a:xfrm>
              <a:off x="340" y="845"/>
              <a:ext cx="317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49534" name="Freeform 30"/>
          <p:cNvSpPr>
            <a:spLocks/>
          </p:cNvSpPr>
          <p:nvPr/>
        </p:nvSpPr>
        <p:spPr bwMode="auto">
          <a:xfrm>
            <a:off x="4427538" y="1484313"/>
            <a:ext cx="4032250" cy="2376487"/>
          </a:xfrm>
          <a:custGeom>
            <a:avLst/>
            <a:gdLst>
              <a:gd name="T0" fmla="*/ 0 w 2540"/>
              <a:gd name="T1" fmla="*/ 46 h 1497"/>
              <a:gd name="T2" fmla="*/ 0 w 2540"/>
              <a:gd name="T3" fmla="*/ 1497 h 1497"/>
              <a:gd name="T4" fmla="*/ 2540 w 2540"/>
              <a:gd name="T5" fmla="*/ 1497 h 1497"/>
              <a:gd name="T6" fmla="*/ 2540 w 2540"/>
              <a:gd name="T7" fmla="*/ 0 h 1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40" h="1497">
                <a:moveTo>
                  <a:pt x="0" y="46"/>
                </a:moveTo>
                <a:lnTo>
                  <a:pt x="0" y="1497"/>
                </a:lnTo>
                <a:lnTo>
                  <a:pt x="2540" y="1497"/>
                </a:lnTo>
                <a:lnTo>
                  <a:pt x="2540" y="0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535" name="Text Box 31"/>
          <p:cNvSpPr txBox="1">
            <a:spLocks noChangeArrowheads="1"/>
          </p:cNvSpPr>
          <p:nvPr/>
        </p:nvSpPr>
        <p:spPr bwMode="auto">
          <a:xfrm>
            <a:off x="3827463" y="2365636"/>
            <a:ext cx="528637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 anchor="ctr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</a:t>
            </a:r>
            <a:r>
              <a:rPr lang="cs-CZ" altLang="cs-CZ" sz="2000" b="1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1f</a:t>
            </a:r>
          </a:p>
        </p:txBody>
      </p:sp>
      <p:sp>
        <p:nvSpPr>
          <p:cNvPr id="149536" name="Text Box 32"/>
          <p:cNvSpPr txBox="1">
            <a:spLocks noChangeArrowheads="1"/>
          </p:cNvSpPr>
          <p:nvPr/>
        </p:nvSpPr>
        <p:spPr bwMode="auto">
          <a:xfrm>
            <a:off x="8459788" y="2349500"/>
            <a:ext cx="65563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</a:t>
            </a:r>
            <a:r>
              <a:rPr lang="cs-CZ" altLang="cs-CZ" sz="2000" b="1" baseline="-25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2fa</a:t>
            </a:r>
          </a:p>
        </p:txBody>
      </p:sp>
      <p:grpSp>
        <p:nvGrpSpPr>
          <p:cNvPr id="149546" name="Group 42"/>
          <p:cNvGrpSpPr>
            <a:grpSpLocks/>
          </p:cNvGrpSpPr>
          <p:nvPr/>
        </p:nvGrpSpPr>
        <p:grpSpPr bwMode="auto">
          <a:xfrm>
            <a:off x="6011863" y="3860800"/>
            <a:ext cx="719137" cy="377825"/>
            <a:chOff x="3787" y="2432"/>
            <a:chExt cx="453" cy="238"/>
          </a:xfrm>
        </p:grpSpPr>
        <p:sp>
          <p:nvSpPr>
            <p:cNvPr id="149537" name="Line 33"/>
            <p:cNvSpPr>
              <a:spLocks noChangeShapeType="1"/>
            </p:cNvSpPr>
            <p:nvPr/>
          </p:nvSpPr>
          <p:spPr bwMode="auto">
            <a:xfrm>
              <a:off x="3923" y="2523"/>
              <a:ext cx="31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9538" name="Text Box 34"/>
            <p:cNvSpPr txBox="1">
              <a:spLocks noChangeArrowheads="1"/>
            </p:cNvSpPr>
            <p:nvPr/>
          </p:nvSpPr>
          <p:spPr bwMode="auto">
            <a:xfrm>
              <a:off x="3787" y="2432"/>
              <a:ext cx="9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anose="030F0702030302020204" pitchFamily="66" charset="0"/>
                </a:rPr>
                <a:t>l</a:t>
              </a:r>
              <a:endParaRPr lang="cs-CZ" altLang="cs-CZ" sz="20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endParaRPr>
            </a:p>
          </p:txBody>
        </p:sp>
      </p:grpSp>
      <p:sp>
        <p:nvSpPr>
          <p:cNvPr id="149539" name="Line 35"/>
          <p:cNvSpPr>
            <a:spLocks noChangeShapeType="1"/>
          </p:cNvSpPr>
          <p:nvPr/>
        </p:nvSpPr>
        <p:spPr bwMode="auto">
          <a:xfrm>
            <a:off x="4427538" y="2571750"/>
            <a:ext cx="40322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540" name="Line 36"/>
          <p:cNvSpPr>
            <a:spLocks noChangeShapeType="1"/>
          </p:cNvSpPr>
          <p:nvPr/>
        </p:nvSpPr>
        <p:spPr bwMode="auto">
          <a:xfrm flipV="1">
            <a:off x="4427538" y="1773238"/>
            <a:ext cx="4032250" cy="79216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541" name="Line 37"/>
          <p:cNvSpPr>
            <a:spLocks noChangeShapeType="1"/>
          </p:cNvSpPr>
          <p:nvPr/>
        </p:nvSpPr>
        <p:spPr bwMode="auto">
          <a:xfrm>
            <a:off x="4427538" y="2590800"/>
            <a:ext cx="4032250" cy="5762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542" name="Text Box 38"/>
          <p:cNvSpPr txBox="1">
            <a:spLocks noChangeArrowheads="1"/>
          </p:cNvSpPr>
          <p:nvPr/>
        </p:nvSpPr>
        <p:spPr bwMode="auto">
          <a:xfrm>
            <a:off x="8459788" y="2979738"/>
            <a:ext cx="65563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</a:t>
            </a:r>
            <a:r>
              <a:rPr lang="cs-CZ" altLang="cs-CZ" sz="2000" b="1" baseline="-25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2fb</a:t>
            </a:r>
          </a:p>
        </p:txBody>
      </p:sp>
      <p:sp>
        <p:nvSpPr>
          <p:cNvPr id="149543" name="Text Box 39"/>
          <p:cNvSpPr txBox="1">
            <a:spLocks noChangeArrowheads="1"/>
          </p:cNvSpPr>
          <p:nvPr/>
        </p:nvSpPr>
        <p:spPr bwMode="auto">
          <a:xfrm>
            <a:off x="8459788" y="1538288"/>
            <a:ext cx="65563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</a:t>
            </a:r>
            <a:r>
              <a:rPr lang="cs-CZ" altLang="cs-CZ" sz="2000" b="1" baseline="-25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2fc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9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9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9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9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9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9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9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9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9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9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9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495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9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9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495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49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49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495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49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49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6" grpId="0"/>
      <p:bldP spid="149534" grpId="0" animBg="1"/>
      <p:bldP spid="149535" grpId="0"/>
      <p:bldP spid="149536" grpId="0"/>
      <p:bldP spid="149539" grpId="0" animBg="1"/>
      <p:bldP spid="149540" grpId="0" animBg="1"/>
      <p:bldP spid="149541" grpId="0" animBg="1"/>
      <p:bldP spid="149542" grpId="0"/>
      <p:bldP spid="14954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792162"/>
          </a:xfrm>
        </p:spPr>
        <p:txBody>
          <a:bodyPr/>
          <a:lstStyle/>
          <a:p>
            <a:r>
              <a:rPr lang="cs-CZ" altLang="cs-CZ" sz="4200" b="1" u="sng">
                <a:solidFill>
                  <a:schemeClr val="bg2"/>
                </a:solidFill>
              </a:rPr>
              <a:t>Vedení vvn</a:t>
            </a:r>
          </a:p>
        </p:txBody>
      </p:sp>
      <p:sp>
        <p:nvSpPr>
          <p:cNvPr id="153603" name="Text Box 3"/>
          <p:cNvSpPr txBox="1">
            <a:spLocks noChangeArrowheads="1"/>
          </p:cNvSpPr>
          <p:nvPr/>
        </p:nvSpPr>
        <p:spPr bwMode="auto">
          <a:xfrm>
            <a:off x="179388" y="1052513"/>
            <a:ext cx="8712200" cy="1260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363538" indent="-363538" defTabSz="1222375">
              <a:spcBef>
                <a:spcPct val="0"/>
              </a:spcBef>
              <a:tabLst>
                <a:tab pos="1884363" algn="l"/>
                <a:tab pos="2687638" algn="l"/>
                <a:tab pos="4130675" algn="l"/>
                <a:tab pos="430688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884363" algn="l"/>
                <a:tab pos="2687638" algn="l"/>
                <a:tab pos="4130675" algn="l"/>
                <a:tab pos="430688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884363" algn="l"/>
                <a:tab pos="2687638" algn="l"/>
                <a:tab pos="4130675" algn="l"/>
                <a:tab pos="430688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884363" algn="l"/>
                <a:tab pos="2687638" algn="l"/>
                <a:tab pos="4130675" algn="l"/>
                <a:tab pos="430688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884363" algn="l"/>
                <a:tab pos="2687638" algn="l"/>
                <a:tab pos="4130675" algn="l"/>
                <a:tab pos="430688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884363" algn="l"/>
                <a:tab pos="2687638" algn="l"/>
                <a:tab pos="4130675" algn="l"/>
                <a:tab pos="430688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884363" algn="l"/>
                <a:tab pos="2687638" algn="l"/>
                <a:tab pos="4130675" algn="l"/>
                <a:tab pos="430688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884363" algn="l"/>
                <a:tab pos="2687638" algn="l"/>
                <a:tab pos="4130675" algn="l"/>
                <a:tab pos="430688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884363" algn="l"/>
                <a:tab pos="2687638" algn="l"/>
                <a:tab pos="4130675" algn="l"/>
                <a:tab pos="430688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Uvažované parametry pro vedení vvn: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1.	Pro základní výpočty	-	R, X</a:t>
            </a:r>
            <a:r>
              <a:rPr lang="cs-CZ" altLang="cs-CZ" sz="2200" b="1" baseline="-25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L</a:t>
            </a:r>
            <a:r>
              <a:rPr lang="cs-CZ" altLang="cs-CZ" sz="22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, B</a:t>
            </a:r>
            <a:r>
              <a:rPr lang="cs-CZ" altLang="cs-CZ" sz="2200" b="1" baseline="-25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C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2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2.	Pro přesné výpočty	-	 R, X</a:t>
            </a:r>
            <a:r>
              <a:rPr lang="cs-CZ" altLang="cs-CZ" sz="2200" b="1" baseline="-25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L</a:t>
            </a:r>
            <a:r>
              <a:rPr lang="cs-CZ" altLang="cs-CZ" sz="22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, B</a:t>
            </a:r>
            <a:r>
              <a:rPr lang="cs-CZ" altLang="cs-CZ" sz="2200" b="1" baseline="-25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C</a:t>
            </a:r>
            <a:r>
              <a:rPr lang="cs-CZ" altLang="cs-CZ" sz="22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, G	</a:t>
            </a:r>
          </a:p>
        </p:txBody>
      </p:sp>
      <p:sp>
        <p:nvSpPr>
          <p:cNvPr id="153773" name="Text Box 173"/>
          <p:cNvSpPr txBox="1">
            <a:spLocks noChangeArrowheads="1"/>
          </p:cNvSpPr>
          <p:nvPr/>
        </p:nvSpPr>
        <p:spPr bwMode="auto">
          <a:xfrm>
            <a:off x="180975" y="2492375"/>
            <a:ext cx="8712200" cy="4232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65113" indent="-265113" defTabSz="1222375">
              <a:spcBef>
                <a:spcPct val="0"/>
              </a:spcBef>
              <a:tabLst>
                <a:tab pos="452438" algn="l"/>
                <a:tab pos="3227388" algn="l"/>
                <a:tab pos="3403600" algn="l"/>
                <a:tab pos="4130675" algn="l"/>
                <a:tab pos="430688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452438" algn="l"/>
                <a:tab pos="3227388" algn="l"/>
                <a:tab pos="3403600" algn="l"/>
                <a:tab pos="4130675" algn="l"/>
                <a:tab pos="430688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452438" algn="l"/>
                <a:tab pos="3227388" algn="l"/>
                <a:tab pos="3403600" algn="l"/>
                <a:tab pos="4130675" algn="l"/>
                <a:tab pos="430688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452438" algn="l"/>
                <a:tab pos="3227388" algn="l"/>
                <a:tab pos="3403600" algn="l"/>
                <a:tab pos="4130675" algn="l"/>
                <a:tab pos="430688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452438" algn="l"/>
                <a:tab pos="3227388" algn="l"/>
                <a:tab pos="3403600" algn="l"/>
                <a:tab pos="4130675" algn="l"/>
                <a:tab pos="430688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3227388" algn="l"/>
                <a:tab pos="3403600" algn="l"/>
                <a:tab pos="4130675" algn="l"/>
                <a:tab pos="430688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3227388" algn="l"/>
                <a:tab pos="3403600" algn="l"/>
                <a:tab pos="4130675" algn="l"/>
                <a:tab pos="430688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3227388" algn="l"/>
                <a:tab pos="3403600" algn="l"/>
                <a:tab pos="4130675" algn="l"/>
                <a:tab pos="430688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3227388" algn="l"/>
                <a:tab pos="3403600" algn="l"/>
                <a:tab pos="4130675" algn="l"/>
                <a:tab pos="430688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*	pro výpočet uvažujeme rovnoměrně rozložené parametry po celé délce vedení. 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*	do výpočtu sítě se zahrnují všechny prvky sítě – vedení, tlumivky, transformátory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*	jednotlivé prvky zobrazíme náhradním schématem a následně vytvoříme schéma celé sítě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*	pro samotného vedení výpočet vedení se používají články: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	-	 článek	-	dlouhá vedení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	-	T článek	-	krátká vedení, transformátory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	-	 článek	-	krátká vedení, transformátory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	-	pouze podélné prvky	-	krátká vedení, sériové tlumivky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	-	pouze příčné prvky	-	paralelní tlumivky a kondenzátory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3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3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3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3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53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3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537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537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537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r>
              <a:rPr lang="cs-CZ" altLang="cs-CZ" sz="4200" b="1" u="sng">
                <a:solidFill>
                  <a:schemeClr val="bg2"/>
                </a:solidFill>
                <a:sym typeface="Symbol" panose="05050102010706020507" pitchFamily="18" charset="2"/>
              </a:rPr>
              <a:t> článek</a:t>
            </a:r>
          </a:p>
        </p:txBody>
      </p:sp>
      <p:sp>
        <p:nvSpPr>
          <p:cNvPr id="155656" name="Line 8"/>
          <p:cNvSpPr>
            <a:spLocks noChangeShapeType="1"/>
          </p:cNvSpPr>
          <p:nvPr/>
        </p:nvSpPr>
        <p:spPr bwMode="auto">
          <a:xfrm>
            <a:off x="2700338" y="1557338"/>
            <a:ext cx="360362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5657" name="Text Box 9"/>
          <p:cNvSpPr txBox="1">
            <a:spLocks noChangeArrowheads="1"/>
          </p:cNvSpPr>
          <p:nvPr/>
        </p:nvSpPr>
        <p:spPr bwMode="auto">
          <a:xfrm>
            <a:off x="5724525" y="1282700"/>
            <a:ext cx="5048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55658" name="Line 10"/>
          <p:cNvSpPr>
            <a:spLocks noChangeShapeType="1"/>
          </p:cNvSpPr>
          <p:nvPr/>
        </p:nvSpPr>
        <p:spPr bwMode="auto">
          <a:xfrm>
            <a:off x="7812088" y="1989138"/>
            <a:ext cx="0" cy="18716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5659" name="Text Box 11"/>
          <p:cNvSpPr txBox="1">
            <a:spLocks noChangeArrowheads="1"/>
          </p:cNvSpPr>
          <p:nvPr/>
        </p:nvSpPr>
        <p:spPr bwMode="auto">
          <a:xfrm>
            <a:off x="7310438" y="2781300"/>
            <a:ext cx="4302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</a:t>
            </a:r>
            <a:r>
              <a:rPr lang="cs-CZ" altLang="cs-CZ" sz="18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n-US" altLang="cs-CZ" sz="18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</a:t>
            </a:r>
            <a:endParaRPr lang="cs-CZ" altLang="cs-CZ" sz="1800" b="1" baseline="-2500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5689" name="Line 41"/>
          <p:cNvSpPr>
            <a:spLocks noChangeShapeType="1"/>
          </p:cNvSpPr>
          <p:nvPr/>
        </p:nvSpPr>
        <p:spPr bwMode="auto">
          <a:xfrm rot="5400000">
            <a:off x="5544344" y="1953419"/>
            <a:ext cx="360362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5726" name="Text Box 78"/>
          <p:cNvSpPr txBox="1">
            <a:spLocks noChangeArrowheads="1"/>
          </p:cNvSpPr>
          <p:nvPr/>
        </p:nvSpPr>
        <p:spPr bwMode="auto">
          <a:xfrm>
            <a:off x="2555875" y="1196975"/>
            <a:ext cx="5048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L</a:t>
            </a:r>
          </a:p>
        </p:txBody>
      </p:sp>
      <p:grpSp>
        <p:nvGrpSpPr>
          <p:cNvPr id="155749" name="Group 101"/>
          <p:cNvGrpSpPr>
            <a:grpSpLocks/>
          </p:cNvGrpSpPr>
          <p:nvPr/>
        </p:nvGrpSpPr>
        <p:grpSpPr bwMode="auto">
          <a:xfrm>
            <a:off x="755650" y="1555750"/>
            <a:ext cx="7848600" cy="2595563"/>
            <a:chOff x="476" y="980"/>
            <a:chExt cx="4944" cy="1635"/>
          </a:xfrm>
        </p:grpSpPr>
        <p:cxnSp>
          <p:nvCxnSpPr>
            <p:cNvPr id="155723" name="AutoShape 75"/>
            <p:cNvCxnSpPr>
              <a:cxnSpLocks noChangeShapeType="1"/>
              <a:stCxn id="155714" idx="4"/>
              <a:endCxn id="155668" idx="0"/>
            </p:cNvCxnSpPr>
            <p:nvPr/>
          </p:nvCxnSpPr>
          <p:spPr bwMode="auto">
            <a:xfrm flipH="1">
              <a:off x="3515" y="2395"/>
              <a:ext cx="1" cy="121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55732" name="Group 84"/>
            <p:cNvGrpSpPr>
              <a:grpSpLocks/>
            </p:cNvGrpSpPr>
            <p:nvPr/>
          </p:nvGrpSpPr>
          <p:grpSpPr bwMode="auto">
            <a:xfrm>
              <a:off x="476" y="980"/>
              <a:ext cx="4944" cy="1635"/>
              <a:chOff x="476" y="980"/>
              <a:chExt cx="4944" cy="1635"/>
            </a:xfrm>
          </p:grpSpPr>
          <p:sp>
            <p:nvSpPr>
              <p:cNvPr id="155668" name="Oval 20"/>
              <p:cNvSpPr>
                <a:spLocks noChangeArrowheads="1"/>
              </p:cNvSpPr>
              <p:nvPr/>
            </p:nvSpPr>
            <p:spPr bwMode="auto">
              <a:xfrm>
                <a:off x="3469" y="2524"/>
                <a:ext cx="91" cy="91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5669" name="Oval 21"/>
              <p:cNvSpPr>
                <a:spLocks noChangeArrowheads="1"/>
              </p:cNvSpPr>
              <p:nvPr/>
            </p:nvSpPr>
            <p:spPr bwMode="auto">
              <a:xfrm>
                <a:off x="3469" y="1035"/>
                <a:ext cx="91" cy="91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5670" name="Oval 22"/>
              <p:cNvSpPr>
                <a:spLocks noChangeAspect="1" noChangeArrowheads="1"/>
              </p:cNvSpPr>
              <p:nvPr/>
            </p:nvSpPr>
            <p:spPr bwMode="auto">
              <a:xfrm>
                <a:off x="476" y="1570"/>
                <a:ext cx="363" cy="363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5671" name="Text Box 23"/>
              <p:cNvSpPr txBox="1">
                <a:spLocks noChangeArrowheads="1"/>
              </p:cNvSpPr>
              <p:nvPr/>
            </p:nvSpPr>
            <p:spPr bwMode="auto">
              <a:xfrm>
                <a:off x="521" y="1625"/>
                <a:ext cx="272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24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sym typeface="Symbol" panose="05050102010706020507" pitchFamily="18" charset="2"/>
                  </a:rPr>
                  <a:t></a:t>
                </a:r>
              </a:p>
            </p:txBody>
          </p:sp>
          <p:grpSp>
            <p:nvGrpSpPr>
              <p:cNvPr id="155672" name="Group 24"/>
              <p:cNvGrpSpPr>
                <a:grpSpLocks/>
              </p:cNvGrpSpPr>
              <p:nvPr/>
            </p:nvGrpSpPr>
            <p:grpSpPr bwMode="auto">
              <a:xfrm>
                <a:off x="1973" y="980"/>
                <a:ext cx="545" cy="92"/>
                <a:chOff x="838" y="2340"/>
                <a:chExt cx="545" cy="92"/>
              </a:xfrm>
            </p:grpSpPr>
            <p:sp>
              <p:nvSpPr>
                <p:cNvPr id="155673" name="Arc 25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55674" name="Arc 26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55675" name="Arc 27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55676" name="Arc 28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55677" name="Arc 29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55678" name="Arc 30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155679" name="Rectangle 31"/>
              <p:cNvSpPr>
                <a:spLocks noChangeAspect="1" noChangeArrowheads="1"/>
              </p:cNvSpPr>
              <p:nvPr/>
            </p:nvSpPr>
            <p:spPr bwMode="auto">
              <a:xfrm rot="5400000">
                <a:off x="2951" y="888"/>
                <a:ext cx="154" cy="385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155680" name="AutoShape 32"/>
              <p:cNvCxnSpPr>
                <a:cxnSpLocks noChangeShapeType="1"/>
                <a:stCxn id="155679" idx="2"/>
                <a:endCxn id="155677" idx="1"/>
              </p:cNvCxnSpPr>
              <p:nvPr/>
            </p:nvCxnSpPr>
            <p:spPr bwMode="auto">
              <a:xfrm flipH="1" flipV="1">
                <a:off x="2518" y="1080"/>
                <a:ext cx="310" cy="2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5681" name="AutoShape 33"/>
              <p:cNvCxnSpPr>
                <a:cxnSpLocks noChangeShapeType="1"/>
                <a:stCxn id="155679" idx="0"/>
                <a:endCxn id="155669" idx="2"/>
              </p:cNvCxnSpPr>
              <p:nvPr/>
            </p:nvCxnSpPr>
            <p:spPr bwMode="auto">
              <a:xfrm flipV="1">
                <a:off x="3229" y="1081"/>
                <a:ext cx="232" cy="1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55682" name="Oval 34"/>
              <p:cNvSpPr>
                <a:spLocks noChangeArrowheads="1"/>
              </p:cNvSpPr>
              <p:nvPr/>
            </p:nvSpPr>
            <p:spPr bwMode="auto">
              <a:xfrm>
                <a:off x="5025" y="1035"/>
                <a:ext cx="91" cy="91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5683" name="Oval 35"/>
              <p:cNvSpPr>
                <a:spLocks noChangeArrowheads="1"/>
              </p:cNvSpPr>
              <p:nvPr/>
            </p:nvSpPr>
            <p:spPr bwMode="auto">
              <a:xfrm>
                <a:off x="5025" y="2523"/>
                <a:ext cx="91" cy="91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155684" name="AutoShape 36"/>
              <p:cNvCxnSpPr>
                <a:cxnSpLocks noChangeShapeType="1"/>
                <a:stCxn id="155668" idx="6"/>
                <a:endCxn id="155683" idx="2"/>
              </p:cNvCxnSpPr>
              <p:nvPr/>
            </p:nvCxnSpPr>
            <p:spPr bwMode="auto">
              <a:xfrm flipV="1">
                <a:off x="3560" y="2569"/>
                <a:ext cx="1457" cy="1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55685" name="Rectangle 37"/>
              <p:cNvSpPr>
                <a:spLocks noChangeAspect="1" noChangeArrowheads="1"/>
              </p:cNvSpPr>
              <p:nvPr/>
            </p:nvSpPr>
            <p:spPr bwMode="auto">
              <a:xfrm>
                <a:off x="4994" y="1616"/>
                <a:ext cx="154" cy="385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155686" name="AutoShape 38"/>
              <p:cNvCxnSpPr>
                <a:cxnSpLocks noChangeShapeType="1"/>
                <a:stCxn id="155682" idx="4"/>
                <a:endCxn id="155685" idx="0"/>
              </p:cNvCxnSpPr>
              <p:nvPr/>
            </p:nvCxnSpPr>
            <p:spPr bwMode="auto">
              <a:xfrm>
                <a:off x="5071" y="1134"/>
                <a:ext cx="0" cy="474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5687" name="AutoShape 39"/>
              <p:cNvCxnSpPr>
                <a:cxnSpLocks noChangeShapeType="1"/>
                <a:stCxn id="155685" idx="2"/>
                <a:endCxn id="155683" idx="0"/>
              </p:cNvCxnSpPr>
              <p:nvPr/>
            </p:nvCxnSpPr>
            <p:spPr bwMode="auto">
              <a:xfrm>
                <a:off x="5071" y="2009"/>
                <a:ext cx="0" cy="506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55688" name="Text Box 40"/>
              <p:cNvSpPr txBox="1">
                <a:spLocks noChangeArrowheads="1"/>
              </p:cNvSpPr>
              <p:nvPr/>
            </p:nvSpPr>
            <p:spPr bwMode="auto">
              <a:xfrm>
                <a:off x="5102" y="1706"/>
                <a:ext cx="31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Z</a:t>
                </a:r>
                <a:endParaRPr lang="cs-CZ" altLang="cs-CZ" sz="18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155690" name="Oval 42"/>
              <p:cNvSpPr>
                <a:spLocks noChangeArrowheads="1"/>
              </p:cNvSpPr>
              <p:nvPr/>
            </p:nvSpPr>
            <p:spPr bwMode="auto">
              <a:xfrm>
                <a:off x="1609" y="2523"/>
                <a:ext cx="91" cy="91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5691" name="Oval 43"/>
              <p:cNvSpPr>
                <a:spLocks noChangeArrowheads="1"/>
              </p:cNvSpPr>
              <p:nvPr/>
            </p:nvSpPr>
            <p:spPr bwMode="auto">
              <a:xfrm>
                <a:off x="1609" y="1034"/>
                <a:ext cx="91" cy="91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5692" name="Rectangle 44"/>
              <p:cNvSpPr>
                <a:spLocks noChangeAspect="1" noChangeArrowheads="1"/>
              </p:cNvSpPr>
              <p:nvPr/>
            </p:nvSpPr>
            <p:spPr bwMode="auto">
              <a:xfrm>
                <a:off x="1337" y="1661"/>
                <a:ext cx="154" cy="385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5693" name="Oval 45"/>
              <p:cNvSpPr>
                <a:spLocks noChangeArrowheads="1"/>
              </p:cNvSpPr>
              <p:nvPr/>
            </p:nvSpPr>
            <p:spPr bwMode="auto">
              <a:xfrm>
                <a:off x="1609" y="1344"/>
                <a:ext cx="91" cy="91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155694" name="AutoShape 46"/>
              <p:cNvCxnSpPr>
                <a:cxnSpLocks noChangeShapeType="1"/>
                <a:stCxn id="155693" idx="2"/>
                <a:endCxn id="155692" idx="0"/>
              </p:cNvCxnSpPr>
              <p:nvPr/>
            </p:nvCxnSpPr>
            <p:spPr bwMode="auto">
              <a:xfrm rot="10800000" flipV="1">
                <a:off x="1414" y="1390"/>
                <a:ext cx="187" cy="263"/>
              </a:xfrm>
              <a:prstGeom prst="bentConnector2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5695" name="AutoShape 47"/>
              <p:cNvCxnSpPr>
                <a:cxnSpLocks noChangeShapeType="1"/>
                <a:stCxn id="155692" idx="2"/>
                <a:endCxn id="155696" idx="2"/>
              </p:cNvCxnSpPr>
              <p:nvPr/>
            </p:nvCxnSpPr>
            <p:spPr bwMode="auto">
              <a:xfrm rot="16200000" flipH="1">
                <a:off x="1364" y="2104"/>
                <a:ext cx="288" cy="187"/>
              </a:xfrm>
              <a:prstGeom prst="bentConnector2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55696" name="Oval 48"/>
              <p:cNvSpPr>
                <a:spLocks noChangeArrowheads="1"/>
              </p:cNvSpPr>
              <p:nvPr/>
            </p:nvSpPr>
            <p:spPr bwMode="auto">
              <a:xfrm>
                <a:off x="1609" y="2296"/>
                <a:ext cx="91" cy="91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155699" name="AutoShape 51"/>
              <p:cNvCxnSpPr>
                <a:cxnSpLocks noChangeShapeType="1"/>
                <a:stCxn id="155670" idx="0"/>
                <a:endCxn id="155691" idx="2"/>
              </p:cNvCxnSpPr>
              <p:nvPr/>
            </p:nvCxnSpPr>
            <p:spPr bwMode="auto">
              <a:xfrm rot="16200000">
                <a:off x="889" y="849"/>
                <a:ext cx="482" cy="943"/>
              </a:xfrm>
              <a:prstGeom prst="bentConnector2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55700" name="Line 52"/>
              <p:cNvSpPr>
                <a:spLocks noChangeShapeType="1"/>
              </p:cNvSpPr>
              <p:nvPr/>
            </p:nvSpPr>
            <p:spPr bwMode="auto">
              <a:xfrm flipH="1">
                <a:off x="1701" y="1071"/>
                <a:ext cx="272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cxnSp>
            <p:nvCxnSpPr>
              <p:cNvPr id="155701" name="AutoShape 53"/>
              <p:cNvCxnSpPr>
                <a:cxnSpLocks noChangeShapeType="1"/>
                <a:stCxn id="155691" idx="4"/>
                <a:endCxn id="155693" idx="0"/>
              </p:cNvCxnSpPr>
              <p:nvPr/>
            </p:nvCxnSpPr>
            <p:spPr bwMode="auto">
              <a:xfrm>
                <a:off x="1655" y="1133"/>
                <a:ext cx="0" cy="203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5702" name="AutoShape 54"/>
              <p:cNvCxnSpPr>
                <a:cxnSpLocks noChangeShapeType="1"/>
                <a:stCxn id="155696" idx="4"/>
                <a:endCxn id="155690" idx="0"/>
              </p:cNvCxnSpPr>
              <p:nvPr/>
            </p:nvCxnSpPr>
            <p:spPr bwMode="auto">
              <a:xfrm>
                <a:off x="1655" y="2395"/>
                <a:ext cx="0" cy="120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155703" name="Group 55"/>
              <p:cNvGrpSpPr>
                <a:grpSpLocks/>
              </p:cNvGrpSpPr>
              <p:nvPr/>
            </p:nvGrpSpPr>
            <p:grpSpPr bwMode="auto">
              <a:xfrm>
                <a:off x="1746" y="1797"/>
                <a:ext cx="180" cy="45"/>
                <a:chOff x="1701" y="1752"/>
                <a:chExt cx="180" cy="45"/>
              </a:xfrm>
            </p:grpSpPr>
            <p:sp>
              <p:nvSpPr>
                <p:cNvPr id="155704" name="Line 56"/>
                <p:cNvSpPr>
                  <a:spLocks noChangeShapeType="1"/>
                </p:cNvSpPr>
                <p:nvPr/>
              </p:nvSpPr>
              <p:spPr bwMode="auto">
                <a:xfrm>
                  <a:off x="1701" y="1752"/>
                  <a:ext cx="90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55705" name="Line 57"/>
                <p:cNvSpPr>
                  <a:spLocks noChangeShapeType="1"/>
                </p:cNvSpPr>
                <p:nvPr/>
              </p:nvSpPr>
              <p:spPr bwMode="auto">
                <a:xfrm>
                  <a:off x="1701" y="1797"/>
                  <a:ext cx="90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55706" name="Line 58"/>
                <p:cNvSpPr>
                  <a:spLocks noChangeShapeType="1"/>
                </p:cNvSpPr>
                <p:nvPr/>
              </p:nvSpPr>
              <p:spPr bwMode="auto">
                <a:xfrm>
                  <a:off x="1791" y="1797"/>
                  <a:ext cx="90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55707" name="Line 59"/>
                <p:cNvSpPr>
                  <a:spLocks noChangeShapeType="1"/>
                </p:cNvSpPr>
                <p:nvPr/>
              </p:nvSpPr>
              <p:spPr bwMode="auto">
                <a:xfrm>
                  <a:off x="1791" y="1752"/>
                  <a:ext cx="90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cxnSp>
            <p:nvCxnSpPr>
              <p:cNvPr id="155708" name="AutoShape 60"/>
              <p:cNvCxnSpPr>
                <a:cxnSpLocks noChangeShapeType="1"/>
                <a:stCxn id="155705" idx="1"/>
                <a:endCxn id="155696" idx="6"/>
              </p:cNvCxnSpPr>
              <p:nvPr/>
            </p:nvCxnSpPr>
            <p:spPr bwMode="auto">
              <a:xfrm rot="5400000">
                <a:off x="1530" y="2036"/>
                <a:ext cx="484" cy="128"/>
              </a:xfrm>
              <a:prstGeom prst="bentConnector2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5709" name="AutoShape 61"/>
              <p:cNvCxnSpPr>
                <a:cxnSpLocks noChangeShapeType="1"/>
                <a:stCxn id="155707" idx="0"/>
                <a:endCxn id="155693" idx="6"/>
              </p:cNvCxnSpPr>
              <p:nvPr/>
            </p:nvCxnSpPr>
            <p:spPr bwMode="auto">
              <a:xfrm rot="5400000" flipH="1">
                <a:off x="1576" y="1522"/>
                <a:ext cx="391" cy="128"/>
              </a:xfrm>
              <a:prstGeom prst="bentConnector2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55710" name="Rectangle 62"/>
              <p:cNvSpPr>
                <a:spLocks noChangeAspect="1" noChangeArrowheads="1"/>
              </p:cNvSpPr>
              <p:nvPr/>
            </p:nvSpPr>
            <p:spPr bwMode="auto">
              <a:xfrm>
                <a:off x="3198" y="1661"/>
                <a:ext cx="154" cy="385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5711" name="Oval 63"/>
              <p:cNvSpPr>
                <a:spLocks noChangeArrowheads="1"/>
              </p:cNvSpPr>
              <p:nvPr/>
            </p:nvSpPr>
            <p:spPr bwMode="auto">
              <a:xfrm>
                <a:off x="3470" y="1344"/>
                <a:ext cx="91" cy="91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155712" name="AutoShape 64"/>
              <p:cNvCxnSpPr>
                <a:cxnSpLocks noChangeShapeType="1"/>
                <a:stCxn id="155711" idx="2"/>
                <a:endCxn id="155710" idx="0"/>
              </p:cNvCxnSpPr>
              <p:nvPr/>
            </p:nvCxnSpPr>
            <p:spPr bwMode="auto">
              <a:xfrm rot="10800000" flipV="1">
                <a:off x="3275" y="1390"/>
                <a:ext cx="187" cy="263"/>
              </a:xfrm>
              <a:prstGeom prst="bentConnector2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5713" name="AutoShape 65"/>
              <p:cNvCxnSpPr>
                <a:cxnSpLocks noChangeShapeType="1"/>
                <a:stCxn id="155710" idx="2"/>
                <a:endCxn id="155714" idx="2"/>
              </p:cNvCxnSpPr>
              <p:nvPr/>
            </p:nvCxnSpPr>
            <p:spPr bwMode="auto">
              <a:xfrm rot="16200000" flipH="1">
                <a:off x="3225" y="2104"/>
                <a:ext cx="288" cy="187"/>
              </a:xfrm>
              <a:prstGeom prst="bentConnector2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55714" name="Oval 66"/>
              <p:cNvSpPr>
                <a:spLocks noChangeArrowheads="1"/>
              </p:cNvSpPr>
              <p:nvPr/>
            </p:nvSpPr>
            <p:spPr bwMode="auto">
              <a:xfrm>
                <a:off x="3470" y="2296"/>
                <a:ext cx="91" cy="91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grpSp>
            <p:nvGrpSpPr>
              <p:cNvPr id="155715" name="Group 67"/>
              <p:cNvGrpSpPr>
                <a:grpSpLocks/>
              </p:cNvGrpSpPr>
              <p:nvPr/>
            </p:nvGrpSpPr>
            <p:grpSpPr bwMode="auto">
              <a:xfrm>
                <a:off x="3607" y="1797"/>
                <a:ext cx="180" cy="45"/>
                <a:chOff x="1701" y="1752"/>
                <a:chExt cx="180" cy="45"/>
              </a:xfrm>
            </p:grpSpPr>
            <p:sp>
              <p:nvSpPr>
                <p:cNvPr id="155716" name="Line 68"/>
                <p:cNvSpPr>
                  <a:spLocks noChangeShapeType="1"/>
                </p:cNvSpPr>
                <p:nvPr/>
              </p:nvSpPr>
              <p:spPr bwMode="auto">
                <a:xfrm>
                  <a:off x="1701" y="1752"/>
                  <a:ext cx="90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55717" name="Line 69"/>
                <p:cNvSpPr>
                  <a:spLocks noChangeShapeType="1"/>
                </p:cNvSpPr>
                <p:nvPr/>
              </p:nvSpPr>
              <p:spPr bwMode="auto">
                <a:xfrm>
                  <a:off x="1701" y="1797"/>
                  <a:ext cx="90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55718" name="Line 70"/>
                <p:cNvSpPr>
                  <a:spLocks noChangeShapeType="1"/>
                </p:cNvSpPr>
                <p:nvPr/>
              </p:nvSpPr>
              <p:spPr bwMode="auto">
                <a:xfrm>
                  <a:off x="1791" y="1797"/>
                  <a:ext cx="90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55719" name="Line 71"/>
                <p:cNvSpPr>
                  <a:spLocks noChangeShapeType="1"/>
                </p:cNvSpPr>
                <p:nvPr/>
              </p:nvSpPr>
              <p:spPr bwMode="auto">
                <a:xfrm>
                  <a:off x="1791" y="1752"/>
                  <a:ext cx="90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cxnSp>
            <p:nvCxnSpPr>
              <p:cNvPr id="155720" name="AutoShape 72"/>
              <p:cNvCxnSpPr>
                <a:cxnSpLocks noChangeShapeType="1"/>
                <a:stCxn id="155717" idx="1"/>
                <a:endCxn id="155714" idx="6"/>
              </p:cNvCxnSpPr>
              <p:nvPr/>
            </p:nvCxnSpPr>
            <p:spPr bwMode="auto">
              <a:xfrm rot="5400000">
                <a:off x="3391" y="2036"/>
                <a:ext cx="484" cy="128"/>
              </a:xfrm>
              <a:prstGeom prst="bentConnector2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5721" name="AutoShape 73"/>
              <p:cNvCxnSpPr>
                <a:cxnSpLocks noChangeShapeType="1"/>
                <a:stCxn id="155719" idx="0"/>
                <a:endCxn id="155711" idx="6"/>
              </p:cNvCxnSpPr>
              <p:nvPr/>
            </p:nvCxnSpPr>
            <p:spPr bwMode="auto">
              <a:xfrm rot="5400000" flipH="1">
                <a:off x="3437" y="1522"/>
                <a:ext cx="391" cy="128"/>
              </a:xfrm>
              <a:prstGeom prst="bentConnector2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5722" name="AutoShape 74"/>
              <p:cNvCxnSpPr>
                <a:cxnSpLocks noChangeShapeType="1"/>
                <a:stCxn id="155669" idx="4"/>
                <a:endCxn id="155711" idx="0"/>
              </p:cNvCxnSpPr>
              <p:nvPr/>
            </p:nvCxnSpPr>
            <p:spPr bwMode="auto">
              <a:xfrm>
                <a:off x="3515" y="1134"/>
                <a:ext cx="1" cy="202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5724" name="AutoShape 76"/>
              <p:cNvCxnSpPr>
                <a:cxnSpLocks noChangeShapeType="1"/>
                <a:stCxn id="155670" idx="4"/>
                <a:endCxn id="155690" idx="2"/>
              </p:cNvCxnSpPr>
              <p:nvPr/>
            </p:nvCxnSpPr>
            <p:spPr bwMode="auto">
              <a:xfrm rot="16200000" flipH="1">
                <a:off x="816" y="1783"/>
                <a:ext cx="628" cy="943"/>
              </a:xfrm>
              <a:prstGeom prst="bentConnector2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5725" name="AutoShape 77"/>
              <p:cNvCxnSpPr>
                <a:cxnSpLocks noChangeShapeType="1"/>
                <a:stCxn id="155690" idx="6"/>
                <a:endCxn id="155668" idx="2"/>
              </p:cNvCxnSpPr>
              <p:nvPr/>
            </p:nvCxnSpPr>
            <p:spPr bwMode="auto">
              <a:xfrm>
                <a:off x="1708" y="2569"/>
                <a:ext cx="1753" cy="1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5727" name="AutoShape 79"/>
              <p:cNvCxnSpPr>
                <a:cxnSpLocks noChangeShapeType="1"/>
                <a:stCxn id="155669" idx="6"/>
                <a:endCxn id="155682" idx="2"/>
              </p:cNvCxnSpPr>
              <p:nvPr/>
            </p:nvCxnSpPr>
            <p:spPr bwMode="auto">
              <a:xfrm>
                <a:off x="3568" y="1081"/>
                <a:ext cx="1449" cy="0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155728" name="Text Box 80"/>
          <p:cNvSpPr txBox="1">
            <a:spLocks noChangeArrowheads="1"/>
          </p:cNvSpPr>
          <p:nvPr/>
        </p:nvSpPr>
        <p:spPr bwMode="auto">
          <a:xfrm>
            <a:off x="5867400" y="1773238"/>
            <a:ext cx="4333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altLang="cs-CZ" sz="1800" b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’’</a:t>
            </a:r>
            <a:endParaRPr lang="cs-CZ" altLang="cs-CZ" sz="1800" b="1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5731" name="Line 83"/>
          <p:cNvSpPr>
            <a:spLocks noChangeShapeType="1"/>
          </p:cNvSpPr>
          <p:nvPr/>
        </p:nvSpPr>
        <p:spPr bwMode="auto">
          <a:xfrm>
            <a:off x="5940425" y="1628775"/>
            <a:ext cx="36036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155733" name="Object 85"/>
          <p:cNvGraphicFramePr>
            <a:graphicFrameLocks noChangeAspect="1"/>
          </p:cNvGraphicFramePr>
          <p:nvPr/>
        </p:nvGraphicFramePr>
        <p:xfrm>
          <a:off x="2771775" y="4365625"/>
          <a:ext cx="1439863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790" name="Rovnice" r:id="rId3" imgW="596880" imgH="419040" progId="Equation.3">
                  <p:embed/>
                </p:oleObj>
              </mc:Choice>
              <mc:Fallback>
                <p:oleObj name="Rovnice" r:id="rId3" imgW="596880" imgH="419040" progId="Equation.3">
                  <p:embed/>
                  <p:pic>
                    <p:nvPicPr>
                      <p:cNvPr id="0" name="Object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4365625"/>
                        <a:ext cx="1439863" cy="10096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5734" name="Text Box 86"/>
          <p:cNvSpPr txBox="1">
            <a:spLocks noChangeArrowheads="1"/>
          </p:cNvSpPr>
          <p:nvPr/>
        </p:nvSpPr>
        <p:spPr bwMode="auto">
          <a:xfrm>
            <a:off x="179388" y="4365625"/>
            <a:ext cx="2520950" cy="3968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</a:rPr>
              <a:t>Výstupní proud I</a:t>
            </a:r>
            <a:r>
              <a:rPr lang="cs-CZ" altLang="cs-CZ" sz="2000" b="1" baseline="-25000">
                <a:solidFill>
                  <a:srgbClr val="000000"/>
                </a:solidFill>
                <a:effectLst/>
              </a:rPr>
              <a:t>2</a:t>
            </a:r>
            <a:r>
              <a:rPr lang="cs-CZ" altLang="cs-CZ" sz="2000" b="1">
                <a:solidFill>
                  <a:srgbClr val="000000"/>
                </a:solidFill>
                <a:effectLst/>
              </a:rPr>
              <a:t>:</a:t>
            </a:r>
          </a:p>
        </p:txBody>
      </p:sp>
      <p:sp>
        <p:nvSpPr>
          <p:cNvPr id="155735" name="Text Box 87"/>
          <p:cNvSpPr txBox="1">
            <a:spLocks noChangeArrowheads="1"/>
          </p:cNvSpPr>
          <p:nvPr/>
        </p:nvSpPr>
        <p:spPr bwMode="auto">
          <a:xfrm>
            <a:off x="4572000" y="4365625"/>
            <a:ext cx="1800225" cy="3968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</a:rPr>
              <a:t>Proud I</a:t>
            </a:r>
            <a:r>
              <a:rPr lang="cs-CZ" altLang="cs-CZ" sz="2000" b="1" baseline="-25000">
                <a:solidFill>
                  <a:srgbClr val="000000"/>
                </a:solidFill>
                <a:effectLst/>
              </a:rPr>
              <a:t>G2</a:t>
            </a:r>
            <a:r>
              <a:rPr lang="cs-CZ" altLang="cs-CZ" sz="2000" b="1">
                <a:solidFill>
                  <a:srgbClr val="000000"/>
                </a:solidFill>
                <a:effectLst/>
              </a:rPr>
              <a:t>,</a:t>
            </a:r>
            <a:r>
              <a:rPr lang="cs-CZ" altLang="cs-CZ" sz="2000" b="1" baseline="-25000">
                <a:solidFill>
                  <a:srgbClr val="000000"/>
                </a:solidFill>
                <a:effectLst/>
              </a:rPr>
              <a:t> </a:t>
            </a:r>
            <a:r>
              <a:rPr lang="cs-CZ" altLang="cs-CZ" sz="2000" b="1">
                <a:solidFill>
                  <a:srgbClr val="000000"/>
                </a:solidFill>
                <a:effectLst/>
              </a:rPr>
              <a:t>I</a:t>
            </a:r>
            <a:r>
              <a:rPr lang="cs-CZ" altLang="cs-CZ" sz="2000" b="1" baseline="-25000">
                <a:solidFill>
                  <a:srgbClr val="000000"/>
                </a:solidFill>
                <a:effectLst/>
              </a:rPr>
              <a:t>B2</a:t>
            </a:r>
            <a:r>
              <a:rPr lang="cs-CZ" altLang="cs-CZ" sz="2000" b="1">
                <a:solidFill>
                  <a:srgbClr val="000000"/>
                </a:solidFill>
                <a:effectLst/>
              </a:rPr>
              <a:t>:</a:t>
            </a:r>
          </a:p>
        </p:txBody>
      </p:sp>
      <p:graphicFrame>
        <p:nvGraphicFramePr>
          <p:cNvPr id="155736" name="Object 88"/>
          <p:cNvGraphicFramePr>
            <a:graphicFrameLocks noGrp="1" noChangeAspect="1"/>
          </p:cNvGraphicFramePr>
          <p:nvPr>
            <p:ph idx="1"/>
          </p:nvPr>
        </p:nvGraphicFramePr>
        <p:xfrm>
          <a:off x="6475413" y="4365625"/>
          <a:ext cx="2057400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791" name="Rovnice" r:id="rId5" imgW="952200" imgH="482400" progId="Equation.3">
                  <p:embed/>
                </p:oleObj>
              </mc:Choice>
              <mc:Fallback>
                <p:oleObj name="Rovnice" r:id="rId5" imgW="952200" imgH="482400" progId="Equation.3">
                  <p:embed/>
                  <p:pic>
                    <p:nvPicPr>
                      <p:cNvPr id="0" name="Object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5413" y="4365625"/>
                        <a:ext cx="2057400" cy="104298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5744" name="Group 96"/>
          <p:cNvGrpSpPr>
            <a:grpSpLocks/>
          </p:cNvGrpSpPr>
          <p:nvPr/>
        </p:nvGrpSpPr>
        <p:grpSpPr bwMode="auto">
          <a:xfrm>
            <a:off x="1258888" y="1209675"/>
            <a:ext cx="5618162" cy="2133600"/>
            <a:chOff x="793" y="762"/>
            <a:chExt cx="3539" cy="1344"/>
          </a:xfrm>
        </p:grpSpPr>
        <p:sp>
          <p:nvSpPr>
            <p:cNvPr id="155665" name="Text Box 17"/>
            <p:cNvSpPr txBox="1">
              <a:spLocks noChangeArrowheads="1"/>
            </p:cNvSpPr>
            <p:nvPr/>
          </p:nvSpPr>
          <p:spPr bwMode="auto">
            <a:xfrm>
              <a:off x="2064" y="762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8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X</a:t>
              </a:r>
              <a:r>
                <a:rPr lang="cs-CZ" altLang="cs-CZ" sz="18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  <a:sym typeface="Symbol" panose="05050102010706020507" pitchFamily="18" charset="2"/>
                </a:rPr>
                <a:t>L</a:t>
              </a:r>
            </a:p>
          </p:txBody>
        </p:sp>
        <p:sp>
          <p:nvSpPr>
            <p:cNvPr id="155666" name="Text Box 18"/>
            <p:cNvSpPr txBox="1">
              <a:spLocks noChangeArrowheads="1"/>
            </p:cNvSpPr>
            <p:nvPr/>
          </p:nvSpPr>
          <p:spPr bwMode="auto">
            <a:xfrm>
              <a:off x="2880" y="799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8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</a:t>
              </a:r>
              <a:endParaRPr lang="cs-CZ" altLang="cs-CZ" sz="18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155667" name="Text Box 19"/>
            <p:cNvSpPr txBox="1">
              <a:spLocks noChangeArrowheads="1"/>
            </p:cNvSpPr>
            <p:nvPr/>
          </p:nvSpPr>
          <p:spPr bwMode="auto">
            <a:xfrm>
              <a:off x="1837" y="1933"/>
              <a:ext cx="63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8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B</a:t>
              </a:r>
              <a:r>
                <a:rPr lang="cs-CZ" altLang="cs-CZ" sz="18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a</a:t>
              </a:r>
              <a:r>
                <a:rPr lang="cs-CZ" altLang="cs-CZ" sz="18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=B</a:t>
              </a:r>
              <a:r>
                <a:rPr lang="cs-CZ" altLang="cs-CZ" sz="18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  <a:sym typeface="Symbol" panose="05050102010706020507" pitchFamily="18" charset="2"/>
                </a:rPr>
                <a:t>C</a:t>
              </a:r>
              <a:r>
                <a:rPr lang="cs-CZ" altLang="cs-CZ" sz="1800" b="1">
                  <a:solidFill>
                    <a:srgbClr val="000000"/>
                  </a:solidFill>
                  <a:effectLst/>
                  <a:latin typeface="Arial" panose="020B0604020202020204" pitchFamily="34" charset="0"/>
                  <a:sym typeface="Symbol" panose="05050102010706020507" pitchFamily="18" charset="2"/>
                </a:rPr>
                <a:t>/2</a:t>
              </a:r>
            </a:p>
          </p:txBody>
        </p:sp>
        <p:sp>
          <p:nvSpPr>
            <p:cNvPr id="155697" name="Text Box 49"/>
            <p:cNvSpPr txBox="1">
              <a:spLocks noChangeArrowheads="1"/>
            </p:cNvSpPr>
            <p:nvPr/>
          </p:nvSpPr>
          <p:spPr bwMode="auto">
            <a:xfrm>
              <a:off x="793" y="1933"/>
              <a:ext cx="49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8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G</a:t>
              </a:r>
              <a:r>
                <a:rPr lang="cs-CZ" altLang="cs-CZ" sz="18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a</a:t>
              </a:r>
              <a:r>
                <a:rPr lang="cs-CZ" altLang="cs-CZ" sz="18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=G/2</a:t>
              </a:r>
              <a:endParaRPr lang="cs-CZ" altLang="cs-CZ" sz="18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155738" name="Text Box 90"/>
            <p:cNvSpPr txBox="1">
              <a:spLocks noChangeArrowheads="1"/>
            </p:cNvSpPr>
            <p:nvPr/>
          </p:nvSpPr>
          <p:spPr bwMode="auto">
            <a:xfrm>
              <a:off x="2653" y="1933"/>
              <a:ext cx="49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8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G</a:t>
              </a:r>
              <a:r>
                <a:rPr lang="cs-CZ" altLang="cs-CZ" sz="18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a</a:t>
              </a:r>
              <a:r>
                <a:rPr lang="cs-CZ" altLang="cs-CZ" sz="18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=G/2</a:t>
              </a:r>
              <a:endParaRPr lang="cs-CZ" altLang="cs-CZ" sz="18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155739" name="Text Box 91"/>
            <p:cNvSpPr txBox="1">
              <a:spLocks noChangeArrowheads="1"/>
            </p:cNvSpPr>
            <p:nvPr/>
          </p:nvSpPr>
          <p:spPr bwMode="auto">
            <a:xfrm>
              <a:off x="3697" y="1896"/>
              <a:ext cx="63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8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B</a:t>
              </a:r>
              <a:r>
                <a:rPr lang="cs-CZ" altLang="cs-CZ" sz="18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a</a:t>
              </a:r>
              <a:r>
                <a:rPr lang="cs-CZ" altLang="cs-CZ" sz="18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=B</a:t>
              </a:r>
              <a:r>
                <a:rPr lang="cs-CZ" altLang="cs-CZ" sz="18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  <a:sym typeface="Symbol" panose="05050102010706020507" pitchFamily="18" charset="2"/>
                </a:rPr>
                <a:t>C</a:t>
              </a:r>
              <a:r>
                <a:rPr lang="cs-CZ" altLang="cs-CZ" sz="1800" b="1">
                  <a:solidFill>
                    <a:srgbClr val="000000"/>
                  </a:solidFill>
                  <a:effectLst/>
                  <a:latin typeface="Arial" panose="020B0604020202020204" pitchFamily="34" charset="0"/>
                  <a:sym typeface="Symbol" panose="05050102010706020507" pitchFamily="18" charset="2"/>
                </a:rPr>
                <a:t>/2</a:t>
              </a:r>
            </a:p>
          </p:txBody>
        </p:sp>
      </p:grpSp>
      <p:sp>
        <p:nvSpPr>
          <p:cNvPr id="155740" name="Text Box 92"/>
          <p:cNvSpPr txBox="1">
            <a:spLocks noChangeArrowheads="1"/>
          </p:cNvSpPr>
          <p:nvPr/>
        </p:nvSpPr>
        <p:spPr bwMode="auto">
          <a:xfrm>
            <a:off x="252413" y="6021388"/>
            <a:ext cx="1655762" cy="3968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</a:rPr>
              <a:t>Proud I</a:t>
            </a:r>
            <a:r>
              <a:rPr lang="cs-CZ" altLang="cs-CZ" sz="2000" b="1" baseline="-25000">
                <a:solidFill>
                  <a:srgbClr val="000000"/>
                </a:solidFill>
                <a:effectLst/>
              </a:rPr>
              <a:t>2</a:t>
            </a:r>
            <a:r>
              <a:rPr lang="en-US" altLang="cs-CZ" sz="2000" b="1">
                <a:solidFill>
                  <a:srgbClr val="000000"/>
                </a:solidFill>
                <a:effectLst/>
              </a:rPr>
              <a:t>’’</a:t>
            </a:r>
            <a:r>
              <a:rPr lang="cs-CZ" altLang="cs-CZ" sz="2000" b="1">
                <a:solidFill>
                  <a:srgbClr val="000000"/>
                </a:solidFill>
                <a:effectLst/>
              </a:rPr>
              <a:t>:</a:t>
            </a:r>
          </a:p>
        </p:txBody>
      </p:sp>
      <p:graphicFrame>
        <p:nvGraphicFramePr>
          <p:cNvPr id="155741" name="Object 93"/>
          <p:cNvGraphicFramePr>
            <a:graphicFrameLocks noChangeAspect="1"/>
          </p:cNvGraphicFramePr>
          <p:nvPr/>
        </p:nvGraphicFramePr>
        <p:xfrm>
          <a:off x="1979613" y="6007100"/>
          <a:ext cx="2232025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792" name="Rovnice" r:id="rId7" imgW="838080" imgH="241200" progId="Equation.3">
                  <p:embed/>
                </p:oleObj>
              </mc:Choice>
              <mc:Fallback>
                <p:oleObj name="Rovnice" r:id="rId7" imgW="838080" imgH="241200" progId="Equation.3">
                  <p:embed/>
                  <p:pic>
                    <p:nvPicPr>
                      <p:cNvPr id="0" name="Object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6007100"/>
                        <a:ext cx="2232025" cy="6413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5742" name="Text Box 94"/>
          <p:cNvSpPr txBox="1">
            <a:spLocks noChangeArrowheads="1"/>
          </p:cNvSpPr>
          <p:nvPr/>
        </p:nvSpPr>
        <p:spPr bwMode="auto">
          <a:xfrm>
            <a:off x="4643438" y="5984875"/>
            <a:ext cx="1655762" cy="3968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</a:rPr>
              <a:t>Proud I</a:t>
            </a:r>
            <a:r>
              <a:rPr lang="cs-CZ" altLang="cs-CZ" sz="2000" b="1" baseline="-25000">
                <a:solidFill>
                  <a:srgbClr val="000000"/>
                </a:solidFill>
                <a:effectLst/>
              </a:rPr>
              <a:t>L</a:t>
            </a:r>
            <a:r>
              <a:rPr lang="cs-CZ" altLang="cs-CZ" sz="2000" b="1">
                <a:solidFill>
                  <a:srgbClr val="000000"/>
                </a:solidFill>
                <a:effectLst/>
              </a:rPr>
              <a:t>:</a:t>
            </a:r>
          </a:p>
        </p:txBody>
      </p:sp>
      <p:graphicFrame>
        <p:nvGraphicFramePr>
          <p:cNvPr id="155743" name="Object 95"/>
          <p:cNvGraphicFramePr>
            <a:graphicFrameLocks noChangeAspect="1"/>
          </p:cNvGraphicFramePr>
          <p:nvPr/>
        </p:nvGraphicFramePr>
        <p:xfrm>
          <a:off x="6443663" y="5972175"/>
          <a:ext cx="213201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793" name="Rovnice" r:id="rId9" imgW="711000" imgH="228600" progId="Equation.3">
                  <p:embed/>
                </p:oleObj>
              </mc:Choice>
              <mc:Fallback>
                <p:oleObj name="Rovnice" r:id="rId9" imgW="711000" imgH="228600" progId="Equation.3">
                  <p:embed/>
                  <p:pic>
                    <p:nvPicPr>
                      <p:cNvPr id="0" name="Object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663" y="5972175"/>
                        <a:ext cx="2132012" cy="6858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5745" name="Text Box 97"/>
          <p:cNvSpPr txBox="1">
            <a:spLocks noChangeArrowheads="1"/>
          </p:cNvSpPr>
          <p:nvPr/>
        </p:nvSpPr>
        <p:spPr bwMode="auto">
          <a:xfrm>
            <a:off x="5940425" y="2133600"/>
            <a:ext cx="4333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B2</a:t>
            </a:r>
          </a:p>
        </p:txBody>
      </p:sp>
      <p:sp>
        <p:nvSpPr>
          <p:cNvPr id="155746" name="Text Box 98"/>
          <p:cNvSpPr txBox="1">
            <a:spLocks noChangeArrowheads="1"/>
          </p:cNvSpPr>
          <p:nvPr/>
        </p:nvSpPr>
        <p:spPr bwMode="auto">
          <a:xfrm>
            <a:off x="4643438" y="2133600"/>
            <a:ext cx="4333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G2</a:t>
            </a:r>
          </a:p>
        </p:txBody>
      </p:sp>
      <p:sp>
        <p:nvSpPr>
          <p:cNvPr id="155747" name="Line 99"/>
          <p:cNvSpPr>
            <a:spLocks noChangeShapeType="1"/>
          </p:cNvSpPr>
          <p:nvPr/>
        </p:nvSpPr>
        <p:spPr bwMode="auto">
          <a:xfrm rot="5400000">
            <a:off x="5760244" y="2385219"/>
            <a:ext cx="360362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5748" name="Line 100"/>
          <p:cNvSpPr>
            <a:spLocks noChangeShapeType="1"/>
          </p:cNvSpPr>
          <p:nvPr/>
        </p:nvSpPr>
        <p:spPr bwMode="auto">
          <a:xfrm rot="5400000">
            <a:off x="4896644" y="2385219"/>
            <a:ext cx="360362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5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5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5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5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57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57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5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5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5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5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5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5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5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5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5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5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5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5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55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55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5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5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5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557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557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55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55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55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55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55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155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55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55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55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55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557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557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55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55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55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55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55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155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557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557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55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0" grpId="0"/>
      <p:bldP spid="155656" grpId="0" animBg="1"/>
      <p:bldP spid="155657" grpId="0"/>
      <p:bldP spid="155658" grpId="0" animBg="1"/>
      <p:bldP spid="155659" grpId="0"/>
      <p:bldP spid="155689" grpId="0" animBg="1"/>
      <p:bldP spid="155726" grpId="0"/>
      <p:bldP spid="155728" grpId="0"/>
      <p:bldP spid="155731" grpId="0" animBg="1"/>
      <p:bldP spid="155734" grpId="0" animBg="1"/>
      <p:bldP spid="155735" grpId="0" animBg="1"/>
      <p:bldP spid="155740" grpId="0" animBg="1"/>
      <p:bldP spid="155742" grpId="0" animBg="1"/>
      <p:bldP spid="155745" grpId="0"/>
      <p:bldP spid="155746" grpId="0"/>
      <p:bldP spid="155747" grpId="0" animBg="1"/>
      <p:bldP spid="15574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r>
              <a:rPr lang="cs-CZ" altLang="cs-CZ" sz="4200" b="1" u="sng">
                <a:solidFill>
                  <a:schemeClr val="bg2"/>
                </a:solidFill>
                <a:sym typeface="Symbol" panose="05050102010706020507" pitchFamily="18" charset="2"/>
              </a:rPr>
              <a:t> článek</a:t>
            </a:r>
          </a:p>
        </p:txBody>
      </p:sp>
      <p:sp>
        <p:nvSpPr>
          <p:cNvPr id="157699" name="Line 3"/>
          <p:cNvSpPr>
            <a:spLocks noChangeShapeType="1"/>
          </p:cNvSpPr>
          <p:nvPr/>
        </p:nvSpPr>
        <p:spPr bwMode="auto">
          <a:xfrm>
            <a:off x="611188" y="2492375"/>
            <a:ext cx="0" cy="6492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7700" name="Text Box 4"/>
          <p:cNvSpPr txBox="1">
            <a:spLocks noChangeArrowheads="1"/>
          </p:cNvSpPr>
          <p:nvPr/>
        </p:nvSpPr>
        <p:spPr bwMode="auto">
          <a:xfrm>
            <a:off x="179388" y="2636838"/>
            <a:ext cx="3603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</a:t>
            </a:r>
            <a:r>
              <a:rPr lang="cs-CZ" altLang="cs-CZ" sz="18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en-US" altLang="cs-CZ" sz="18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</a:t>
            </a:r>
            <a:endParaRPr lang="cs-CZ" altLang="cs-CZ" sz="1800" b="1" baseline="-2500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7707" name="Line 11"/>
          <p:cNvSpPr>
            <a:spLocks noChangeShapeType="1"/>
          </p:cNvSpPr>
          <p:nvPr/>
        </p:nvSpPr>
        <p:spPr bwMode="auto">
          <a:xfrm>
            <a:off x="3059113" y="1916113"/>
            <a:ext cx="93662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7708" name="Text Box 12"/>
          <p:cNvSpPr txBox="1">
            <a:spLocks noChangeArrowheads="1"/>
          </p:cNvSpPr>
          <p:nvPr/>
        </p:nvSpPr>
        <p:spPr bwMode="auto">
          <a:xfrm>
            <a:off x="4573588" y="1917700"/>
            <a:ext cx="5032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</a:t>
            </a:r>
            <a:r>
              <a:rPr lang="cs-CZ" altLang="cs-CZ" sz="18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</a:t>
            </a:r>
          </a:p>
        </p:txBody>
      </p:sp>
      <p:sp>
        <p:nvSpPr>
          <p:cNvPr id="157709" name="Text Box 13"/>
          <p:cNvSpPr txBox="1">
            <a:spLocks noChangeArrowheads="1"/>
          </p:cNvSpPr>
          <p:nvPr/>
        </p:nvSpPr>
        <p:spPr bwMode="auto">
          <a:xfrm>
            <a:off x="3348038" y="1917700"/>
            <a:ext cx="5032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</a:t>
            </a:r>
            <a:r>
              <a:rPr lang="cs-CZ" altLang="cs-CZ" sz="18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XL</a:t>
            </a:r>
          </a:p>
        </p:txBody>
      </p:sp>
      <p:sp>
        <p:nvSpPr>
          <p:cNvPr id="157710" name="Line 14"/>
          <p:cNvSpPr>
            <a:spLocks noChangeShapeType="1"/>
          </p:cNvSpPr>
          <p:nvPr/>
        </p:nvSpPr>
        <p:spPr bwMode="auto">
          <a:xfrm rot="5400000">
            <a:off x="2304257" y="1953419"/>
            <a:ext cx="360362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7711" name="Line 15"/>
          <p:cNvSpPr>
            <a:spLocks noChangeShapeType="1"/>
          </p:cNvSpPr>
          <p:nvPr/>
        </p:nvSpPr>
        <p:spPr bwMode="auto">
          <a:xfrm>
            <a:off x="4356100" y="1917700"/>
            <a:ext cx="935038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7713" name="Text Box 17"/>
          <p:cNvSpPr txBox="1">
            <a:spLocks noChangeArrowheads="1"/>
          </p:cNvSpPr>
          <p:nvPr/>
        </p:nvSpPr>
        <p:spPr bwMode="auto">
          <a:xfrm>
            <a:off x="2124075" y="1773238"/>
            <a:ext cx="4333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altLang="cs-CZ" sz="1800" b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’</a:t>
            </a:r>
            <a:endParaRPr lang="cs-CZ" altLang="cs-CZ" sz="1800" b="1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57775" name="Object 79"/>
          <p:cNvGraphicFramePr>
            <a:graphicFrameLocks noChangeAspect="1"/>
          </p:cNvGraphicFramePr>
          <p:nvPr/>
        </p:nvGraphicFramePr>
        <p:xfrm>
          <a:off x="3419475" y="4437063"/>
          <a:ext cx="4032250" cy="69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832" name="Rovnice" r:id="rId3" imgW="1257120" imgH="215640" progId="Equation.3">
                  <p:embed/>
                </p:oleObj>
              </mc:Choice>
              <mc:Fallback>
                <p:oleObj name="Rovnice" r:id="rId3" imgW="1257120" imgH="215640" progId="Equation.3">
                  <p:embed/>
                  <p:pic>
                    <p:nvPicPr>
                      <p:cNvPr id="0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4437063"/>
                        <a:ext cx="4032250" cy="69056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7776" name="Text Box 80"/>
          <p:cNvSpPr txBox="1">
            <a:spLocks noChangeArrowheads="1"/>
          </p:cNvSpPr>
          <p:nvPr/>
        </p:nvSpPr>
        <p:spPr bwMode="auto">
          <a:xfrm>
            <a:off x="250825" y="4365625"/>
            <a:ext cx="2952750" cy="7016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rgbClr val="000000"/>
                </a:solidFill>
                <a:effectLst/>
              </a:rPr>
              <a:t>Úbytek napětí na podélné impedanci:</a:t>
            </a:r>
          </a:p>
        </p:txBody>
      </p:sp>
      <p:sp>
        <p:nvSpPr>
          <p:cNvPr id="157786" name="Text Box 90"/>
          <p:cNvSpPr txBox="1">
            <a:spLocks noChangeArrowheads="1"/>
          </p:cNvSpPr>
          <p:nvPr/>
        </p:nvSpPr>
        <p:spPr bwMode="auto">
          <a:xfrm>
            <a:off x="179388" y="5949950"/>
            <a:ext cx="1439862" cy="7016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</a:rPr>
              <a:t>Vstupní napětí:</a:t>
            </a:r>
          </a:p>
        </p:txBody>
      </p:sp>
      <p:graphicFrame>
        <p:nvGraphicFramePr>
          <p:cNvPr id="157787" name="Object 91"/>
          <p:cNvGraphicFramePr>
            <a:graphicFrameLocks noChangeAspect="1"/>
          </p:cNvGraphicFramePr>
          <p:nvPr/>
        </p:nvGraphicFramePr>
        <p:xfrm>
          <a:off x="1833563" y="6007100"/>
          <a:ext cx="2671762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833" name="Rovnice" r:id="rId5" imgW="1002960" imgH="241200" progId="Equation.3">
                  <p:embed/>
                </p:oleObj>
              </mc:Choice>
              <mc:Fallback>
                <p:oleObj name="Rovnice" r:id="rId5" imgW="1002960" imgH="241200" progId="Equation.3">
                  <p:embed/>
                  <p:pic>
                    <p:nvPicPr>
                      <p:cNvPr id="0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3563" y="6007100"/>
                        <a:ext cx="2671762" cy="6413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7788" name="Text Box 92"/>
          <p:cNvSpPr txBox="1">
            <a:spLocks noChangeArrowheads="1"/>
          </p:cNvSpPr>
          <p:nvPr/>
        </p:nvSpPr>
        <p:spPr bwMode="auto">
          <a:xfrm>
            <a:off x="4643438" y="5984875"/>
            <a:ext cx="1655762" cy="3968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</a:rPr>
              <a:t>Proud I</a:t>
            </a:r>
            <a:r>
              <a:rPr lang="en-US" altLang="cs-CZ" sz="2000" b="1" baseline="30000">
                <a:solidFill>
                  <a:srgbClr val="000000"/>
                </a:solidFill>
                <a:effectLst/>
              </a:rPr>
              <a:t>’</a:t>
            </a:r>
            <a:r>
              <a:rPr lang="cs-CZ" altLang="cs-CZ" sz="2000" b="1">
                <a:solidFill>
                  <a:srgbClr val="000000"/>
                </a:solidFill>
                <a:effectLst/>
              </a:rPr>
              <a:t>:</a:t>
            </a:r>
          </a:p>
        </p:txBody>
      </p:sp>
      <p:grpSp>
        <p:nvGrpSpPr>
          <p:cNvPr id="157795" name="Group 99"/>
          <p:cNvGrpSpPr>
            <a:grpSpLocks/>
          </p:cNvGrpSpPr>
          <p:nvPr/>
        </p:nvGrpSpPr>
        <p:grpSpPr bwMode="auto">
          <a:xfrm>
            <a:off x="755650" y="1196975"/>
            <a:ext cx="7848600" cy="2954338"/>
            <a:chOff x="476" y="754"/>
            <a:chExt cx="4944" cy="1861"/>
          </a:xfrm>
        </p:grpSpPr>
        <p:sp>
          <p:nvSpPr>
            <p:cNvPr id="157773" name="Text Box 77"/>
            <p:cNvSpPr txBox="1">
              <a:spLocks noChangeArrowheads="1"/>
            </p:cNvSpPr>
            <p:nvPr/>
          </p:nvSpPr>
          <p:spPr bwMode="auto">
            <a:xfrm>
              <a:off x="3696" y="1117"/>
              <a:ext cx="2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800" b="1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I</a:t>
              </a:r>
              <a:r>
                <a:rPr lang="en-US" altLang="cs-CZ" sz="1800" b="1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’’</a:t>
              </a:r>
              <a:endParaRPr lang="cs-CZ" altLang="cs-CZ" sz="1800" b="1">
                <a:solidFill>
                  <a:srgbClr val="FF0000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157794" name="Group 98"/>
            <p:cNvGrpSpPr>
              <a:grpSpLocks/>
            </p:cNvGrpSpPr>
            <p:nvPr/>
          </p:nvGrpSpPr>
          <p:grpSpPr bwMode="auto">
            <a:xfrm>
              <a:off x="476" y="754"/>
              <a:ext cx="4944" cy="1861"/>
              <a:chOff x="476" y="754"/>
              <a:chExt cx="4944" cy="1861"/>
            </a:xfrm>
          </p:grpSpPr>
          <p:sp>
            <p:nvSpPr>
              <p:cNvPr id="157703" name="Line 7"/>
              <p:cNvSpPr>
                <a:spLocks noChangeShapeType="1"/>
              </p:cNvSpPr>
              <p:nvPr/>
            </p:nvSpPr>
            <p:spPr bwMode="auto">
              <a:xfrm>
                <a:off x="1701" y="981"/>
                <a:ext cx="227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7704" name="Text Box 8"/>
              <p:cNvSpPr txBox="1">
                <a:spLocks noChangeArrowheads="1"/>
              </p:cNvSpPr>
              <p:nvPr/>
            </p:nvSpPr>
            <p:spPr bwMode="auto">
              <a:xfrm>
                <a:off x="3606" y="808"/>
                <a:ext cx="31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1800" b="1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</a:rPr>
                  <a:t>I</a:t>
                </a:r>
                <a:r>
                  <a:rPr lang="cs-CZ" altLang="cs-CZ" sz="1800" b="1" baseline="-2500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157705" name="Line 9"/>
              <p:cNvSpPr>
                <a:spLocks noChangeShapeType="1"/>
              </p:cNvSpPr>
              <p:nvPr/>
            </p:nvSpPr>
            <p:spPr bwMode="auto">
              <a:xfrm>
                <a:off x="4921" y="1253"/>
                <a:ext cx="0" cy="117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7706" name="Text Box 10"/>
              <p:cNvSpPr txBox="1">
                <a:spLocks noChangeArrowheads="1"/>
              </p:cNvSpPr>
              <p:nvPr/>
            </p:nvSpPr>
            <p:spPr bwMode="auto">
              <a:xfrm>
                <a:off x="4605" y="1752"/>
                <a:ext cx="271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U</a:t>
                </a:r>
                <a:r>
                  <a:rPr lang="cs-CZ" altLang="cs-CZ" sz="1800" b="1" baseline="-250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</a:t>
                </a:r>
                <a:r>
                  <a:rPr lang="en-US" altLang="cs-CZ" sz="1800" b="1" baseline="-250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</a:t>
                </a:r>
                <a:endParaRPr lang="cs-CZ" altLang="cs-CZ" sz="18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7712" name="Line 16"/>
              <p:cNvSpPr>
                <a:spLocks noChangeShapeType="1"/>
              </p:cNvSpPr>
              <p:nvPr/>
            </p:nvSpPr>
            <p:spPr bwMode="auto">
              <a:xfrm rot="5400000">
                <a:off x="3492" y="1231"/>
                <a:ext cx="227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7714" name="Text Box 18"/>
              <p:cNvSpPr txBox="1">
                <a:spLocks noChangeArrowheads="1"/>
              </p:cNvSpPr>
              <p:nvPr/>
            </p:nvSpPr>
            <p:spPr bwMode="auto">
              <a:xfrm>
                <a:off x="1610" y="754"/>
                <a:ext cx="31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1800" b="1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</a:rPr>
                  <a:t>I</a:t>
                </a:r>
                <a:r>
                  <a:rPr lang="cs-CZ" altLang="cs-CZ" sz="1800" b="1" baseline="-2500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</a:rPr>
                  <a:t>L</a:t>
                </a:r>
              </a:p>
            </p:txBody>
          </p:sp>
          <p:grpSp>
            <p:nvGrpSpPr>
              <p:cNvPr id="157715" name="Group 19"/>
              <p:cNvGrpSpPr>
                <a:grpSpLocks/>
              </p:cNvGrpSpPr>
              <p:nvPr/>
            </p:nvGrpSpPr>
            <p:grpSpPr bwMode="auto">
              <a:xfrm>
                <a:off x="476" y="980"/>
                <a:ext cx="4944" cy="1635"/>
                <a:chOff x="476" y="980"/>
                <a:chExt cx="4944" cy="1635"/>
              </a:xfrm>
            </p:grpSpPr>
            <p:cxnSp>
              <p:nvCxnSpPr>
                <p:cNvPr id="157716" name="AutoShape 20"/>
                <p:cNvCxnSpPr>
                  <a:cxnSpLocks noChangeShapeType="1"/>
                  <a:stCxn id="157761" idx="4"/>
                  <a:endCxn id="157718" idx="0"/>
                </p:cNvCxnSpPr>
                <p:nvPr/>
              </p:nvCxnSpPr>
              <p:spPr bwMode="auto">
                <a:xfrm flipH="1">
                  <a:off x="3515" y="2395"/>
                  <a:ext cx="1" cy="121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grpSp>
              <p:nvGrpSpPr>
                <p:cNvPr id="157717" name="Group 21"/>
                <p:cNvGrpSpPr>
                  <a:grpSpLocks/>
                </p:cNvGrpSpPr>
                <p:nvPr/>
              </p:nvGrpSpPr>
              <p:grpSpPr bwMode="auto">
                <a:xfrm>
                  <a:off x="476" y="980"/>
                  <a:ext cx="4944" cy="1635"/>
                  <a:chOff x="476" y="980"/>
                  <a:chExt cx="4944" cy="1635"/>
                </a:xfrm>
              </p:grpSpPr>
              <p:sp>
                <p:nvSpPr>
                  <p:cNvPr id="157718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3469" y="2524"/>
                    <a:ext cx="91" cy="91"/>
                  </a:xfrm>
                  <a:prstGeom prst="ellipse">
                    <a:avLst/>
                  </a:prstGeom>
                  <a:solidFill>
                    <a:schemeClr val="tx1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57719" name="Oval 23"/>
                  <p:cNvSpPr>
                    <a:spLocks noChangeArrowheads="1"/>
                  </p:cNvSpPr>
                  <p:nvPr/>
                </p:nvSpPr>
                <p:spPr bwMode="auto">
                  <a:xfrm>
                    <a:off x="3469" y="1035"/>
                    <a:ext cx="91" cy="91"/>
                  </a:xfrm>
                  <a:prstGeom prst="ellipse">
                    <a:avLst/>
                  </a:prstGeom>
                  <a:solidFill>
                    <a:schemeClr val="tx1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57720" name="Oval 2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76" y="1570"/>
                    <a:ext cx="363" cy="363"/>
                  </a:xfrm>
                  <a:prstGeom prst="ellips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57721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21" y="1625"/>
                    <a:ext cx="272" cy="23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rgbClr val="000000"/>
                        </a:solidFill>
                        <a:miter lim="800000"/>
                        <a:headEnd/>
                        <a:tailEnd type="none" w="lg" len="lg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 anchor="ctr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cs-CZ" altLang="cs-CZ" sz="24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sym typeface="Symbol" panose="05050102010706020507" pitchFamily="18" charset="2"/>
                      </a:rPr>
                      <a:t></a:t>
                    </a:r>
                  </a:p>
                </p:txBody>
              </p:sp>
              <p:grpSp>
                <p:nvGrpSpPr>
                  <p:cNvPr id="157722" name="Group 26"/>
                  <p:cNvGrpSpPr>
                    <a:grpSpLocks/>
                  </p:cNvGrpSpPr>
                  <p:nvPr/>
                </p:nvGrpSpPr>
                <p:grpSpPr bwMode="auto">
                  <a:xfrm>
                    <a:off x="1973" y="980"/>
                    <a:ext cx="545" cy="92"/>
                    <a:chOff x="838" y="2340"/>
                    <a:chExt cx="545" cy="92"/>
                  </a:xfrm>
                </p:grpSpPr>
                <p:sp>
                  <p:nvSpPr>
                    <p:cNvPr id="157723" name="Arc 27"/>
                    <p:cNvSpPr>
                      <a:spLocks noChangeAspect="1"/>
                    </p:cNvSpPr>
                    <p:nvPr/>
                  </p:nvSpPr>
                  <p:spPr bwMode="auto">
                    <a:xfrm rot="21600000">
                      <a:off x="929" y="2341"/>
                      <a:ext cx="91" cy="91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57724" name="Arc 28"/>
                    <p:cNvSpPr>
                      <a:spLocks noChangeAspect="1"/>
                    </p:cNvSpPr>
                    <p:nvPr/>
                  </p:nvSpPr>
                  <p:spPr bwMode="auto">
                    <a:xfrm rot="37800000">
                      <a:off x="838" y="2340"/>
                      <a:ext cx="91" cy="91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57725" name="Arc 29"/>
                    <p:cNvSpPr>
                      <a:spLocks noChangeAspect="1"/>
                    </p:cNvSpPr>
                    <p:nvPr/>
                  </p:nvSpPr>
                  <p:spPr bwMode="auto">
                    <a:xfrm rot="37800000">
                      <a:off x="1020" y="2341"/>
                      <a:ext cx="91" cy="91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57726" name="Arc 30"/>
                    <p:cNvSpPr>
                      <a:spLocks noChangeAspect="1"/>
                    </p:cNvSpPr>
                    <p:nvPr/>
                  </p:nvSpPr>
                  <p:spPr bwMode="auto">
                    <a:xfrm rot="21600000">
                      <a:off x="1110" y="2341"/>
                      <a:ext cx="91" cy="91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57727" name="Arc 31"/>
                    <p:cNvSpPr>
                      <a:spLocks noChangeAspect="1"/>
                    </p:cNvSpPr>
                    <p:nvPr/>
                  </p:nvSpPr>
                  <p:spPr bwMode="auto">
                    <a:xfrm rot="21600000">
                      <a:off x="1292" y="2341"/>
                      <a:ext cx="91" cy="91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57728" name="Arc 32"/>
                    <p:cNvSpPr>
                      <a:spLocks noChangeAspect="1"/>
                    </p:cNvSpPr>
                    <p:nvPr/>
                  </p:nvSpPr>
                  <p:spPr bwMode="auto">
                    <a:xfrm rot="37800000">
                      <a:off x="1201" y="2341"/>
                      <a:ext cx="91" cy="91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</p:grpSp>
              <p:sp>
                <p:nvSpPr>
                  <p:cNvPr id="157729" name="Rectangle 33"/>
                  <p:cNvSpPr>
                    <a:spLocks noChangeAspect="1" noChangeArrowheads="1"/>
                  </p:cNvSpPr>
                  <p:nvPr/>
                </p:nvSpPr>
                <p:spPr bwMode="auto">
                  <a:xfrm rot="5400000">
                    <a:off x="2951" y="888"/>
                    <a:ext cx="154" cy="385"/>
                  </a:xfrm>
                  <a:prstGeom prst="rect">
                    <a:avLst/>
                  </a:prstGeom>
                  <a:noFill/>
                  <a:ln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cxnSp>
                <p:nvCxnSpPr>
                  <p:cNvPr id="157730" name="AutoShape 34"/>
                  <p:cNvCxnSpPr>
                    <a:cxnSpLocks noChangeShapeType="1"/>
                    <a:stCxn id="157729" idx="2"/>
                    <a:endCxn id="157727" idx="1"/>
                  </p:cNvCxnSpPr>
                  <p:nvPr/>
                </p:nvCxnSpPr>
                <p:spPr bwMode="auto">
                  <a:xfrm flipH="1" flipV="1">
                    <a:off x="2518" y="1080"/>
                    <a:ext cx="310" cy="2"/>
                  </a:xfrm>
                  <a:prstGeom prst="straightConnector1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57731" name="AutoShape 35"/>
                  <p:cNvCxnSpPr>
                    <a:cxnSpLocks noChangeShapeType="1"/>
                    <a:stCxn id="157729" idx="0"/>
                    <a:endCxn id="157719" idx="2"/>
                  </p:cNvCxnSpPr>
                  <p:nvPr/>
                </p:nvCxnSpPr>
                <p:spPr bwMode="auto">
                  <a:xfrm flipV="1">
                    <a:off x="3229" y="1081"/>
                    <a:ext cx="232" cy="1"/>
                  </a:xfrm>
                  <a:prstGeom prst="straightConnector1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157732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5025" y="1035"/>
                    <a:ext cx="91" cy="91"/>
                  </a:xfrm>
                  <a:prstGeom prst="ellips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57733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5025" y="2523"/>
                    <a:ext cx="91" cy="91"/>
                  </a:xfrm>
                  <a:prstGeom prst="ellips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cxnSp>
                <p:nvCxnSpPr>
                  <p:cNvPr id="157734" name="AutoShape 38"/>
                  <p:cNvCxnSpPr>
                    <a:cxnSpLocks noChangeShapeType="1"/>
                    <a:stCxn id="157718" idx="6"/>
                    <a:endCxn id="157733" idx="2"/>
                  </p:cNvCxnSpPr>
                  <p:nvPr/>
                </p:nvCxnSpPr>
                <p:spPr bwMode="auto">
                  <a:xfrm flipV="1">
                    <a:off x="3560" y="2569"/>
                    <a:ext cx="1457" cy="1"/>
                  </a:xfrm>
                  <a:prstGeom prst="straightConnector1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157735" name="Rectangle 3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994" y="1616"/>
                    <a:ext cx="154" cy="385"/>
                  </a:xfrm>
                  <a:prstGeom prst="rect">
                    <a:avLst/>
                  </a:prstGeom>
                  <a:noFill/>
                  <a:ln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cxnSp>
                <p:nvCxnSpPr>
                  <p:cNvPr id="157736" name="AutoShape 40"/>
                  <p:cNvCxnSpPr>
                    <a:cxnSpLocks noChangeShapeType="1"/>
                    <a:stCxn id="157732" idx="4"/>
                    <a:endCxn id="157735" idx="0"/>
                  </p:cNvCxnSpPr>
                  <p:nvPr/>
                </p:nvCxnSpPr>
                <p:spPr bwMode="auto">
                  <a:xfrm>
                    <a:off x="5071" y="1134"/>
                    <a:ext cx="0" cy="474"/>
                  </a:xfrm>
                  <a:prstGeom prst="straightConnector1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57737" name="AutoShape 41"/>
                  <p:cNvCxnSpPr>
                    <a:cxnSpLocks noChangeShapeType="1"/>
                    <a:stCxn id="157735" idx="2"/>
                    <a:endCxn id="157733" idx="0"/>
                  </p:cNvCxnSpPr>
                  <p:nvPr/>
                </p:nvCxnSpPr>
                <p:spPr bwMode="auto">
                  <a:xfrm>
                    <a:off x="5071" y="2009"/>
                    <a:ext cx="0" cy="506"/>
                  </a:xfrm>
                  <a:prstGeom prst="straightConnector1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157738" name="Text Box 4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102" y="1706"/>
                    <a:ext cx="318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rgbClr val="000000"/>
                        </a:solidFill>
                        <a:miter lim="800000"/>
                        <a:headEnd/>
                        <a:tailEnd type="none" w="lg" len="lg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cs-CZ" altLang="cs-CZ" sz="18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rPr>
                      <a:t>Z</a:t>
                    </a:r>
                    <a:endParaRPr lang="cs-CZ" altLang="cs-CZ" sz="1800" b="1" baseline="-2500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sym typeface="Symbol" panose="05050102010706020507" pitchFamily="18" charset="2"/>
                    </a:endParaRPr>
                  </a:p>
                </p:txBody>
              </p:sp>
              <p:sp>
                <p:nvSpPr>
                  <p:cNvPr id="157739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1609" y="2523"/>
                    <a:ext cx="91" cy="91"/>
                  </a:xfrm>
                  <a:prstGeom prst="ellipse">
                    <a:avLst/>
                  </a:prstGeom>
                  <a:solidFill>
                    <a:schemeClr val="tx1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57740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1609" y="1034"/>
                    <a:ext cx="91" cy="91"/>
                  </a:xfrm>
                  <a:prstGeom prst="ellipse">
                    <a:avLst/>
                  </a:prstGeom>
                  <a:solidFill>
                    <a:schemeClr val="tx1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57741" name="Rectangle 4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37" y="1661"/>
                    <a:ext cx="154" cy="385"/>
                  </a:xfrm>
                  <a:prstGeom prst="rect">
                    <a:avLst/>
                  </a:prstGeom>
                  <a:noFill/>
                  <a:ln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57742" name="Oval 46"/>
                  <p:cNvSpPr>
                    <a:spLocks noChangeArrowheads="1"/>
                  </p:cNvSpPr>
                  <p:nvPr/>
                </p:nvSpPr>
                <p:spPr bwMode="auto">
                  <a:xfrm>
                    <a:off x="1609" y="1344"/>
                    <a:ext cx="91" cy="91"/>
                  </a:xfrm>
                  <a:prstGeom prst="ellipse">
                    <a:avLst/>
                  </a:prstGeom>
                  <a:solidFill>
                    <a:schemeClr val="tx1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cxnSp>
                <p:nvCxnSpPr>
                  <p:cNvPr id="157743" name="AutoShape 47"/>
                  <p:cNvCxnSpPr>
                    <a:cxnSpLocks noChangeShapeType="1"/>
                    <a:stCxn id="157742" idx="2"/>
                    <a:endCxn id="157741" idx="0"/>
                  </p:cNvCxnSpPr>
                  <p:nvPr/>
                </p:nvCxnSpPr>
                <p:spPr bwMode="auto">
                  <a:xfrm rot="10800000" flipV="1">
                    <a:off x="1414" y="1390"/>
                    <a:ext cx="187" cy="263"/>
                  </a:xfrm>
                  <a:prstGeom prst="bentConnector2">
                    <a:avLst/>
                  </a:prstGeom>
                  <a:noFill/>
                  <a:ln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57744" name="AutoShape 48"/>
                  <p:cNvCxnSpPr>
                    <a:cxnSpLocks noChangeShapeType="1"/>
                    <a:stCxn id="157741" idx="2"/>
                    <a:endCxn id="157745" idx="2"/>
                  </p:cNvCxnSpPr>
                  <p:nvPr/>
                </p:nvCxnSpPr>
                <p:spPr bwMode="auto">
                  <a:xfrm rot="16200000" flipH="1">
                    <a:off x="1364" y="2104"/>
                    <a:ext cx="288" cy="187"/>
                  </a:xfrm>
                  <a:prstGeom prst="bentConnector2">
                    <a:avLst/>
                  </a:prstGeom>
                  <a:noFill/>
                  <a:ln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157745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1609" y="2296"/>
                    <a:ext cx="91" cy="91"/>
                  </a:xfrm>
                  <a:prstGeom prst="ellipse">
                    <a:avLst/>
                  </a:prstGeom>
                  <a:solidFill>
                    <a:schemeClr val="tx1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cxnSp>
                <p:nvCxnSpPr>
                  <p:cNvPr id="157746" name="AutoShape 50"/>
                  <p:cNvCxnSpPr>
                    <a:cxnSpLocks noChangeShapeType="1"/>
                    <a:stCxn id="157720" idx="0"/>
                    <a:endCxn id="157740" idx="2"/>
                  </p:cNvCxnSpPr>
                  <p:nvPr/>
                </p:nvCxnSpPr>
                <p:spPr bwMode="auto">
                  <a:xfrm rot="16200000">
                    <a:off x="889" y="849"/>
                    <a:ext cx="482" cy="943"/>
                  </a:xfrm>
                  <a:prstGeom prst="bentConnector2">
                    <a:avLst/>
                  </a:prstGeom>
                  <a:noFill/>
                  <a:ln w="254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157747" name="Line 5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701" y="1071"/>
                    <a:ext cx="272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cxnSp>
                <p:nvCxnSpPr>
                  <p:cNvPr id="157748" name="AutoShape 52"/>
                  <p:cNvCxnSpPr>
                    <a:cxnSpLocks noChangeShapeType="1"/>
                    <a:stCxn id="157740" idx="4"/>
                    <a:endCxn id="157742" idx="0"/>
                  </p:cNvCxnSpPr>
                  <p:nvPr/>
                </p:nvCxnSpPr>
                <p:spPr bwMode="auto">
                  <a:xfrm>
                    <a:off x="1655" y="1133"/>
                    <a:ext cx="0" cy="203"/>
                  </a:xfrm>
                  <a:prstGeom prst="straightConnector1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57749" name="AutoShape 53"/>
                  <p:cNvCxnSpPr>
                    <a:cxnSpLocks noChangeShapeType="1"/>
                    <a:stCxn id="157745" idx="4"/>
                    <a:endCxn id="157739" idx="0"/>
                  </p:cNvCxnSpPr>
                  <p:nvPr/>
                </p:nvCxnSpPr>
                <p:spPr bwMode="auto">
                  <a:xfrm>
                    <a:off x="1655" y="2395"/>
                    <a:ext cx="0" cy="120"/>
                  </a:xfrm>
                  <a:prstGeom prst="straightConnector1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grpSp>
                <p:nvGrpSpPr>
                  <p:cNvPr id="157750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1746" y="1797"/>
                    <a:ext cx="180" cy="45"/>
                    <a:chOff x="1701" y="1752"/>
                    <a:chExt cx="180" cy="45"/>
                  </a:xfrm>
                </p:grpSpPr>
                <p:sp>
                  <p:nvSpPr>
                    <p:cNvPr id="157751" name="Line 5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701" y="1752"/>
                      <a:ext cx="90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57752" name="Line 5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701" y="1797"/>
                      <a:ext cx="90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57753" name="Line 5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791" y="1797"/>
                      <a:ext cx="90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57754" name="Line 5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791" y="1752"/>
                      <a:ext cx="90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</p:grpSp>
              <p:cxnSp>
                <p:nvCxnSpPr>
                  <p:cNvPr id="157755" name="AutoShape 59"/>
                  <p:cNvCxnSpPr>
                    <a:cxnSpLocks noChangeShapeType="1"/>
                    <a:stCxn id="157752" idx="1"/>
                    <a:endCxn id="157745" idx="6"/>
                  </p:cNvCxnSpPr>
                  <p:nvPr/>
                </p:nvCxnSpPr>
                <p:spPr bwMode="auto">
                  <a:xfrm rot="5400000">
                    <a:off x="1530" y="2036"/>
                    <a:ext cx="484" cy="128"/>
                  </a:xfrm>
                  <a:prstGeom prst="bentConnector2">
                    <a:avLst/>
                  </a:prstGeom>
                  <a:noFill/>
                  <a:ln w="254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57756" name="AutoShape 60"/>
                  <p:cNvCxnSpPr>
                    <a:cxnSpLocks noChangeShapeType="1"/>
                    <a:stCxn id="157754" idx="0"/>
                    <a:endCxn id="157742" idx="6"/>
                  </p:cNvCxnSpPr>
                  <p:nvPr/>
                </p:nvCxnSpPr>
                <p:spPr bwMode="auto">
                  <a:xfrm rot="5400000" flipH="1">
                    <a:off x="1576" y="1522"/>
                    <a:ext cx="391" cy="128"/>
                  </a:xfrm>
                  <a:prstGeom prst="bentConnector2">
                    <a:avLst/>
                  </a:prstGeom>
                  <a:noFill/>
                  <a:ln w="254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157757" name="Rectangle 6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198" y="1661"/>
                    <a:ext cx="154" cy="385"/>
                  </a:xfrm>
                  <a:prstGeom prst="rect">
                    <a:avLst/>
                  </a:prstGeom>
                  <a:noFill/>
                  <a:ln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57758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3470" y="1344"/>
                    <a:ext cx="91" cy="91"/>
                  </a:xfrm>
                  <a:prstGeom prst="ellipse">
                    <a:avLst/>
                  </a:prstGeom>
                  <a:solidFill>
                    <a:schemeClr val="tx1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cxnSp>
                <p:nvCxnSpPr>
                  <p:cNvPr id="157759" name="AutoShape 63"/>
                  <p:cNvCxnSpPr>
                    <a:cxnSpLocks noChangeShapeType="1"/>
                    <a:stCxn id="157758" idx="2"/>
                    <a:endCxn id="157757" idx="0"/>
                  </p:cNvCxnSpPr>
                  <p:nvPr/>
                </p:nvCxnSpPr>
                <p:spPr bwMode="auto">
                  <a:xfrm rot="10800000" flipV="1">
                    <a:off x="3275" y="1390"/>
                    <a:ext cx="187" cy="263"/>
                  </a:xfrm>
                  <a:prstGeom prst="bentConnector2">
                    <a:avLst/>
                  </a:prstGeom>
                  <a:noFill/>
                  <a:ln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57760" name="AutoShape 64"/>
                  <p:cNvCxnSpPr>
                    <a:cxnSpLocks noChangeShapeType="1"/>
                    <a:stCxn id="157757" idx="2"/>
                    <a:endCxn id="157761" idx="2"/>
                  </p:cNvCxnSpPr>
                  <p:nvPr/>
                </p:nvCxnSpPr>
                <p:spPr bwMode="auto">
                  <a:xfrm rot="16200000" flipH="1">
                    <a:off x="3225" y="2104"/>
                    <a:ext cx="288" cy="187"/>
                  </a:xfrm>
                  <a:prstGeom prst="bentConnector2">
                    <a:avLst/>
                  </a:prstGeom>
                  <a:noFill/>
                  <a:ln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157761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3470" y="2296"/>
                    <a:ext cx="91" cy="91"/>
                  </a:xfrm>
                  <a:prstGeom prst="ellipse">
                    <a:avLst/>
                  </a:prstGeom>
                  <a:solidFill>
                    <a:schemeClr val="tx1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grpSp>
                <p:nvGrpSpPr>
                  <p:cNvPr id="157762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3607" y="1797"/>
                    <a:ext cx="180" cy="45"/>
                    <a:chOff x="1701" y="1752"/>
                    <a:chExt cx="180" cy="45"/>
                  </a:xfrm>
                </p:grpSpPr>
                <p:sp>
                  <p:nvSpPr>
                    <p:cNvPr id="157763" name="Line 6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701" y="1752"/>
                      <a:ext cx="90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57764" name="Line 6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701" y="1797"/>
                      <a:ext cx="90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57765" name="Line 6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791" y="1797"/>
                      <a:ext cx="90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57766" name="Line 7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791" y="1752"/>
                      <a:ext cx="90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</p:grpSp>
              <p:cxnSp>
                <p:nvCxnSpPr>
                  <p:cNvPr id="157767" name="AutoShape 71"/>
                  <p:cNvCxnSpPr>
                    <a:cxnSpLocks noChangeShapeType="1"/>
                    <a:stCxn id="157764" idx="1"/>
                    <a:endCxn id="157761" idx="6"/>
                  </p:cNvCxnSpPr>
                  <p:nvPr/>
                </p:nvCxnSpPr>
                <p:spPr bwMode="auto">
                  <a:xfrm rot="5400000">
                    <a:off x="3391" y="2036"/>
                    <a:ext cx="484" cy="128"/>
                  </a:xfrm>
                  <a:prstGeom prst="bentConnector2">
                    <a:avLst/>
                  </a:prstGeom>
                  <a:noFill/>
                  <a:ln w="254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57768" name="AutoShape 72"/>
                  <p:cNvCxnSpPr>
                    <a:cxnSpLocks noChangeShapeType="1"/>
                    <a:stCxn id="157766" idx="0"/>
                    <a:endCxn id="157758" idx="6"/>
                  </p:cNvCxnSpPr>
                  <p:nvPr/>
                </p:nvCxnSpPr>
                <p:spPr bwMode="auto">
                  <a:xfrm rot="5400000" flipH="1">
                    <a:off x="3437" y="1522"/>
                    <a:ext cx="391" cy="128"/>
                  </a:xfrm>
                  <a:prstGeom prst="bentConnector2">
                    <a:avLst/>
                  </a:prstGeom>
                  <a:noFill/>
                  <a:ln w="254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57769" name="AutoShape 73"/>
                  <p:cNvCxnSpPr>
                    <a:cxnSpLocks noChangeShapeType="1"/>
                    <a:stCxn id="157719" idx="4"/>
                    <a:endCxn id="157758" idx="0"/>
                  </p:cNvCxnSpPr>
                  <p:nvPr/>
                </p:nvCxnSpPr>
                <p:spPr bwMode="auto">
                  <a:xfrm>
                    <a:off x="3515" y="1134"/>
                    <a:ext cx="1" cy="202"/>
                  </a:xfrm>
                  <a:prstGeom prst="straightConnector1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57770" name="AutoShape 74"/>
                  <p:cNvCxnSpPr>
                    <a:cxnSpLocks noChangeShapeType="1"/>
                    <a:stCxn id="157720" idx="4"/>
                    <a:endCxn id="157739" idx="2"/>
                  </p:cNvCxnSpPr>
                  <p:nvPr/>
                </p:nvCxnSpPr>
                <p:spPr bwMode="auto">
                  <a:xfrm rot="16200000" flipH="1">
                    <a:off x="816" y="1783"/>
                    <a:ext cx="628" cy="943"/>
                  </a:xfrm>
                  <a:prstGeom prst="bentConnector2">
                    <a:avLst/>
                  </a:prstGeom>
                  <a:noFill/>
                  <a:ln w="254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57771" name="AutoShape 75"/>
                  <p:cNvCxnSpPr>
                    <a:cxnSpLocks noChangeShapeType="1"/>
                    <a:stCxn id="157739" idx="6"/>
                    <a:endCxn id="157718" idx="2"/>
                  </p:cNvCxnSpPr>
                  <p:nvPr/>
                </p:nvCxnSpPr>
                <p:spPr bwMode="auto">
                  <a:xfrm>
                    <a:off x="1708" y="2569"/>
                    <a:ext cx="1753" cy="1"/>
                  </a:xfrm>
                  <a:prstGeom prst="straightConnector1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57772" name="AutoShape 76"/>
                  <p:cNvCxnSpPr>
                    <a:cxnSpLocks noChangeShapeType="1"/>
                    <a:stCxn id="157719" idx="6"/>
                    <a:endCxn id="157732" idx="2"/>
                  </p:cNvCxnSpPr>
                  <p:nvPr/>
                </p:nvCxnSpPr>
                <p:spPr bwMode="auto">
                  <a:xfrm>
                    <a:off x="3568" y="1081"/>
                    <a:ext cx="1449" cy="0"/>
                  </a:xfrm>
                  <a:prstGeom prst="straightConnector1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</p:grpSp>
          </p:grpSp>
          <p:sp>
            <p:nvSpPr>
              <p:cNvPr id="157774" name="Line 78"/>
              <p:cNvSpPr>
                <a:spLocks noChangeShapeType="1"/>
              </p:cNvSpPr>
              <p:nvPr/>
            </p:nvSpPr>
            <p:spPr bwMode="auto">
              <a:xfrm>
                <a:off x="3742" y="1026"/>
                <a:ext cx="227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57779" name="Group 83"/>
              <p:cNvGrpSpPr>
                <a:grpSpLocks/>
              </p:cNvGrpSpPr>
              <p:nvPr/>
            </p:nvGrpSpPr>
            <p:grpSpPr bwMode="auto">
              <a:xfrm>
                <a:off x="793" y="762"/>
                <a:ext cx="3539" cy="1344"/>
                <a:chOff x="793" y="762"/>
                <a:chExt cx="3539" cy="1344"/>
              </a:xfrm>
            </p:grpSpPr>
            <p:sp>
              <p:nvSpPr>
                <p:cNvPr id="157780" name="Text Box 84"/>
                <p:cNvSpPr txBox="1">
                  <a:spLocks noChangeArrowheads="1"/>
                </p:cNvSpPr>
                <p:nvPr/>
              </p:nvSpPr>
              <p:spPr bwMode="auto">
                <a:xfrm>
                  <a:off x="2064" y="762"/>
                  <a:ext cx="318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altLang="cs-CZ" sz="1800" b="1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X</a:t>
                  </a:r>
                  <a:r>
                    <a:rPr lang="cs-CZ" altLang="cs-CZ" sz="1800" b="1" baseline="-2500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sym typeface="Symbol" panose="05050102010706020507" pitchFamily="18" charset="2"/>
                    </a:rPr>
                    <a:t>L</a:t>
                  </a:r>
                </a:p>
              </p:txBody>
            </p:sp>
            <p:sp>
              <p:nvSpPr>
                <p:cNvPr id="157781" name="Text Box 85"/>
                <p:cNvSpPr txBox="1">
                  <a:spLocks noChangeArrowheads="1"/>
                </p:cNvSpPr>
                <p:nvPr/>
              </p:nvSpPr>
              <p:spPr bwMode="auto">
                <a:xfrm>
                  <a:off x="2880" y="799"/>
                  <a:ext cx="318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altLang="cs-CZ" sz="1800" b="1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R</a:t>
                  </a:r>
                  <a:endParaRPr lang="cs-CZ" altLang="cs-CZ" sz="1800" b="1" baseline="-250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157782" name="Text Box 86"/>
                <p:cNvSpPr txBox="1">
                  <a:spLocks noChangeArrowheads="1"/>
                </p:cNvSpPr>
                <p:nvPr/>
              </p:nvSpPr>
              <p:spPr bwMode="auto">
                <a:xfrm>
                  <a:off x="1837" y="1933"/>
                  <a:ext cx="635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altLang="cs-CZ" sz="1800" b="1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B</a:t>
                  </a:r>
                  <a:r>
                    <a:rPr lang="cs-CZ" altLang="cs-CZ" sz="1800" b="1" baseline="-2500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a</a:t>
                  </a:r>
                  <a:r>
                    <a:rPr lang="cs-CZ" altLang="cs-CZ" sz="1800" b="1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=B</a:t>
                  </a:r>
                  <a:r>
                    <a:rPr lang="cs-CZ" altLang="cs-CZ" sz="1800" b="1" baseline="-2500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sym typeface="Symbol" panose="05050102010706020507" pitchFamily="18" charset="2"/>
                    </a:rPr>
                    <a:t>C</a:t>
                  </a:r>
                  <a:r>
                    <a:rPr lang="cs-CZ" altLang="cs-CZ" sz="1800" b="1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sym typeface="Symbol" panose="05050102010706020507" pitchFamily="18" charset="2"/>
                    </a:rPr>
                    <a:t>/2</a:t>
                  </a:r>
                </a:p>
              </p:txBody>
            </p:sp>
            <p:sp>
              <p:nvSpPr>
                <p:cNvPr id="157783" name="Text Box 87"/>
                <p:cNvSpPr txBox="1">
                  <a:spLocks noChangeArrowheads="1"/>
                </p:cNvSpPr>
                <p:nvPr/>
              </p:nvSpPr>
              <p:spPr bwMode="auto">
                <a:xfrm>
                  <a:off x="793" y="1933"/>
                  <a:ext cx="499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altLang="cs-CZ" sz="1800" b="1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G</a:t>
                  </a:r>
                  <a:r>
                    <a:rPr lang="cs-CZ" altLang="cs-CZ" sz="1800" b="1" baseline="-2500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a</a:t>
                  </a:r>
                  <a:r>
                    <a:rPr lang="cs-CZ" altLang="cs-CZ" sz="1800" b="1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=G/2</a:t>
                  </a:r>
                  <a:endParaRPr lang="cs-CZ" altLang="cs-CZ" sz="1800" b="1" baseline="-250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157784" name="Text Box 88"/>
                <p:cNvSpPr txBox="1">
                  <a:spLocks noChangeArrowheads="1"/>
                </p:cNvSpPr>
                <p:nvPr/>
              </p:nvSpPr>
              <p:spPr bwMode="auto">
                <a:xfrm>
                  <a:off x="2653" y="1933"/>
                  <a:ext cx="499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altLang="cs-CZ" sz="1800" b="1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G</a:t>
                  </a:r>
                  <a:r>
                    <a:rPr lang="cs-CZ" altLang="cs-CZ" sz="1800" b="1" baseline="-2500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a</a:t>
                  </a:r>
                  <a:r>
                    <a:rPr lang="cs-CZ" altLang="cs-CZ" sz="1800" b="1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=G/2</a:t>
                  </a:r>
                  <a:endParaRPr lang="cs-CZ" altLang="cs-CZ" sz="1800" b="1" baseline="-250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157785" name="Text Box 89"/>
                <p:cNvSpPr txBox="1">
                  <a:spLocks noChangeArrowheads="1"/>
                </p:cNvSpPr>
                <p:nvPr/>
              </p:nvSpPr>
              <p:spPr bwMode="auto">
                <a:xfrm>
                  <a:off x="3697" y="1896"/>
                  <a:ext cx="635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altLang="cs-CZ" sz="1800" b="1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B</a:t>
                  </a:r>
                  <a:r>
                    <a:rPr lang="cs-CZ" altLang="cs-CZ" sz="1800" b="1" baseline="-2500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a</a:t>
                  </a:r>
                  <a:r>
                    <a:rPr lang="cs-CZ" altLang="cs-CZ" sz="1800" b="1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=B</a:t>
                  </a:r>
                  <a:r>
                    <a:rPr lang="cs-CZ" altLang="cs-CZ" sz="1800" b="1" baseline="-2500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sym typeface="Symbol" panose="05050102010706020507" pitchFamily="18" charset="2"/>
                    </a:rPr>
                    <a:t>C</a:t>
                  </a:r>
                  <a:r>
                    <a:rPr lang="cs-CZ" altLang="cs-CZ" sz="1800" b="1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sym typeface="Symbol" panose="05050102010706020507" pitchFamily="18" charset="2"/>
                    </a:rPr>
                    <a:t>/2</a:t>
                  </a:r>
                </a:p>
              </p:txBody>
            </p:sp>
          </p:grpSp>
          <p:sp>
            <p:nvSpPr>
              <p:cNvPr id="157790" name="Text Box 94"/>
              <p:cNvSpPr txBox="1">
                <a:spLocks noChangeArrowheads="1"/>
              </p:cNvSpPr>
              <p:nvPr/>
            </p:nvSpPr>
            <p:spPr bwMode="auto">
              <a:xfrm>
                <a:off x="3742" y="1344"/>
                <a:ext cx="273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1800" b="1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</a:rPr>
                  <a:t>I</a:t>
                </a:r>
                <a:r>
                  <a:rPr lang="cs-CZ" altLang="cs-CZ" sz="1800" b="1" baseline="-2500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</a:rPr>
                  <a:t>B2</a:t>
                </a:r>
              </a:p>
            </p:txBody>
          </p:sp>
          <p:sp>
            <p:nvSpPr>
              <p:cNvPr id="157791" name="Text Box 95"/>
              <p:cNvSpPr txBox="1">
                <a:spLocks noChangeArrowheads="1"/>
              </p:cNvSpPr>
              <p:nvPr/>
            </p:nvSpPr>
            <p:spPr bwMode="auto">
              <a:xfrm>
                <a:off x="2925" y="1344"/>
                <a:ext cx="273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1800" b="1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</a:rPr>
                  <a:t>I</a:t>
                </a:r>
                <a:r>
                  <a:rPr lang="cs-CZ" altLang="cs-CZ" sz="1800" b="1" baseline="-2500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</a:rPr>
                  <a:t>G2</a:t>
                </a:r>
              </a:p>
            </p:txBody>
          </p:sp>
          <p:sp>
            <p:nvSpPr>
              <p:cNvPr id="157792" name="Line 96"/>
              <p:cNvSpPr>
                <a:spLocks noChangeShapeType="1"/>
              </p:cNvSpPr>
              <p:nvPr/>
            </p:nvSpPr>
            <p:spPr bwMode="auto">
              <a:xfrm rot="5400000">
                <a:off x="3628" y="1503"/>
                <a:ext cx="227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7793" name="Line 97"/>
              <p:cNvSpPr>
                <a:spLocks noChangeShapeType="1"/>
              </p:cNvSpPr>
              <p:nvPr/>
            </p:nvSpPr>
            <p:spPr bwMode="auto">
              <a:xfrm rot="5400000">
                <a:off x="3084" y="1503"/>
                <a:ext cx="227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graphicFrame>
        <p:nvGraphicFramePr>
          <p:cNvPr id="157797" name="Object 101"/>
          <p:cNvGraphicFramePr>
            <a:graphicFrameLocks noGrp="1" noChangeAspect="1"/>
          </p:cNvGraphicFramePr>
          <p:nvPr>
            <p:ph idx="1"/>
          </p:nvPr>
        </p:nvGraphicFramePr>
        <p:xfrm>
          <a:off x="6515100" y="5338763"/>
          <a:ext cx="1976438" cy="1042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834" name="Rovnice" r:id="rId7" imgW="914400" imgH="482400" progId="Equation.3">
                  <p:embed/>
                </p:oleObj>
              </mc:Choice>
              <mc:Fallback>
                <p:oleObj name="Rovnice" r:id="rId7" imgW="914400" imgH="482400" progId="Equation.3">
                  <p:embed/>
                  <p:pic>
                    <p:nvPicPr>
                      <p:cNvPr id="0" name="Object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5100" y="5338763"/>
                        <a:ext cx="1976438" cy="104298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7798" name="Text Box 102"/>
          <p:cNvSpPr txBox="1">
            <a:spLocks noChangeArrowheads="1"/>
          </p:cNvSpPr>
          <p:nvPr/>
        </p:nvSpPr>
        <p:spPr bwMode="auto">
          <a:xfrm>
            <a:off x="2989263" y="2133600"/>
            <a:ext cx="4333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B1</a:t>
            </a:r>
          </a:p>
        </p:txBody>
      </p:sp>
      <p:sp>
        <p:nvSpPr>
          <p:cNvPr id="157799" name="Text Box 103"/>
          <p:cNvSpPr txBox="1">
            <a:spLocks noChangeArrowheads="1"/>
          </p:cNvSpPr>
          <p:nvPr/>
        </p:nvSpPr>
        <p:spPr bwMode="auto">
          <a:xfrm>
            <a:off x="1692275" y="2133600"/>
            <a:ext cx="4333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G1</a:t>
            </a:r>
          </a:p>
        </p:txBody>
      </p:sp>
      <p:sp>
        <p:nvSpPr>
          <p:cNvPr id="157800" name="Line 104"/>
          <p:cNvSpPr>
            <a:spLocks noChangeShapeType="1"/>
          </p:cNvSpPr>
          <p:nvPr/>
        </p:nvSpPr>
        <p:spPr bwMode="auto">
          <a:xfrm rot="5400000">
            <a:off x="2809082" y="2385219"/>
            <a:ext cx="360362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7801" name="Line 105"/>
          <p:cNvSpPr>
            <a:spLocks noChangeShapeType="1"/>
          </p:cNvSpPr>
          <p:nvPr/>
        </p:nvSpPr>
        <p:spPr bwMode="auto">
          <a:xfrm rot="5400000">
            <a:off x="1945482" y="2385219"/>
            <a:ext cx="360362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7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7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7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7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7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7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7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7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7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7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7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77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77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7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57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57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77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77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7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57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57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57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57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57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57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157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157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57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57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57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57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57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57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8" grpId="0"/>
      <p:bldP spid="157699" grpId="0" animBg="1"/>
      <p:bldP spid="157700" grpId="0"/>
      <p:bldP spid="157707" grpId="0" animBg="1"/>
      <p:bldP spid="157708" grpId="0"/>
      <p:bldP spid="157709" grpId="0"/>
      <p:bldP spid="157710" grpId="0" animBg="1"/>
      <p:bldP spid="157711" grpId="0" animBg="1"/>
      <p:bldP spid="157713" grpId="0"/>
      <p:bldP spid="157776" grpId="0" animBg="1"/>
      <p:bldP spid="157786" grpId="0" animBg="1"/>
      <p:bldP spid="157788" grpId="0" animBg="1"/>
      <p:bldP spid="157798" grpId="0"/>
      <p:bldP spid="157799" grpId="0"/>
      <p:bldP spid="157800" grpId="0" animBg="1"/>
      <p:bldP spid="15780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r>
              <a:rPr lang="cs-CZ" altLang="cs-CZ" sz="4200" b="1" u="sng">
                <a:solidFill>
                  <a:schemeClr val="bg2"/>
                </a:solidFill>
                <a:sym typeface="Symbol" panose="05050102010706020507" pitchFamily="18" charset="2"/>
              </a:rPr>
              <a:t> článek</a:t>
            </a:r>
          </a:p>
        </p:txBody>
      </p:sp>
      <p:sp>
        <p:nvSpPr>
          <p:cNvPr id="158724" name="Text Box 4"/>
          <p:cNvSpPr txBox="1">
            <a:spLocks noChangeArrowheads="1"/>
          </p:cNvSpPr>
          <p:nvPr/>
        </p:nvSpPr>
        <p:spPr bwMode="auto">
          <a:xfrm>
            <a:off x="179388" y="2636838"/>
            <a:ext cx="3603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</a:t>
            </a:r>
            <a:r>
              <a:rPr lang="cs-CZ" altLang="cs-CZ" sz="18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en-US" altLang="cs-CZ" sz="18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</a:t>
            </a:r>
            <a:endParaRPr lang="cs-CZ" altLang="cs-CZ" sz="1800" b="1" baseline="-2500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8725" name="Line 5"/>
          <p:cNvSpPr>
            <a:spLocks noChangeShapeType="1"/>
          </p:cNvSpPr>
          <p:nvPr/>
        </p:nvSpPr>
        <p:spPr bwMode="auto">
          <a:xfrm>
            <a:off x="1908175" y="1557338"/>
            <a:ext cx="36036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8726" name="Text Box 6"/>
          <p:cNvSpPr txBox="1">
            <a:spLocks noChangeArrowheads="1"/>
          </p:cNvSpPr>
          <p:nvPr/>
        </p:nvSpPr>
        <p:spPr bwMode="auto">
          <a:xfrm>
            <a:off x="1692275" y="1196975"/>
            <a:ext cx="4333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1</a:t>
            </a:r>
          </a:p>
        </p:txBody>
      </p:sp>
      <p:graphicFrame>
        <p:nvGraphicFramePr>
          <p:cNvPr id="158733" name="Object 13"/>
          <p:cNvGraphicFramePr>
            <a:graphicFrameLocks noChangeAspect="1"/>
          </p:cNvGraphicFramePr>
          <p:nvPr/>
        </p:nvGraphicFramePr>
        <p:xfrm>
          <a:off x="2916238" y="4365625"/>
          <a:ext cx="1749425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855" name="Rovnice" r:id="rId3" imgW="685800" imgH="228600" progId="Equation.3">
                  <p:embed/>
                </p:oleObj>
              </mc:Choice>
              <mc:Fallback>
                <p:oleObj name="Rovnice" r:id="rId3" imgW="685800" imgH="2286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4365625"/>
                        <a:ext cx="1749425" cy="58261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8734" name="Text Box 14"/>
          <p:cNvSpPr txBox="1">
            <a:spLocks noChangeArrowheads="1"/>
          </p:cNvSpPr>
          <p:nvPr/>
        </p:nvSpPr>
        <p:spPr bwMode="auto">
          <a:xfrm>
            <a:off x="539750" y="4365625"/>
            <a:ext cx="2232025" cy="3968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rgbClr val="000000"/>
                </a:solidFill>
                <a:effectLst/>
              </a:rPr>
              <a:t>Vstupní proud:</a:t>
            </a:r>
          </a:p>
        </p:txBody>
      </p:sp>
      <p:sp>
        <p:nvSpPr>
          <p:cNvPr id="158735" name="Text Box 15"/>
          <p:cNvSpPr txBox="1">
            <a:spLocks noChangeArrowheads="1"/>
          </p:cNvSpPr>
          <p:nvPr/>
        </p:nvSpPr>
        <p:spPr bwMode="auto">
          <a:xfrm>
            <a:off x="468313" y="5084763"/>
            <a:ext cx="1439862" cy="7016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</a:rPr>
              <a:t>Výstupní výkon:</a:t>
            </a:r>
          </a:p>
        </p:txBody>
      </p:sp>
      <p:graphicFrame>
        <p:nvGraphicFramePr>
          <p:cNvPr id="158736" name="Object 16"/>
          <p:cNvGraphicFramePr>
            <a:graphicFrameLocks noChangeAspect="1"/>
          </p:cNvGraphicFramePr>
          <p:nvPr/>
        </p:nvGraphicFramePr>
        <p:xfrm>
          <a:off x="1116013" y="5876925"/>
          <a:ext cx="2333625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856" name="Rovnice" r:id="rId5" imgW="876240" imgH="253800" progId="Equation.3">
                  <p:embed/>
                </p:oleObj>
              </mc:Choice>
              <mc:Fallback>
                <p:oleObj name="Rovnice" r:id="rId5" imgW="876240" imgH="2538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5876925"/>
                        <a:ext cx="2333625" cy="67468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8737" name="Text Box 17"/>
          <p:cNvSpPr txBox="1">
            <a:spLocks noChangeArrowheads="1"/>
          </p:cNvSpPr>
          <p:nvPr/>
        </p:nvSpPr>
        <p:spPr bwMode="auto">
          <a:xfrm>
            <a:off x="5075238" y="5013325"/>
            <a:ext cx="1368425" cy="7016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</a:rPr>
              <a:t>Vstupní výkon:</a:t>
            </a:r>
          </a:p>
        </p:txBody>
      </p:sp>
      <p:grpSp>
        <p:nvGrpSpPr>
          <p:cNvPr id="158822" name="Group 102"/>
          <p:cNvGrpSpPr>
            <a:grpSpLocks/>
          </p:cNvGrpSpPr>
          <p:nvPr/>
        </p:nvGrpSpPr>
        <p:grpSpPr bwMode="auto">
          <a:xfrm>
            <a:off x="611188" y="1196975"/>
            <a:ext cx="7993062" cy="2954338"/>
            <a:chOff x="385" y="754"/>
            <a:chExt cx="5035" cy="1861"/>
          </a:xfrm>
        </p:grpSpPr>
        <p:sp>
          <p:nvSpPr>
            <p:cNvPr id="158723" name="Line 3"/>
            <p:cNvSpPr>
              <a:spLocks noChangeShapeType="1"/>
            </p:cNvSpPr>
            <p:nvPr/>
          </p:nvSpPr>
          <p:spPr bwMode="auto">
            <a:xfrm>
              <a:off x="385" y="1570"/>
              <a:ext cx="0" cy="40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8727" name="Line 7"/>
            <p:cNvSpPr>
              <a:spLocks noChangeShapeType="1"/>
            </p:cNvSpPr>
            <p:nvPr/>
          </p:nvSpPr>
          <p:spPr bwMode="auto">
            <a:xfrm>
              <a:off x="1927" y="1207"/>
              <a:ext cx="59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8728" name="Text Box 8"/>
            <p:cNvSpPr txBox="1">
              <a:spLocks noChangeArrowheads="1"/>
            </p:cNvSpPr>
            <p:nvPr/>
          </p:nvSpPr>
          <p:spPr bwMode="auto">
            <a:xfrm>
              <a:off x="2881" y="1208"/>
              <a:ext cx="31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8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</a:t>
              </a:r>
              <a:r>
                <a:rPr lang="cs-CZ" altLang="cs-CZ" sz="18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</a:t>
              </a:r>
            </a:p>
          </p:txBody>
        </p:sp>
        <p:sp>
          <p:nvSpPr>
            <p:cNvPr id="158729" name="Text Box 9"/>
            <p:cNvSpPr txBox="1">
              <a:spLocks noChangeArrowheads="1"/>
            </p:cNvSpPr>
            <p:nvPr/>
          </p:nvSpPr>
          <p:spPr bwMode="auto">
            <a:xfrm>
              <a:off x="2109" y="1208"/>
              <a:ext cx="31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8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</a:t>
              </a:r>
              <a:r>
                <a:rPr lang="cs-CZ" altLang="cs-CZ" sz="18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XL</a:t>
              </a:r>
            </a:p>
          </p:txBody>
        </p:sp>
        <p:sp>
          <p:nvSpPr>
            <p:cNvPr id="158730" name="Line 10"/>
            <p:cNvSpPr>
              <a:spLocks noChangeShapeType="1"/>
            </p:cNvSpPr>
            <p:nvPr/>
          </p:nvSpPr>
          <p:spPr bwMode="auto">
            <a:xfrm rot="5400000">
              <a:off x="1451" y="1231"/>
              <a:ext cx="227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8731" name="Line 11"/>
            <p:cNvSpPr>
              <a:spLocks noChangeShapeType="1"/>
            </p:cNvSpPr>
            <p:nvPr/>
          </p:nvSpPr>
          <p:spPr bwMode="auto">
            <a:xfrm>
              <a:off x="2744" y="1208"/>
              <a:ext cx="589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8732" name="Text Box 12"/>
            <p:cNvSpPr txBox="1">
              <a:spLocks noChangeArrowheads="1"/>
            </p:cNvSpPr>
            <p:nvPr/>
          </p:nvSpPr>
          <p:spPr bwMode="auto">
            <a:xfrm>
              <a:off x="1338" y="1117"/>
              <a:ext cx="2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800" b="1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I</a:t>
              </a:r>
              <a:r>
                <a:rPr lang="en-US" altLang="cs-CZ" sz="1800" b="1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’</a:t>
              </a:r>
              <a:endParaRPr lang="cs-CZ" altLang="cs-CZ" sz="1800" b="1">
                <a:solidFill>
                  <a:srgbClr val="FF0000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158738" name="Group 18"/>
            <p:cNvGrpSpPr>
              <a:grpSpLocks/>
            </p:cNvGrpSpPr>
            <p:nvPr/>
          </p:nvGrpSpPr>
          <p:grpSpPr bwMode="auto">
            <a:xfrm>
              <a:off x="476" y="754"/>
              <a:ext cx="4944" cy="1861"/>
              <a:chOff x="476" y="754"/>
              <a:chExt cx="4944" cy="1861"/>
            </a:xfrm>
          </p:grpSpPr>
          <p:sp>
            <p:nvSpPr>
              <p:cNvPr id="158739" name="Text Box 19"/>
              <p:cNvSpPr txBox="1">
                <a:spLocks noChangeArrowheads="1"/>
              </p:cNvSpPr>
              <p:nvPr/>
            </p:nvSpPr>
            <p:spPr bwMode="auto">
              <a:xfrm>
                <a:off x="3696" y="1117"/>
                <a:ext cx="273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1800" b="1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</a:rPr>
                  <a:t>I</a:t>
                </a:r>
                <a:r>
                  <a:rPr lang="en-US" altLang="cs-CZ" sz="1800" b="1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</a:rPr>
                  <a:t>’’</a:t>
                </a:r>
                <a:endParaRPr lang="cs-CZ" altLang="cs-CZ" sz="1800" b="1">
                  <a:solidFill>
                    <a:srgbClr val="FF000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grpSp>
            <p:nvGrpSpPr>
              <p:cNvPr id="158740" name="Group 20"/>
              <p:cNvGrpSpPr>
                <a:grpSpLocks/>
              </p:cNvGrpSpPr>
              <p:nvPr/>
            </p:nvGrpSpPr>
            <p:grpSpPr bwMode="auto">
              <a:xfrm>
                <a:off x="476" y="754"/>
                <a:ext cx="4944" cy="1861"/>
                <a:chOff x="476" y="754"/>
                <a:chExt cx="4944" cy="1861"/>
              </a:xfrm>
            </p:grpSpPr>
            <p:sp>
              <p:nvSpPr>
                <p:cNvPr id="158741" name="Line 21"/>
                <p:cNvSpPr>
                  <a:spLocks noChangeShapeType="1"/>
                </p:cNvSpPr>
                <p:nvPr/>
              </p:nvSpPr>
              <p:spPr bwMode="auto">
                <a:xfrm>
                  <a:off x="1701" y="981"/>
                  <a:ext cx="227" cy="0"/>
                </a:xfrm>
                <a:prstGeom prst="line">
                  <a:avLst/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58742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3606" y="808"/>
                  <a:ext cx="318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altLang="cs-CZ" sz="1800" b="1">
                      <a:solidFill>
                        <a:srgbClr val="FF0000"/>
                      </a:solidFill>
                      <a:effectLst/>
                      <a:latin typeface="Arial" panose="020B0604020202020204" pitchFamily="34" charset="0"/>
                    </a:rPr>
                    <a:t>I</a:t>
                  </a:r>
                  <a:r>
                    <a:rPr lang="cs-CZ" altLang="cs-CZ" sz="1800" b="1" baseline="-25000">
                      <a:solidFill>
                        <a:srgbClr val="FF0000"/>
                      </a:solidFill>
                      <a:effectLst/>
                      <a:latin typeface="Arial" panose="020B0604020202020204" pitchFamily="34" charset="0"/>
                    </a:rPr>
                    <a:t>2</a:t>
                  </a:r>
                </a:p>
              </p:txBody>
            </p:sp>
            <p:sp>
              <p:nvSpPr>
                <p:cNvPr id="158743" name="Line 23"/>
                <p:cNvSpPr>
                  <a:spLocks noChangeShapeType="1"/>
                </p:cNvSpPr>
                <p:nvPr/>
              </p:nvSpPr>
              <p:spPr bwMode="auto">
                <a:xfrm>
                  <a:off x="4921" y="1253"/>
                  <a:ext cx="0" cy="1179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58744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4605" y="1752"/>
                  <a:ext cx="271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 algn="r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altLang="cs-CZ" sz="1800" b="1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U</a:t>
                  </a:r>
                  <a:r>
                    <a:rPr lang="cs-CZ" altLang="cs-CZ" sz="1800" b="1" baseline="-2500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2</a:t>
                  </a:r>
                  <a:r>
                    <a:rPr lang="en-US" altLang="cs-CZ" sz="1800" b="1" baseline="-2500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f</a:t>
                  </a:r>
                  <a:endParaRPr lang="cs-CZ" altLang="cs-CZ" sz="1800" b="1" baseline="-250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58745" name="Line 25"/>
                <p:cNvSpPr>
                  <a:spLocks noChangeShapeType="1"/>
                </p:cNvSpPr>
                <p:nvPr/>
              </p:nvSpPr>
              <p:spPr bwMode="auto">
                <a:xfrm rot="5400000">
                  <a:off x="3492" y="1231"/>
                  <a:ext cx="227" cy="0"/>
                </a:xfrm>
                <a:prstGeom prst="line">
                  <a:avLst/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58746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1610" y="754"/>
                  <a:ext cx="318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altLang="cs-CZ" sz="1800" b="1">
                      <a:solidFill>
                        <a:srgbClr val="FF0000"/>
                      </a:solidFill>
                      <a:effectLst/>
                      <a:latin typeface="Arial" panose="020B0604020202020204" pitchFamily="34" charset="0"/>
                    </a:rPr>
                    <a:t>I</a:t>
                  </a:r>
                  <a:r>
                    <a:rPr lang="cs-CZ" altLang="cs-CZ" sz="1800" b="1" baseline="-25000">
                      <a:solidFill>
                        <a:srgbClr val="FF0000"/>
                      </a:solidFill>
                      <a:effectLst/>
                      <a:latin typeface="Arial" panose="020B0604020202020204" pitchFamily="34" charset="0"/>
                    </a:rPr>
                    <a:t>L</a:t>
                  </a:r>
                </a:p>
              </p:txBody>
            </p:sp>
            <p:grpSp>
              <p:nvGrpSpPr>
                <p:cNvPr id="158747" name="Group 27"/>
                <p:cNvGrpSpPr>
                  <a:grpSpLocks/>
                </p:cNvGrpSpPr>
                <p:nvPr/>
              </p:nvGrpSpPr>
              <p:grpSpPr bwMode="auto">
                <a:xfrm>
                  <a:off x="476" y="980"/>
                  <a:ext cx="4944" cy="1635"/>
                  <a:chOff x="476" y="980"/>
                  <a:chExt cx="4944" cy="1635"/>
                </a:xfrm>
              </p:grpSpPr>
              <p:cxnSp>
                <p:nvCxnSpPr>
                  <p:cNvPr id="158748" name="AutoShape 28"/>
                  <p:cNvCxnSpPr>
                    <a:cxnSpLocks noChangeShapeType="1"/>
                    <a:stCxn id="158793" idx="4"/>
                    <a:endCxn id="158750" idx="0"/>
                  </p:cNvCxnSpPr>
                  <p:nvPr/>
                </p:nvCxnSpPr>
                <p:spPr bwMode="auto">
                  <a:xfrm flipH="1">
                    <a:off x="3515" y="2395"/>
                    <a:ext cx="1" cy="121"/>
                  </a:xfrm>
                  <a:prstGeom prst="straightConnector1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grpSp>
                <p:nvGrpSpPr>
                  <p:cNvPr id="158749" name="Group 29"/>
                  <p:cNvGrpSpPr>
                    <a:grpSpLocks/>
                  </p:cNvGrpSpPr>
                  <p:nvPr/>
                </p:nvGrpSpPr>
                <p:grpSpPr bwMode="auto">
                  <a:xfrm>
                    <a:off x="476" y="980"/>
                    <a:ext cx="4944" cy="1635"/>
                    <a:chOff x="476" y="980"/>
                    <a:chExt cx="4944" cy="1635"/>
                  </a:xfrm>
                </p:grpSpPr>
                <p:sp>
                  <p:nvSpPr>
                    <p:cNvPr id="158750" name="Oval 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69" y="2524"/>
                      <a:ext cx="91" cy="91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254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58751" name="Oval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69" y="1035"/>
                      <a:ext cx="91" cy="91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254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58752" name="Oval 3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476" y="1570"/>
                      <a:ext cx="363" cy="363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58753" name="Text Box 3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21" y="1625"/>
                      <a:ext cx="272" cy="23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25400">
                          <a:solidFill>
                            <a:srgbClr val="000000"/>
                          </a:solidFill>
                          <a:miter lim="800000"/>
                          <a:headEnd/>
                          <a:tailEnd type="none" w="lg" len="lg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tIns="0" rIns="0" bIns="0" anchor="ctr"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cs-CZ" altLang="cs-CZ" sz="2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sym typeface="Symbol" panose="05050102010706020507" pitchFamily="18" charset="2"/>
                        </a:rPr>
                        <a:t></a:t>
                      </a:r>
                    </a:p>
                  </p:txBody>
                </p:sp>
                <p:grpSp>
                  <p:nvGrpSpPr>
                    <p:cNvPr id="158754" name="Group 3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73" y="980"/>
                      <a:ext cx="545" cy="92"/>
                      <a:chOff x="838" y="2340"/>
                      <a:chExt cx="545" cy="92"/>
                    </a:xfrm>
                  </p:grpSpPr>
                  <p:sp>
                    <p:nvSpPr>
                      <p:cNvPr id="158755" name="Arc 35"/>
                      <p:cNvSpPr>
                        <a:spLocks noChangeAspect="1"/>
                      </p:cNvSpPr>
                      <p:nvPr/>
                    </p:nvSpPr>
                    <p:spPr bwMode="auto">
                      <a:xfrm rot="21600000">
                        <a:off x="929" y="2341"/>
                        <a:ext cx="91" cy="91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21600"/>
                          <a:gd name="T2" fmla="*/ 21600 w 21600"/>
                          <a:gd name="T3" fmla="*/ 21600 h 21600"/>
                          <a:gd name="T4" fmla="*/ 0 w 21600"/>
                          <a:gd name="T5" fmla="*/ 21600 h 216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21600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</a:path>
                          <a:path w="21600" h="21600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254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158756" name="Arc 36"/>
                      <p:cNvSpPr>
                        <a:spLocks noChangeAspect="1"/>
                      </p:cNvSpPr>
                      <p:nvPr/>
                    </p:nvSpPr>
                    <p:spPr bwMode="auto">
                      <a:xfrm rot="37800000">
                        <a:off x="838" y="2340"/>
                        <a:ext cx="91" cy="91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21600"/>
                          <a:gd name="T2" fmla="*/ 21600 w 21600"/>
                          <a:gd name="T3" fmla="*/ 21600 h 21600"/>
                          <a:gd name="T4" fmla="*/ 0 w 21600"/>
                          <a:gd name="T5" fmla="*/ 21600 h 216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21600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</a:path>
                          <a:path w="21600" h="21600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254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158757" name="Arc 37"/>
                      <p:cNvSpPr>
                        <a:spLocks noChangeAspect="1"/>
                      </p:cNvSpPr>
                      <p:nvPr/>
                    </p:nvSpPr>
                    <p:spPr bwMode="auto">
                      <a:xfrm rot="37800000">
                        <a:off x="1020" y="2341"/>
                        <a:ext cx="91" cy="91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21600"/>
                          <a:gd name="T2" fmla="*/ 21600 w 21600"/>
                          <a:gd name="T3" fmla="*/ 21600 h 21600"/>
                          <a:gd name="T4" fmla="*/ 0 w 21600"/>
                          <a:gd name="T5" fmla="*/ 21600 h 216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21600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</a:path>
                          <a:path w="21600" h="21600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254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158758" name="Arc 38"/>
                      <p:cNvSpPr>
                        <a:spLocks noChangeAspect="1"/>
                      </p:cNvSpPr>
                      <p:nvPr/>
                    </p:nvSpPr>
                    <p:spPr bwMode="auto">
                      <a:xfrm rot="21600000">
                        <a:off x="1110" y="2341"/>
                        <a:ext cx="91" cy="91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21600"/>
                          <a:gd name="T2" fmla="*/ 21600 w 21600"/>
                          <a:gd name="T3" fmla="*/ 21600 h 21600"/>
                          <a:gd name="T4" fmla="*/ 0 w 21600"/>
                          <a:gd name="T5" fmla="*/ 21600 h 216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21600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</a:path>
                          <a:path w="21600" h="21600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254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158759" name="Arc 39"/>
                      <p:cNvSpPr>
                        <a:spLocks noChangeAspect="1"/>
                      </p:cNvSpPr>
                      <p:nvPr/>
                    </p:nvSpPr>
                    <p:spPr bwMode="auto">
                      <a:xfrm rot="21600000">
                        <a:off x="1292" y="2341"/>
                        <a:ext cx="91" cy="91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21600"/>
                          <a:gd name="T2" fmla="*/ 21600 w 21600"/>
                          <a:gd name="T3" fmla="*/ 21600 h 21600"/>
                          <a:gd name="T4" fmla="*/ 0 w 21600"/>
                          <a:gd name="T5" fmla="*/ 21600 h 216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21600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</a:path>
                          <a:path w="21600" h="21600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254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158760" name="Arc 40"/>
                      <p:cNvSpPr>
                        <a:spLocks noChangeAspect="1"/>
                      </p:cNvSpPr>
                      <p:nvPr/>
                    </p:nvSpPr>
                    <p:spPr bwMode="auto">
                      <a:xfrm rot="37800000">
                        <a:off x="1201" y="2341"/>
                        <a:ext cx="91" cy="91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21600"/>
                          <a:gd name="T2" fmla="*/ 21600 w 21600"/>
                          <a:gd name="T3" fmla="*/ 21600 h 21600"/>
                          <a:gd name="T4" fmla="*/ 0 w 21600"/>
                          <a:gd name="T5" fmla="*/ 21600 h 216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21600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</a:path>
                          <a:path w="21600" h="21600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254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/>
                      </a:p>
                    </p:txBody>
                  </p:sp>
                </p:grpSp>
                <p:sp>
                  <p:nvSpPr>
                    <p:cNvPr id="158761" name="Rectangle 41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5400000">
                      <a:off x="2951" y="888"/>
                      <a:ext cx="154" cy="385"/>
                    </a:xfrm>
                    <a:prstGeom prst="rect">
                      <a:avLst/>
                    </a:prstGeom>
                    <a:noFill/>
                    <a:ln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cxnSp>
                  <p:nvCxnSpPr>
                    <p:cNvPr id="158762" name="AutoShape 42"/>
                    <p:cNvCxnSpPr>
                      <a:cxnSpLocks noChangeShapeType="1"/>
                      <a:stCxn id="158761" idx="2"/>
                      <a:endCxn id="158759" idx="1"/>
                    </p:cNvCxnSpPr>
                    <p:nvPr/>
                  </p:nvCxnSpPr>
                  <p:spPr bwMode="auto">
                    <a:xfrm flipH="1" flipV="1">
                      <a:off x="2518" y="1080"/>
                      <a:ext cx="310" cy="2"/>
                    </a:xfrm>
                    <a:prstGeom prst="straightConnector1">
                      <a:avLst/>
                    </a:pr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158763" name="AutoShape 43"/>
                    <p:cNvCxnSpPr>
                      <a:cxnSpLocks noChangeShapeType="1"/>
                      <a:stCxn id="158761" idx="0"/>
                      <a:endCxn id="158751" idx="2"/>
                    </p:cNvCxnSpPr>
                    <p:nvPr/>
                  </p:nvCxnSpPr>
                  <p:spPr bwMode="auto">
                    <a:xfrm flipV="1">
                      <a:off x="3229" y="1081"/>
                      <a:ext cx="232" cy="1"/>
                    </a:xfrm>
                    <a:prstGeom prst="straightConnector1">
                      <a:avLst/>
                    </a:pr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cxnSp>
                <p:sp>
                  <p:nvSpPr>
                    <p:cNvPr id="158764" name="Oval 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25" y="1035"/>
                      <a:ext cx="91" cy="91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tx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58765" name="Oval 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25" y="2523"/>
                      <a:ext cx="91" cy="91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tx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cxnSp>
                  <p:nvCxnSpPr>
                    <p:cNvPr id="158766" name="AutoShape 46"/>
                    <p:cNvCxnSpPr>
                      <a:cxnSpLocks noChangeShapeType="1"/>
                      <a:stCxn id="158750" idx="6"/>
                      <a:endCxn id="158765" idx="2"/>
                    </p:cNvCxnSpPr>
                    <p:nvPr/>
                  </p:nvCxnSpPr>
                  <p:spPr bwMode="auto">
                    <a:xfrm flipV="1">
                      <a:off x="3560" y="2569"/>
                      <a:ext cx="1457" cy="1"/>
                    </a:xfrm>
                    <a:prstGeom prst="straightConnector1">
                      <a:avLst/>
                    </a:pr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cxnSp>
                <p:sp>
                  <p:nvSpPr>
                    <p:cNvPr id="158767" name="Rectangle 4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4994" y="1616"/>
                      <a:ext cx="154" cy="385"/>
                    </a:xfrm>
                    <a:prstGeom prst="rect">
                      <a:avLst/>
                    </a:prstGeom>
                    <a:noFill/>
                    <a:ln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cxnSp>
                  <p:nvCxnSpPr>
                    <p:cNvPr id="158768" name="AutoShape 48"/>
                    <p:cNvCxnSpPr>
                      <a:cxnSpLocks noChangeShapeType="1"/>
                      <a:stCxn id="158764" idx="4"/>
                      <a:endCxn id="158767" idx="0"/>
                    </p:cNvCxnSpPr>
                    <p:nvPr/>
                  </p:nvCxnSpPr>
                  <p:spPr bwMode="auto">
                    <a:xfrm>
                      <a:off x="5071" y="1134"/>
                      <a:ext cx="0" cy="474"/>
                    </a:xfrm>
                    <a:prstGeom prst="straightConnector1">
                      <a:avLst/>
                    </a:pr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158769" name="AutoShape 49"/>
                    <p:cNvCxnSpPr>
                      <a:cxnSpLocks noChangeShapeType="1"/>
                      <a:stCxn id="158767" idx="2"/>
                      <a:endCxn id="158765" idx="0"/>
                    </p:cNvCxnSpPr>
                    <p:nvPr/>
                  </p:nvCxnSpPr>
                  <p:spPr bwMode="auto">
                    <a:xfrm>
                      <a:off x="5071" y="2009"/>
                      <a:ext cx="0" cy="506"/>
                    </a:xfrm>
                    <a:prstGeom prst="straightConnector1">
                      <a:avLst/>
                    </a:pr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cxnSp>
                <p:sp>
                  <p:nvSpPr>
                    <p:cNvPr id="158770" name="Text Box 5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102" y="1706"/>
                      <a:ext cx="318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25400">
                          <a:solidFill>
                            <a:srgbClr val="000000"/>
                          </a:solidFill>
                          <a:miter lim="800000"/>
                          <a:headEnd/>
                          <a:tailEnd type="none" w="lg" len="lg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cs-CZ" altLang="cs-CZ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</a:t>
                      </a:r>
                      <a:endParaRPr lang="cs-CZ" altLang="cs-CZ" sz="1800" b="1" baseline="-25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sym typeface="Symbol" panose="05050102010706020507" pitchFamily="18" charset="2"/>
                      </a:endParaRPr>
                    </a:p>
                  </p:txBody>
                </p:sp>
                <p:sp>
                  <p:nvSpPr>
                    <p:cNvPr id="158771" name="Oval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09" y="2523"/>
                      <a:ext cx="91" cy="91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254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58772" name="Oval 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09" y="1034"/>
                      <a:ext cx="91" cy="91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254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58773" name="Rectangle 5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337" y="1661"/>
                      <a:ext cx="154" cy="385"/>
                    </a:xfrm>
                    <a:prstGeom prst="rect">
                      <a:avLst/>
                    </a:prstGeom>
                    <a:noFill/>
                    <a:ln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58774" name="Oval 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09" y="1344"/>
                      <a:ext cx="91" cy="91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254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cxnSp>
                  <p:nvCxnSpPr>
                    <p:cNvPr id="158775" name="AutoShape 55"/>
                    <p:cNvCxnSpPr>
                      <a:cxnSpLocks noChangeShapeType="1"/>
                      <a:stCxn id="158774" idx="2"/>
                      <a:endCxn id="158773" idx="0"/>
                    </p:cNvCxnSpPr>
                    <p:nvPr/>
                  </p:nvCxnSpPr>
                  <p:spPr bwMode="auto">
                    <a:xfrm rot="10800000" flipV="1">
                      <a:off x="1414" y="1390"/>
                      <a:ext cx="187" cy="263"/>
                    </a:xfrm>
                    <a:prstGeom prst="bentConnector2">
                      <a:avLst/>
                    </a:prstGeom>
                    <a:noFill/>
                    <a:ln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158776" name="AutoShape 56"/>
                    <p:cNvCxnSpPr>
                      <a:cxnSpLocks noChangeShapeType="1"/>
                      <a:stCxn id="158773" idx="2"/>
                      <a:endCxn id="158777" idx="2"/>
                    </p:cNvCxnSpPr>
                    <p:nvPr/>
                  </p:nvCxnSpPr>
                  <p:spPr bwMode="auto">
                    <a:xfrm rot="16200000" flipH="1">
                      <a:off x="1364" y="2104"/>
                      <a:ext cx="288" cy="187"/>
                    </a:xfrm>
                    <a:prstGeom prst="bentConnector2">
                      <a:avLst/>
                    </a:prstGeom>
                    <a:noFill/>
                    <a:ln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cxnSp>
                <p:sp>
                  <p:nvSpPr>
                    <p:cNvPr id="158777" name="Oval 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09" y="2296"/>
                      <a:ext cx="91" cy="91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254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cxnSp>
                  <p:nvCxnSpPr>
                    <p:cNvPr id="158778" name="AutoShape 58"/>
                    <p:cNvCxnSpPr>
                      <a:cxnSpLocks noChangeShapeType="1"/>
                      <a:stCxn id="158752" idx="0"/>
                      <a:endCxn id="158772" idx="2"/>
                    </p:cNvCxnSpPr>
                    <p:nvPr/>
                  </p:nvCxnSpPr>
                  <p:spPr bwMode="auto">
                    <a:xfrm rot="16200000">
                      <a:off x="889" y="849"/>
                      <a:ext cx="482" cy="943"/>
                    </a:xfrm>
                    <a:prstGeom prst="bentConnector2">
                      <a:avLst/>
                    </a:prstGeom>
                    <a:noFill/>
                    <a:ln w="254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cxnSp>
                <p:sp>
                  <p:nvSpPr>
                    <p:cNvPr id="158779" name="Line 5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701" y="1071"/>
                      <a:ext cx="272" cy="0"/>
                    </a:xfrm>
                    <a:prstGeom prst="line">
                      <a:avLst/>
                    </a:pr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cxnSp>
                  <p:nvCxnSpPr>
                    <p:cNvPr id="158780" name="AutoShape 60"/>
                    <p:cNvCxnSpPr>
                      <a:cxnSpLocks noChangeShapeType="1"/>
                      <a:stCxn id="158772" idx="4"/>
                      <a:endCxn id="158774" idx="0"/>
                    </p:cNvCxnSpPr>
                    <p:nvPr/>
                  </p:nvCxnSpPr>
                  <p:spPr bwMode="auto">
                    <a:xfrm>
                      <a:off x="1655" y="1133"/>
                      <a:ext cx="0" cy="203"/>
                    </a:xfrm>
                    <a:prstGeom prst="straightConnector1">
                      <a:avLst/>
                    </a:pr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158781" name="AutoShape 61"/>
                    <p:cNvCxnSpPr>
                      <a:cxnSpLocks noChangeShapeType="1"/>
                      <a:stCxn id="158777" idx="4"/>
                      <a:endCxn id="158771" idx="0"/>
                    </p:cNvCxnSpPr>
                    <p:nvPr/>
                  </p:nvCxnSpPr>
                  <p:spPr bwMode="auto">
                    <a:xfrm>
                      <a:off x="1655" y="2395"/>
                      <a:ext cx="0" cy="120"/>
                    </a:xfrm>
                    <a:prstGeom prst="straightConnector1">
                      <a:avLst/>
                    </a:pr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cxnSp>
                <p:grpSp>
                  <p:nvGrpSpPr>
                    <p:cNvPr id="158782" name="Group 6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46" y="1797"/>
                      <a:ext cx="180" cy="45"/>
                      <a:chOff x="1701" y="1752"/>
                      <a:chExt cx="180" cy="45"/>
                    </a:xfrm>
                  </p:grpSpPr>
                  <p:sp>
                    <p:nvSpPr>
                      <p:cNvPr id="158783" name="Line 6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701" y="1752"/>
                        <a:ext cx="90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158784" name="Line 6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701" y="1797"/>
                        <a:ext cx="90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158785" name="Line 6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791" y="1797"/>
                        <a:ext cx="90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158786" name="Line 6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791" y="1752"/>
                        <a:ext cx="90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</p:grpSp>
                <p:cxnSp>
                  <p:nvCxnSpPr>
                    <p:cNvPr id="158787" name="AutoShape 67"/>
                    <p:cNvCxnSpPr>
                      <a:cxnSpLocks noChangeShapeType="1"/>
                      <a:stCxn id="158784" idx="1"/>
                      <a:endCxn id="158777" idx="6"/>
                    </p:cNvCxnSpPr>
                    <p:nvPr/>
                  </p:nvCxnSpPr>
                  <p:spPr bwMode="auto">
                    <a:xfrm rot="5400000">
                      <a:off x="1530" y="2036"/>
                      <a:ext cx="484" cy="128"/>
                    </a:xfrm>
                    <a:prstGeom prst="bentConnector2">
                      <a:avLst/>
                    </a:prstGeom>
                    <a:noFill/>
                    <a:ln w="254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158788" name="AutoShape 68"/>
                    <p:cNvCxnSpPr>
                      <a:cxnSpLocks noChangeShapeType="1"/>
                      <a:stCxn id="158786" idx="0"/>
                      <a:endCxn id="158774" idx="6"/>
                    </p:cNvCxnSpPr>
                    <p:nvPr/>
                  </p:nvCxnSpPr>
                  <p:spPr bwMode="auto">
                    <a:xfrm rot="5400000" flipH="1">
                      <a:off x="1576" y="1522"/>
                      <a:ext cx="391" cy="128"/>
                    </a:xfrm>
                    <a:prstGeom prst="bentConnector2">
                      <a:avLst/>
                    </a:prstGeom>
                    <a:noFill/>
                    <a:ln w="254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cxnSp>
                <p:sp>
                  <p:nvSpPr>
                    <p:cNvPr id="158789" name="Rectangle 6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198" y="1661"/>
                      <a:ext cx="154" cy="385"/>
                    </a:xfrm>
                    <a:prstGeom prst="rect">
                      <a:avLst/>
                    </a:prstGeom>
                    <a:noFill/>
                    <a:ln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58790" name="Oval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70" y="1344"/>
                      <a:ext cx="91" cy="91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254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cxnSp>
                  <p:nvCxnSpPr>
                    <p:cNvPr id="158791" name="AutoShape 71"/>
                    <p:cNvCxnSpPr>
                      <a:cxnSpLocks noChangeShapeType="1"/>
                      <a:stCxn id="158790" idx="2"/>
                      <a:endCxn id="158789" idx="0"/>
                    </p:cNvCxnSpPr>
                    <p:nvPr/>
                  </p:nvCxnSpPr>
                  <p:spPr bwMode="auto">
                    <a:xfrm rot="10800000" flipV="1">
                      <a:off x="3275" y="1390"/>
                      <a:ext cx="187" cy="263"/>
                    </a:xfrm>
                    <a:prstGeom prst="bentConnector2">
                      <a:avLst/>
                    </a:prstGeom>
                    <a:noFill/>
                    <a:ln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158792" name="AutoShape 72"/>
                    <p:cNvCxnSpPr>
                      <a:cxnSpLocks noChangeShapeType="1"/>
                      <a:stCxn id="158789" idx="2"/>
                      <a:endCxn id="158793" idx="2"/>
                    </p:cNvCxnSpPr>
                    <p:nvPr/>
                  </p:nvCxnSpPr>
                  <p:spPr bwMode="auto">
                    <a:xfrm rot="16200000" flipH="1">
                      <a:off x="3225" y="2104"/>
                      <a:ext cx="288" cy="187"/>
                    </a:xfrm>
                    <a:prstGeom prst="bentConnector2">
                      <a:avLst/>
                    </a:prstGeom>
                    <a:noFill/>
                    <a:ln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cxnSp>
                <p:sp>
                  <p:nvSpPr>
                    <p:cNvPr id="158793" name="Oval 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70" y="2296"/>
                      <a:ext cx="91" cy="91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254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grpSp>
                  <p:nvGrpSpPr>
                    <p:cNvPr id="158794" name="Group 7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607" y="1797"/>
                      <a:ext cx="180" cy="45"/>
                      <a:chOff x="1701" y="1752"/>
                      <a:chExt cx="180" cy="45"/>
                    </a:xfrm>
                  </p:grpSpPr>
                  <p:sp>
                    <p:nvSpPr>
                      <p:cNvPr id="158795" name="Line 7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701" y="1752"/>
                        <a:ext cx="90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158796" name="Line 7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701" y="1797"/>
                        <a:ext cx="90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158797" name="Line 7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791" y="1797"/>
                        <a:ext cx="90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158798" name="Line 7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791" y="1752"/>
                        <a:ext cx="90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</p:grpSp>
                <p:cxnSp>
                  <p:nvCxnSpPr>
                    <p:cNvPr id="158799" name="AutoShape 79"/>
                    <p:cNvCxnSpPr>
                      <a:cxnSpLocks noChangeShapeType="1"/>
                      <a:stCxn id="158796" idx="1"/>
                      <a:endCxn id="158793" idx="6"/>
                    </p:cNvCxnSpPr>
                    <p:nvPr/>
                  </p:nvCxnSpPr>
                  <p:spPr bwMode="auto">
                    <a:xfrm rot="5400000">
                      <a:off x="3391" y="2036"/>
                      <a:ext cx="484" cy="128"/>
                    </a:xfrm>
                    <a:prstGeom prst="bentConnector2">
                      <a:avLst/>
                    </a:prstGeom>
                    <a:noFill/>
                    <a:ln w="254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158800" name="AutoShape 80"/>
                    <p:cNvCxnSpPr>
                      <a:cxnSpLocks noChangeShapeType="1"/>
                      <a:stCxn id="158798" idx="0"/>
                      <a:endCxn id="158790" idx="6"/>
                    </p:cNvCxnSpPr>
                    <p:nvPr/>
                  </p:nvCxnSpPr>
                  <p:spPr bwMode="auto">
                    <a:xfrm rot="5400000" flipH="1">
                      <a:off x="3437" y="1522"/>
                      <a:ext cx="391" cy="128"/>
                    </a:xfrm>
                    <a:prstGeom prst="bentConnector2">
                      <a:avLst/>
                    </a:prstGeom>
                    <a:noFill/>
                    <a:ln w="254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158801" name="AutoShape 81"/>
                    <p:cNvCxnSpPr>
                      <a:cxnSpLocks noChangeShapeType="1"/>
                      <a:stCxn id="158751" idx="4"/>
                      <a:endCxn id="158790" idx="0"/>
                    </p:cNvCxnSpPr>
                    <p:nvPr/>
                  </p:nvCxnSpPr>
                  <p:spPr bwMode="auto">
                    <a:xfrm>
                      <a:off x="3515" y="1134"/>
                      <a:ext cx="1" cy="202"/>
                    </a:xfrm>
                    <a:prstGeom prst="straightConnector1">
                      <a:avLst/>
                    </a:pr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158802" name="AutoShape 82"/>
                    <p:cNvCxnSpPr>
                      <a:cxnSpLocks noChangeShapeType="1"/>
                      <a:stCxn id="158752" idx="4"/>
                      <a:endCxn id="158771" idx="2"/>
                    </p:cNvCxnSpPr>
                    <p:nvPr/>
                  </p:nvCxnSpPr>
                  <p:spPr bwMode="auto">
                    <a:xfrm rot="16200000" flipH="1">
                      <a:off x="816" y="1783"/>
                      <a:ext cx="628" cy="943"/>
                    </a:xfrm>
                    <a:prstGeom prst="bentConnector2">
                      <a:avLst/>
                    </a:prstGeom>
                    <a:noFill/>
                    <a:ln w="254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158803" name="AutoShape 83"/>
                    <p:cNvCxnSpPr>
                      <a:cxnSpLocks noChangeShapeType="1"/>
                      <a:stCxn id="158771" idx="6"/>
                      <a:endCxn id="158750" idx="2"/>
                    </p:cNvCxnSpPr>
                    <p:nvPr/>
                  </p:nvCxnSpPr>
                  <p:spPr bwMode="auto">
                    <a:xfrm>
                      <a:off x="1708" y="2569"/>
                      <a:ext cx="1753" cy="1"/>
                    </a:xfrm>
                    <a:prstGeom prst="straightConnector1">
                      <a:avLst/>
                    </a:pr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158804" name="AutoShape 84"/>
                    <p:cNvCxnSpPr>
                      <a:cxnSpLocks noChangeShapeType="1"/>
                      <a:stCxn id="158751" idx="6"/>
                      <a:endCxn id="158764" idx="2"/>
                    </p:cNvCxnSpPr>
                    <p:nvPr/>
                  </p:nvCxnSpPr>
                  <p:spPr bwMode="auto">
                    <a:xfrm>
                      <a:off x="3568" y="1081"/>
                      <a:ext cx="1449" cy="0"/>
                    </a:xfrm>
                    <a:prstGeom prst="straightConnector1">
                      <a:avLst/>
                    </a:pr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cxnSp>
              </p:grpSp>
            </p:grpSp>
            <p:sp>
              <p:nvSpPr>
                <p:cNvPr id="158805" name="Line 85"/>
                <p:cNvSpPr>
                  <a:spLocks noChangeShapeType="1"/>
                </p:cNvSpPr>
                <p:nvPr/>
              </p:nvSpPr>
              <p:spPr bwMode="auto">
                <a:xfrm>
                  <a:off x="3742" y="1026"/>
                  <a:ext cx="227" cy="0"/>
                </a:xfrm>
                <a:prstGeom prst="line">
                  <a:avLst/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158806" name="Group 86"/>
                <p:cNvGrpSpPr>
                  <a:grpSpLocks/>
                </p:cNvGrpSpPr>
                <p:nvPr/>
              </p:nvGrpSpPr>
              <p:grpSpPr bwMode="auto">
                <a:xfrm>
                  <a:off x="793" y="762"/>
                  <a:ext cx="3539" cy="1344"/>
                  <a:chOff x="793" y="762"/>
                  <a:chExt cx="3539" cy="1344"/>
                </a:xfrm>
              </p:grpSpPr>
              <p:sp>
                <p:nvSpPr>
                  <p:cNvPr id="158807" name="Text Box 8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4" y="762"/>
                    <a:ext cx="318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rgbClr val="000000"/>
                        </a:solidFill>
                        <a:miter lim="800000"/>
                        <a:headEnd/>
                        <a:tailEnd type="none" w="lg" len="lg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cs-CZ" altLang="cs-CZ" sz="18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rPr>
                      <a:t>X</a:t>
                    </a:r>
                    <a:r>
                      <a:rPr lang="cs-CZ" altLang="cs-CZ" sz="1800" b="1" baseline="-25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sym typeface="Symbol" panose="05050102010706020507" pitchFamily="18" charset="2"/>
                      </a:rPr>
                      <a:t>L</a:t>
                    </a:r>
                  </a:p>
                </p:txBody>
              </p:sp>
              <p:sp>
                <p:nvSpPr>
                  <p:cNvPr id="158808" name="Text Box 8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80" y="799"/>
                    <a:ext cx="318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rgbClr val="000000"/>
                        </a:solidFill>
                        <a:miter lim="800000"/>
                        <a:headEnd/>
                        <a:tailEnd type="none" w="lg" len="lg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cs-CZ" altLang="cs-CZ" sz="18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rPr>
                      <a:t>R</a:t>
                    </a:r>
                    <a:endParaRPr lang="cs-CZ" altLang="cs-CZ" sz="1800" b="1" baseline="-2500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sym typeface="Symbol" panose="05050102010706020507" pitchFamily="18" charset="2"/>
                    </a:endParaRPr>
                  </a:p>
                </p:txBody>
              </p:sp>
              <p:sp>
                <p:nvSpPr>
                  <p:cNvPr id="158809" name="Text Box 8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37" y="1933"/>
                    <a:ext cx="635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rgbClr val="000000"/>
                        </a:solidFill>
                        <a:miter lim="800000"/>
                        <a:headEnd/>
                        <a:tailEnd type="none" w="lg" len="lg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cs-CZ" altLang="cs-CZ" sz="18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rPr>
                      <a:t>B</a:t>
                    </a:r>
                    <a:r>
                      <a:rPr lang="cs-CZ" altLang="cs-CZ" sz="1800" b="1" baseline="-25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rPr>
                      <a:t>a</a:t>
                    </a:r>
                    <a:r>
                      <a:rPr lang="cs-CZ" altLang="cs-CZ" sz="18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rPr>
                      <a:t>=B</a:t>
                    </a:r>
                    <a:r>
                      <a:rPr lang="cs-CZ" altLang="cs-CZ" sz="1800" b="1" baseline="-25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sym typeface="Symbol" panose="05050102010706020507" pitchFamily="18" charset="2"/>
                      </a:rPr>
                      <a:t>C</a:t>
                    </a:r>
                    <a:r>
                      <a:rPr lang="cs-CZ" altLang="cs-CZ" sz="18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sym typeface="Symbol" panose="05050102010706020507" pitchFamily="18" charset="2"/>
                      </a:rPr>
                      <a:t>/2</a:t>
                    </a:r>
                  </a:p>
                </p:txBody>
              </p:sp>
              <p:sp>
                <p:nvSpPr>
                  <p:cNvPr id="158810" name="Text Box 9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93" y="1933"/>
                    <a:ext cx="499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rgbClr val="000000"/>
                        </a:solidFill>
                        <a:miter lim="800000"/>
                        <a:headEnd/>
                        <a:tailEnd type="none" w="lg" len="lg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cs-CZ" altLang="cs-CZ" sz="18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rPr>
                      <a:t>G</a:t>
                    </a:r>
                    <a:r>
                      <a:rPr lang="cs-CZ" altLang="cs-CZ" sz="1800" b="1" baseline="-25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rPr>
                      <a:t>a</a:t>
                    </a:r>
                    <a:r>
                      <a:rPr lang="cs-CZ" altLang="cs-CZ" sz="18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rPr>
                      <a:t>=G/2</a:t>
                    </a:r>
                    <a:endParaRPr lang="cs-CZ" altLang="cs-CZ" sz="1800" b="1" baseline="-2500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sym typeface="Symbol" panose="05050102010706020507" pitchFamily="18" charset="2"/>
                    </a:endParaRPr>
                  </a:p>
                </p:txBody>
              </p:sp>
              <p:sp>
                <p:nvSpPr>
                  <p:cNvPr id="158811" name="Text Box 9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53" y="1933"/>
                    <a:ext cx="499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rgbClr val="000000"/>
                        </a:solidFill>
                        <a:miter lim="800000"/>
                        <a:headEnd/>
                        <a:tailEnd type="none" w="lg" len="lg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cs-CZ" altLang="cs-CZ" sz="18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rPr>
                      <a:t>G</a:t>
                    </a:r>
                    <a:r>
                      <a:rPr lang="cs-CZ" altLang="cs-CZ" sz="1800" b="1" baseline="-25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rPr>
                      <a:t>a</a:t>
                    </a:r>
                    <a:r>
                      <a:rPr lang="cs-CZ" altLang="cs-CZ" sz="18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rPr>
                      <a:t>=G/2</a:t>
                    </a:r>
                    <a:endParaRPr lang="cs-CZ" altLang="cs-CZ" sz="1800" b="1" baseline="-2500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sym typeface="Symbol" panose="05050102010706020507" pitchFamily="18" charset="2"/>
                    </a:endParaRPr>
                  </a:p>
                </p:txBody>
              </p:sp>
              <p:sp>
                <p:nvSpPr>
                  <p:cNvPr id="158812" name="Text Box 9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697" y="1896"/>
                    <a:ext cx="635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rgbClr val="000000"/>
                        </a:solidFill>
                        <a:miter lim="800000"/>
                        <a:headEnd/>
                        <a:tailEnd type="none" w="lg" len="lg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cs-CZ" altLang="cs-CZ" sz="18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rPr>
                      <a:t>B</a:t>
                    </a:r>
                    <a:r>
                      <a:rPr lang="cs-CZ" altLang="cs-CZ" sz="1800" b="1" baseline="-25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rPr>
                      <a:t>a</a:t>
                    </a:r>
                    <a:r>
                      <a:rPr lang="cs-CZ" altLang="cs-CZ" sz="18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rPr>
                      <a:t>=B</a:t>
                    </a:r>
                    <a:r>
                      <a:rPr lang="cs-CZ" altLang="cs-CZ" sz="1800" b="1" baseline="-25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sym typeface="Symbol" panose="05050102010706020507" pitchFamily="18" charset="2"/>
                      </a:rPr>
                      <a:t>C</a:t>
                    </a:r>
                    <a:r>
                      <a:rPr lang="cs-CZ" altLang="cs-CZ" sz="18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sym typeface="Symbol" panose="05050102010706020507" pitchFamily="18" charset="2"/>
                      </a:rPr>
                      <a:t>/2</a:t>
                    </a:r>
                  </a:p>
                </p:txBody>
              </p:sp>
            </p:grpSp>
            <p:sp>
              <p:nvSpPr>
                <p:cNvPr id="158813" name="Text Box 93"/>
                <p:cNvSpPr txBox="1">
                  <a:spLocks noChangeArrowheads="1"/>
                </p:cNvSpPr>
                <p:nvPr/>
              </p:nvSpPr>
              <p:spPr bwMode="auto">
                <a:xfrm>
                  <a:off x="3742" y="1344"/>
                  <a:ext cx="273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altLang="cs-CZ" sz="1800" b="1">
                      <a:solidFill>
                        <a:srgbClr val="FF0000"/>
                      </a:solidFill>
                      <a:effectLst/>
                      <a:latin typeface="Arial" panose="020B0604020202020204" pitchFamily="34" charset="0"/>
                    </a:rPr>
                    <a:t>I</a:t>
                  </a:r>
                  <a:r>
                    <a:rPr lang="cs-CZ" altLang="cs-CZ" sz="1800" b="1" baseline="-25000">
                      <a:solidFill>
                        <a:srgbClr val="FF0000"/>
                      </a:solidFill>
                      <a:effectLst/>
                      <a:latin typeface="Arial" panose="020B0604020202020204" pitchFamily="34" charset="0"/>
                    </a:rPr>
                    <a:t>B2</a:t>
                  </a:r>
                </a:p>
              </p:txBody>
            </p:sp>
            <p:sp>
              <p:nvSpPr>
                <p:cNvPr id="158814" name="Text Box 94"/>
                <p:cNvSpPr txBox="1">
                  <a:spLocks noChangeArrowheads="1"/>
                </p:cNvSpPr>
                <p:nvPr/>
              </p:nvSpPr>
              <p:spPr bwMode="auto">
                <a:xfrm>
                  <a:off x="2925" y="1344"/>
                  <a:ext cx="273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altLang="cs-CZ" sz="1800" b="1">
                      <a:solidFill>
                        <a:srgbClr val="FF0000"/>
                      </a:solidFill>
                      <a:effectLst/>
                      <a:latin typeface="Arial" panose="020B0604020202020204" pitchFamily="34" charset="0"/>
                    </a:rPr>
                    <a:t>I</a:t>
                  </a:r>
                  <a:r>
                    <a:rPr lang="cs-CZ" altLang="cs-CZ" sz="1800" b="1" baseline="-25000">
                      <a:solidFill>
                        <a:srgbClr val="FF0000"/>
                      </a:solidFill>
                      <a:effectLst/>
                      <a:latin typeface="Arial" panose="020B0604020202020204" pitchFamily="34" charset="0"/>
                    </a:rPr>
                    <a:t>G2</a:t>
                  </a:r>
                </a:p>
              </p:txBody>
            </p:sp>
            <p:sp>
              <p:nvSpPr>
                <p:cNvPr id="158815" name="Line 95"/>
                <p:cNvSpPr>
                  <a:spLocks noChangeShapeType="1"/>
                </p:cNvSpPr>
                <p:nvPr/>
              </p:nvSpPr>
              <p:spPr bwMode="auto">
                <a:xfrm rot="5400000">
                  <a:off x="3628" y="1503"/>
                  <a:ext cx="227" cy="0"/>
                </a:xfrm>
                <a:prstGeom prst="line">
                  <a:avLst/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58816" name="Line 96"/>
                <p:cNvSpPr>
                  <a:spLocks noChangeShapeType="1"/>
                </p:cNvSpPr>
                <p:nvPr/>
              </p:nvSpPr>
              <p:spPr bwMode="auto">
                <a:xfrm rot="5400000">
                  <a:off x="3084" y="1503"/>
                  <a:ext cx="227" cy="0"/>
                </a:xfrm>
                <a:prstGeom prst="line">
                  <a:avLst/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  <p:sp>
          <p:nvSpPr>
            <p:cNvPr id="158818" name="Text Box 98"/>
            <p:cNvSpPr txBox="1">
              <a:spLocks noChangeArrowheads="1"/>
            </p:cNvSpPr>
            <p:nvPr/>
          </p:nvSpPr>
          <p:spPr bwMode="auto">
            <a:xfrm>
              <a:off x="1883" y="1344"/>
              <a:ext cx="2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800" b="1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I</a:t>
              </a:r>
              <a:r>
                <a:rPr lang="cs-CZ" altLang="cs-CZ" sz="1800" b="1" baseline="-25000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B1</a:t>
              </a:r>
            </a:p>
          </p:txBody>
        </p:sp>
        <p:sp>
          <p:nvSpPr>
            <p:cNvPr id="158819" name="Text Box 99"/>
            <p:cNvSpPr txBox="1">
              <a:spLocks noChangeArrowheads="1"/>
            </p:cNvSpPr>
            <p:nvPr/>
          </p:nvSpPr>
          <p:spPr bwMode="auto">
            <a:xfrm>
              <a:off x="1066" y="1344"/>
              <a:ext cx="2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800" b="1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I</a:t>
              </a:r>
              <a:r>
                <a:rPr lang="cs-CZ" altLang="cs-CZ" sz="1800" b="1" baseline="-25000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G1</a:t>
              </a:r>
            </a:p>
          </p:txBody>
        </p:sp>
        <p:sp>
          <p:nvSpPr>
            <p:cNvPr id="158820" name="Line 100"/>
            <p:cNvSpPr>
              <a:spLocks noChangeShapeType="1"/>
            </p:cNvSpPr>
            <p:nvPr/>
          </p:nvSpPr>
          <p:spPr bwMode="auto">
            <a:xfrm rot="5400000">
              <a:off x="1769" y="1503"/>
              <a:ext cx="227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8821" name="Line 101"/>
            <p:cNvSpPr>
              <a:spLocks noChangeShapeType="1"/>
            </p:cNvSpPr>
            <p:nvPr/>
          </p:nvSpPr>
          <p:spPr bwMode="auto">
            <a:xfrm rot="5400000">
              <a:off x="1225" y="1503"/>
              <a:ext cx="227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aphicFrame>
        <p:nvGraphicFramePr>
          <p:cNvPr id="158824" name="Object 104"/>
          <p:cNvGraphicFramePr>
            <a:graphicFrameLocks noChangeAspect="1"/>
          </p:cNvGraphicFramePr>
          <p:nvPr/>
        </p:nvGraphicFramePr>
        <p:xfrm>
          <a:off x="5830888" y="5849938"/>
          <a:ext cx="2197100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857" name="Rovnice" r:id="rId7" imgW="825480" imgH="253800" progId="Equation.3">
                  <p:embed/>
                </p:oleObj>
              </mc:Choice>
              <mc:Fallback>
                <p:oleObj name="Rovnice" r:id="rId7" imgW="825480" imgH="253800" progId="Equation.3">
                  <p:embed/>
                  <p:pic>
                    <p:nvPicPr>
                      <p:cNvPr id="0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0888" y="5849938"/>
                        <a:ext cx="2197100" cy="67468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8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8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8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8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88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8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8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8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8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8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8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8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58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8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8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8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58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8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8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8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2" grpId="0"/>
      <p:bldP spid="158724" grpId="0"/>
      <p:bldP spid="158725" grpId="0" animBg="1"/>
      <p:bldP spid="158726" grpId="0"/>
      <p:bldP spid="158734" grpId="0" animBg="1"/>
      <p:bldP spid="158735" grpId="0" animBg="1"/>
      <p:bldP spid="15873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558800"/>
          </a:xfrm>
        </p:spPr>
        <p:txBody>
          <a:bodyPr/>
          <a:lstStyle/>
          <a:p>
            <a:r>
              <a:rPr lang="cs-CZ" altLang="cs-CZ" sz="3200" b="1" u="sng">
                <a:solidFill>
                  <a:schemeClr val="bg2"/>
                </a:solidFill>
                <a:sym typeface="Symbol" panose="05050102010706020507" pitchFamily="18" charset="2"/>
              </a:rPr>
              <a:t>Fázorový diagram</a:t>
            </a:r>
          </a:p>
        </p:txBody>
      </p:sp>
      <p:grpSp>
        <p:nvGrpSpPr>
          <p:cNvPr id="159872" name="Group 128"/>
          <p:cNvGrpSpPr>
            <a:grpSpLocks/>
          </p:cNvGrpSpPr>
          <p:nvPr/>
        </p:nvGrpSpPr>
        <p:grpSpPr bwMode="auto">
          <a:xfrm>
            <a:off x="827088" y="693738"/>
            <a:ext cx="7308850" cy="2519362"/>
            <a:chOff x="521" y="437"/>
            <a:chExt cx="4604" cy="1587"/>
          </a:xfrm>
        </p:grpSpPr>
        <p:sp>
          <p:nvSpPr>
            <p:cNvPr id="159747" name="Text Box 3"/>
            <p:cNvSpPr txBox="1">
              <a:spLocks noChangeAspect="1" noChangeArrowheads="1"/>
            </p:cNvSpPr>
            <p:nvPr/>
          </p:nvSpPr>
          <p:spPr bwMode="auto">
            <a:xfrm>
              <a:off x="521" y="1073"/>
              <a:ext cx="26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</a:t>
              </a:r>
              <a:r>
                <a:rPr lang="cs-CZ" altLang="cs-CZ" sz="16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</a:t>
              </a:r>
              <a:r>
                <a:rPr lang="en-US" altLang="cs-CZ" sz="16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</a:t>
              </a:r>
              <a:endParaRPr lang="cs-CZ" altLang="cs-CZ" sz="16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9748" name="Line 4"/>
            <p:cNvSpPr>
              <a:spLocks noChangeAspect="1" noChangeShapeType="1"/>
            </p:cNvSpPr>
            <p:nvPr/>
          </p:nvSpPr>
          <p:spPr bwMode="auto">
            <a:xfrm>
              <a:off x="1529" y="631"/>
              <a:ext cx="194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9749" name="Text Box 5"/>
            <p:cNvSpPr txBox="1">
              <a:spLocks noChangeAspect="1" noChangeArrowheads="1"/>
            </p:cNvSpPr>
            <p:nvPr/>
          </p:nvSpPr>
          <p:spPr bwMode="auto">
            <a:xfrm>
              <a:off x="1414" y="437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I</a:t>
              </a:r>
              <a:r>
                <a:rPr lang="cs-CZ" altLang="cs-CZ" sz="1600" b="1" baseline="-25000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59756" name="Line 12"/>
            <p:cNvSpPr>
              <a:spLocks noChangeAspect="1" noChangeShapeType="1"/>
            </p:cNvSpPr>
            <p:nvPr/>
          </p:nvSpPr>
          <p:spPr bwMode="auto">
            <a:xfrm>
              <a:off x="833" y="1132"/>
              <a:ext cx="0" cy="34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9757" name="Line 13"/>
            <p:cNvSpPr>
              <a:spLocks noChangeAspect="1" noChangeShapeType="1"/>
            </p:cNvSpPr>
            <p:nvPr/>
          </p:nvSpPr>
          <p:spPr bwMode="auto">
            <a:xfrm>
              <a:off x="2147" y="823"/>
              <a:ext cx="503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9758" name="Text Box 14"/>
            <p:cNvSpPr txBox="1">
              <a:spLocks noChangeAspect="1" noChangeArrowheads="1"/>
            </p:cNvSpPr>
            <p:nvPr/>
          </p:nvSpPr>
          <p:spPr bwMode="auto">
            <a:xfrm>
              <a:off x="2961" y="824"/>
              <a:ext cx="269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</a:t>
              </a:r>
              <a:r>
                <a:rPr lang="cs-CZ" altLang="cs-CZ" sz="16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</a:t>
              </a:r>
            </a:p>
          </p:txBody>
        </p:sp>
        <p:sp>
          <p:nvSpPr>
            <p:cNvPr id="159759" name="Text Box 15"/>
            <p:cNvSpPr txBox="1">
              <a:spLocks noChangeAspect="1" noChangeArrowheads="1"/>
            </p:cNvSpPr>
            <p:nvPr/>
          </p:nvSpPr>
          <p:spPr bwMode="auto">
            <a:xfrm>
              <a:off x="2303" y="824"/>
              <a:ext cx="269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</a:t>
              </a:r>
              <a:r>
                <a:rPr lang="cs-CZ" altLang="cs-CZ" sz="16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XL</a:t>
              </a:r>
            </a:p>
          </p:txBody>
        </p:sp>
        <p:sp>
          <p:nvSpPr>
            <p:cNvPr id="159760" name="Line 16"/>
            <p:cNvSpPr>
              <a:spLocks noChangeAspect="1" noChangeShapeType="1"/>
            </p:cNvSpPr>
            <p:nvPr/>
          </p:nvSpPr>
          <p:spPr bwMode="auto">
            <a:xfrm rot="5400000">
              <a:off x="1741" y="843"/>
              <a:ext cx="194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9761" name="Line 17"/>
            <p:cNvSpPr>
              <a:spLocks noChangeAspect="1" noChangeShapeType="1"/>
            </p:cNvSpPr>
            <p:nvPr/>
          </p:nvSpPr>
          <p:spPr bwMode="auto">
            <a:xfrm>
              <a:off x="2844" y="824"/>
              <a:ext cx="502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9762" name="Text Box 18"/>
            <p:cNvSpPr txBox="1">
              <a:spLocks noChangeAspect="1" noChangeArrowheads="1"/>
            </p:cNvSpPr>
            <p:nvPr/>
          </p:nvSpPr>
          <p:spPr bwMode="auto">
            <a:xfrm>
              <a:off x="1645" y="746"/>
              <a:ext cx="233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I</a:t>
              </a:r>
              <a:r>
                <a:rPr lang="en-US" altLang="cs-CZ" sz="1600" b="1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’</a:t>
              </a:r>
              <a:endParaRPr lang="cs-CZ" altLang="cs-CZ" sz="1600" b="1">
                <a:solidFill>
                  <a:srgbClr val="FF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9764" name="Text Box 20"/>
            <p:cNvSpPr txBox="1">
              <a:spLocks noChangeAspect="1" noChangeArrowheads="1"/>
            </p:cNvSpPr>
            <p:nvPr/>
          </p:nvSpPr>
          <p:spPr bwMode="auto">
            <a:xfrm>
              <a:off x="3655" y="746"/>
              <a:ext cx="233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I</a:t>
              </a:r>
              <a:r>
                <a:rPr lang="en-US" altLang="cs-CZ" sz="1600" b="1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’’</a:t>
              </a:r>
              <a:endParaRPr lang="cs-CZ" altLang="cs-CZ" sz="1600" b="1">
                <a:solidFill>
                  <a:srgbClr val="FF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9766" name="Line 22"/>
            <p:cNvSpPr>
              <a:spLocks noChangeAspect="1" noChangeShapeType="1"/>
            </p:cNvSpPr>
            <p:nvPr/>
          </p:nvSpPr>
          <p:spPr bwMode="auto">
            <a:xfrm>
              <a:off x="1954" y="631"/>
              <a:ext cx="193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9767" name="Text Box 23"/>
            <p:cNvSpPr txBox="1">
              <a:spLocks noChangeAspect="1" noChangeArrowheads="1"/>
            </p:cNvSpPr>
            <p:nvPr/>
          </p:nvSpPr>
          <p:spPr bwMode="auto">
            <a:xfrm>
              <a:off x="3578" y="483"/>
              <a:ext cx="27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I</a:t>
              </a:r>
              <a:r>
                <a:rPr lang="cs-CZ" altLang="cs-CZ" sz="1600" b="1" baseline="-25000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59768" name="Line 24"/>
            <p:cNvSpPr>
              <a:spLocks noChangeAspect="1" noChangeShapeType="1"/>
            </p:cNvSpPr>
            <p:nvPr/>
          </p:nvSpPr>
          <p:spPr bwMode="auto">
            <a:xfrm>
              <a:off x="4699" y="863"/>
              <a:ext cx="0" cy="100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9769" name="Text Box 25"/>
            <p:cNvSpPr txBox="1">
              <a:spLocks noChangeAspect="1" noChangeArrowheads="1"/>
            </p:cNvSpPr>
            <p:nvPr/>
          </p:nvSpPr>
          <p:spPr bwMode="auto">
            <a:xfrm>
              <a:off x="4430" y="1288"/>
              <a:ext cx="23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</a:t>
              </a:r>
              <a:r>
                <a:rPr lang="cs-CZ" altLang="cs-CZ" sz="16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</a:t>
              </a:r>
              <a:r>
                <a:rPr lang="en-US" altLang="cs-CZ" sz="16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</a:t>
              </a:r>
              <a:endParaRPr lang="cs-CZ" altLang="cs-CZ" sz="16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9770" name="Line 26"/>
            <p:cNvSpPr>
              <a:spLocks noChangeAspect="1" noChangeShapeType="1"/>
            </p:cNvSpPr>
            <p:nvPr/>
          </p:nvSpPr>
          <p:spPr bwMode="auto">
            <a:xfrm rot="5400000">
              <a:off x="3481" y="843"/>
              <a:ext cx="194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9771" name="Text Box 27"/>
            <p:cNvSpPr txBox="1">
              <a:spLocks noChangeAspect="1" noChangeArrowheads="1"/>
            </p:cNvSpPr>
            <p:nvPr/>
          </p:nvSpPr>
          <p:spPr bwMode="auto">
            <a:xfrm>
              <a:off x="1877" y="437"/>
              <a:ext cx="27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I</a:t>
              </a:r>
              <a:r>
                <a:rPr lang="cs-CZ" altLang="cs-CZ" sz="1600" b="1" baseline="-25000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L</a:t>
              </a:r>
            </a:p>
          </p:txBody>
        </p:sp>
        <p:cxnSp>
          <p:nvCxnSpPr>
            <p:cNvPr id="159773" name="AutoShape 29"/>
            <p:cNvCxnSpPr>
              <a:cxnSpLocks noChangeAspect="1" noChangeShapeType="1"/>
              <a:stCxn id="159818" idx="4"/>
              <a:endCxn id="159775" idx="0"/>
            </p:cNvCxnSpPr>
            <p:nvPr/>
          </p:nvCxnSpPr>
          <p:spPr bwMode="auto">
            <a:xfrm flipH="1">
              <a:off x="3501" y="1836"/>
              <a:ext cx="1" cy="104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59774" name="Group 30"/>
            <p:cNvGrpSpPr>
              <a:grpSpLocks noChangeAspect="1"/>
            </p:cNvGrpSpPr>
            <p:nvPr/>
          </p:nvGrpSpPr>
          <p:grpSpPr bwMode="auto">
            <a:xfrm>
              <a:off x="910" y="630"/>
              <a:ext cx="4215" cy="1394"/>
              <a:chOff x="476" y="980"/>
              <a:chExt cx="4944" cy="1635"/>
            </a:xfrm>
          </p:grpSpPr>
          <p:sp>
            <p:nvSpPr>
              <p:cNvPr id="159775" name="Oval 31"/>
              <p:cNvSpPr>
                <a:spLocks noChangeAspect="1" noChangeArrowheads="1"/>
              </p:cNvSpPr>
              <p:nvPr/>
            </p:nvSpPr>
            <p:spPr bwMode="auto">
              <a:xfrm>
                <a:off x="3469" y="2524"/>
                <a:ext cx="91" cy="91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9776" name="Oval 32"/>
              <p:cNvSpPr>
                <a:spLocks noChangeAspect="1" noChangeArrowheads="1"/>
              </p:cNvSpPr>
              <p:nvPr/>
            </p:nvSpPr>
            <p:spPr bwMode="auto">
              <a:xfrm>
                <a:off x="3469" y="1035"/>
                <a:ext cx="91" cy="91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9777" name="Oval 33"/>
              <p:cNvSpPr>
                <a:spLocks noChangeAspect="1" noChangeArrowheads="1"/>
              </p:cNvSpPr>
              <p:nvPr/>
            </p:nvSpPr>
            <p:spPr bwMode="auto">
              <a:xfrm>
                <a:off x="476" y="1570"/>
                <a:ext cx="363" cy="363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9778" name="Text Box 34"/>
              <p:cNvSpPr txBox="1">
                <a:spLocks noChangeAspect="1" noChangeArrowheads="1"/>
              </p:cNvSpPr>
              <p:nvPr/>
            </p:nvSpPr>
            <p:spPr bwMode="auto">
              <a:xfrm>
                <a:off x="521" y="1650"/>
                <a:ext cx="272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16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sym typeface="Symbol" panose="05050102010706020507" pitchFamily="18" charset="2"/>
                  </a:rPr>
                  <a:t></a:t>
                </a:r>
              </a:p>
            </p:txBody>
          </p:sp>
          <p:grpSp>
            <p:nvGrpSpPr>
              <p:cNvPr id="159779" name="Group 35"/>
              <p:cNvGrpSpPr>
                <a:grpSpLocks noChangeAspect="1"/>
              </p:cNvGrpSpPr>
              <p:nvPr/>
            </p:nvGrpSpPr>
            <p:grpSpPr bwMode="auto">
              <a:xfrm>
                <a:off x="1973" y="980"/>
                <a:ext cx="545" cy="92"/>
                <a:chOff x="838" y="2340"/>
                <a:chExt cx="545" cy="92"/>
              </a:xfrm>
            </p:grpSpPr>
            <p:sp>
              <p:nvSpPr>
                <p:cNvPr id="159780" name="Arc 36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59781" name="Arc 37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59782" name="Arc 38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59783" name="Arc 39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59784" name="Arc 40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59785" name="Arc 41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159786" name="Rectangle 42"/>
              <p:cNvSpPr>
                <a:spLocks noChangeAspect="1" noChangeArrowheads="1"/>
              </p:cNvSpPr>
              <p:nvPr/>
            </p:nvSpPr>
            <p:spPr bwMode="auto">
              <a:xfrm rot="5400000">
                <a:off x="2951" y="888"/>
                <a:ext cx="154" cy="385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159787" name="AutoShape 43"/>
              <p:cNvCxnSpPr>
                <a:cxnSpLocks noChangeAspect="1" noChangeShapeType="1"/>
                <a:stCxn id="159786" idx="2"/>
                <a:endCxn id="159784" idx="1"/>
              </p:cNvCxnSpPr>
              <p:nvPr/>
            </p:nvCxnSpPr>
            <p:spPr bwMode="auto">
              <a:xfrm flipH="1" flipV="1">
                <a:off x="2518" y="1080"/>
                <a:ext cx="310" cy="2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9788" name="AutoShape 44"/>
              <p:cNvCxnSpPr>
                <a:cxnSpLocks noChangeAspect="1" noChangeShapeType="1"/>
                <a:stCxn id="159786" idx="0"/>
                <a:endCxn id="159776" idx="2"/>
              </p:cNvCxnSpPr>
              <p:nvPr/>
            </p:nvCxnSpPr>
            <p:spPr bwMode="auto">
              <a:xfrm flipV="1">
                <a:off x="3229" y="1081"/>
                <a:ext cx="232" cy="1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59789" name="Oval 45"/>
              <p:cNvSpPr>
                <a:spLocks noChangeAspect="1" noChangeArrowheads="1"/>
              </p:cNvSpPr>
              <p:nvPr/>
            </p:nvSpPr>
            <p:spPr bwMode="auto">
              <a:xfrm>
                <a:off x="5025" y="1035"/>
                <a:ext cx="91" cy="91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9790" name="Oval 46"/>
              <p:cNvSpPr>
                <a:spLocks noChangeAspect="1" noChangeArrowheads="1"/>
              </p:cNvSpPr>
              <p:nvPr/>
            </p:nvSpPr>
            <p:spPr bwMode="auto">
              <a:xfrm>
                <a:off x="5025" y="2523"/>
                <a:ext cx="91" cy="91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159791" name="AutoShape 47"/>
              <p:cNvCxnSpPr>
                <a:cxnSpLocks noChangeAspect="1" noChangeShapeType="1"/>
                <a:stCxn id="159775" idx="6"/>
                <a:endCxn id="159790" idx="2"/>
              </p:cNvCxnSpPr>
              <p:nvPr/>
            </p:nvCxnSpPr>
            <p:spPr bwMode="auto">
              <a:xfrm flipV="1">
                <a:off x="3560" y="2569"/>
                <a:ext cx="1457" cy="1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59792" name="Rectangle 48"/>
              <p:cNvSpPr>
                <a:spLocks noChangeAspect="1" noChangeArrowheads="1"/>
              </p:cNvSpPr>
              <p:nvPr/>
            </p:nvSpPr>
            <p:spPr bwMode="auto">
              <a:xfrm>
                <a:off x="4994" y="1616"/>
                <a:ext cx="154" cy="385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159793" name="AutoShape 49"/>
              <p:cNvCxnSpPr>
                <a:cxnSpLocks noChangeAspect="1" noChangeShapeType="1"/>
                <a:stCxn id="159789" idx="4"/>
                <a:endCxn id="159792" idx="0"/>
              </p:cNvCxnSpPr>
              <p:nvPr/>
            </p:nvCxnSpPr>
            <p:spPr bwMode="auto">
              <a:xfrm>
                <a:off x="5071" y="1134"/>
                <a:ext cx="0" cy="474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9794" name="AutoShape 50"/>
              <p:cNvCxnSpPr>
                <a:cxnSpLocks noChangeAspect="1" noChangeShapeType="1"/>
                <a:stCxn id="159792" idx="2"/>
                <a:endCxn id="159790" idx="0"/>
              </p:cNvCxnSpPr>
              <p:nvPr/>
            </p:nvCxnSpPr>
            <p:spPr bwMode="auto">
              <a:xfrm>
                <a:off x="5071" y="2009"/>
                <a:ext cx="0" cy="506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59795" name="Text Box 51"/>
              <p:cNvSpPr txBox="1">
                <a:spLocks noChangeAspect="1" noChangeArrowheads="1"/>
              </p:cNvSpPr>
              <p:nvPr/>
            </p:nvSpPr>
            <p:spPr bwMode="auto">
              <a:xfrm>
                <a:off x="5103" y="1707"/>
                <a:ext cx="317" cy="1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16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Z</a:t>
                </a:r>
                <a:endParaRPr lang="cs-CZ" altLang="cs-CZ" sz="16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159796" name="Oval 52"/>
              <p:cNvSpPr>
                <a:spLocks noChangeAspect="1" noChangeArrowheads="1"/>
              </p:cNvSpPr>
              <p:nvPr/>
            </p:nvSpPr>
            <p:spPr bwMode="auto">
              <a:xfrm>
                <a:off x="1609" y="2523"/>
                <a:ext cx="91" cy="91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9797" name="Oval 53"/>
              <p:cNvSpPr>
                <a:spLocks noChangeAspect="1" noChangeArrowheads="1"/>
              </p:cNvSpPr>
              <p:nvPr/>
            </p:nvSpPr>
            <p:spPr bwMode="auto">
              <a:xfrm>
                <a:off x="1609" y="1034"/>
                <a:ext cx="91" cy="91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9798" name="Rectangle 54"/>
              <p:cNvSpPr>
                <a:spLocks noChangeAspect="1" noChangeArrowheads="1"/>
              </p:cNvSpPr>
              <p:nvPr/>
            </p:nvSpPr>
            <p:spPr bwMode="auto">
              <a:xfrm>
                <a:off x="1337" y="1661"/>
                <a:ext cx="154" cy="385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9799" name="Oval 55"/>
              <p:cNvSpPr>
                <a:spLocks noChangeAspect="1" noChangeArrowheads="1"/>
              </p:cNvSpPr>
              <p:nvPr/>
            </p:nvSpPr>
            <p:spPr bwMode="auto">
              <a:xfrm>
                <a:off x="1609" y="1344"/>
                <a:ext cx="91" cy="91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159800" name="AutoShape 56"/>
              <p:cNvCxnSpPr>
                <a:cxnSpLocks noChangeAspect="1" noChangeShapeType="1"/>
                <a:stCxn id="159799" idx="2"/>
                <a:endCxn id="159798" idx="0"/>
              </p:cNvCxnSpPr>
              <p:nvPr/>
            </p:nvCxnSpPr>
            <p:spPr bwMode="auto">
              <a:xfrm rot="10800000" flipV="1">
                <a:off x="1414" y="1390"/>
                <a:ext cx="187" cy="263"/>
              </a:xfrm>
              <a:prstGeom prst="bentConnector2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9801" name="AutoShape 57"/>
              <p:cNvCxnSpPr>
                <a:cxnSpLocks noChangeAspect="1" noChangeShapeType="1"/>
                <a:stCxn id="159798" idx="2"/>
                <a:endCxn id="159802" idx="2"/>
              </p:cNvCxnSpPr>
              <p:nvPr/>
            </p:nvCxnSpPr>
            <p:spPr bwMode="auto">
              <a:xfrm rot="16200000" flipH="1">
                <a:off x="1364" y="2104"/>
                <a:ext cx="288" cy="187"/>
              </a:xfrm>
              <a:prstGeom prst="bentConnector2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59802" name="Oval 58"/>
              <p:cNvSpPr>
                <a:spLocks noChangeAspect="1" noChangeArrowheads="1"/>
              </p:cNvSpPr>
              <p:nvPr/>
            </p:nvSpPr>
            <p:spPr bwMode="auto">
              <a:xfrm>
                <a:off x="1609" y="2296"/>
                <a:ext cx="91" cy="91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159803" name="AutoShape 59"/>
              <p:cNvCxnSpPr>
                <a:cxnSpLocks noChangeAspect="1" noChangeShapeType="1"/>
                <a:stCxn id="159777" idx="0"/>
                <a:endCxn id="159797" idx="2"/>
              </p:cNvCxnSpPr>
              <p:nvPr/>
            </p:nvCxnSpPr>
            <p:spPr bwMode="auto">
              <a:xfrm rot="16200000">
                <a:off x="889" y="849"/>
                <a:ext cx="482" cy="943"/>
              </a:xfrm>
              <a:prstGeom prst="bentConnector2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59804" name="Line 60"/>
              <p:cNvSpPr>
                <a:spLocks noChangeAspect="1" noChangeShapeType="1"/>
              </p:cNvSpPr>
              <p:nvPr/>
            </p:nvSpPr>
            <p:spPr bwMode="auto">
              <a:xfrm flipH="1">
                <a:off x="1701" y="1071"/>
                <a:ext cx="272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cxnSp>
            <p:nvCxnSpPr>
              <p:cNvPr id="159805" name="AutoShape 61"/>
              <p:cNvCxnSpPr>
                <a:cxnSpLocks noChangeAspect="1" noChangeShapeType="1"/>
                <a:stCxn id="159797" idx="4"/>
                <a:endCxn id="159799" idx="0"/>
              </p:cNvCxnSpPr>
              <p:nvPr/>
            </p:nvCxnSpPr>
            <p:spPr bwMode="auto">
              <a:xfrm>
                <a:off x="1655" y="1133"/>
                <a:ext cx="0" cy="203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9806" name="AutoShape 62"/>
              <p:cNvCxnSpPr>
                <a:cxnSpLocks noChangeAspect="1" noChangeShapeType="1"/>
                <a:stCxn id="159802" idx="4"/>
                <a:endCxn id="159796" idx="0"/>
              </p:cNvCxnSpPr>
              <p:nvPr/>
            </p:nvCxnSpPr>
            <p:spPr bwMode="auto">
              <a:xfrm>
                <a:off x="1655" y="2395"/>
                <a:ext cx="0" cy="120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159807" name="Group 63"/>
              <p:cNvGrpSpPr>
                <a:grpSpLocks noChangeAspect="1"/>
              </p:cNvGrpSpPr>
              <p:nvPr/>
            </p:nvGrpSpPr>
            <p:grpSpPr bwMode="auto">
              <a:xfrm>
                <a:off x="1746" y="1797"/>
                <a:ext cx="180" cy="45"/>
                <a:chOff x="1701" y="1752"/>
                <a:chExt cx="180" cy="45"/>
              </a:xfrm>
            </p:grpSpPr>
            <p:sp>
              <p:nvSpPr>
                <p:cNvPr id="159808" name="Line 64"/>
                <p:cNvSpPr>
                  <a:spLocks noChangeAspect="1" noChangeShapeType="1"/>
                </p:cNvSpPr>
                <p:nvPr/>
              </p:nvSpPr>
              <p:spPr bwMode="auto">
                <a:xfrm>
                  <a:off x="1701" y="1752"/>
                  <a:ext cx="90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59809" name="Line 65"/>
                <p:cNvSpPr>
                  <a:spLocks noChangeAspect="1" noChangeShapeType="1"/>
                </p:cNvSpPr>
                <p:nvPr/>
              </p:nvSpPr>
              <p:spPr bwMode="auto">
                <a:xfrm>
                  <a:off x="1701" y="1797"/>
                  <a:ext cx="90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59810" name="Line 66"/>
                <p:cNvSpPr>
                  <a:spLocks noChangeAspect="1" noChangeShapeType="1"/>
                </p:cNvSpPr>
                <p:nvPr/>
              </p:nvSpPr>
              <p:spPr bwMode="auto">
                <a:xfrm>
                  <a:off x="1791" y="1797"/>
                  <a:ext cx="90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59811" name="Line 67"/>
                <p:cNvSpPr>
                  <a:spLocks noChangeAspect="1" noChangeShapeType="1"/>
                </p:cNvSpPr>
                <p:nvPr/>
              </p:nvSpPr>
              <p:spPr bwMode="auto">
                <a:xfrm>
                  <a:off x="1791" y="1752"/>
                  <a:ext cx="90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cxnSp>
            <p:nvCxnSpPr>
              <p:cNvPr id="159812" name="AutoShape 68"/>
              <p:cNvCxnSpPr>
                <a:cxnSpLocks noChangeAspect="1" noChangeShapeType="1"/>
                <a:stCxn id="159809" idx="1"/>
                <a:endCxn id="159802" idx="6"/>
              </p:cNvCxnSpPr>
              <p:nvPr/>
            </p:nvCxnSpPr>
            <p:spPr bwMode="auto">
              <a:xfrm rot="5400000">
                <a:off x="1530" y="2036"/>
                <a:ext cx="484" cy="128"/>
              </a:xfrm>
              <a:prstGeom prst="bentConnector2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9813" name="AutoShape 69"/>
              <p:cNvCxnSpPr>
                <a:cxnSpLocks noChangeAspect="1" noChangeShapeType="1"/>
                <a:stCxn id="159811" idx="0"/>
                <a:endCxn id="159799" idx="6"/>
              </p:cNvCxnSpPr>
              <p:nvPr/>
            </p:nvCxnSpPr>
            <p:spPr bwMode="auto">
              <a:xfrm rot="5400000" flipH="1">
                <a:off x="1576" y="1522"/>
                <a:ext cx="391" cy="128"/>
              </a:xfrm>
              <a:prstGeom prst="bentConnector2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59814" name="Rectangle 70"/>
              <p:cNvSpPr>
                <a:spLocks noChangeAspect="1" noChangeArrowheads="1"/>
              </p:cNvSpPr>
              <p:nvPr/>
            </p:nvSpPr>
            <p:spPr bwMode="auto">
              <a:xfrm>
                <a:off x="3198" y="1661"/>
                <a:ext cx="154" cy="385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9815" name="Oval 71"/>
              <p:cNvSpPr>
                <a:spLocks noChangeAspect="1" noChangeArrowheads="1"/>
              </p:cNvSpPr>
              <p:nvPr/>
            </p:nvSpPr>
            <p:spPr bwMode="auto">
              <a:xfrm>
                <a:off x="3470" y="1344"/>
                <a:ext cx="91" cy="91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159816" name="AutoShape 72"/>
              <p:cNvCxnSpPr>
                <a:cxnSpLocks noChangeAspect="1" noChangeShapeType="1"/>
                <a:stCxn id="159815" idx="2"/>
                <a:endCxn id="159814" idx="0"/>
              </p:cNvCxnSpPr>
              <p:nvPr/>
            </p:nvCxnSpPr>
            <p:spPr bwMode="auto">
              <a:xfrm rot="10800000" flipV="1">
                <a:off x="3275" y="1390"/>
                <a:ext cx="187" cy="263"/>
              </a:xfrm>
              <a:prstGeom prst="bentConnector2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9817" name="AutoShape 73"/>
              <p:cNvCxnSpPr>
                <a:cxnSpLocks noChangeAspect="1" noChangeShapeType="1"/>
                <a:stCxn id="159814" idx="2"/>
                <a:endCxn id="159818" idx="2"/>
              </p:cNvCxnSpPr>
              <p:nvPr/>
            </p:nvCxnSpPr>
            <p:spPr bwMode="auto">
              <a:xfrm rot="16200000" flipH="1">
                <a:off x="3225" y="2104"/>
                <a:ext cx="288" cy="187"/>
              </a:xfrm>
              <a:prstGeom prst="bentConnector2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59818" name="Oval 74"/>
              <p:cNvSpPr>
                <a:spLocks noChangeAspect="1" noChangeArrowheads="1"/>
              </p:cNvSpPr>
              <p:nvPr/>
            </p:nvSpPr>
            <p:spPr bwMode="auto">
              <a:xfrm>
                <a:off x="3470" y="2296"/>
                <a:ext cx="91" cy="91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grpSp>
            <p:nvGrpSpPr>
              <p:cNvPr id="159819" name="Group 75"/>
              <p:cNvGrpSpPr>
                <a:grpSpLocks noChangeAspect="1"/>
              </p:cNvGrpSpPr>
              <p:nvPr/>
            </p:nvGrpSpPr>
            <p:grpSpPr bwMode="auto">
              <a:xfrm>
                <a:off x="3607" y="1797"/>
                <a:ext cx="180" cy="45"/>
                <a:chOff x="1701" y="1752"/>
                <a:chExt cx="180" cy="45"/>
              </a:xfrm>
            </p:grpSpPr>
            <p:sp>
              <p:nvSpPr>
                <p:cNvPr id="159820" name="Line 76"/>
                <p:cNvSpPr>
                  <a:spLocks noChangeAspect="1" noChangeShapeType="1"/>
                </p:cNvSpPr>
                <p:nvPr/>
              </p:nvSpPr>
              <p:spPr bwMode="auto">
                <a:xfrm>
                  <a:off x="1701" y="1752"/>
                  <a:ext cx="90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59821" name="Line 77"/>
                <p:cNvSpPr>
                  <a:spLocks noChangeAspect="1" noChangeShapeType="1"/>
                </p:cNvSpPr>
                <p:nvPr/>
              </p:nvSpPr>
              <p:spPr bwMode="auto">
                <a:xfrm>
                  <a:off x="1701" y="1797"/>
                  <a:ext cx="90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59822" name="Line 78"/>
                <p:cNvSpPr>
                  <a:spLocks noChangeAspect="1" noChangeShapeType="1"/>
                </p:cNvSpPr>
                <p:nvPr/>
              </p:nvSpPr>
              <p:spPr bwMode="auto">
                <a:xfrm>
                  <a:off x="1791" y="1797"/>
                  <a:ext cx="90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59823" name="Line 79"/>
                <p:cNvSpPr>
                  <a:spLocks noChangeAspect="1" noChangeShapeType="1"/>
                </p:cNvSpPr>
                <p:nvPr/>
              </p:nvSpPr>
              <p:spPr bwMode="auto">
                <a:xfrm>
                  <a:off x="1791" y="1752"/>
                  <a:ext cx="90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cxnSp>
            <p:nvCxnSpPr>
              <p:cNvPr id="159824" name="AutoShape 80"/>
              <p:cNvCxnSpPr>
                <a:cxnSpLocks noChangeAspect="1" noChangeShapeType="1"/>
                <a:stCxn id="159821" idx="1"/>
                <a:endCxn id="159818" idx="6"/>
              </p:cNvCxnSpPr>
              <p:nvPr/>
            </p:nvCxnSpPr>
            <p:spPr bwMode="auto">
              <a:xfrm rot="5400000">
                <a:off x="3391" y="2036"/>
                <a:ext cx="484" cy="128"/>
              </a:xfrm>
              <a:prstGeom prst="bentConnector2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9825" name="AutoShape 81"/>
              <p:cNvCxnSpPr>
                <a:cxnSpLocks noChangeAspect="1" noChangeShapeType="1"/>
                <a:stCxn id="159823" idx="0"/>
                <a:endCxn id="159815" idx="6"/>
              </p:cNvCxnSpPr>
              <p:nvPr/>
            </p:nvCxnSpPr>
            <p:spPr bwMode="auto">
              <a:xfrm rot="5400000" flipH="1">
                <a:off x="3437" y="1522"/>
                <a:ext cx="391" cy="128"/>
              </a:xfrm>
              <a:prstGeom prst="bentConnector2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9826" name="AutoShape 82"/>
              <p:cNvCxnSpPr>
                <a:cxnSpLocks noChangeAspect="1" noChangeShapeType="1"/>
                <a:stCxn id="159776" idx="4"/>
                <a:endCxn id="159815" idx="0"/>
              </p:cNvCxnSpPr>
              <p:nvPr/>
            </p:nvCxnSpPr>
            <p:spPr bwMode="auto">
              <a:xfrm>
                <a:off x="3515" y="1134"/>
                <a:ext cx="1" cy="202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9827" name="AutoShape 83"/>
              <p:cNvCxnSpPr>
                <a:cxnSpLocks noChangeAspect="1" noChangeShapeType="1"/>
                <a:stCxn id="159777" idx="4"/>
                <a:endCxn id="159796" idx="2"/>
              </p:cNvCxnSpPr>
              <p:nvPr/>
            </p:nvCxnSpPr>
            <p:spPr bwMode="auto">
              <a:xfrm rot="16200000" flipH="1">
                <a:off x="816" y="1783"/>
                <a:ext cx="628" cy="943"/>
              </a:xfrm>
              <a:prstGeom prst="bentConnector2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9828" name="AutoShape 84"/>
              <p:cNvCxnSpPr>
                <a:cxnSpLocks noChangeAspect="1" noChangeShapeType="1"/>
                <a:stCxn id="159796" idx="6"/>
                <a:endCxn id="159775" idx="2"/>
              </p:cNvCxnSpPr>
              <p:nvPr/>
            </p:nvCxnSpPr>
            <p:spPr bwMode="auto">
              <a:xfrm>
                <a:off x="1708" y="2569"/>
                <a:ext cx="1753" cy="1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9829" name="AutoShape 85"/>
              <p:cNvCxnSpPr>
                <a:cxnSpLocks noChangeAspect="1" noChangeShapeType="1"/>
                <a:stCxn id="159776" idx="6"/>
                <a:endCxn id="159789" idx="2"/>
              </p:cNvCxnSpPr>
              <p:nvPr/>
            </p:nvCxnSpPr>
            <p:spPr bwMode="auto">
              <a:xfrm>
                <a:off x="3568" y="1081"/>
                <a:ext cx="1449" cy="0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59830" name="Line 86"/>
            <p:cNvSpPr>
              <a:spLocks noChangeAspect="1" noChangeShapeType="1"/>
            </p:cNvSpPr>
            <p:nvPr/>
          </p:nvSpPr>
          <p:spPr bwMode="auto">
            <a:xfrm>
              <a:off x="3695" y="669"/>
              <a:ext cx="193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9832" name="Text Box 88"/>
            <p:cNvSpPr txBox="1">
              <a:spLocks noChangeAspect="1" noChangeArrowheads="1"/>
            </p:cNvSpPr>
            <p:nvPr/>
          </p:nvSpPr>
          <p:spPr bwMode="auto">
            <a:xfrm>
              <a:off x="2264" y="444"/>
              <a:ext cx="27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X</a:t>
              </a:r>
              <a:r>
                <a:rPr lang="cs-CZ" altLang="cs-CZ" sz="16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  <a:sym typeface="Symbol" panose="05050102010706020507" pitchFamily="18" charset="2"/>
                </a:rPr>
                <a:t>L</a:t>
              </a:r>
            </a:p>
          </p:txBody>
        </p:sp>
        <p:sp>
          <p:nvSpPr>
            <p:cNvPr id="159833" name="Text Box 89"/>
            <p:cNvSpPr txBox="1">
              <a:spLocks noChangeAspect="1" noChangeArrowheads="1"/>
            </p:cNvSpPr>
            <p:nvPr/>
          </p:nvSpPr>
          <p:spPr bwMode="auto">
            <a:xfrm>
              <a:off x="2960" y="476"/>
              <a:ext cx="27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</a:t>
              </a:r>
              <a:endParaRPr lang="cs-CZ" altLang="cs-CZ" sz="16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159834" name="Text Box 90"/>
            <p:cNvSpPr txBox="1">
              <a:spLocks noChangeAspect="1" noChangeArrowheads="1"/>
            </p:cNvSpPr>
            <p:nvPr/>
          </p:nvSpPr>
          <p:spPr bwMode="auto">
            <a:xfrm>
              <a:off x="1844" y="1390"/>
              <a:ext cx="7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B</a:t>
              </a:r>
              <a:r>
                <a:rPr lang="cs-CZ" altLang="cs-CZ" sz="16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a</a:t>
              </a:r>
              <a:endParaRPr lang="cs-CZ" altLang="cs-CZ" sz="1600" b="1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159835" name="Text Box 91"/>
            <p:cNvSpPr txBox="1">
              <a:spLocks noChangeAspect="1" noChangeArrowheads="1"/>
            </p:cNvSpPr>
            <p:nvPr/>
          </p:nvSpPr>
          <p:spPr bwMode="auto">
            <a:xfrm>
              <a:off x="1312" y="1338"/>
              <a:ext cx="42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G</a:t>
              </a:r>
              <a:r>
                <a:rPr lang="cs-CZ" altLang="cs-CZ" sz="16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a</a:t>
              </a:r>
              <a:endParaRPr lang="cs-CZ" altLang="cs-CZ" sz="16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159836" name="Text Box 92"/>
            <p:cNvSpPr txBox="1">
              <a:spLocks noChangeAspect="1" noChangeArrowheads="1"/>
            </p:cNvSpPr>
            <p:nvPr/>
          </p:nvSpPr>
          <p:spPr bwMode="auto">
            <a:xfrm>
              <a:off x="2900" y="1340"/>
              <a:ext cx="42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G</a:t>
              </a:r>
              <a:r>
                <a:rPr lang="cs-CZ" altLang="cs-CZ" sz="16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a</a:t>
              </a:r>
              <a:endParaRPr lang="cs-CZ" altLang="cs-CZ" sz="16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159837" name="Text Box 93"/>
            <p:cNvSpPr txBox="1">
              <a:spLocks noChangeAspect="1" noChangeArrowheads="1"/>
            </p:cNvSpPr>
            <p:nvPr/>
          </p:nvSpPr>
          <p:spPr bwMode="auto">
            <a:xfrm>
              <a:off x="3485" y="1410"/>
              <a:ext cx="62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B</a:t>
              </a:r>
              <a:r>
                <a:rPr lang="cs-CZ" altLang="cs-CZ" sz="16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a</a:t>
              </a:r>
              <a:endParaRPr lang="cs-CZ" altLang="cs-CZ" sz="1600" b="1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159838" name="Text Box 94"/>
            <p:cNvSpPr txBox="1">
              <a:spLocks noChangeAspect="1" noChangeArrowheads="1"/>
            </p:cNvSpPr>
            <p:nvPr/>
          </p:nvSpPr>
          <p:spPr bwMode="auto">
            <a:xfrm>
              <a:off x="3695" y="940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I</a:t>
              </a:r>
              <a:r>
                <a:rPr lang="cs-CZ" altLang="cs-CZ" sz="1600" b="1" baseline="-25000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B2</a:t>
              </a:r>
            </a:p>
          </p:txBody>
        </p:sp>
        <p:sp>
          <p:nvSpPr>
            <p:cNvPr id="159839" name="Text Box 95"/>
            <p:cNvSpPr txBox="1">
              <a:spLocks noChangeAspect="1" noChangeArrowheads="1"/>
            </p:cNvSpPr>
            <p:nvPr/>
          </p:nvSpPr>
          <p:spPr bwMode="auto">
            <a:xfrm>
              <a:off x="2998" y="940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I</a:t>
              </a:r>
              <a:r>
                <a:rPr lang="cs-CZ" altLang="cs-CZ" sz="1600" b="1" baseline="-25000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G2</a:t>
              </a:r>
            </a:p>
          </p:txBody>
        </p:sp>
        <p:sp>
          <p:nvSpPr>
            <p:cNvPr id="159840" name="Line 96"/>
            <p:cNvSpPr>
              <a:spLocks noChangeAspect="1" noChangeShapeType="1"/>
            </p:cNvSpPr>
            <p:nvPr/>
          </p:nvSpPr>
          <p:spPr bwMode="auto">
            <a:xfrm rot="5400000">
              <a:off x="3598" y="1075"/>
              <a:ext cx="194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9841" name="Line 97"/>
            <p:cNvSpPr>
              <a:spLocks noChangeAspect="1" noChangeShapeType="1"/>
            </p:cNvSpPr>
            <p:nvPr/>
          </p:nvSpPr>
          <p:spPr bwMode="auto">
            <a:xfrm rot="5400000">
              <a:off x="3133" y="1075"/>
              <a:ext cx="194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9842" name="Text Box 98"/>
            <p:cNvSpPr txBox="1">
              <a:spLocks noChangeAspect="1" noChangeArrowheads="1"/>
            </p:cNvSpPr>
            <p:nvPr/>
          </p:nvSpPr>
          <p:spPr bwMode="auto">
            <a:xfrm>
              <a:off x="2110" y="940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I</a:t>
              </a:r>
              <a:r>
                <a:rPr lang="cs-CZ" altLang="cs-CZ" sz="1600" b="1" baseline="-25000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B1</a:t>
              </a:r>
            </a:p>
          </p:txBody>
        </p:sp>
        <p:sp>
          <p:nvSpPr>
            <p:cNvPr id="159843" name="Text Box 99"/>
            <p:cNvSpPr txBox="1">
              <a:spLocks noChangeAspect="1" noChangeArrowheads="1"/>
            </p:cNvSpPr>
            <p:nvPr/>
          </p:nvSpPr>
          <p:spPr bwMode="auto">
            <a:xfrm>
              <a:off x="1414" y="940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I</a:t>
              </a:r>
              <a:r>
                <a:rPr lang="cs-CZ" altLang="cs-CZ" sz="1600" b="1" baseline="-25000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G1</a:t>
              </a:r>
            </a:p>
          </p:txBody>
        </p:sp>
        <p:sp>
          <p:nvSpPr>
            <p:cNvPr id="159844" name="Line 100"/>
            <p:cNvSpPr>
              <a:spLocks noChangeAspect="1" noChangeShapeType="1"/>
            </p:cNvSpPr>
            <p:nvPr/>
          </p:nvSpPr>
          <p:spPr bwMode="auto">
            <a:xfrm rot="5400000">
              <a:off x="2013" y="1075"/>
              <a:ext cx="194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9845" name="Line 101"/>
            <p:cNvSpPr>
              <a:spLocks noChangeAspect="1" noChangeShapeType="1"/>
            </p:cNvSpPr>
            <p:nvPr/>
          </p:nvSpPr>
          <p:spPr bwMode="auto">
            <a:xfrm rot="5400000">
              <a:off x="1549" y="1075"/>
              <a:ext cx="194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59850" name="Line 106"/>
          <p:cNvSpPr>
            <a:spLocks noChangeShapeType="1"/>
          </p:cNvSpPr>
          <p:nvPr/>
        </p:nvSpPr>
        <p:spPr bwMode="auto">
          <a:xfrm>
            <a:off x="1547813" y="5013325"/>
            <a:ext cx="446405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851" name="Line 107"/>
          <p:cNvSpPr>
            <a:spLocks noChangeShapeType="1"/>
          </p:cNvSpPr>
          <p:nvPr/>
        </p:nvSpPr>
        <p:spPr bwMode="auto">
          <a:xfrm>
            <a:off x="1547813" y="5013325"/>
            <a:ext cx="1295400" cy="10080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852" name="Line 108"/>
          <p:cNvSpPr>
            <a:spLocks noChangeShapeType="1"/>
          </p:cNvSpPr>
          <p:nvPr/>
        </p:nvSpPr>
        <p:spPr bwMode="auto">
          <a:xfrm rot="16200000">
            <a:off x="3023394" y="5842794"/>
            <a:ext cx="360362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853" name="Line 109"/>
          <p:cNvSpPr>
            <a:spLocks noChangeShapeType="1"/>
          </p:cNvSpPr>
          <p:nvPr/>
        </p:nvSpPr>
        <p:spPr bwMode="auto">
          <a:xfrm>
            <a:off x="2844800" y="6021388"/>
            <a:ext cx="35877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854" name="Text Box 110"/>
          <p:cNvSpPr txBox="1">
            <a:spLocks noChangeAspect="1" noChangeArrowheads="1"/>
          </p:cNvSpPr>
          <p:nvPr/>
        </p:nvSpPr>
        <p:spPr bwMode="auto">
          <a:xfrm>
            <a:off x="3203575" y="5776913"/>
            <a:ext cx="3683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cs-CZ" altLang="cs-CZ" sz="1600" b="1" baseline="-2500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B2</a:t>
            </a:r>
          </a:p>
        </p:txBody>
      </p:sp>
      <p:sp>
        <p:nvSpPr>
          <p:cNvPr id="159855" name="Text Box 111"/>
          <p:cNvSpPr txBox="1">
            <a:spLocks noChangeAspect="1" noChangeArrowheads="1"/>
          </p:cNvSpPr>
          <p:nvPr/>
        </p:nvSpPr>
        <p:spPr bwMode="auto">
          <a:xfrm>
            <a:off x="2843213" y="6021388"/>
            <a:ext cx="3683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cs-CZ" altLang="cs-CZ" sz="1600" b="1" baseline="-2500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G2</a:t>
            </a:r>
          </a:p>
        </p:txBody>
      </p:sp>
      <p:sp>
        <p:nvSpPr>
          <p:cNvPr id="159856" name="Text Box 112"/>
          <p:cNvSpPr txBox="1">
            <a:spLocks noChangeAspect="1" noChangeArrowheads="1"/>
          </p:cNvSpPr>
          <p:nvPr/>
        </p:nvSpPr>
        <p:spPr bwMode="auto">
          <a:xfrm>
            <a:off x="2411413" y="5849938"/>
            <a:ext cx="431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cs-CZ" altLang="cs-CZ" sz="1600" b="1" baseline="-2500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59857" name="Line 113"/>
          <p:cNvSpPr>
            <a:spLocks noChangeShapeType="1"/>
          </p:cNvSpPr>
          <p:nvPr/>
        </p:nvSpPr>
        <p:spPr bwMode="auto">
          <a:xfrm>
            <a:off x="1547813" y="5013325"/>
            <a:ext cx="1655762" cy="6492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858" name="Text Box 114"/>
          <p:cNvSpPr txBox="1">
            <a:spLocks noChangeAspect="1" noChangeArrowheads="1"/>
          </p:cNvSpPr>
          <p:nvPr/>
        </p:nvSpPr>
        <p:spPr bwMode="auto">
          <a:xfrm>
            <a:off x="2774950" y="5561013"/>
            <a:ext cx="4286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cs-CZ" altLang="cs-CZ" sz="1600" b="1" baseline="-2500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L</a:t>
            </a:r>
          </a:p>
        </p:txBody>
      </p:sp>
      <p:sp>
        <p:nvSpPr>
          <p:cNvPr id="159859" name="Line 115"/>
          <p:cNvSpPr>
            <a:spLocks noChangeShapeType="1"/>
          </p:cNvSpPr>
          <p:nvPr/>
        </p:nvSpPr>
        <p:spPr bwMode="auto">
          <a:xfrm rot="16200000">
            <a:off x="6232525" y="4578351"/>
            <a:ext cx="935037" cy="36671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860" name="Line 116"/>
          <p:cNvSpPr>
            <a:spLocks noChangeShapeType="1"/>
          </p:cNvSpPr>
          <p:nvPr/>
        </p:nvSpPr>
        <p:spPr bwMode="auto">
          <a:xfrm>
            <a:off x="6011863" y="5013325"/>
            <a:ext cx="504825" cy="19843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861" name="Text Box 117"/>
          <p:cNvSpPr txBox="1">
            <a:spLocks noChangeAspect="1" noChangeArrowheads="1"/>
          </p:cNvSpPr>
          <p:nvPr/>
        </p:nvSpPr>
        <p:spPr bwMode="auto">
          <a:xfrm>
            <a:off x="5508625" y="5013325"/>
            <a:ext cx="3667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U</a:t>
            </a:r>
            <a:r>
              <a:rPr lang="cs-CZ" altLang="cs-CZ" sz="1600" b="1" baseline="-2500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n-US" altLang="cs-CZ" sz="1600" b="1" baseline="-2500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f</a:t>
            </a:r>
            <a:endParaRPr lang="cs-CZ" altLang="cs-CZ" sz="1600" b="1" baseline="-25000">
              <a:solidFill>
                <a:srgbClr val="0000F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9862" name="Text Box 118"/>
          <p:cNvSpPr txBox="1">
            <a:spLocks noChangeAspect="1" noChangeArrowheads="1"/>
          </p:cNvSpPr>
          <p:nvPr/>
        </p:nvSpPr>
        <p:spPr bwMode="auto">
          <a:xfrm>
            <a:off x="6011863" y="5157788"/>
            <a:ext cx="4270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U</a:t>
            </a:r>
            <a:r>
              <a:rPr lang="cs-CZ" altLang="cs-CZ" sz="1600" b="1" baseline="-2500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R</a:t>
            </a:r>
          </a:p>
        </p:txBody>
      </p:sp>
      <p:sp>
        <p:nvSpPr>
          <p:cNvPr id="159863" name="Text Box 119"/>
          <p:cNvSpPr txBox="1">
            <a:spLocks noChangeAspect="1" noChangeArrowheads="1"/>
          </p:cNvSpPr>
          <p:nvPr/>
        </p:nvSpPr>
        <p:spPr bwMode="auto">
          <a:xfrm>
            <a:off x="6804025" y="4437063"/>
            <a:ext cx="4270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U</a:t>
            </a:r>
            <a:r>
              <a:rPr lang="cs-CZ" altLang="cs-CZ" sz="1600" b="1" baseline="-2500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XL</a:t>
            </a:r>
          </a:p>
        </p:txBody>
      </p:sp>
      <p:sp>
        <p:nvSpPr>
          <p:cNvPr id="159864" name="Line 120"/>
          <p:cNvSpPr>
            <a:spLocks noChangeShapeType="1"/>
          </p:cNvSpPr>
          <p:nvPr/>
        </p:nvSpPr>
        <p:spPr bwMode="auto">
          <a:xfrm flipV="1">
            <a:off x="1547813" y="4294188"/>
            <a:ext cx="5329237" cy="7191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865" name="Text Box 121"/>
          <p:cNvSpPr txBox="1">
            <a:spLocks noChangeAspect="1" noChangeArrowheads="1"/>
          </p:cNvSpPr>
          <p:nvPr/>
        </p:nvSpPr>
        <p:spPr bwMode="auto">
          <a:xfrm>
            <a:off x="6383338" y="4005263"/>
            <a:ext cx="420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U</a:t>
            </a:r>
            <a:r>
              <a:rPr lang="cs-CZ" altLang="cs-CZ" sz="1600" b="1" baseline="-2500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en-US" altLang="cs-CZ" sz="1600" b="1" baseline="-2500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f</a:t>
            </a:r>
            <a:endParaRPr lang="cs-CZ" altLang="cs-CZ" sz="1600" b="1" baseline="-25000">
              <a:solidFill>
                <a:srgbClr val="0000F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9866" name="Line 122"/>
          <p:cNvSpPr>
            <a:spLocks noChangeShapeType="1"/>
          </p:cNvSpPr>
          <p:nvPr/>
        </p:nvSpPr>
        <p:spPr bwMode="auto">
          <a:xfrm rot="16200000" flipV="1">
            <a:off x="3337719" y="5384006"/>
            <a:ext cx="358775" cy="4921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867" name="Line 123"/>
          <p:cNvSpPr>
            <a:spLocks noChangeShapeType="1"/>
          </p:cNvSpPr>
          <p:nvPr/>
        </p:nvSpPr>
        <p:spPr bwMode="auto">
          <a:xfrm flipV="1">
            <a:off x="3203575" y="5595938"/>
            <a:ext cx="360363" cy="476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868" name="Text Box 124"/>
          <p:cNvSpPr txBox="1">
            <a:spLocks noChangeAspect="1" noChangeArrowheads="1"/>
          </p:cNvSpPr>
          <p:nvPr/>
        </p:nvSpPr>
        <p:spPr bwMode="auto">
          <a:xfrm>
            <a:off x="3482975" y="5589588"/>
            <a:ext cx="3683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cs-CZ" altLang="cs-CZ" sz="1600" b="1" baseline="-2500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G1</a:t>
            </a:r>
          </a:p>
        </p:txBody>
      </p:sp>
      <p:sp>
        <p:nvSpPr>
          <p:cNvPr id="159869" name="Text Box 125"/>
          <p:cNvSpPr txBox="1">
            <a:spLocks noChangeAspect="1" noChangeArrowheads="1"/>
          </p:cNvSpPr>
          <p:nvPr/>
        </p:nvSpPr>
        <p:spPr bwMode="auto">
          <a:xfrm>
            <a:off x="3556000" y="5273675"/>
            <a:ext cx="3683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cs-CZ" altLang="cs-CZ" sz="1600" b="1" baseline="-2500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B1</a:t>
            </a:r>
          </a:p>
        </p:txBody>
      </p:sp>
      <p:sp>
        <p:nvSpPr>
          <p:cNvPr id="159870" name="Line 126"/>
          <p:cNvSpPr>
            <a:spLocks noChangeShapeType="1"/>
          </p:cNvSpPr>
          <p:nvPr/>
        </p:nvSpPr>
        <p:spPr bwMode="auto">
          <a:xfrm>
            <a:off x="1547813" y="5013325"/>
            <a:ext cx="1944687" cy="2159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871" name="Text Box 127"/>
          <p:cNvSpPr txBox="1">
            <a:spLocks noChangeAspect="1" noChangeArrowheads="1"/>
          </p:cNvSpPr>
          <p:nvPr/>
        </p:nvSpPr>
        <p:spPr bwMode="auto">
          <a:xfrm>
            <a:off x="3059113" y="5202238"/>
            <a:ext cx="3683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cs-CZ" altLang="cs-CZ" sz="1600" b="1" baseline="-2500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9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98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98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9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9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98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98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9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9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98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98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9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59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9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9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9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9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9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9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9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59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9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9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9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59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98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98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59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59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598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598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59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59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59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598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59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59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59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59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59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59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59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59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59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59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598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598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59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6" grpId="0"/>
      <p:bldP spid="159850" grpId="0" animBg="1"/>
      <p:bldP spid="159851" grpId="0" animBg="1"/>
      <p:bldP spid="159852" grpId="0" animBg="1"/>
      <p:bldP spid="159853" grpId="0" animBg="1"/>
      <p:bldP spid="159854" grpId="0"/>
      <p:bldP spid="159855" grpId="0"/>
      <p:bldP spid="159856" grpId="0"/>
      <p:bldP spid="159857" grpId="0" animBg="1"/>
      <p:bldP spid="159858" grpId="0"/>
      <p:bldP spid="159859" grpId="0" animBg="1"/>
      <p:bldP spid="159860" grpId="0" animBg="1"/>
      <p:bldP spid="159861" grpId="0"/>
      <p:bldP spid="159862" grpId="0"/>
      <p:bldP spid="159863" grpId="0"/>
      <p:bldP spid="159864" grpId="0" animBg="1"/>
      <p:bldP spid="159865" grpId="0"/>
      <p:bldP spid="159866" grpId="0" animBg="1"/>
      <p:bldP spid="159867" grpId="0" animBg="1"/>
      <p:bldP spid="159868" grpId="0"/>
      <p:bldP spid="159869" grpId="0"/>
      <p:bldP spid="159870" grpId="0" animBg="1"/>
      <p:bldP spid="15987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785225" cy="720725"/>
          </a:xfrm>
        </p:spPr>
        <p:txBody>
          <a:bodyPr/>
          <a:lstStyle/>
          <a:p>
            <a:r>
              <a:rPr lang="cs-CZ" altLang="cs-CZ" sz="3800" b="1" u="sng">
                <a:solidFill>
                  <a:schemeClr val="bg2"/>
                </a:solidFill>
              </a:rPr>
              <a:t>Příklad</a:t>
            </a:r>
          </a:p>
        </p:txBody>
      </p:sp>
      <p:sp>
        <p:nvSpPr>
          <p:cNvPr id="160771" name="Text Box 3"/>
          <p:cNvSpPr txBox="1">
            <a:spLocks noChangeArrowheads="1"/>
          </p:cNvSpPr>
          <p:nvPr/>
        </p:nvSpPr>
        <p:spPr bwMode="auto">
          <a:xfrm>
            <a:off x="179388" y="908050"/>
            <a:ext cx="8785225" cy="1336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Vedení vvn 110 kV má následující parametry: R</a:t>
            </a:r>
            <a:r>
              <a:rPr lang="cs-CZ" altLang="cs-CZ" sz="2000" b="1" baseline="-25000">
                <a:solidFill>
                  <a:schemeClr val="bg2"/>
                </a:solidFill>
                <a:effectLst/>
              </a:rPr>
              <a:t>1</a:t>
            </a:r>
            <a:r>
              <a:rPr lang="cs-CZ" altLang="cs-CZ" sz="2000" b="1">
                <a:solidFill>
                  <a:schemeClr val="bg2"/>
                </a:solidFill>
                <a:effectLst/>
              </a:rPr>
              <a:t>=0,16 </a:t>
            </a: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/km, L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1</a:t>
            </a: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=1,24mH/km, C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1</a:t>
            </a: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=9,25nF/km. Délka vedení je 100 km, výkon na konci vedení je 30 MW při účiníku 0,8. Vypočítejte napětí a proud na počátku vedení a výkony.   </a:t>
            </a:r>
            <a:r>
              <a:rPr lang="cs-CZ" altLang="cs-CZ" sz="2000" b="1">
                <a:solidFill>
                  <a:schemeClr val="bg2"/>
                </a:solidFill>
                <a:effectLst/>
              </a:rPr>
              <a:t> </a:t>
            </a:r>
          </a:p>
        </p:txBody>
      </p:sp>
      <p:sp>
        <p:nvSpPr>
          <p:cNvPr id="160772" name="Text Box 4"/>
          <p:cNvSpPr txBox="1">
            <a:spLocks noChangeArrowheads="1"/>
          </p:cNvSpPr>
          <p:nvPr/>
        </p:nvSpPr>
        <p:spPr bwMode="auto">
          <a:xfrm>
            <a:off x="179388" y="2492375"/>
            <a:ext cx="2663825" cy="422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Výpočet parametrů:</a:t>
            </a:r>
          </a:p>
        </p:txBody>
      </p:sp>
      <p:graphicFrame>
        <p:nvGraphicFramePr>
          <p:cNvPr id="160773" name="Object 5"/>
          <p:cNvGraphicFramePr>
            <a:graphicFrameLocks noChangeAspect="1"/>
          </p:cNvGraphicFramePr>
          <p:nvPr/>
        </p:nvGraphicFramePr>
        <p:xfrm>
          <a:off x="168275" y="2997200"/>
          <a:ext cx="8075613" cy="181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08" name="Rovnice" r:id="rId3" imgW="3898800" imgH="876240" progId="Equation.3">
                  <p:embed/>
                </p:oleObj>
              </mc:Choice>
              <mc:Fallback>
                <p:oleObj name="Rovnice" r:id="rId3" imgW="3898800" imgH="876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275" y="2997200"/>
                        <a:ext cx="8075613" cy="18129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0774" name="Text Box 6"/>
          <p:cNvSpPr txBox="1">
            <a:spLocks noChangeArrowheads="1"/>
          </p:cNvSpPr>
          <p:nvPr/>
        </p:nvSpPr>
        <p:spPr bwMode="auto">
          <a:xfrm>
            <a:off x="179388" y="4941888"/>
            <a:ext cx="3744912" cy="422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Výpočet výstupního napětí:</a:t>
            </a:r>
          </a:p>
        </p:txBody>
      </p:sp>
      <p:graphicFrame>
        <p:nvGraphicFramePr>
          <p:cNvPr id="160775" name="Object 7"/>
          <p:cNvGraphicFramePr>
            <a:graphicFrameLocks noChangeAspect="1"/>
          </p:cNvGraphicFramePr>
          <p:nvPr/>
        </p:nvGraphicFramePr>
        <p:xfrm>
          <a:off x="4289425" y="4941888"/>
          <a:ext cx="3014663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09" name="Rovnice" r:id="rId5" imgW="1701720" imgH="419040" progId="Equation.3">
                  <p:embed/>
                </p:oleObj>
              </mc:Choice>
              <mc:Fallback>
                <p:oleObj name="Rovnice" r:id="rId5" imgW="1701720" imgH="419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9425" y="4941888"/>
                        <a:ext cx="3014663" cy="74136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0776" name="Text Box 8"/>
          <p:cNvSpPr txBox="1">
            <a:spLocks noChangeArrowheads="1"/>
          </p:cNvSpPr>
          <p:nvPr/>
        </p:nvSpPr>
        <p:spPr bwMode="auto">
          <a:xfrm>
            <a:off x="179388" y="6021388"/>
            <a:ext cx="2808287" cy="7270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Výpočet výstupního proudu:</a:t>
            </a:r>
          </a:p>
        </p:txBody>
      </p:sp>
      <p:graphicFrame>
        <p:nvGraphicFramePr>
          <p:cNvPr id="160777" name="Object 9"/>
          <p:cNvGraphicFramePr>
            <a:graphicFrameLocks noChangeAspect="1"/>
          </p:cNvGraphicFramePr>
          <p:nvPr/>
        </p:nvGraphicFramePr>
        <p:xfrm>
          <a:off x="3348038" y="5894388"/>
          <a:ext cx="5375275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10" name="Rovnice" r:id="rId7" imgW="3035160" imgH="482400" progId="Equation.3">
                  <p:embed/>
                </p:oleObj>
              </mc:Choice>
              <mc:Fallback>
                <p:oleObj name="Rovnice" r:id="rId7" imgW="3035160" imgH="4824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5894388"/>
                        <a:ext cx="5375275" cy="85407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0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0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0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0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0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07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07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0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0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0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0" grpId="0"/>
      <p:bldP spid="160771" grpId="0"/>
      <p:bldP spid="160772" grpId="0"/>
      <p:bldP spid="160774" grpId="0"/>
      <p:bldP spid="16077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785225" cy="720725"/>
          </a:xfrm>
        </p:spPr>
        <p:txBody>
          <a:bodyPr/>
          <a:lstStyle/>
          <a:p>
            <a:r>
              <a:rPr lang="cs-CZ" altLang="cs-CZ" sz="3800" b="1" u="sng">
                <a:solidFill>
                  <a:schemeClr val="bg2"/>
                </a:solidFill>
              </a:rPr>
              <a:t>Příklad</a:t>
            </a:r>
          </a:p>
        </p:txBody>
      </p:sp>
      <p:sp>
        <p:nvSpPr>
          <p:cNvPr id="161796" name="Text Box 4"/>
          <p:cNvSpPr txBox="1">
            <a:spLocks noChangeArrowheads="1"/>
          </p:cNvSpPr>
          <p:nvPr/>
        </p:nvSpPr>
        <p:spPr bwMode="auto">
          <a:xfrm>
            <a:off x="179388" y="981075"/>
            <a:ext cx="3671887" cy="7270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Výpočet výstupního proudu v komplexním tvaru:</a:t>
            </a:r>
          </a:p>
        </p:txBody>
      </p:sp>
      <p:graphicFrame>
        <p:nvGraphicFramePr>
          <p:cNvPr id="161797" name="Object 5"/>
          <p:cNvGraphicFramePr>
            <a:graphicFrameLocks noChangeAspect="1"/>
          </p:cNvGraphicFramePr>
          <p:nvPr/>
        </p:nvGraphicFramePr>
        <p:xfrm>
          <a:off x="4033838" y="976313"/>
          <a:ext cx="4498975" cy="144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56" name="Rovnice" r:id="rId3" imgW="2171520" imgH="698400" progId="Equation.3">
                  <p:embed/>
                </p:oleObj>
              </mc:Choice>
              <mc:Fallback>
                <p:oleObj name="Rovnice" r:id="rId3" imgW="2171520" imgH="698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3838" y="976313"/>
                        <a:ext cx="4498975" cy="14446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1798" name="Text Box 6"/>
          <p:cNvSpPr txBox="1">
            <a:spLocks noChangeArrowheads="1"/>
          </p:cNvSpPr>
          <p:nvPr/>
        </p:nvSpPr>
        <p:spPr bwMode="auto">
          <a:xfrm>
            <a:off x="179388" y="2636838"/>
            <a:ext cx="2520950" cy="422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Výpočet proudu I</a:t>
            </a:r>
            <a:r>
              <a:rPr lang="en-US" altLang="cs-CZ" sz="2000" b="1">
                <a:solidFill>
                  <a:schemeClr val="bg2"/>
                </a:solidFill>
                <a:effectLst/>
              </a:rPr>
              <a:t>’’</a:t>
            </a:r>
            <a:r>
              <a:rPr lang="cs-CZ" altLang="cs-CZ" sz="2000" b="1">
                <a:solidFill>
                  <a:schemeClr val="bg2"/>
                </a:solidFill>
                <a:effectLst/>
              </a:rPr>
              <a:t>:</a:t>
            </a:r>
          </a:p>
        </p:txBody>
      </p:sp>
      <p:graphicFrame>
        <p:nvGraphicFramePr>
          <p:cNvPr id="161799" name="Object 7"/>
          <p:cNvGraphicFramePr>
            <a:graphicFrameLocks noChangeAspect="1"/>
          </p:cNvGraphicFramePr>
          <p:nvPr/>
        </p:nvGraphicFramePr>
        <p:xfrm>
          <a:off x="2913063" y="2636838"/>
          <a:ext cx="6051550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57" name="Rovnice" r:id="rId5" imgW="3416040" imgH="253800" progId="Equation.3">
                  <p:embed/>
                </p:oleObj>
              </mc:Choice>
              <mc:Fallback>
                <p:oleObj name="Rovnice" r:id="rId5" imgW="3416040" imgH="253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3063" y="2636838"/>
                        <a:ext cx="6051550" cy="44926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1800" name="Text Box 8"/>
          <p:cNvSpPr txBox="1">
            <a:spLocks noChangeArrowheads="1"/>
          </p:cNvSpPr>
          <p:nvPr/>
        </p:nvSpPr>
        <p:spPr bwMode="auto">
          <a:xfrm>
            <a:off x="179388" y="3429000"/>
            <a:ext cx="2520950" cy="422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Výpočet proudu I</a:t>
            </a:r>
            <a:r>
              <a:rPr lang="cs-CZ" altLang="cs-CZ" sz="2000" b="1" baseline="-25000">
                <a:solidFill>
                  <a:schemeClr val="bg2"/>
                </a:solidFill>
                <a:effectLst/>
              </a:rPr>
              <a:t>L</a:t>
            </a:r>
            <a:r>
              <a:rPr lang="cs-CZ" altLang="cs-CZ" sz="2000" b="1">
                <a:solidFill>
                  <a:schemeClr val="bg2"/>
                </a:solidFill>
                <a:effectLst/>
              </a:rPr>
              <a:t>:</a:t>
            </a:r>
          </a:p>
        </p:txBody>
      </p:sp>
      <p:graphicFrame>
        <p:nvGraphicFramePr>
          <p:cNvPr id="161801" name="Object 9"/>
          <p:cNvGraphicFramePr>
            <a:graphicFrameLocks noChangeAspect="1"/>
          </p:cNvGraphicFramePr>
          <p:nvPr/>
        </p:nvGraphicFramePr>
        <p:xfrm>
          <a:off x="1655763" y="4581525"/>
          <a:ext cx="73088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58" name="Rovnice" r:id="rId7" imgW="4127400" imgH="215640" progId="Equation.3">
                  <p:embed/>
                </p:oleObj>
              </mc:Choice>
              <mc:Fallback>
                <p:oleObj name="Rovnice" r:id="rId7" imgW="4127400" imgH="2156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5763" y="4581525"/>
                        <a:ext cx="7308850" cy="3810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1802" name="Text Box 10"/>
          <p:cNvSpPr txBox="1">
            <a:spLocks noChangeArrowheads="1"/>
          </p:cNvSpPr>
          <p:nvPr/>
        </p:nvSpPr>
        <p:spPr bwMode="auto">
          <a:xfrm>
            <a:off x="179388" y="4076700"/>
            <a:ext cx="2736850" cy="422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Výpočet napětí </a:t>
            </a: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U</a:t>
            </a:r>
            <a:r>
              <a:rPr lang="cs-CZ" altLang="cs-CZ" sz="2000" b="1" baseline="-25000">
                <a:solidFill>
                  <a:schemeClr val="bg2"/>
                </a:solidFill>
                <a:effectLst/>
              </a:rPr>
              <a:t>L</a:t>
            </a:r>
            <a:r>
              <a:rPr lang="cs-CZ" altLang="cs-CZ" sz="2000" b="1">
                <a:solidFill>
                  <a:schemeClr val="bg2"/>
                </a:solidFill>
                <a:effectLst/>
              </a:rPr>
              <a:t>:</a:t>
            </a:r>
          </a:p>
        </p:txBody>
      </p:sp>
      <p:graphicFrame>
        <p:nvGraphicFramePr>
          <p:cNvPr id="161803" name="Object 11"/>
          <p:cNvGraphicFramePr>
            <a:graphicFrameLocks noChangeAspect="1"/>
          </p:cNvGraphicFramePr>
          <p:nvPr/>
        </p:nvGraphicFramePr>
        <p:xfrm>
          <a:off x="2820988" y="3451225"/>
          <a:ext cx="6097587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59" name="Rovnice" r:id="rId9" imgW="3441600" imgH="228600" progId="Equation.3">
                  <p:embed/>
                </p:oleObj>
              </mc:Choice>
              <mc:Fallback>
                <p:oleObj name="Rovnice" r:id="rId9" imgW="344160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0988" y="3451225"/>
                        <a:ext cx="6097587" cy="40481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1804" name="Text Box 12"/>
          <p:cNvSpPr txBox="1">
            <a:spLocks noChangeArrowheads="1"/>
          </p:cNvSpPr>
          <p:nvPr/>
        </p:nvSpPr>
        <p:spPr bwMode="auto">
          <a:xfrm>
            <a:off x="179388" y="5084763"/>
            <a:ext cx="2736850" cy="422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Výpočet napětí </a:t>
            </a: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U</a:t>
            </a:r>
            <a:r>
              <a:rPr lang="cs-CZ" altLang="cs-CZ" sz="2000" b="1" baseline="-25000">
                <a:solidFill>
                  <a:schemeClr val="bg2"/>
                </a:solidFill>
                <a:effectLst/>
              </a:rPr>
              <a:t>1f</a:t>
            </a:r>
            <a:r>
              <a:rPr lang="cs-CZ" altLang="cs-CZ" sz="2000" b="1">
                <a:solidFill>
                  <a:schemeClr val="bg2"/>
                </a:solidFill>
                <a:effectLst/>
              </a:rPr>
              <a:t>:</a:t>
            </a:r>
          </a:p>
        </p:txBody>
      </p:sp>
      <p:graphicFrame>
        <p:nvGraphicFramePr>
          <p:cNvPr id="161805" name="Object 13"/>
          <p:cNvGraphicFramePr>
            <a:graphicFrameLocks noChangeAspect="1"/>
          </p:cNvGraphicFramePr>
          <p:nvPr/>
        </p:nvGraphicFramePr>
        <p:xfrm>
          <a:off x="2195513" y="5594350"/>
          <a:ext cx="680085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60" name="Rovnice" r:id="rId11" imgW="4368600" imgH="787320" progId="Equation.3">
                  <p:embed/>
                </p:oleObj>
              </mc:Choice>
              <mc:Fallback>
                <p:oleObj name="Rovnice" r:id="rId11" imgW="4368600" imgH="78732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5594350"/>
                        <a:ext cx="6800850" cy="12192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1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1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1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1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1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1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1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1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1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1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1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1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1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1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1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1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1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1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1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1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18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618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61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1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1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1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1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618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61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4" grpId="0"/>
      <p:bldP spid="161796" grpId="0"/>
      <p:bldP spid="161798" grpId="0"/>
      <p:bldP spid="161800" grpId="0"/>
      <p:bldP spid="161802" grpId="0"/>
      <p:bldP spid="16180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785225" cy="865187"/>
          </a:xfrm>
        </p:spPr>
        <p:txBody>
          <a:bodyPr/>
          <a:lstStyle/>
          <a:p>
            <a:r>
              <a:rPr lang="cs-CZ" altLang="cs-CZ" sz="3800" b="1" u="sng">
                <a:solidFill>
                  <a:schemeClr val="bg2"/>
                </a:solidFill>
              </a:rPr>
              <a:t>Odvození trojfázového vedení</a:t>
            </a:r>
          </a:p>
        </p:txBody>
      </p:sp>
      <p:sp>
        <p:nvSpPr>
          <p:cNvPr id="126979" name="Text Box 3"/>
          <p:cNvSpPr txBox="1">
            <a:spLocks noChangeArrowheads="1"/>
          </p:cNvSpPr>
          <p:nvPr/>
        </p:nvSpPr>
        <p:spPr bwMode="auto">
          <a:xfrm>
            <a:off x="250825" y="2924175"/>
            <a:ext cx="8675688" cy="15335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73050" indent="-273050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>
                <a:solidFill>
                  <a:schemeClr val="bg2"/>
                </a:solidFill>
                <a:effectLst/>
              </a:rPr>
              <a:t>Jaké rovnice lze napsat pomocí K. zákonů: ?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>
                <a:solidFill>
                  <a:schemeClr val="bg2"/>
                </a:solidFill>
                <a:effectLst/>
              </a:rPr>
              <a:t>1. K. zákon	-	I</a:t>
            </a:r>
            <a:r>
              <a:rPr lang="cs-CZ" altLang="cs-CZ" sz="2200" b="1" baseline="-25000">
                <a:solidFill>
                  <a:schemeClr val="bg2"/>
                </a:solidFill>
                <a:effectLst/>
              </a:rPr>
              <a:t>1</a:t>
            </a:r>
            <a:r>
              <a:rPr lang="cs-CZ" altLang="cs-CZ" sz="2200" b="1">
                <a:solidFill>
                  <a:schemeClr val="bg2"/>
                </a:solidFill>
                <a:effectLst/>
              </a:rPr>
              <a:t> = I</a:t>
            </a:r>
            <a:r>
              <a:rPr lang="cs-CZ" altLang="cs-CZ" sz="2200" b="1" baseline="-25000">
                <a:solidFill>
                  <a:schemeClr val="bg2"/>
                </a:solidFill>
                <a:effectLst/>
              </a:rPr>
              <a:t>2</a:t>
            </a:r>
            <a:r>
              <a:rPr lang="cs-CZ" altLang="cs-CZ" sz="2200" b="1">
                <a:solidFill>
                  <a:schemeClr val="bg2"/>
                </a:solidFill>
                <a:effectLst/>
              </a:rPr>
              <a:t> = I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>
                <a:solidFill>
                  <a:schemeClr val="bg2"/>
                </a:solidFill>
                <a:effectLst/>
              </a:rPr>
              <a:t>2.	K. zákon	-	</a:t>
            </a:r>
            <a:r>
              <a:rPr lang="cs-CZ" altLang="cs-CZ" sz="2400" b="1">
                <a:solidFill>
                  <a:schemeClr val="bg2"/>
                </a:solidFill>
                <a:effectLst/>
              </a:rPr>
              <a:t>	</a:t>
            </a:r>
          </a:p>
        </p:txBody>
      </p:sp>
      <p:grpSp>
        <p:nvGrpSpPr>
          <p:cNvPr id="127039" name="Group 63"/>
          <p:cNvGrpSpPr>
            <a:grpSpLocks/>
          </p:cNvGrpSpPr>
          <p:nvPr/>
        </p:nvGrpSpPr>
        <p:grpSpPr bwMode="auto">
          <a:xfrm>
            <a:off x="539750" y="1557338"/>
            <a:ext cx="4175125" cy="1150937"/>
            <a:chOff x="521" y="1117"/>
            <a:chExt cx="2630" cy="725"/>
          </a:xfrm>
        </p:grpSpPr>
        <p:sp>
          <p:nvSpPr>
            <p:cNvPr id="126981" name="Oval 5"/>
            <p:cNvSpPr>
              <a:spLocks noChangeArrowheads="1"/>
            </p:cNvSpPr>
            <p:nvPr/>
          </p:nvSpPr>
          <p:spPr bwMode="auto">
            <a:xfrm>
              <a:off x="521" y="1141"/>
              <a:ext cx="90" cy="90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cs-CZ"/>
            </a:p>
          </p:txBody>
        </p:sp>
        <p:sp>
          <p:nvSpPr>
            <p:cNvPr id="126982" name="Rectangle 6"/>
            <p:cNvSpPr>
              <a:spLocks noChangeArrowheads="1"/>
            </p:cNvSpPr>
            <p:nvPr/>
          </p:nvSpPr>
          <p:spPr bwMode="auto">
            <a:xfrm>
              <a:off x="1156" y="1117"/>
              <a:ext cx="408" cy="137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cs-CZ"/>
            </a:p>
          </p:txBody>
        </p:sp>
        <p:sp>
          <p:nvSpPr>
            <p:cNvPr id="126983" name="Oval 7"/>
            <p:cNvSpPr>
              <a:spLocks noChangeArrowheads="1"/>
            </p:cNvSpPr>
            <p:nvPr/>
          </p:nvSpPr>
          <p:spPr bwMode="auto">
            <a:xfrm>
              <a:off x="521" y="1752"/>
              <a:ext cx="90" cy="90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cs-CZ"/>
            </a:p>
          </p:txBody>
        </p:sp>
        <p:sp>
          <p:nvSpPr>
            <p:cNvPr id="126984" name="Oval 8"/>
            <p:cNvSpPr>
              <a:spLocks noChangeArrowheads="1"/>
            </p:cNvSpPr>
            <p:nvPr/>
          </p:nvSpPr>
          <p:spPr bwMode="auto">
            <a:xfrm>
              <a:off x="3061" y="1752"/>
              <a:ext cx="90" cy="90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cs-CZ"/>
            </a:p>
          </p:txBody>
        </p:sp>
        <p:sp>
          <p:nvSpPr>
            <p:cNvPr id="126985" name="Oval 9"/>
            <p:cNvSpPr>
              <a:spLocks noChangeArrowheads="1"/>
            </p:cNvSpPr>
            <p:nvPr/>
          </p:nvSpPr>
          <p:spPr bwMode="auto">
            <a:xfrm>
              <a:off x="3061" y="1140"/>
              <a:ext cx="90" cy="90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cs-CZ"/>
            </a:p>
          </p:txBody>
        </p:sp>
        <p:grpSp>
          <p:nvGrpSpPr>
            <p:cNvPr id="126998" name="Group 22"/>
            <p:cNvGrpSpPr>
              <a:grpSpLocks noChangeAspect="1"/>
            </p:cNvGrpSpPr>
            <p:nvPr/>
          </p:nvGrpSpPr>
          <p:grpSpPr bwMode="auto">
            <a:xfrm rot="16200000">
              <a:off x="2241" y="849"/>
              <a:ext cx="68" cy="603"/>
              <a:chOff x="3920" y="2795"/>
              <a:chExt cx="92" cy="816"/>
            </a:xfrm>
          </p:grpSpPr>
          <p:sp>
            <p:nvSpPr>
              <p:cNvPr id="126999" name="Arc 23"/>
              <p:cNvSpPr>
                <a:spLocks noChangeAspect="1"/>
              </p:cNvSpPr>
              <p:nvPr/>
            </p:nvSpPr>
            <p:spPr bwMode="auto">
              <a:xfrm rot="5400000">
                <a:off x="3920" y="3022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7000" name="Arc 24"/>
              <p:cNvSpPr>
                <a:spLocks noChangeAspect="1"/>
              </p:cNvSpPr>
              <p:nvPr/>
            </p:nvSpPr>
            <p:spPr bwMode="auto">
              <a:xfrm rot="21600000">
                <a:off x="3921" y="2931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7001" name="Arc 25"/>
              <p:cNvSpPr>
                <a:spLocks noChangeAspect="1"/>
              </p:cNvSpPr>
              <p:nvPr/>
            </p:nvSpPr>
            <p:spPr bwMode="auto">
              <a:xfrm rot="21600000">
                <a:off x="3920" y="3113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7002" name="Arc 26"/>
              <p:cNvSpPr>
                <a:spLocks noChangeAspect="1"/>
              </p:cNvSpPr>
              <p:nvPr/>
            </p:nvSpPr>
            <p:spPr bwMode="auto">
              <a:xfrm rot="5400000">
                <a:off x="3920" y="3203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7003" name="Arc 27"/>
              <p:cNvSpPr>
                <a:spLocks noChangeAspect="1"/>
              </p:cNvSpPr>
              <p:nvPr/>
            </p:nvSpPr>
            <p:spPr bwMode="auto">
              <a:xfrm rot="5400000">
                <a:off x="3920" y="3385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7004" name="Arc 28"/>
              <p:cNvSpPr>
                <a:spLocks noChangeAspect="1"/>
              </p:cNvSpPr>
              <p:nvPr/>
            </p:nvSpPr>
            <p:spPr bwMode="auto">
              <a:xfrm rot="21600000">
                <a:off x="3920" y="3294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7005" name="Line 29"/>
              <p:cNvSpPr>
                <a:spLocks noChangeAspect="1" noChangeShapeType="1"/>
              </p:cNvSpPr>
              <p:nvPr/>
            </p:nvSpPr>
            <p:spPr bwMode="auto">
              <a:xfrm rot="5400000" flipH="1">
                <a:off x="3854" y="2863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7006" name="Line 30"/>
              <p:cNvSpPr>
                <a:spLocks noChangeAspect="1" noChangeShapeType="1"/>
              </p:cNvSpPr>
              <p:nvPr/>
            </p:nvSpPr>
            <p:spPr bwMode="auto">
              <a:xfrm rot="5400000" flipH="1">
                <a:off x="3855" y="3543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cxnSp>
          <p:nvCxnSpPr>
            <p:cNvPr id="127034" name="AutoShape 58"/>
            <p:cNvCxnSpPr>
              <a:cxnSpLocks noChangeShapeType="1"/>
              <a:stCxn id="126981" idx="6"/>
              <a:endCxn id="126982" idx="1"/>
            </p:cNvCxnSpPr>
            <p:nvPr/>
          </p:nvCxnSpPr>
          <p:spPr bwMode="auto">
            <a:xfrm>
              <a:off x="623" y="1186"/>
              <a:ext cx="521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7036" name="Line 60"/>
            <p:cNvSpPr>
              <a:spLocks noChangeShapeType="1"/>
            </p:cNvSpPr>
            <p:nvPr/>
          </p:nvSpPr>
          <p:spPr bwMode="auto">
            <a:xfrm>
              <a:off x="1565" y="1185"/>
              <a:ext cx="408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127037" name="Line 61"/>
            <p:cNvSpPr>
              <a:spLocks noChangeShapeType="1"/>
            </p:cNvSpPr>
            <p:nvPr/>
          </p:nvSpPr>
          <p:spPr bwMode="auto">
            <a:xfrm>
              <a:off x="2562" y="1185"/>
              <a:ext cx="499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cxnSp>
          <p:nvCxnSpPr>
            <p:cNvPr id="127038" name="AutoShape 62"/>
            <p:cNvCxnSpPr>
              <a:cxnSpLocks noChangeShapeType="1"/>
              <a:stCxn id="126983" idx="6"/>
              <a:endCxn id="126984" idx="2"/>
            </p:cNvCxnSpPr>
            <p:nvPr/>
          </p:nvCxnSpPr>
          <p:spPr bwMode="auto">
            <a:xfrm>
              <a:off x="623" y="1797"/>
              <a:ext cx="2426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27041" name="Text Box 65"/>
          <p:cNvSpPr txBox="1">
            <a:spLocks noChangeArrowheads="1"/>
          </p:cNvSpPr>
          <p:nvPr/>
        </p:nvSpPr>
        <p:spPr bwMode="auto">
          <a:xfrm>
            <a:off x="1692275" y="1179513"/>
            <a:ext cx="3492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</a:t>
            </a:r>
            <a:r>
              <a:rPr lang="cs-CZ" altLang="cs-CZ" sz="20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27042" name="Text Box 66"/>
          <p:cNvSpPr txBox="1">
            <a:spLocks noChangeArrowheads="1"/>
          </p:cNvSpPr>
          <p:nvPr/>
        </p:nvSpPr>
        <p:spPr bwMode="auto">
          <a:xfrm>
            <a:off x="3059113" y="1179513"/>
            <a:ext cx="43656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X</a:t>
            </a:r>
            <a:r>
              <a:rPr lang="cs-CZ" altLang="cs-CZ" sz="20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L1</a:t>
            </a:r>
          </a:p>
        </p:txBody>
      </p:sp>
      <p:sp>
        <p:nvSpPr>
          <p:cNvPr id="127043" name="Line 67"/>
          <p:cNvSpPr>
            <a:spLocks noChangeShapeType="1"/>
          </p:cNvSpPr>
          <p:nvPr/>
        </p:nvSpPr>
        <p:spPr bwMode="auto">
          <a:xfrm>
            <a:off x="611188" y="1844675"/>
            <a:ext cx="0" cy="6477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27044" name="Text Box 68"/>
          <p:cNvSpPr txBox="1">
            <a:spLocks noChangeArrowheads="1"/>
          </p:cNvSpPr>
          <p:nvPr/>
        </p:nvSpPr>
        <p:spPr bwMode="auto">
          <a:xfrm>
            <a:off x="0" y="1916113"/>
            <a:ext cx="584200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U</a:t>
            </a:r>
            <a:r>
              <a:rPr lang="cs-CZ" altLang="cs-CZ" sz="2000" b="1" baseline="-25000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1f</a:t>
            </a:r>
          </a:p>
        </p:txBody>
      </p:sp>
      <p:sp>
        <p:nvSpPr>
          <p:cNvPr id="127045" name="Text Box 69"/>
          <p:cNvSpPr txBox="1">
            <a:spLocks noChangeArrowheads="1"/>
          </p:cNvSpPr>
          <p:nvPr/>
        </p:nvSpPr>
        <p:spPr bwMode="auto">
          <a:xfrm>
            <a:off x="4643438" y="1916114"/>
            <a:ext cx="504626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U</a:t>
            </a:r>
            <a:r>
              <a:rPr lang="cs-CZ" altLang="cs-CZ" sz="2000" b="1" baseline="-25000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2f</a:t>
            </a:r>
          </a:p>
        </p:txBody>
      </p:sp>
      <p:sp>
        <p:nvSpPr>
          <p:cNvPr id="127046" name="Line 70"/>
          <p:cNvSpPr>
            <a:spLocks noChangeShapeType="1"/>
          </p:cNvSpPr>
          <p:nvPr/>
        </p:nvSpPr>
        <p:spPr bwMode="auto">
          <a:xfrm>
            <a:off x="4643438" y="1844675"/>
            <a:ext cx="0" cy="6477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27047" name="Line 71"/>
          <p:cNvSpPr>
            <a:spLocks noChangeShapeType="1"/>
          </p:cNvSpPr>
          <p:nvPr/>
        </p:nvSpPr>
        <p:spPr bwMode="auto">
          <a:xfrm rot="16200000">
            <a:off x="2610644" y="781844"/>
            <a:ext cx="0" cy="2268538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27048" name="Text Box 72"/>
          <p:cNvSpPr txBox="1">
            <a:spLocks noChangeArrowheads="1"/>
          </p:cNvSpPr>
          <p:nvPr/>
        </p:nvSpPr>
        <p:spPr bwMode="auto">
          <a:xfrm>
            <a:off x="2411413" y="1844675"/>
            <a:ext cx="4683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rgbClr val="0000FF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U</a:t>
            </a:r>
            <a:r>
              <a:rPr lang="cs-CZ" altLang="cs-CZ" sz="2000" b="1" baseline="-2500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f</a:t>
            </a:r>
          </a:p>
        </p:txBody>
      </p:sp>
      <p:sp>
        <p:nvSpPr>
          <p:cNvPr id="127049" name="Line 73"/>
          <p:cNvSpPr>
            <a:spLocks noChangeShapeType="1"/>
          </p:cNvSpPr>
          <p:nvPr/>
        </p:nvSpPr>
        <p:spPr bwMode="auto">
          <a:xfrm>
            <a:off x="3995738" y="1557338"/>
            <a:ext cx="433387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27050" name="Line 74"/>
          <p:cNvSpPr>
            <a:spLocks noChangeShapeType="1"/>
          </p:cNvSpPr>
          <p:nvPr/>
        </p:nvSpPr>
        <p:spPr bwMode="auto">
          <a:xfrm>
            <a:off x="827088" y="1557338"/>
            <a:ext cx="433387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27051" name="Text Box 75"/>
          <p:cNvSpPr txBox="1">
            <a:spLocks noChangeArrowheads="1"/>
          </p:cNvSpPr>
          <p:nvPr/>
        </p:nvSpPr>
        <p:spPr bwMode="auto">
          <a:xfrm>
            <a:off x="3995738" y="1179513"/>
            <a:ext cx="2349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cs-CZ" altLang="cs-CZ" sz="2000" b="1" baseline="-2500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27052" name="Text Box 76"/>
          <p:cNvSpPr txBox="1">
            <a:spLocks noChangeArrowheads="1"/>
          </p:cNvSpPr>
          <p:nvPr/>
        </p:nvSpPr>
        <p:spPr bwMode="auto">
          <a:xfrm>
            <a:off x="900113" y="1179513"/>
            <a:ext cx="2349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cs-CZ" altLang="cs-CZ" sz="2000" b="1" baseline="-2500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27053" name="Text Box 77"/>
          <p:cNvSpPr txBox="1">
            <a:spLocks noChangeArrowheads="1"/>
          </p:cNvSpPr>
          <p:nvPr/>
        </p:nvSpPr>
        <p:spPr bwMode="auto">
          <a:xfrm>
            <a:off x="250825" y="4648200"/>
            <a:ext cx="8675688" cy="2020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>
                <a:solidFill>
                  <a:schemeClr val="bg2"/>
                </a:solidFill>
                <a:effectLst/>
              </a:rPr>
              <a:t>Kdy bude mít jalová složka proudu kladné a kdy záporné znaménko ?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u="sng">
                <a:solidFill>
                  <a:schemeClr val="bg2"/>
                </a:solidFill>
                <a:effectLst/>
              </a:rPr>
              <a:t>Znaménko je dáno charakterem proudu. Podle dohody je kladné znaménko pro kapacitní zátěž a záporné pro indukční zátěž</a:t>
            </a:r>
          </a:p>
        </p:txBody>
      </p:sp>
      <p:grpSp>
        <p:nvGrpSpPr>
          <p:cNvPr id="127058" name="Group 82"/>
          <p:cNvGrpSpPr>
            <a:grpSpLocks/>
          </p:cNvGrpSpPr>
          <p:nvPr/>
        </p:nvGrpSpPr>
        <p:grpSpPr bwMode="auto">
          <a:xfrm>
            <a:off x="4733925" y="1665288"/>
            <a:ext cx="846138" cy="971550"/>
            <a:chOff x="2982" y="1049"/>
            <a:chExt cx="533" cy="612"/>
          </a:xfrm>
        </p:grpSpPr>
        <p:sp>
          <p:nvSpPr>
            <p:cNvPr id="127054" name="Rectangle 78"/>
            <p:cNvSpPr>
              <a:spLocks noChangeArrowheads="1"/>
            </p:cNvSpPr>
            <p:nvPr/>
          </p:nvSpPr>
          <p:spPr bwMode="auto">
            <a:xfrm>
              <a:off x="3379" y="1162"/>
              <a:ext cx="136" cy="363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cs-CZ"/>
            </a:p>
          </p:txBody>
        </p:sp>
        <p:cxnSp>
          <p:nvCxnSpPr>
            <p:cNvPr id="127055" name="AutoShape 79"/>
            <p:cNvCxnSpPr>
              <a:cxnSpLocks noChangeShapeType="1"/>
              <a:stCxn id="127054" idx="0"/>
              <a:endCxn id="126985" idx="6"/>
            </p:cNvCxnSpPr>
            <p:nvPr/>
          </p:nvCxnSpPr>
          <p:spPr bwMode="auto">
            <a:xfrm rot="5400000" flipH="1">
              <a:off x="3164" y="867"/>
              <a:ext cx="101" cy="465"/>
            </a:xfrm>
            <a:prstGeom prst="bentConnector2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7056" name="AutoShape 80"/>
            <p:cNvCxnSpPr>
              <a:cxnSpLocks noChangeShapeType="1"/>
              <a:stCxn id="127054" idx="2"/>
              <a:endCxn id="126984" idx="6"/>
            </p:cNvCxnSpPr>
            <p:nvPr/>
          </p:nvCxnSpPr>
          <p:spPr bwMode="auto">
            <a:xfrm rot="5400000">
              <a:off x="3153" y="1366"/>
              <a:ext cx="124" cy="465"/>
            </a:xfrm>
            <a:prstGeom prst="bentConnector2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27057" name="Text Box 81"/>
          <p:cNvSpPr txBox="1">
            <a:spLocks noChangeArrowheads="1"/>
          </p:cNvSpPr>
          <p:nvPr/>
        </p:nvSpPr>
        <p:spPr bwMode="auto">
          <a:xfrm>
            <a:off x="5638800" y="1916113"/>
            <a:ext cx="2286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</a:t>
            </a:r>
          </a:p>
        </p:txBody>
      </p:sp>
      <p:graphicFrame>
        <p:nvGraphicFramePr>
          <p:cNvPr id="127059" name="Object 83"/>
          <p:cNvGraphicFramePr>
            <a:graphicFrameLocks noChangeAspect="1"/>
          </p:cNvGraphicFramePr>
          <p:nvPr/>
        </p:nvGraphicFramePr>
        <p:xfrm>
          <a:off x="2573338" y="3911600"/>
          <a:ext cx="5151437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70" name="Rovnice" r:id="rId3" imgW="2946240" imgH="266400" progId="Equation.3">
                  <p:embed/>
                </p:oleObj>
              </mc:Choice>
              <mc:Fallback>
                <p:oleObj name="Rovnice" r:id="rId3" imgW="2946240" imgH="266400" progId="Equation.3">
                  <p:embed/>
                  <p:pic>
                    <p:nvPicPr>
                      <p:cNvPr id="0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3338" y="3911600"/>
                        <a:ext cx="5151437" cy="465138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9525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6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7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7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7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7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7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7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7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7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27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7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7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7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27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7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7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7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7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7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27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7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7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7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27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7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7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7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27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270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270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27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27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27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27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8" grpId="0"/>
      <p:bldP spid="127041" grpId="0"/>
      <p:bldP spid="127042" grpId="0"/>
      <p:bldP spid="127043" grpId="0" animBg="1"/>
      <p:bldP spid="127044" grpId="0"/>
      <p:bldP spid="127045" grpId="0"/>
      <p:bldP spid="127046" grpId="0" animBg="1"/>
      <p:bldP spid="127047" grpId="0" animBg="1"/>
      <p:bldP spid="127048" grpId="0"/>
      <p:bldP spid="127049" grpId="0" animBg="1"/>
      <p:bldP spid="127050" grpId="0" animBg="1"/>
      <p:bldP spid="127051" grpId="0"/>
      <p:bldP spid="127052" grpId="0"/>
      <p:bldP spid="12705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785225" cy="720725"/>
          </a:xfrm>
        </p:spPr>
        <p:txBody>
          <a:bodyPr/>
          <a:lstStyle/>
          <a:p>
            <a:r>
              <a:rPr lang="cs-CZ" altLang="cs-CZ" sz="3800" b="1" u="sng">
                <a:solidFill>
                  <a:schemeClr val="bg2"/>
                </a:solidFill>
              </a:rPr>
              <a:t>Příklad</a:t>
            </a:r>
          </a:p>
        </p:txBody>
      </p:sp>
      <p:sp>
        <p:nvSpPr>
          <p:cNvPr id="162821" name="Text Box 5"/>
          <p:cNvSpPr txBox="1">
            <a:spLocks noChangeArrowheads="1"/>
          </p:cNvSpPr>
          <p:nvPr/>
        </p:nvSpPr>
        <p:spPr bwMode="auto">
          <a:xfrm>
            <a:off x="179388" y="1196975"/>
            <a:ext cx="2520950" cy="422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Výpočet proudu I</a:t>
            </a:r>
            <a:r>
              <a:rPr lang="en-US" altLang="cs-CZ" sz="2000" b="1">
                <a:solidFill>
                  <a:schemeClr val="bg2"/>
                </a:solidFill>
                <a:effectLst/>
              </a:rPr>
              <a:t>’</a:t>
            </a:r>
            <a:r>
              <a:rPr lang="cs-CZ" altLang="cs-CZ" sz="2000" b="1">
                <a:solidFill>
                  <a:schemeClr val="bg2"/>
                </a:solidFill>
                <a:effectLst/>
              </a:rPr>
              <a:t>:</a:t>
            </a:r>
          </a:p>
        </p:txBody>
      </p:sp>
      <p:graphicFrame>
        <p:nvGraphicFramePr>
          <p:cNvPr id="162822" name="Object 6"/>
          <p:cNvGraphicFramePr>
            <a:graphicFrameLocks noChangeAspect="1"/>
          </p:cNvGraphicFramePr>
          <p:nvPr/>
        </p:nvGraphicFramePr>
        <p:xfrm>
          <a:off x="611188" y="1700213"/>
          <a:ext cx="8143875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71" name="Rovnice" r:id="rId3" imgW="4597200" imgH="253800" progId="Equation.3">
                  <p:embed/>
                </p:oleObj>
              </mc:Choice>
              <mc:Fallback>
                <p:oleObj name="Rovnice" r:id="rId3" imgW="4597200" imgH="253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700213"/>
                        <a:ext cx="8143875" cy="44926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2823" name="Text Box 7"/>
          <p:cNvSpPr txBox="1">
            <a:spLocks noChangeArrowheads="1"/>
          </p:cNvSpPr>
          <p:nvPr/>
        </p:nvSpPr>
        <p:spPr bwMode="auto">
          <a:xfrm>
            <a:off x="179388" y="2420938"/>
            <a:ext cx="2520950" cy="422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Výpočet proudu I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</a:rPr>
              <a:t>1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:</a:t>
            </a:r>
          </a:p>
        </p:txBody>
      </p:sp>
      <p:graphicFrame>
        <p:nvGraphicFramePr>
          <p:cNvPr id="162824" name="Object 8"/>
          <p:cNvGraphicFramePr>
            <a:graphicFrameLocks noChangeAspect="1"/>
          </p:cNvGraphicFramePr>
          <p:nvPr/>
        </p:nvGraphicFramePr>
        <p:xfrm>
          <a:off x="638175" y="4581525"/>
          <a:ext cx="7894638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72" name="Rovnice" r:id="rId5" imgW="4457520" imgH="253800" progId="Equation.3">
                  <p:embed/>
                </p:oleObj>
              </mc:Choice>
              <mc:Fallback>
                <p:oleObj name="Rovnice" r:id="rId5" imgW="4457520" imgH="2538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175" y="4581525"/>
                        <a:ext cx="7894638" cy="44926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2825" name="Text Box 9"/>
          <p:cNvSpPr txBox="1">
            <a:spLocks noChangeArrowheads="1"/>
          </p:cNvSpPr>
          <p:nvPr/>
        </p:nvSpPr>
        <p:spPr bwMode="auto">
          <a:xfrm>
            <a:off x="179388" y="4076700"/>
            <a:ext cx="3671887" cy="422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Výpočet výstupního výkonu:</a:t>
            </a:r>
          </a:p>
        </p:txBody>
      </p:sp>
      <p:graphicFrame>
        <p:nvGraphicFramePr>
          <p:cNvPr id="162826" name="Object 10"/>
          <p:cNvGraphicFramePr>
            <a:graphicFrameLocks noChangeAspect="1"/>
          </p:cNvGraphicFramePr>
          <p:nvPr/>
        </p:nvGraphicFramePr>
        <p:xfrm>
          <a:off x="684213" y="2924175"/>
          <a:ext cx="6862762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73" name="Rovnice" r:id="rId7" imgW="3873240" imgH="507960" progId="Equation.3">
                  <p:embed/>
                </p:oleObj>
              </mc:Choice>
              <mc:Fallback>
                <p:oleObj name="Rovnice" r:id="rId7" imgW="3873240" imgH="50796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2924175"/>
                        <a:ext cx="6862762" cy="90011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2829" name="Text Box 13"/>
          <p:cNvSpPr txBox="1">
            <a:spLocks noChangeArrowheads="1"/>
          </p:cNvSpPr>
          <p:nvPr/>
        </p:nvSpPr>
        <p:spPr bwMode="auto">
          <a:xfrm>
            <a:off x="179388" y="5383213"/>
            <a:ext cx="3671887" cy="422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Výpočet vstupního výkonu:</a:t>
            </a:r>
          </a:p>
        </p:txBody>
      </p:sp>
      <p:graphicFrame>
        <p:nvGraphicFramePr>
          <p:cNvPr id="162830" name="Object 14"/>
          <p:cNvGraphicFramePr>
            <a:graphicFrameLocks noChangeAspect="1"/>
          </p:cNvGraphicFramePr>
          <p:nvPr/>
        </p:nvGraphicFramePr>
        <p:xfrm>
          <a:off x="252413" y="5932488"/>
          <a:ext cx="8615362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74" name="Rovnice" r:id="rId9" imgW="4863960" imgH="253800" progId="Equation.3">
                  <p:embed/>
                </p:oleObj>
              </mc:Choice>
              <mc:Fallback>
                <p:oleObj name="Rovnice" r:id="rId9" imgW="4863960" imgH="2538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3" y="5932488"/>
                        <a:ext cx="8615362" cy="44926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2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2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2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28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2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28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28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2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2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2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2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28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28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2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2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2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2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28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28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2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28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628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62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8" grpId="0"/>
      <p:bldP spid="162821" grpId="0"/>
      <p:bldP spid="162823" grpId="0"/>
      <p:bldP spid="162825" grpId="0"/>
      <p:bldP spid="16282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r>
              <a:rPr lang="cs-CZ" altLang="cs-CZ" sz="4200" b="1" u="sng">
                <a:solidFill>
                  <a:schemeClr val="bg2"/>
                </a:solidFill>
                <a:sym typeface="Symbol" panose="05050102010706020507" pitchFamily="18" charset="2"/>
              </a:rPr>
              <a:t>T článek</a:t>
            </a:r>
          </a:p>
        </p:txBody>
      </p:sp>
      <p:sp>
        <p:nvSpPr>
          <p:cNvPr id="163844" name="Text Box 4"/>
          <p:cNvSpPr txBox="1">
            <a:spLocks noChangeArrowheads="1"/>
          </p:cNvSpPr>
          <p:nvPr/>
        </p:nvSpPr>
        <p:spPr bwMode="auto">
          <a:xfrm>
            <a:off x="7380288" y="1268413"/>
            <a:ext cx="5048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63847" name="Line 7"/>
          <p:cNvSpPr>
            <a:spLocks noChangeShapeType="1"/>
          </p:cNvSpPr>
          <p:nvPr/>
        </p:nvSpPr>
        <p:spPr bwMode="auto">
          <a:xfrm rot="5400000">
            <a:off x="4679157" y="2385219"/>
            <a:ext cx="360362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07" name="Text Box 67"/>
          <p:cNvSpPr txBox="1">
            <a:spLocks noChangeArrowheads="1"/>
          </p:cNvSpPr>
          <p:nvPr/>
        </p:nvSpPr>
        <p:spPr bwMode="auto">
          <a:xfrm>
            <a:off x="3922713" y="1785938"/>
            <a:ext cx="4333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Y</a:t>
            </a:r>
          </a:p>
        </p:txBody>
      </p:sp>
      <p:sp>
        <p:nvSpPr>
          <p:cNvPr id="163908" name="Line 68"/>
          <p:cNvSpPr>
            <a:spLocks noChangeShapeType="1"/>
          </p:cNvSpPr>
          <p:nvPr/>
        </p:nvSpPr>
        <p:spPr bwMode="auto">
          <a:xfrm>
            <a:off x="7524750" y="1628775"/>
            <a:ext cx="36036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163909" name="Object 69"/>
          <p:cNvGraphicFramePr>
            <a:graphicFrameLocks noChangeAspect="1"/>
          </p:cNvGraphicFramePr>
          <p:nvPr/>
        </p:nvGraphicFramePr>
        <p:xfrm>
          <a:off x="2771775" y="4292600"/>
          <a:ext cx="1152525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03" name="Rovnice" r:id="rId3" imgW="596880" imgH="419040" progId="Equation.3">
                  <p:embed/>
                </p:oleObj>
              </mc:Choice>
              <mc:Fallback>
                <p:oleObj name="Rovnice" r:id="rId3" imgW="596880" imgH="419040" progId="Equation.3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4292600"/>
                        <a:ext cx="1152525" cy="80803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10" name="Text Box 70"/>
          <p:cNvSpPr txBox="1">
            <a:spLocks noChangeArrowheads="1"/>
          </p:cNvSpPr>
          <p:nvPr/>
        </p:nvSpPr>
        <p:spPr bwMode="auto">
          <a:xfrm>
            <a:off x="179388" y="4292600"/>
            <a:ext cx="2520950" cy="3968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rgbClr val="000000"/>
                </a:solidFill>
                <a:effectLst/>
              </a:rPr>
              <a:t>Výstupní proud I</a:t>
            </a:r>
            <a:r>
              <a:rPr lang="cs-CZ" altLang="cs-CZ" sz="2000" b="1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altLang="cs-CZ" sz="2000" b="1" dirty="0">
                <a:solidFill>
                  <a:srgbClr val="000000"/>
                </a:solidFill>
                <a:effectLst/>
              </a:rPr>
              <a:t>:</a:t>
            </a:r>
          </a:p>
        </p:txBody>
      </p:sp>
      <p:sp>
        <p:nvSpPr>
          <p:cNvPr id="163911" name="Text Box 71"/>
          <p:cNvSpPr txBox="1">
            <a:spLocks noChangeArrowheads="1"/>
          </p:cNvSpPr>
          <p:nvPr/>
        </p:nvSpPr>
        <p:spPr bwMode="auto">
          <a:xfrm>
            <a:off x="4572000" y="4365625"/>
            <a:ext cx="1800225" cy="3968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cs-CZ" sz="2000" b="1">
                <a:solidFill>
                  <a:srgbClr val="000000"/>
                </a:solidFill>
                <a:effectLst/>
              </a:rPr>
              <a:t>Nap</a:t>
            </a:r>
            <a:r>
              <a:rPr lang="cs-CZ" altLang="cs-CZ" sz="2000" b="1">
                <a:solidFill>
                  <a:srgbClr val="000000"/>
                </a:solidFill>
                <a:effectLst/>
              </a:rPr>
              <a:t>ětí </a:t>
            </a:r>
            <a:r>
              <a:rPr lang="cs-CZ" altLang="cs-CZ" sz="2000" b="1">
                <a:solidFill>
                  <a:srgbClr val="000000"/>
                </a:solidFill>
                <a:effectLst/>
                <a:sym typeface="Symbol" panose="05050102010706020507" pitchFamily="18" charset="2"/>
              </a:rPr>
              <a:t>U</a:t>
            </a:r>
            <a:r>
              <a:rPr lang="cs-CZ" altLang="cs-CZ" sz="2000" b="1" baseline="-25000">
                <a:solidFill>
                  <a:srgbClr val="000000"/>
                </a:solidFill>
                <a:effectLst/>
                <a:sym typeface="Symbol" panose="05050102010706020507" pitchFamily="18" charset="2"/>
              </a:rPr>
              <a:t>L</a:t>
            </a:r>
            <a:r>
              <a:rPr lang="en-US" altLang="cs-CZ" sz="2000" b="1" baseline="30000">
                <a:solidFill>
                  <a:srgbClr val="000000"/>
                </a:solidFill>
                <a:effectLst/>
                <a:sym typeface="Symbol" panose="05050102010706020507" pitchFamily="18" charset="2"/>
              </a:rPr>
              <a:t>’’</a:t>
            </a:r>
            <a:r>
              <a:rPr lang="cs-CZ" altLang="cs-CZ" sz="2000" b="1">
                <a:solidFill>
                  <a:srgbClr val="000000"/>
                </a:solidFill>
                <a:effectLst/>
              </a:rPr>
              <a:t>:</a:t>
            </a:r>
          </a:p>
        </p:txBody>
      </p:sp>
      <p:graphicFrame>
        <p:nvGraphicFramePr>
          <p:cNvPr id="163912" name="Object 72"/>
          <p:cNvGraphicFramePr>
            <a:graphicFrameLocks noGrp="1" noChangeAspect="1"/>
          </p:cNvGraphicFramePr>
          <p:nvPr>
            <p:ph idx="1"/>
          </p:nvPr>
        </p:nvGraphicFramePr>
        <p:xfrm>
          <a:off x="5578475" y="4797425"/>
          <a:ext cx="3097213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04" name="Rovnice" r:id="rId5" imgW="1409400" imgH="241200" progId="Equation.3">
                  <p:embed/>
                </p:oleObj>
              </mc:Choice>
              <mc:Fallback>
                <p:oleObj name="Rovnice" r:id="rId5" imgW="1409400" imgH="241200" progId="Equation.3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8475" y="4797425"/>
                        <a:ext cx="3097213" cy="5302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20" name="Text Box 80"/>
          <p:cNvSpPr txBox="1">
            <a:spLocks noChangeArrowheads="1"/>
          </p:cNvSpPr>
          <p:nvPr/>
        </p:nvSpPr>
        <p:spPr bwMode="auto">
          <a:xfrm>
            <a:off x="2411413" y="5337175"/>
            <a:ext cx="1800225" cy="3968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</a:rPr>
              <a:t>Proud I</a:t>
            </a:r>
            <a:r>
              <a:rPr lang="en-US" altLang="cs-CZ" sz="2000" b="1" baseline="-25000">
                <a:solidFill>
                  <a:srgbClr val="000000"/>
                </a:solidFill>
                <a:effectLst/>
              </a:rPr>
              <a:t>G</a:t>
            </a:r>
            <a:r>
              <a:rPr lang="en-US" altLang="cs-CZ" sz="2000" b="1">
                <a:solidFill>
                  <a:srgbClr val="000000"/>
                </a:solidFill>
                <a:effectLst/>
              </a:rPr>
              <a:t> a I</a:t>
            </a:r>
            <a:r>
              <a:rPr lang="en-US" altLang="cs-CZ" sz="2000" b="1" baseline="-25000">
                <a:solidFill>
                  <a:srgbClr val="000000"/>
                </a:solidFill>
                <a:effectLst/>
              </a:rPr>
              <a:t>B</a:t>
            </a:r>
            <a:r>
              <a:rPr lang="cs-CZ" altLang="cs-CZ" sz="2000" b="1">
                <a:solidFill>
                  <a:srgbClr val="000000"/>
                </a:solidFill>
                <a:effectLst/>
              </a:rPr>
              <a:t>:</a:t>
            </a:r>
          </a:p>
        </p:txBody>
      </p:sp>
      <p:graphicFrame>
        <p:nvGraphicFramePr>
          <p:cNvPr id="163921" name="Object 81"/>
          <p:cNvGraphicFramePr>
            <a:graphicFrameLocks noChangeAspect="1"/>
          </p:cNvGraphicFramePr>
          <p:nvPr/>
        </p:nvGraphicFramePr>
        <p:xfrm>
          <a:off x="3419475" y="5805488"/>
          <a:ext cx="1727200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05" name="Rovnice" r:id="rId7" imgW="838080" imgH="457200" progId="Equation.3">
                  <p:embed/>
                </p:oleObj>
              </mc:Choice>
              <mc:Fallback>
                <p:oleObj name="Rovnice" r:id="rId7" imgW="838080" imgH="457200" progId="Equation.3">
                  <p:embed/>
                  <p:pic>
                    <p:nvPicPr>
                      <p:cNvPr id="0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5805488"/>
                        <a:ext cx="1727200" cy="94138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22" name="Text Box 82"/>
          <p:cNvSpPr txBox="1">
            <a:spLocks noChangeArrowheads="1"/>
          </p:cNvSpPr>
          <p:nvPr/>
        </p:nvSpPr>
        <p:spPr bwMode="auto">
          <a:xfrm>
            <a:off x="5651500" y="5661025"/>
            <a:ext cx="1655763" cy="3968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</a:rPr>
              <a:t>Proud I</a:t>
            </a:r>
            <a:r>
              <a:rPr lang="cs-CZ" altLang="cs-CZ" sz="2000" b="1" baseline="-25000">
                <a:solidFill>
                  <a:srgbClr val="000000"/>
                </a:solidFill>
                <a:effectLst/>
              </a:rPr>
              <a:t>Y</a:t>
            </a:r>
            <a:r>
              <a:rPr lang="cs-CZ" altLang="cs-CZ" sz="2000" b="1">
                <a:solidFill>
                  <a:srgbClr val="000000"/>
                </a:solidFill>
                <a:effectLst/>
              </a:rPr>
              <a:t>:</a:t>
            </a:r>
          </a:p>
        </p:txBody>
      </p:sp>
      <p:graphicFrame>
        <p:nvGraphicFramePr>
          <p:cNvPr id="163923" name="Object 83"/>
          <p:cNvGraphicFramePr>
            <a:graphicFrameLocks noChangeAspect="1"/>
          </p:cNvGraphicFramePr>
          <p:nvPr/>
        </p:nvGraphicFramePr>
        <p:xfrm>
          <a:off x="6970713" y="6138863"/>
          <a:ext cx="1973262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06" name="Rovnice" r:id="rId9" imgW="749160" imgH="228600" progId="Equation.3">
                  <p:embed/>
                </p:oleObj>
              </mc:Choice>
              <mc:Fallback>
                <p:oleObj name="Rovnice" r:id="rId9" imgW="749160" imgH="228600" progId="Equation.3">
                  <p:embed/>
                  <p:pic>
                    <p:nvPicPr>
                      <p:cNvPr id="0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0713" y="6138863"/>
                        <a:ext cx="1973262" cy="6032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24" name="Text Box 84"/>
          <p:cNvSpPr txBox="1">
            <a:spLocks noChangeArrowheads="1"/>
          </p:cNvSpPr>
          <p:nvPr/>
        </p:nvSpPr>
        <p:spPr bwMode="auto">
          <a:xfrm>
            <a:off x="4859338" y="2133600"/>
            <a:ext cx="2889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163925" name="Text Box 85"/>
          <p:cNvSpPr txBox="1">
            <a:spLocks noChangeArrowheads="1"/>
          </p:cNvSpPr>
          <p:nvPr/>
        </p:nvSpPr>
        <p:spPr bwMode="auto">
          <a:xfrm>
            <a:off x="3562350" y="2133600"/>
            <a:ext cx="4333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G</a:t>
            </a:r>
          </a:p>
        </p:txBody>
      </p:sp>
      <p:sp>
        <p:nvSpPr>
          <p:cNvPr id="163926" name="Line 86"/>
          <p:cNvSpPr>
            <a:spLocks noChangeShapeType="1"/>
          </p:cNvSpPr>
          <p:nvPr/>
        </p:nvSpPr>
        <p:spPr bwMode="auto">
          <a:xfrm rot="5400000">
            <a:off x="3744119" y="2385219"/>
            <a:ext cx="360362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27" name="Line 87"/>
          <p:cNvSpPr>
            <a:spLocks noChangeShapeType="1"/>
          </p:cNvSpPr>
          <p:nvPr/>
        </p:nvSpPr>
        <p:spPr bwMode="auto">
          <a:xfrm rot="5400000">
            <a:off x="4104482" y="1953419"/>
            <a:ext cx="360362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163948" name="Group 108"/>
          <p:cNvGrpSpPr>
            <a:grpSpLocks/>
          </p:cNvGrpSpPr>
          <p:nvPr/>
        </p:nvGrpSpPr>
        <p:grpSpPr bwMode="auto">
          <a:xfrm>
            <a:off x="755650" y="1209675"/>
            <a:ext cx="7848600" cy="2941638"/>
            <a:chOff x="476" y="762"/>
            <a:chExt cx="4944" cy="1853"/>
          </a:xfrm>
        </p:grpSpPr>
        <p:sp>
          <p:nvSpPr>
            <p:cNvPr id="163872" name="Text Box 32"/>
            <p:cNvSpPr txBox="1">
              <a:spLocks noChangeArrowheads="1"/>
            </p:cNvSpPr>
            <p:nvPr/>
          </p:nvSpPr>
          <p:spPr bwMode="auto">
            <a:xfrm>
              <a:off x="5102" y="1706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8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Z</a:t>
              </a:r>
              <a:endParaRPr lang="cs-CZ" altLang="cs-CZ" sz="18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endParaRPr>
            </a:p>
          </p:txBody>
        </p:sp>
        <p:grpSp>
          <p:nvGrpSpPr>
            <p:cNvPr id="163945" name="Group 105"/>
            <p:cNvGrpSpPr>
              <a:grpSpLocks/>
            </p:cNvGrpSpPr>
            <p:nvPr/>
          </p:nvGrpSpPr>
          <p:grpSpPr bwMode="auto">
            <a:xfrm>
              <a:off x="476" y="762"/>
              <a:ext cx="4672" cy="1853"/>
              <a:chOff x="476" y="762"/>
              <a:chExt cx="4672" cy="1853"/>
            </a:xfrm>
          </p:grpSpPr>
          <p:sp>
            <p:nvSpPr>
              <p:cNvPr id="163845" name="Line 5"/>
              <p:cNvSpPr>
                <a:spLocks noChangeShapeType="1"/>
              </p:cNvSpPr>
              <p:nvPr/>
            </p:nvSpPr>
            <p:spPr bwMode="auto">
              <a:xfrm>
                <a:off x="4921" y="1253"/>
                <a:ext cx="0" cy="117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846" name="Text Box 6"/>
              <p:cNvSpPr txBox="1">
                <a:spLocks noChangeArrowheads="1"/>
              </p:cNvSpPr>
              <p:nvPr/>
            </p:nvSpPr>
            <p:spPr bwMode="auto">
              <a:xfrm>
                <a:off x="4605" y="1752"/>
                <a:ext cx="271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U</a:t>
                </a:r>
                <a:r>
                  <a:rPr lang="cs-CZ" altLang="cs-CZ" sz="1800" b="1" baseline="-250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</a:t>
                </a:r>
                <a:r>
                  <a:rPr lang="en-US" altLang="cs-CZ" sz="1800" b="1" baseline="-250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</a:t>
                </a:r>
                <a:endParaRPr lang="cs-CZ" altLang="cs-CZ" sz="18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163850" name="AutoShape 10"/>
              <p:cNvCxnSpPr>
                <a:cxnSpLocks noChangeShapeType="1"/>
                <a:stCxn id="163895" idx="4"/>
                <a:endCxn id="163852" idx="0"/>
              </p:cNvCxnSpPr>
              <p:nvPr/>
            </p:nvCxnSpPr>
            <p:spPr bwMode="auto">
              <a:xfrm flipH="1">
                <a:off x="2789" y="2395"/>
                <a:ext cx="1" cy="121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63852" name="Oval 12"/>
              <p:cNvSpPr>
                <a:spLocks noChangeArrowheads="1"/>
              </p:cNvSpPr>
              <p:nvPr/>
            </p:nvSpPr>
            <p:spPr bwMode="auto">
              <a:xfrm>
                <a:off x="2743" y="2524"/>
                <a:ext cx="91" cy="91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3853" name="Oval 13"/>
              <p:cNvSpPr>
                <a:spLocks noChangeArrowheads="1"/>
              </p:cNvSpPr>
              <p:nvPr/>
            </p:nvSpPr>
            <p:spPr bwMode="auto">
              <a:xfrm>
                <a:off x="2743" y="1035"/>
                <a:ext cx="91" cy="91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3854" name="Oval 14"/>
              <p:cNvSpPr>
                <a:spLocks noChangeAspect="1" noChangeArrowheads="1"/>
              </p:cNvSpPr>
              <p:nvPr/>
            </p:nvSpPr>
            <p:spPr bwMode="auto">
              <a:xfrm>
                <a:off x="476" y="1570"/>
                <a:ext cx="363" cy="363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3855" name="Text Box 15"/>
              <p:cNvSpPr txBox="1">
                <a:spLocks noChangeArrowheads="1"/>
              </p:cNvSpPr>
              <p:nvPr/>
            </p:nvSpPr>
            <p:spPr bwMode="auto">
              <a:xfrm>
                <a:off x="521" y="1625"/>
                <a:ext cx="272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24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sym typeface="Symbol" panose="05050102010706020507" pitchFamily="18" charset="2"/>
                  </a:rPr>
                  <a:t></a:t>
                </a:r>
              </a:p>
            </p:txBody>
          </p:sp>
          <p:grpSp>
            <p:nvGrpSpPr>
              <p:cNvPr id="163856" name="Group 16"/>
              <p:cNvGrpSpPr>
                <a:grpSpLocks/>
              </p:cNvGrpSpPr>
              <p:nvPr/>
            </p:nvGrpSpPr>
            <p:grpSpPr bwMode="auto">
              <a:xfrm>
                <a:off x="1020" y="980"/>
                <a:ext cx="545" cy="92"/>
                <a:chOff x="838" y="2340"/>
                <a:chExt cx="545" cy="92"/>
              </a:xfrm>
            </p:grpSpPr>
            <p:sp>
              <p:nvSpPr>
                <p:cNvPr id="163857" name="Arc 17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3858" name="Arc 18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3859" name="Arc 19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3860" name="Arc 20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3861" name="Arc 21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3862" name="Arc 22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163863" name="Rectangle 23"/>
              <p:cNvSpPr>
                <a:spLocks noChangeAspect="1" noChangeArrowheads="1"/>
              </p:cNvSpPr>
              <p:nvPr/>
            </p:nvSpPr>
            <p:spPr bwMode="auto">
              <a:xfrm rot="5400000">
                <a:off x="2089" y="888"/>
                <a:ext cx="154" cy="385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163864" name="AutoShape 24"/>
              <p:cNvCxnSpPr>
                <a:cxnSpLocks noChangeShapeType="1"/>
                <a:stCxn id="163863" idx="2"/>
                <a:endCxn id="163861" idx="1"/>
              </p:cNvCxnSpPr>
              <p:nvPr/>
            </p:nvCxnSpPr>
            <p:spPr bwMode="auto">
              <a:xfrm flipH="1" flipV="1">
                <a:off x="1565" y="1080"/>
                <a:ext cx="401" cy="2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3865" name="AutoShape 25"/>
              <p:cNvCxnSpPr>
                <a:cxnSpLocks noChangeShapeType="1"/>
                <a:stCxn id="163863" idx="0"/>
                <a:endCxn id="163853" idx="2"/>
              </p:cNvCxnSpPr>
              <p:nvPr/>
            </p:nvCxnSpPr>
            <p:spPr bwMode="auto">
              <a:xfrm flipV="1">
                <a:off x="2367" y="1081"/>
                <a:ext cx="368" cy="1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63866" name="Oval 26"/>
              <p:cNvSpPr>
                <a:spLocks noChangeArrowheads="1"/>
              </p:cNvSpPr>
              <p:nvPr/>
            </p:nvSpPr>
            <p:spPr bwMode="auto">
              <a:xfrm>
                <a:off x="5025" y="1035"/>
                <a:ext cx="91" cy="91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3867" name="Oval 27"/>
              <p:cNvSpPr>
                <a:spLocks noChangeArrowheads="1"/>
              </p:cNvSpPr>
              <p:nvPr/>
            </p:nvSpPr>
            <p:spPr bwMode="auto">
              <a:xfrm>
                <a:off x="5025" y="2523"/>
                <a:ext cx="91" cy="91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163868" name="AutoShape 28"/>
              <p:cNvCxnSpPr>
                <a:cxnSpLocks noChangeShapeType="1"/>
                <a:stCxn id="163852" idx="6"/>
                <a:endCxn id="163867" idx="2"/>
              </p:cNvCxnSpPr>
              <p:nvPr/>
            </p:nvCxnSpPr>
            <p:spPr bwMode="auto">
              <a:xfrm flipV="1">
                <a:off x="2842" y="2569"/>
                <a:ext cx="2175" cy="1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63869" name="Rectangle 29"/>
              <p:cNvSpPr>
                <a:spLocks noChangeAspect="1" noChangeArrowheads="1"/>
              </p:cNvSpPr>
              <p:nvPr/>
            </p:nvSpPr>
            <p:spPr bwMode="auto">
              <a:xfrm>
                <a:off x="4994" y="1616"/>
                <a:ext cx="154" cy="385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163870" name="AutoShape 30"/>
              <p:cNvCxnSpPr>
                <a:cxnSpLocks noChangeShapeType="1"/>
                <a:stCxn id="163866" idx="4"/>
                <a:endCxn id="163869" idx="0"/>
              </p:cNvCxnSpPr>
              <p:nvPr/>
            </p:nvCxnSpPr>
            <p:spPr bwMode="auto">
              <a:xfrm>
                <a:off x="5071" y="1134"/>
                <a:ext cx="0" cy="474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3871" name="AutoShape 31"/>
              <p:cNvCxnSpPr>
                <a:cxnSpLocks noChangeShapeType="1"/>
                <a:stCxn id="163869" idx="2"/>
                <a:endCxn id="163867" idx="0"/>
              </p:cNvCxnSpPr>
              <p:nvPr/>
            </p:nvCxnSpPr>
            <p:spPr bwMode="auto">
              <a:xfrm>
                <a:off x="5071" y="2009"/>
                <a:ext cx="0" cy="506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63891" name="Rectangle 51"/>
              <p:cNvSpPr>
                <a:spLocks noChangeAspect="1" noChangeArrowheads="1"/>
              </p:cNvSpPr>
              <p:nvPr/>
            </p:nvSpPr>
            <p:spPr bwMode="auto">
              <a:xfrm>
                <a:off x="2472" y="1661"/>
                <a:ext cx="154" cy="385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3892" name="Oval 52"/>
              <p:cNvSpPr>
                <a:spLocks noChangeArrowheads="1"/>
              </p:cNvSpPr>
              <p:nvPr/>
            </p:nvSpPr>
            <p:spPr bwMode="auto">
              <a:xfrm>
                <a:off x="2744" y="1344"/>
                <a:ext cx="91" cy="91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163893" name="AutoShape 53"/>
              <p:cNvCxnSpPr>
                <a:cxnSpLocks noChangeShapeType="1"/>
                <a:stCxn id="163892" idx="2"/>
                <a:endCxn id="163891" idx="0"/>
              </p:cNvCxnSpPr>
              <p:nvPr/>
            </p:nvCxnSpPr>
            <p:spPr bwMode="auto">
              <a:xfrm rot="10800000" flipV="1">
                <a:off x="2549" y="1390"/>
                <a:ext cx="187" cy="263"/>
              </a:xfrm>
              <a:prstGeom prst="bentConnector2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3894" name="AutoShape 54"/>
              <p:cNvCxnSpPr>
                <a:cxnSpLocks noChangeShapeType="1"/>
                <a:stCxn id="163891" idx="2"/>
                <a:endCxn id="163895" idx="2"/>
              </p:cNvCxnSpPr>
              <p:nvPr/>
            </p:nvCxnSpPr>
            <p:spPr bwMode="auto">
              <a:xfrm rot="16200000" flipH="1">
                <a:off x="2499" y="2104"/>
                <a:ext cx="288" cy="187"/>
              </a:xfrm>
              <a:prstGeom prst="bentConnector2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63895" name="Oval 55"/>
              <p:cNvSpPr>
                <a:spLocks noChangeArrowheads="1"/>
              </p:cNvSpPr>
              <p:nvPr/>
            </p:nvSpPr>
            <p:spPr bwMode="auto">
              <a:xfrm>
                <a:off x="2744" y="2296"/>
                <a:ext cx="91" cy="91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grpSp>
            <p:nvGrpSpPr>
              <p:cNvPr id="163896" name="Group 56"/>
              <p:cNvGrpSpPr>
                <a:grpSpLocks/>
              </p:cNvGrpSpPr>
              <p:nvPr/>
            </p:nvGrpSpPr>
            <p:grpSpPr bwMode="auto">
              <a:xfrm>
                <a:off x="2881" y="1797"/>
                <a:ext cx="180" cy="45"/>
                <a:chOff x="1701" y="1752"/>
                <a:chExt cx="180" cy="45"/>
              </a:xfrm>
            </p:grpSpPr>
            <p:sp>
              <p:nvSpPr>
                <p:cNvPr id="163897" name="Line 57"/>
                <p:cNvSpPr>
                  <a:spLocks noChangeShapeType="1"/>
                </p:cNvSpPr>
                <p:nvPr/>
              </p:nvSpPr>
              <p:spPr bwMode="auto">
                <a:xfrm>
                  <a:off x="1701" y="1752"/>
                  <a:ext cx="90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63898" name="Line 58"/>
                <p:cNvSpPr>
                  <a:spLocks noChangeShapeType="1"/>
                </p:cNvSpPr>
                <p:nvPr/>
              </p:nvSpPr>
              <p:spPr bwMode="auto">
                <a:xfrm>
                  <a:off x="1701" y="1797"/>
                  <a:ext cx="90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63899" name="Line 59"/>
                <p:cNvSpPr>
                  <a:spLocks noChangeShapeType="1"/>
                </p:cNvSpPr>
                <p:nvPr/>
              </p:nvSpPr>
              <p:spPr bwMode="auto">
                <a:xfrm>
                  <a:off x="1791" y="1797"/>
                  <a:ext cx="90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63900" name="Line 60"/>
                <p:cNvSpPr>
                  <a:spLocks noChangeShapeType="1"/>
                </p:cNvSpPr>
                <p:nvPr/>
              </p:nvSpPr>
              <p:spPr bwMode="auto">
                <a:xfrm>
                  <a:off x="1791" y="1752"/>
                  <a:ext cx="90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cxnSp>
            <p:nvCxnSpPr>
              <p:cNvPr id="163901" name="AutoShape 61"/>
              <p:cNvCxnSpPr>
                <a:cxnSpLocks noChangeShapeType="1"/>
                <a:stCxn id="163898" idx="1"/>
                <a:endCxn id="163895" idx="6"/>
              </p:cNvCxnSpPr>
              <p:nvPr/>
            </p:nvCxnSpPr>
            <p:spPr bwMode="auto">
              <a:xfrm rot="5400000">
                <a:off x="2665" y="2036"/>
                <a:ext cx="484" cy="128"/>
              </a:xfrm>
              <a:prstGeom prst="bentConnector2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3902" name="AutoShape 62"/>
              <p:cNvCxnSpPr>
                <a:cxnSpLocks noChangeShapeType="1"/>
                <a:stCxn id="163900" idx="0"/>
                <a:endCxn id="163892" idx="6"/>
              </p:cNvCxnSpPr>
              <p:nvPr/>
            </p:nvCxnSpPr>
            <p:spPr bwMode="auto">
              <a:xfrm rot="5400000" flipH="1">
                <a:off x="2711" y="1522"/>
                <a:ext cx="391" cy="128"/>
              </a:xfrm>
              <a:prstGeom prst="bentConnector2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3903" name="AutoShape 63"/>
              <p:cNvCxnSpPr>
                <a:cxnSpLocks noChangeShapeType="1"/>
                <a:stCxn id="163853" idx="4"/>
                <a:endCxn id="163892" idx="0"/>
              </p:cNvCxnSpPr>
              <p:nvPr/>
            </p:nvCxnSpPr>
            <p:spPr bwMode="auto">
              <a:xfrm>
                <a:off x="2789" y="1134"/>
                <a:ext cx="1" cy="202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3904" name="AutoShape 64"/>
              <p:cNvCxnSpPr>
                <a:cxnSpLocks noChangeShapeType="1"/>
                <a:stCxn id="163854" idx="4"/>
              </p:cNvCxnSpPr>
              <p:nvPr/>
            </p:nvCxnSpPr>
            <p:spPr bwMode="auto">
              <a:xfrm rot="16200000" flipH="1">
                <a:off x="816" y="1783"/>
                <a:ext cx="628" cy="943"/>
              </a:xfrm>
              <a:prstGeom prst="bentConnector2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3905" name="AutoShape 65"/>
              <p:cNvCxnSpPr>
                <a:cxnSpLocks noChangeShapeType="1"/>
                <a:endCxn id="163852" idx="2"/>
              </p:cNvCxnSpPr>
              <p:nvPr/>
            </p:nvCxnSpPr>
            <p:spPr bwMode="auto">
              <a:xfrm>
                <a:off x="982" y="2569"/>
                <a:ext cx="1753" cy="1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63914" name="Text Box 74"/>
              <p:cNvSpPr txBox="1">
                <a:spLocks noChangeArrowheads="1"/>
              </p:cNvSpPr>
              <p:nvPr/>
            </p:nvSpPr>
            <p:spPr bwMode="auto">
              <a:xfrm>
                <a:off x="930" y="762"/>
                <a:ext cx="771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X</a:t>
                </a:r>
                <a:r>
                  <a:rPr lang="cs-CZ" altLang="cs-CZ" sz="1800" b="1" baseline="-250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sym typeface="Symbol" panose="05050102010706020507" pitchFamily="18" charset="2"/>
                  </a:rPr>
                  <a:t>La</a:t>
                </a:r>
                <a:r>
                  <a:rPr lang="cs-CZ" altLang="cs-CZ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sym typeface="Symbol" panose="05050102010706020507" pitchFamily="18" charset="2"/>
                  </a:rPr>
                  <a:t>=X</a:t>
                </a:r>
                <a:r>
                  <a:rPr lang="cs-CZ" altLang="cs-CZ" sz="1800" b="1" baseline="-250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sym typeface="Symbol" panose="05050102010706020507" pitchFamily="18" charset="2"/>
                  </a:rPr>
                  <a:t>L</a:t>
                </a:r>
                <a:r>
                  <a:rPr lang="cs-CZ" altLang="cs-CZ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sym typeface="Symbol" panose="05050102010706020507" pitchFamily="18" charset="2"/>
                  </a:rPr>
                  <a:t>/2</a:t>
                </a:r>
              </a:p>
            </p:txBody>
          </p:sp>
          <p:sp>
            <p:nvSpPr>
              <p:cNvPr id="163915" name="Text Box 75"/>
              <p:cNvSpPr txBox="1">
                <a:spLocks noChangeArrowheads="1"/>
              </p:cNvSpPr>
              <p:nvPr/>
            </p:nvSpPr>
            <p:spPr bwMode="auto">
              <a:xfrm>
                <a:off x="1882" y="799"/>
                <a:ext cx="5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R</a:t>
                </a:r>
                <a:r>
                  <a:rPr lang="cs-CZ" altLang="cs-CZ" sz="1800" b="1" baseline="-250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a</a:t>
                </a:r>
                <a:r>
                  <a:rPr lang="cs-CZ" altLang="cs-CZ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=R/2</a:t>
                </a:r>
                <a:endParaRPr lang="cs-CZ" altLang="cs-CZ" sz="18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163916" name="Text Box 76"/>
              <p:cNvSpPr txBox="1">
                <a:spLocks noChangeArrowheads="1"/>
              </p:cNvSpPr>
              <p:nvPr/>
            </p:nvSpPr>
            <p:spPr bwMode="auto">
              <a:xfrm>
                <a:off x="3062" y="1715"/>
                <a:ext cx="27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</a:t>
                </a:r>
                <a:r>
                  <a:rPr lang="cs-CZ" altLang="cs-CZ" sz="1800" b="1" baseline="-250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sym typeface="Symbol" panose="05050102010706020507" pitchFamily="18" charset="2"/>
                  </a:rPr>
                  <a:t>C</a:t>
                </a:r>
                <a:endParaRPr lang="cs-CZ" altLang="cs-CZ" sz="1800" b="1">
                  <a:solidFill>
                    <a:srgbClr val="000000"/>
                  </a:solidFill>
                  <a:effectLst/>
                  <a:latin typeface="Arial" panose="020B0604020202020204" pitchFamily="34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163918" name="Text Box 78"/>
              <p:cNvSpPr txBox="1">
                <a:spLocks noChangeArrowheads="1"/>
              </p:cNvSpPr>
              <p:nvPr/>
            </p:nvSpPr>
            <p:spPr bwMode="auto">
              <a:xfrm>
                <a:off x="2245" y="1760"/>
                <a:ext cx="27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G</a:t>
                </a:r>
                <a:endParaRPr lang="cs-CZ" altLang="cs-CZ" sz="18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  <a:sym typeface="Symbol" panose="05050102010706020507" pitchFamily="18" charset="2"/>
                </a:endParaRPr>
              </a:p>
            </p:txBody>
          </p:sp>
          <p:grpSp>
            <p:nvGrpSpPr>
              <p:cNvPr id="163928" name="Group 88"/>
              <p:cNvGrpSpPr>
                <a:grpSpLocks/>
              </p:cNvGrpSpPr>
              <p:nvPr/>
            </p:nvGrpSpPr>
            <p:grpSpPr bwMode="auto">
              <a:xfrm>
                <a:off x="3198" y="986"/>
                <a:ext cx="545" cy="92"/>
                <a:chOff x="838" y="2340"/>
                <a:chExt cx="545" cy="92"/>
              </a:xfrm>
            </p:grpSpPr>
            <p:sp>
              <p:nvSpPr>
                <p:cNvPr id="163929" name="Arc 89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3930" name="Arc 90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3931" name="Arc 91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3932" name="Arc 92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3933" name="Arc 93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3934" name="Arc 94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163935" name="Rectangle 95"/>
              <p:cNvSpPr>
                <a:spLocks noChangeAspect="1" noChangeArrowheads="1"/>
              </p:cNvSpPr>
              <p:nvPr/>
            </p:nvSpPr>
            <p:spPr bwMode="auto">
              <a:xfrm rot="5400000">
                <a:off x="4221" y="888"/>
                <a:ext cx="154" cy="385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163936" name="AutoShape 96"/>
              <p:cNvCxnSpPr>
                <a:cxnSpLocks noChangeShapeType="1"/>
                <a:stCxn id="163935" idx="2"/>
                <a:endCxn id="163933" idx="1"/>
              </p:cNvCxnSpPr>
              <p:nvPr/>
            </p:nvCxnSpPr>
            <p:spPr bwMode="auto">
              <a:xfrm flipH="1">
                <a:off x="3743" y="1082"/>
                <a:ext cx="355" cy="4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3940" name="AutoShape 100"/>
              <p:cNvCxnSpPr>
                <a:cxnSpLocks noChangeShapeType="1"/>
                <a:stCxn id="163854" idx="0"/>
                <a:endCxn id="163858" idx="0"/>
              </p:cNvCxnSpPr>
              <p:nvPr/>
            </p:nvCxnSpPr>
            <p:spPr bwMode="auto">
              <a:xfrm rot="16200000">
                <a:off x="591" y="1140"/>
                <a:ext cx="489" cy="355"/>
              </a:xfrm>
              <a:prstGeom prst="bentConnector2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3941" name="AutoShape 101"/>
              <p:cNvCxnSpPr>
                <a:cxnSpLocks noChangeShapeType="1"/>
                <a:stCxn id="163930" idx="0"/>
                <a:endCxn id="163853" idx="6"/>
              </p:cNvCxnSpPr>
              <p:nvPr/>
            </p:nvCxnSpPr>
            <p:spPr bwMode="auto">
              <a:xfrm flipH="1">
                <a:off x="2842" y="1079"/>
                <a:ext cx="349" cy="2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3942" name="AutoShape 102"/>
              <p:cNvCxnSpPr>
                <a:cxnSpLocks noChangeShapeType="1"/>
                <a:stCxn id="163935" idx="0"/>
                <a:endCxn id="163866" idx="2"/>
              </p:cNvCxnSpPr>
              <p:nvPr/>
            </p:nvCxnSpPr>
            <p:spPr bwMode="auto">
              <a:xfrm flipV="1">
                <a:off x="4499" y="1081"/>
                <a:ext cx="518" cy="1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63943" name="Text Box 103"/>
              <p:cNvSpPr txBox="1">
                <a:spLocks noChangeArrowheads="1"/>
              </p:cNvSpPr>
              <p:nvPr/>
            </p:nvSpPr>
            <p:spPr bwMode="auto">
              <a:xfrm>
                <a:off x="3107" y="762"/>
                <a:ext cx="771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X</a:t>
                </a:r>
                <a:r>
                  <a:rPr lang="cs-CZ" altLang="cs-CZ" sz="1800" b="1" baseline="-250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sym typeface="Symbol" panose="05050102010706020507" pitchFamily="18" charset="2"/>
                  </a:rPr>
                  <a:t>La</a:t>
                </a:r>
                <a:r>
                  <a:rPr lang="cs-CZ" altLang="cs-CZ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sym typeface="Symbol" panose="05050102010706020507" pitchFamily="18" charset="2"/>
                  </a:rPr>
                  <a:t>=X</a:t>
                </a:r>
                <a:r>
                  <a:rPr lang="cs-CZ" altLang="cs-CZ" sz="1800" b="1" baseline="-250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sym typeface="Symbol" panose="05050102010706020507" pitchFamily="18" charset="2"/>
                  </a:rPr>
                  <a:t>L</a:t>
                </a:r>
                <a:r>
                  <a:rPr lang="cs-CZ" altLang="cs-CZ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sym typeface="Symbol" panose="05050102010706020507" pitchFamily="18" charset="2"/>
                  </a:rPr>
                  <a:t>/2</a:t>
                </a:r>
              </a:p>
            </p:txBody>
          </p:sp>
          <p:sp>
            <p:nvSpPr>
              <p:cNvPr id="163944" name="Text Box 104"/>
              <p:cNvSpPr txBox="1">
                <a:spLocks noChangeArrowheads="1"/>
              </p:cNvSpPr>
              <p:nvPr/>
            </p:nvSpPr>
            <p:spPr bwMode="auto">
              <a:xfrm>
                <a:off x="4014" y="808"/>
                <a:ext cx="5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R</a:t>
                </a:r>
                <a:r>
                  <a:rPr lang="cs-CZ" altLang="cs-CZ" sz="1800" b="1" baseline="-250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a</a:t>
                </a:r>
                <a:r>
                  <a:rPr lang="cs-CZ" altLang="cs-CZ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=R/2</a:t>
                </a:r>
                <a:endParaRPr lang="cs-CZ" altLang="cs-CZ" sz="18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  <a:sym typeface="Symbol" panose="05050102010706020507" pitchFamily="18" charset="2"/>
                </a:endParaRPr>
              </a:p>
            </p:txBody>
          </p:sp>
        </p:grpSp>
      </p:grpSp>
      <p:sp>
        <p:nvSpPr>
          <p:cNvPr id="163946" name="Line 106"/>
          <p:cNvSpPr>
            <a:spLocks noChangeShapeType="1"/>
          </p:cNvSpPr>
          <p:nvPr/>
        </p:nvSpPr>
        <p:spPr bwMode="auto">
          <a:xfrm>
            <a:off x="5148263" y="1989138"/>
            <a:ext cx="223202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47" name="Text Box 107"/>
          <p:cNvSpPr txBox="1">
            <a:spLocks noChangeArrowheads="1"/>
          </p:cNvSpPr>
          <p:nvPr/>
        </p:nvSpPr>
        <p:spPr bwMode="auto">
          <a:xfrm>
            <a:off x="5938838" y="1989138"/>
            <a:ext cx="5048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cs-CZ" altLang="cs-CZ" sz="18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</a:t>
            </a:r>
            <a:r>
              <a:rPr lang="cs-CZ" altLang="cs-CZ" sz="18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</a:t>
            </a:r>
            <a:r>
              <a:rPr lang="en-US" altLang="cs-CZ" sz="1800" b="1" baseline="3000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’’</a:t>
            </a:r>
            <a:endParaRPr lang="cs-CZ" altLang="cs-CZ" sz="1800" b="1" baseline="3000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3949" name="Text Box 109"/>
          <p:cNvSpPr txBox="1">
            <a:spLocks noChangeArrowheads="1"/>
          </p:cNvSpPr>
          <p:nvPr/>
        </p:nvSpPr>
        <p:spPr bwMode="auto">
          <a:xfrm>
            <a:off x="107950" y="5553075"/>
            <a:ext cx="1800225" cy="3968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</a:rPr>
              <a:t>Napětí </a:t>
            </a:r>
            <a:r>
              <a:rPr lang="en-US" altLang="cs-CZ" sz="2000" b="1">
                <a:solidFill>
                  <a:srgbClr val="000000"/>
                </a:solidFill>
                <a:effectLst/>
              </a:rPr>
              <a:t>U</a:t>
            </a:r>
            <a:r>
              <a:rPr lang="cs-CZ" altLang="cs-CZ" sz="2000" b="1" baseline="-25000">
                <a:solidFill>
                  <a:srgbClr val="000000"/>
                </a:solidFill>
                <a:effectLst/>
              </a:rPr>
              <a:t>Y</a:t>
            </a:r>
            <a:r>
              <a:rPr lang="cs-CZ" altLang="cs-CZ" sz="2000" b="1">
                <a:solidFill>
                  <a:srgbClr val="000000"/>
                </a:solidFill>
                <a:effectLst/>
              </a:rPr>
              <a:t>:</a:t>
            </a:r>
          </a:p>
        </p:txBody>
      </p:sp>
      <p:graphicFrame>
        <p:nvGraphicFramePr>
          <p:cNvPr id="163950" name="Object 110"/>
          <p:cNvGraphicFramePr>
            <a:graphicFrameLocks noChangeAspect="1"/>
          </p:cNvGraphicFramePr>
          <p:nvPr/>
        </p:nvGraphicFramePr>
        <p:xfrm>
          <a:off x="107950" y="6126163"/>
          <a:ext cx="2492375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07" name="Rovnice" r:id="rId11" imgW="1028520" imgH="253800" progId="Equation.3">
                  <p:embed/>
                </p:oleObj>
              </mc:Choice>
              <mc:Fallback>
                <p:oleObj name="Rovnice" r:id="rId11" imgW="1028520" imgH="253800" progId="Equation.3">
                  <p:embed/>
                  <p:pic>
                    <p:nvPicPr>
                      <p:cNvPr id="0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6126163"/>
                        <a:ext cx="2492375" cy="6159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51" name="Line 111"/>
          <p:cNvSpPr>
            <a:spLocks noChangeShapeType="1"/>
          </p:cNvSpPr>
          <p:nvPr/>
        </p:nvSpPr>
        <p:spPr bwMode="auto">
          <a:xfrm>
            <a:off x="5292725" y="2349500"/>
            <a:ext cx="0" cy="11525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52" name="Text Box 112"/>
          <p:cNvSpPr txBox="1">
            <a:spLocks noChangeArrowheads="1"/>
          </p:cNvSpPr>
          <p:nvPr/>
        </p:nvSpPr>
        <p:spPr bwMode="auto">
          <a:xfrm>
            <a:off x="5219700" y="2708275"/>
            <a:ext cx="5048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</a:t>
            </a:r>
            <a:r>
              <a:rPr lang="cs-CZ" altLang="cs-CZ" sz="18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Y</a:t>
            </a:r>
            <a:endParaRPr lang="cs-CZ" altLang="cs-CZ" sz="1800" b="1" baseline="3000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9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9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3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3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63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39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39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3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63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39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39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3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63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39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39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3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63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39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39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3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63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639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39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63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163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163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639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639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63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63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63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63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63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639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639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63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163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639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639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63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63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63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63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63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2" grpId="0"/>
      <p:bldP spid="163844" grpId="0"/>
      <p:bldP spid="163847" grpId="0" animBg="1"/>
      <p:bldP spid="163907" grpId="0"/>
      <p:bldP spid="163908" grpId="0" animBg="1"/>
      <p:bldP spid="163910" grpId="0" animBg="1"/>
      <p:bldP spid="163911" grpId="0" animBg="1"/>
      <p:bldP spid="163920" grpId="0" animBg="1"/>
      <p:bldP spid="163922" grpId="0" animBg="1"/>
      <p:bldP spid="163924" grpId="0"/>
      <p:bldP spid="163925" grpId="0"/>
      <p:bldP spid="163926" grpId="0" animBg="1"/>
      <p:bldP spid="163927" grpId="0" animBg="1"/>
      <p:bldP spid="163946" grpId="0" animBg="1"/>
      <p:bldP spid="163947" grpId="0"/>
      <p:bldP spid="163949" grpId="0" animBg="1"/>
      <p:bldP spid="163951" grpId="0" animBg="1"/>
      <p:bldP spid="16395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r>
              <a:rPr lang="cs-CZ" altLang="cs-CZ" sz="4200" b="1" u="sng">
                <a:solidFill>
                  <a:schemeClr val="bg2"/>
                </a:solidFill>
                <a:sym typeface="Symbol" panose="05050102010706020507" pitchFamily="18" charset="2"/>
              </a:rPr>
              <a:t>T článek</a:t>
            </a:r>
          </a:p>
        </p:txBody>
      </p:sp>
      <p:sp>
        <p:nvSpPr>
          <p:cNvPr id="164867" name="Line 3"/>
          <p:cNvSpPr>
            <a:spLocks noChangeShapeType="1"/>
          </p:cNvSpPr>
          <p:nvPr/>
        </p:nvSpPr>
        <p:spPr bwMode="auto">
          <a:xfrm>
            <a:off x="1116013" y="1628775"/>
            <a:ext cx="360362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870" name="Text Box 6"/>
          <p:cNvSpPr txBox="1">
            <a:spLocks noChangeArrowheads="1"/>
          </p:cNvSpPr>
          <p:nvPr/>
        </p:nvSpPr>
        <p:spPr bwMode="auto">
          <a:xfrm>
            <a:off x="898525" y="1268413"/>
            <a:ext cx="5048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1</a:t>
            </a:r>
          </a:p>
        </p:txBody>
      </p:sp>
      <p:graphicFrame>
        <p:nvGraphicFramePr>
          <p:cNvPr id="164873" name="Object 9"/>
          <p:cNvGraphicFramePr>
            <a:graphicFrameLocks noChangeAspect="1"/>
          </p:cNvGraphicFramePr>
          <p:nvPr/>
        </p:nvGraphicFramePr>
        <p:xfrm>
          <a:off x="900113" y="4762500"/>
          <a:ext cx="15113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86" name="Rovnice" r:id="rId3" imgW="698400" imgH="215640" progId="Equation.3">
                  <p:embed/>
                </p:oleObj>
              </mc:Choice>
              <mc:Fallback>
                <p:oleObj name="Rovnice" r:id="rId3" imgW="698400" imgH="2156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4762500"/>
                        <a:ext cx="1511300" cy="4667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874" name="Text Box 10"/>
          <p:cNvSpPr txBox="1">
            <a:spLocks noChangeArrowheads="1"/>
          </p:cNvSpPr>
          <p:nvPr/>
        </p:nvSpPr>
        <p:spPr bwMode="auto">
          <a:xfrm>
            <a:off x="179388" y="4292600"/>
            <a:ext cx="2376487" cy="3968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rgbClr val="000000"/>
                </a:solidFill>
                <a:effectLst/>
              </a:rPr>
              <a:t>Vstupní proud I</a:t>
            </a:r>
            <a:r>
              <a:rPr lang="cs-CZ" altLang="cs-CZ" sz="2000" b="1" baseline="-25000" dirty="0">
                <a:solidFill>
                  <a:srgbClr val="000000"/>
                </a:solidFill>
                <a:effectLst/>
              </a:rPr>
              <a:t>1</a:t>
            </a:r>
            <a:r>
              <a:rPr lang="cs-CZ" altLang="cs-CZ" sz="2000" b="1" dirty="0">
                <a:solidFill>
                  <a:srgbClr val="000000"/>
                </a:solidFill>
                <a:effectLst/>
              </a:rPr>
              <a:t>:</a:t>
            </a:r>
          </a:p>
        </p:txBody>
      </p:sp>
      <p:sp>
        <p:nvSpPr>
          <p:cNvPr id="164875" name="Text Box 11"/>
          <p:cNvSpPr txBox="1">
            <a:spLocks noChangeArrowheads="1"/>
          </p:cNvSpPr>
          <p:nvPr/>
        </p:nvSpPr>
        <p:spPr bwMode="auto">
          <a:xfrm>
            <a:off x="4572000" y="4365625"/>
            <a:ext cx="1800225" cy="3968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</a:rPr>
              <a:t>Napětí </a:t>
            </a:r>
            <a:r>
              <a:rPr lang="cs-CZ" altLang="cs-CZ" sz="2000" b="1">
                <a:solidFill>
                  <a:srgbClr val="000000"/>
                </a:solidFill>
                <a:effectLst/>
                <a:sym typeface="Symbol" panose="05050102010706020507" pitchFamily="18" charset="2"/>
              </a:rPr>
              <a:t>U</a:t>
            </a:r>
            <a:r>
              <a:rPr lang="cs-CZ" altLang="cs-CZ" sz="2000" b="1" baseline="-25000">
                <a:solidFill>
                  <a:srgbClr val="000000"/>
                </a:solidFill>
                <a:effectLst/>
                <a:sym typeface="Symbol" panose="05050102010706020507" pitchFamily="18" charset="2"/>
              </a:rPr>
              <a:t>L</a:t>
            </a:r>
            <a:r>
              <a:rPr lang="en-US" altLang="cs-CZ" sz="2000" b="1" baseline="30000">
                <a:solidFill>
                  <a:srgbClr val="000000"/>
                </a:solidFill>
                <a:effectLst/>
                <a:sym typeface="Symbol" panose="05050102010706020507" pitchFamily="18" charset="2"/>
              </a:rPr>
              <a:t>’</a:t>
            </a:r>
            <a:r>
              <a:rPr lang="cs-CZ" altLang="cs-CZ" sz="2000" b="1">
                <a:solidFill>
                  <a:srgbClr val="000000"/>
                </a:solidFill>
                <a:effectLst/>
              </a:rPr>
              <a:t>:</a:t>
            </a:r>
          </a:p>
        </p:txBody>
      </p:sp>
      <p:graphicFrame>
        <p:nvGraphicFramePr>
          <p:cNvPr id="164876" name="Object 12"/>
          <p:cNvGraphicFramePr>
            <a:graphicFrameLocks noGrp="1" noChangeAspect="1"/>
          </p:cNvGraphicFramePr>
          <p:nvPr>
            <p:ph idx="1"/>
          </p:nvPr>
        </p:nvGraphicFramePr>
        <p:xfrm>
          <a:off x="5591175" y="4797425"/>
          <a:ext cx="3070225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87" name="Rovnice" r:id="rId5" imgW="1396800" imgH="241200" progId="Equation.3">
                  <p:embed/>
                </p:oleObj>
              </mc:Choice>
              <mc:Fallback>
                <p:oleObj name="Rovnice" r:id="rId5" imgW="1396800" imgH="241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1175" y="4797425"/>
                        <a:ext cx="3070225" cy="5302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946" name="Text Box 82"/>
          <p:cNvSpPr txBox="1">
            <a:spLocks noChangeArrowheads="1"/>
          </p:cNvSpPr>
          <p:nvPr/>
        </p:nvSpPr>
        <p:spPr bwMode="auto">
          <a:xfrm>
            <a:off x="1403350" y="5805488"/>
            <a:ext cx="1512888" cy="3968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rgbClr val="000000"/>
                </a:solidFill>
                <a:effectLst/>
              </a:rPr>
              <a:t>Napětí </a:t>
            </a:r>
            <a:r>
              <a:rPr lang="en-US" altLang="cs-CZ" sz="2000" b="1" dirty="0">
                <a:solidFill>
                  <a:srgbClr val="000000"/>
                </a:solidFill>
                <a:effectLst/>
              </a:rPr>
              <a:t>U</a:t>
            </a:r>
            <a:r>
              <a:rPr lang="cs-CZ" altLang="cs-CZ" sz="2000" b="1" baseline="-25000" dirty="0">
                <a:solidFill>
                  <a:srgbClr val="000000"/>
                </a:solidFill>
                <a:effectLst/>
              </a:rPr>
              <a:t>1f</a:t>
            </a:r>
            <a:r>
              <a:rPr lang="cs-CZ" altLang="cs-CZ" sz="2000" b="1" dirty="0">
                <a:solidFill>
                  <a:srgbClr val="000000"/>
                </a:solidFill>
                <a:effectLst/>
              </a:rPr>
              <a:t>:</a:t>
            </a:r>
          </a:p>
        </p:txBody>
      </p:sp>
      <p:graphicFrame>
        <p:nvGraphicFramePr>
          <p:cNvPr id="164947" name="Object 83"/>
          <p:cNvGraphicFramePr>
            <a:graphicFrameLocks noChangeAspect="1"/>
          </p:cNvGraphicFramePr>
          <p:nvPr/>
        </p:nvGraphicFramePr>
        <p:xfrm>
          <a:off x="3073400" y="5949950"/>
          <a:ext cx="2462213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88" name="Rovnice" r:id="rId7" imgW="1015920" imgH="253800" progId="Equation.3">
                  <p:embed/>
                </p:oleObj>
              </mc:Choice>
              <mc:Fallback>
                <p:oleObj name="Rovnice" r:id="rId7" imgW="1015920" imgH="253800" progId="Equation.3">
                  <p:embed/>
                  <p:pic>
                    <p:nvPicPr>
                      <p:cNvPr id="0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3400" y="5949950"/>
                        <a:ext cx="2462213" cy="6159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4950" name="Group 86"/>
          <p:cNvGrpSpPr>
            <a:grpSpLocks/>
          </p:cNvGrpSpPr>
          <p:nvPr/>
        </p:nvGrpSpPr>
        <p:grpSpPr bwMode="auto">
          <a:xfrm>
            <a:off x="755650" y="1209675"/>
            <a:ext cx="7848600" cy="2941638"/>
            <a:chOff x="476" y="762"/>
            <a:chExt cx="4944" cy="1853"/>
          </a:xfrm>
        </p:grpSpPr>
        <p:sp>
          <p:nvSpPr>
            <p:cNvPr id="164868" name="Text Box 4"/>
            <p:cNvSpPr txBox="1">
              <a:spLocks noChangeArrowheads="1"/>
            </p:cNvSpPr>
            <p:nvPr/>
          </p:nvSpPr>
          <p:spPr bwMode="auto">
            <a:xfrm>
              <a:off x="4649" y="799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800" b="1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I</a:t>
              </a:r>
              <a:r>
                <a:rPr lang="cs-CZ" altLang="cs-CZ" sz="1800" b="1" baseline="-25000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64869" name="Line 5"/>
            <p:cNvSpPr>
              <a:spLocks noChangeShapeType="1"/>
            </p:cNvSpPr>
            <p:nvPr/>
          </p:nvSpPr>
          <p:spPr bwMode="auto">
            <a:xfrm rot="5400000">
              <a:off x="2947" y="1503"/>
              <a:ext cx="227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871" name="Text Box 7"/>
            <p:cNvSpPr txBox="1">
              <a:spLocks noChangeArrowheads="1"/>
            </p:cNvSpPr>
            <p:nvPr/>
          </p:nvSpPr>
          <p:spPr bwMode="auto">
            <a:xfrm>
              <a:off x="2471" y="1125"/>
              <a:ext cx="2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800" b="1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I</a:t>
              </a:r>
              <a:r>
                <a:rPr lang="cs-CZ" altLang="cs-CZ" sz="1800" b="1" baseline="-25000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Y</a:t>
              </a:r>
            </a:p>
          </p:txBody>
        </p:sp>
        <p:sp>
          <p:nvSpPr>
            <p:cNvPr id="164872" name="Line 8"/>
            <p:cNvSpPr>
              <a:spLocks noChangeShapeType="1"/>
            </p:cNvSpPr>
            <p:nvPr/>
          </p:nvSpPr>
          <p:spPr bwMode="auto">
            <a:xfrm>
              <a:off x="4740" y="1026"/>
              <a:ext cx="227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881" name="Text Box 17"/>
            <p:cNvSpPr txBox="1">
              <a:spLocks noChangeArrowheads="1"/>
            </p:cNvSpPr>
            <p:nvPr/>
          </p:nvSpPr>
          <p:spPr bwMode="auto">
            <a:xfrm>
              <a:off x="3061" y="1344"/>
              <a:ext cx="18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800" b="1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I</a:t>
              </a:r>
              <a:r>
                <a:rPr lang="cs-CZ" altLang="cs-CZ" sz="1800" b="1" baseline="-25000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164882" name="Text Box 18"/>
            <p:cNvSpPr txBox="1">
              <a:spLocks noChangeArrowheads="1"/>
            </p:cNvSpPr>
            <p:nvPr/>
          </p:nvSpPr>
          <p:spPr bwMode="auto">
            <a:xfrm>
              <a:off x="2244" y="1344"/>
              <a:ext cx="2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800" b="1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I</a:t>
              </a:r>
              <a:r>
                <a:rPr lang="cs-CZ" altLang="cs-CZ" sz="1800" b="1" baseline="-25000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G</a:t>
              </a:r>
            </a:p>
          </p:txBody>
        </p:sp>
        <p:sp>
          <p:nvSpPr>
            <p:cNvPr id="164883" name="Line 19"/>
            <p:cNvSpPr>
              <a:spLocks noChangeShapeType="1"/>
            </p:cNvSpPr>
            <p:nvPr/>
          </p:nvSpPr>
          <p:spPr bwMode="auto">
            <a:xfrm rot="5400000">
              <a:off x="2358" y="1503"/>
              <a:ext cx="227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884" name="Line 20"/>
            <p:cNvSpPr>
              <a:spLocks noChangeShapeType="1"/>
            </p:cNvSpPr>
            <p:nvPr/>
          </p:nvSpPr>
          <p:spPr bwMode="auto">
            <a:xfrm rot="5400000">
              <a:off x="2585" y="1231"/>
              <a:ext cx="227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64885" name="Group 21"/>
            <p:cNvGrpSpPr>
              <a:grpSpLocks/>
            </p:cNvGrpSpPr>
            <p:nvPr/>
          </p:nvGrpSpPr>
          <p:grpSpPr bwMode="auto">
            <a:xfrm>
              <a:off x="476" y="762"/>
              <a:ext cx="4944" cy="1853"/>
              <a:chOff x="476" y="762"/>
              <a:chExt cx="4944" cy="1853"/>
            </a:xfrm>
          </p:grpSpPr>
          <p:sp>
            <p:nvSpPr>
              <p:cNvPr id="164886" name="Text Box 22"/>
              <p:cNvSpPr txBox="1">
                <a:spLocks noChangeArrowheads="1"/>
              </p:cNvSpPr>
              <p:nvPr/>
            </p:nvSpPr>
            <p:spPr bwMode="auto">
              <a:xfrm>
                <a:off x="5102" y="1706"/>
                <a:ext cx="31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Z</a:t>
                </a:r>
                <a:endParaRPr lang="cs-CZ" altLang="cs-CZ" sz="18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  <a:sym typeface="Symbol" panose="05050102010706020507" pitchFamily="18" charset="2"/>
                </a:endParaRPr>
              </a:p>
            </p:txBody>
          </p:sp>
          <p:grpSp>
            <p:nvGrpSpPr>
              <p:cNvPr id="164887" name="Group 23"/>
              <p:cNvGrpSpPr>
                <a:grpSpLocks/>
              </p:cNvGrpSpPr>
              <p:nvPr/>
            </p:nvGrpSpPr>
            <p:grpSpPr bwMode="auto">
              <a:xfrm>
                <a:off x="476" y="762"/>
                <a:ext cx="4672" cy="1853"/>
                <a:chOff x="476" y="762"/>
                <a:chExt cx="4672" cy="1853"/>
              </a:xfrm>
            </p:grpSpPr>
            <p:sp>
              <p:nvSpPr>
                <p:cNvPr id="164888" name="Line 24"/>
                <p:cNvSpPr>
                  <a:spLocks noChangeShapeType="1"/>
                </p:cNvSpPr>
                <p:nvPr/>
              </p:nvSpPr>
              <p:spPr bwMode="auto">
                <a:xfrm>
                  <a:off x="4921" y="1253"/>
                  <a:ext cx="0" cy="1179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64889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4605" y="1752"/>
                  <a:ext cx="271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 algn="r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altLang="cs-CZ" sz="1800" b="1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U</a:t>
                  </a:r>
                  <a:r>
                    <a:rPr lang="cs-CZ" altLang="cs-CZ" sz="1800" b="1" baseline="-2500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2</a:t>
                  </a:r>
                  <a:r>
                    <a:rPr lang="en-US" altLang="cs-CZ" sz="1800" b="1" baseline="-2500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f</a:t>
                  </a:r>
                  <a:endParaRPr lang="cs-CZ" altLang="cs-CZ" sz="1800" b="1" baseline="-250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cxnSp>
              <p:nvCxnSpPr>
                <p:cNvPr id="164890" name="AutoShape 26"/>
                <p:cNvCxnSpPr>
                  <a:cxnSpLocks noChangeShapeType="1"/>
                  <a:stCxn id="164915" idx="4"/>
                  <a:endCxn id="164891" idx="0"/>
                </p:cNvCxnSpPr>
                <p:nvPr/>
              </p:nvCxnSpPr>
              <p:spPr bwMode="auto">
                <a:xfrm flipH="1">
                  <a:off x="2789" y="2395"/>
                  <a:ext cx="1" cy="121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64891" name="Oval 27"/>
                <p:cNvSpPr>
                  <a:spLocks noChangeArrowheads="1"/>
                </p:cNvSpPr>
                <p:nvPr/>
              </p:nvSpPr>
              <p:spPr bwMode="auto">
                <a:xfrm>
                  <a:off x="2743" y="2524"/>
                  <a:ext cx="91" cy="91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4892" name="Oval 28"/>
                <p:cNvSpPr>
                  <a:spLocks noChangeArrowheads="1"/>
                </p:cNvSpPr>
                <p:nvPr/>
              </p:nvSpPr>
              <p:spPr bwMode="auto">
                <a:xfrm>
                  <a:off x="2743" y="1035"/>
                  <a:ext cx="91" cy="91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4893" name="Oval 29"/>
                <p:cNvSpPr>
                  <a:spLocks noChangeAspect="1" noChangeArrowheads="1"/>
                </p:cNvSpPr>
                <p:nvPr/>
              </p:nvSpPr>
              <p:spPr bwMode="auto">
                <a:xfrm>
                  <a:off x="476" y="1570"/>
                  <a:ext cx="363" cy="363"/>
                </a:xfrm>
                <a:prstGeom prst="ellips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4894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521" y="1625"/>
                  <a:ext cx="272" cy="2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altLang="cs-CZ" sz="2400" b="1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sym typeface="Symbol" panose="05050102010706020507" pitchFamily="18" charset="2"/>
                    </a:rPr>
                    <a:t></a:t>
                  </a:r>
                </a:p>
              </p:txBody>
            </p:sp>
            <p:grpSp>
              <p:nvGrpSpPr>
                <p:cNvPr id="164895" name="Group 31"/>
                <p:cNvGrpSpPr>
                  <a:grpSpLocks/>
                </p:cNvGrpSpPr>
                <p:nvPr/>
              </p:nvGrpSpPr>
              <p:grpSpPr bwMode="auto">
                <a:xfrm>
                  <a:off x="1020" y="980"/>
                  <a:ext cx="545" cy="92"/>
                  <a:chOff x="838" y="2340"/>
                  <a:chExt cx="545" cy="92"/>
                </a:xfrm>
              </p:grpSpPr>
              <p:sp>
                <p:nvSpPr>
                  <p:cNvPr id="164896" name="Arc 32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929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64897" name="Arc 33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838" y="2340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64898" name="Arc 34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02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64899" name="Arc 35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11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64900" name="Arc 36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292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64901" name="Arc 37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201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sp>
              <p:nvSpPr>
                <p:cNvPr id="164902" name="Rectangle 38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089" y="888"/>
                  <a:ext cx="154" cy="385"/>
                </a:xfrm>
                <a:prstGeom prst="rect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cxnSp>
              <p:nvCxnSpPr>
                <p:cNvPr id="164903" name="AutoShape 39"/>
                <p:cNvCxnSpPr>
                  <a:cxnSpLocks noChangeShapeType="1"/>
                  <a:stCxn id="164902" idx="2"/>
                  <a:endCxn id="164900" idx="1"/>
                </p:cNvCxnSpPr>
                <p:nvPr/>
              </p:nvCxnSpPr>
              <p:spPr bwMode="auto">
                <a:xfrm flipH="1" flipV="1">
                  <a:off x="1565" y="1080"/>
                  <a:ext cx="401" cy="2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64904" name="AutoShape 40"/>
                <p:cNvCxnSpPr>
                  <a:cxnSpLocks noChangeShapeType="1"/>
                  <a:stCxn id="164902" idx="0"/>
                  <a:endCxn id="164892" idx="2"/>
                </p:cNvCxnSpPr>
                <p:nvPr/>
              </p:nvCxnSpPr>
              <p:spPr bwMode="auto">
                <a:xfrm flipV="1">
                  <a:off x="2367" y="1081"/>
                  <a:ext cx="368" cy="1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64905" name="Oval 41"/>
                <p:cNvSpPr>
                  <a:spLocks noChangeArrowheads="1"/>
                </p:cNvSpPr>
                <p:nvPr/>
              </p:nvSpPr>
              <p:spPr bwMode="auto">
                <a:xfrm>
                  <a:off x="5025" y="1035"/>
                  <a:ext cx="91" cy="91"/>
                </a:xfrm>
                <a:prstGeom prst="ellips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4906" name="Oval 42"/>
                <p:cNvSpPr>
                  <a:spLocks noChangeArrowheads="1"/>
                </p:cNvSpPr>
                <p:nvPr/>
              </p:nvSpPr>
              <p:spPr bwMode="auto">
                <a:xfrm>
                  <a:off x="5025" y="2523"/>
                  <a:ext cx="91" cy="91"/>
                </a:xfrm>
                <a:prstGeom prst="ellips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cxnSp>
              <p:nvCxnSpPr>
                <p:cNvPr id="164907" name="AutoShape 43"/>
                <p:cNvCxnSpPr>
                  <a:cxnSpLocks noChangeShapeType="1"/>
                  <a:stCxn id="164891" idx="6"/>
                  <a:endCxn id="164906" idx="2"/>
                </p:cNvCxnSpPr>
                <p:nvPr/>
              </p:nvCxnSpPr>
              <p:spPr bwMode="auto">
                <a:xfrm flipV="1">
                  <a:off x="2842" y="2569"/>
                  <a:ext cx="2175" cy="1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64908" name="Rectangle 44"/>
                <p:cNvSpPr>
                  <a:spLocks noChangeAspect="1" noChangeArrowheads="1"/>
                </p:cNvSpPr>
                <p:nvPr/>
              </p:nvSpPr>
              <p:spPr bwMode="auto">
                <a:xfrm>
                  <a:off x="4994" y="1616"/>
                  <a:ext cx="154" cy="385"/>
                </a:xfrm>
                <a:prstGeom prst="rect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cxnSp>
              <p:nvCxnSpPr>
                <p:cNvPr id="164909" name="AutoShape 45"/>
                <p:cNvCxnSpPr>
                  <a:cxnSpLocks noChangeShapeType="1"/>
                  <a:stCxn id="164905" idx="4"/>
                  <a:endCxn id="164908" idx="0"/>
                </p:cNvCxnSpPr>
                <p:nvPr/>
              </p:nvCxnSpPr>
              <p:spPr bwMode="auto">
                <a:xfrm>
                  <a:off x="5071" y="1134"/>
                  <a:ext cx="0" cy="474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64910" name="AutoShape 46"/>
                <p:cNvCxnSpPr>
                  <a:cxnSpLocks noChangeShapeType="1"/>
                  <a:stCxn id="164908" idx="2"/>
                  <a:endCxn id="164906" idx="0"/>
                </p:cNvCxnSpPr>
                <p:nvPr/>
              </p:nvCxnSpPr>
              <p:spPr bwMode="auto">
                <a:xfrm>
                  <a:off x="5071" y="2009"/>
                  <a:ext cx="0" cy="506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64911" name="Rectangle 47"/>
                <p:cNvSpPr>
                  <a:spLocks noChangeAspect="1" noChangeArrowheads="1"/>
                </p:cNvSpPr>
                <p:nvPr/>
              </p:nvSpPr>
              <p:spPr bwMode="auto">
                <a:xfrm>
                  <a:off x="2472" y="1661"/>
                  <a:ext cx="154" cy="385"/>
                </a:xfrm>
                <a:prstGeom prst="rect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4912" name="Oval 48"/>
                <p:cNvSpPr>
                  <a:spLocks noChangeArrowheads="1"/>
                </p:cNvSpPr>
                <p:nvPr/>
              </p:nvSpPr>
              <p:spPr bwMode="auto">
                <a:xfrm>
                  <a:off x="2744" y="1344"/>
                  <a:ext cx="91" cy="91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cxnSp>
              <p:nvCxnSpPr>
                <p:cNvPr id="164913" name="AutoShape 49"/>
                <p:cNvCxnSpPr>
                  <a:cxnSpLocks noChangeShapeType="1"/>
                  <a:stCxn id="164912" idx="2"/>
                  <a:endCxn id="164911" idx="0"/>
                </p:cNvCxnSpPr>
                <p:nvPr/>
              </p:nvCxnSpPr>
              <p:spPr bwMode="auto">
                <a:xfrm rot="10800000" flipV="1">
                  <a:off x="2549" y="1390"/>
                  <a:ext cx="187" cy="263"/>
                </a:xfrm>
                <a:prstGeom prst="bentConnector2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64914" name="AutoShape 50"/>
                <p:cNvCxnSpPr>
                  <a:cxnSpLocks noChangeShapeType="1"/>
                  <a:stCxn id="164911" idx="2"/>
                  <a:endCxn id="164915" idx="2"/>
                </p:cNvCxnSpPr>
                <p:nvPr/>
              </p:nvCxnSpPr>
              <p:spPr bwMode="auto">
                <a:xfrm rot="16200000" flipH="1">
                  <a:off x="2499" y="2104"/>
                  <a:ext cx="288" cy="187"/>
                </a:xfrm>
                <a:prstGeom prst="bentConnector2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64915" name="Oval 51"/>
                <p:cNvSpPr>
                  <a:spLocks noChangeArrowheads="1"/>
                </p:cNvSpPr>
                <p:nvPr/>
              </p:nvSpPr>
              <p:spPr bwMode="auto">
                <a:xfrm>
                  <a:off x="2744" y="2296"/>
                  <a:ext cx="91" cy="91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grpSp>
              <p:nvGrpSpPr>
                <p:cNvPr id="164916" name="Group 52"/>
                <p:cNvGrpSpPr>
                  <a:grpSpLocks/>
                </p:cNvGrpSpPr>
                <p:nvPr/>
              </p:nvGrpSpPr>
              <p:grpSpPr bwMode="auto">
                <a:xfrm>
                  <a:off x="2881" y="1797"/>
                  <a:ext cx="180" cy="45"/>
                  <a:chOff x="1701" y="1752"/>
                  <a:chExt cx="180" cy="45"/>
                </a:xfrm>
              </p:grpSpPr>
              <p:sp>
                <p:nvSpPr>
                  <p:cNvPr id="164917" name="Line 53"/>
                  <p:cNvSpPr>
                    <a:spLocks noChangeShapeType="1"/>
                  </p:cNvSpPr>
                  <p:nvPr/>
                </p:nvSpPr>
                <p:spPr bwMode="auto">
                  <a:xfrm>
                    <a:off x="1701" y="1752"/>
                    <a:ext cx="90" cy="0"/>
                  </a:xfrm>
                  <a:prstGeom prst="line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64918" name="Line 54"/>
                  <p:cNvSpPr>
                    <a:spLocks noChangeShapeType="1"/>
                  </p:cNvSpPr>
                  <p:nvPr/>
                </p:nvSpPr>
                <p:spPr bwMode="auto">
                  <a:xfrm>
                    <a:off x="1701" y="1797"/>
                    <a:ext cx="90" cy="0"/>
                  </a:xfrm>
                  <a:prstGeom prst="line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64919" name="Line 55"/>
                  <p:cNvSpPr>
                    <a:spLocks noChangeShapeType="1"/>
                  </p:cNvSpPr>
                  <p:nvPr/>
                </p:nvSpPr>
                <p:spPr bwMode="auto">
                  <a:xfrm>
                    <a:off x="1791" y="1797"/>
                    <a:ext cx="90" cy="0"/>
                  </a:xfrm>
                  <a:prstGeom prst="line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64920" name="Line 56"/>
                  <p:cNvSpPr>
                    <a:spLocks noChangeShapeType="1"/>
                  </p:cNvSpPr>
                  <p:nvPr/>
                </p:nvSpPr>
                <p:spPr bwMode="auto">
                  <a:xfrm>
                    <a:off x="1791" y="1752"/>
                    <a:ext cx="90" cy="0"/>
                  </a:xfrm>
                  <a:prstGeom prst="line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  <p:cxnSp>
              <p:nvCxnSpPr>
                <p:cNvPr id="164921" name="AutoShape 57"/>
                <p:cNvCxnSpPr>
                  <a:cxnSpLocks noChangeShapeType="1"/>
                  <a:stCxn id="164918" idx="1"/>
                  <a:endCxn id="164915" idx="6"/>
                </p:cNvCxnSpPr>
                <p:nvPr/>
              </p:nvCxnSpPr>
              <p:spPr bwMode="auto">
                <a:xfrm rot="5400000">
                  <a:off x="2665" y="2036"/>
                  <a:ext cx="484" cy="128"/>
                </a:xfrm>
                <a:prstGeom prst="bentConnector2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64922" name="AutoShape 58"/>
                <p:cNvCxnSpPr>
                  <a:cxnSpLocks noChangeShapeType="1"/>
                  <a:stCxn id="164920" idx="0"/>
                  <a:endCxn id="164912" idx="6"/>
                </p:cNvCxnSpPr>
                <p:nvPr/>
              </p:nvCxnSpPr>
              <p:spPr bwMode="auto">
                <a:xfrm rot="5400000" flipH="1">
                  <a:off x="2711" y="1522"/>
                  <a:ext cx="391" cy="128"/>
                </a:xfrm>
                <a:prstGeom prst="bentConnector2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64923" name="AutoShape 59"/>
                <p:cNvCxnSpPr>
                  <a:cxnSpLocks noChangeShapeType="1"/>
                  <a:stCxn id="164892" idx="4"/>
                  <a:endCxn id="164912" idx="0"/>
                </p:cNvCxnSpPr>
                <p:nvPr/>
              </p:nvCxnSpPr>
              <p:spPr bwMode="auto">
                <a:xfrm>
                  <a:off x="2789" y="1134"/>
                  <a:ext cx="1" cy="202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64924" name="AutoShape 60"/>
                <p:cNvCxnSpPr>
                  <a:cxnSpLocks noChangeShapeType="1"/>
                  <a:stCxn id="164893" idx="4"/>
                </p:cNvCxnSpPr>
                <p:nvPr/>
              </p:nvCxnSpPr>
              <p:spPr bwMode="auto">
                <a:xfrm rot="16200000" flipH="1">
                  <a:off x="816" y="1783"/>
                  <a:ext cx="628" cy="943"/>
                </a:xfrm>
                <a:prstGeom prst="bentConnector2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64925" name="AutoShape 61"/>
                <p:cNvCxnSpPr>
                  <a:cxnSpLocks noChangeShapeType="1"/>
                  <a:endCxn id="164891" idx="2"/>
                </p:cNvCxnSpPr>
                <p:nvPr/>
              </p:nvCxnSpPr>
              <p:spPr bwMode="auto">
                <a:xfrm>
                  <a:off x="982" y="2569"/>
                  <a:ext cx="1753" cy="1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64926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930" y="762"/>
                  <a:ext cx="771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altLang="cs-CZ" sz="1800" b="1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X</a:t>
                  </a:r>
                  <a:r>
                    <a:rPr lang="cs-CZ" altLang="cs-CZ" sz="1800" b="1" baseline="-2500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sym typeface="Symbol" panose="05050102010706020507" pitchFamily="18" charset="2"/>
                    </a:rPr>
                    <a:t>La</a:t>
                  </a:r>
                  <a:r>
                    <a:rPr lang="cs-CZ" altLang="cs-CZ" sz="1800" b="1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sym typeface="Symbol" panose="05050102010706020507" pitchFamily="18" charset="2"/>
                    </a:rPr>
                    <a:t>=X</a:t>
                  </a:r>
                  <a:r>
                    <a:rPr lang="cs-CZ" altLang="cs-CZ" sz="1800" b="1" baseline="-2500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sym typeface="Symbol" panose="05050102010706020507" pitchFamily="18" charset="2"/>
                    </a:rPr>
                    <a:t>L</a:t>
                  </a:r>
                  <a:r>
                    <a:rPr lang="cs-CZ" altLang="cs-CZ" sz="1800" b="1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sym typeface="Symbol" panose="05050102010706020507" pitchFamily="18" charset="2"/>
                    </a:rPr>
                    <a:t>/2</a:t>
                  </a:r>
                </a:p>
              </p:txBody>
            </p:sp>
            <p:sp>
              <p:nvSpPr>
                <p:cNvPr id="164927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1882" y="799"/>
                  <a:ext cx="544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altLang="cs-CZ" sz="1800" b="1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R</a:t>
                  </a:r>
                  <a:r>
                    <a:rPr lang="cs-CZ" altLang="cs-CZ" sz="1800" b="1" baseline="-2500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a</a:t>
                  </a:r>
                  <a:r>
                    <a:rPr lang="cs-CZ" altLang="cs-CZ" sz="1800" b="1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=R/2</a:t>
                  </a:r>
                  <a:endParaRPr lang="cs-CZ" altLang="cs-CZ" sz="1800" b="1" baseline="-250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164928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3062" y="1715"/>
                  <a:ext cx="272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altLang="cs-CZ" sz="1800" b="1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B</a:t>
                  </a:r>
                  <a:r>
                    <a:rPr lang="cs-CZ" altLang="cs-CZ" sz="1800" b="1" baseline="-2500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sym typeface="Symbol" panose="05050102010706020507" pitchFamily="18" charset="2"/>
                    </a:rPr>
                    <a:t>C</a:t>
                  </a:r>
                  <a:endParaRPr lang="cs-CZ" altLang="cs-CZ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164929" name="Text Box 65"/>
                <p:cNvSpPr txBox="1">
                  <a:spLocks noChangeArrowheads="1"/>
                </p:cNvSpPr>
                <p:nvPr/>
              </p:nvSpPr>
              <p:spPr bwMode="auto">
                <a:xfrm>
                  <a:off x="2245" y="1760"/>
                  <a:ext cx="272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altLang="cs-CZ" sz="1800" b="1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G</a:t>
                  </a:r>
                  <a:endParaRPr lang="cs-CZ" altLang="cs-CZ" sz="1800" b="1" baseline="-250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sym typeface="Symbol" panose="05050102010706020507" pitchFamily="18" charset="2"/>
                  </a:endParaRPr>
                </a:p>
              </p:txBody>
            </p:sp>
            <p:grpSp>
              <p:nvGrpSpPr>
                <p:cNvPr id="164930" name="Group 66"/>
                <p:cNvGrpSpPr>
                  <a:grpSpLocks/>
                </p:cNvGrpSpPr>
                <p:nvPr/>
              </p:nvGrpSpPr>
              <p:grpSpPr bwMode="auto">
                <a:xfrm>
                  <a:off x="3198" y="986"/>
                  <a:ext cx="545" cy="92"/>
                  <a:chOff x="838" y="2340"/>
                  <a:chExt cx="545" cy="92"/>
                </a:xfrm>
              </p:grpSpPr>
              <p:sp>
                <p:nvSpPr>
                  <p:cNvPr id="164931" name="Arc 67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929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64932" name="Arc 68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838" y="2340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64933" name="Arc 69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02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64934" name="Arc 70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11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64935" name="Arc 71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292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64936" name="Arc 72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201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sp>
              <p:nvSpPr>
                <p:cNvPr id="164937" name="Rectangle 73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4221" y="888"/>
                  <a:ext cx="154" cy="385"/>
                </a:xfrm>
                <a:prstGeom prst="rect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cxnSp>
              <p:nvCxnSpPr>
                <p:cNvPr id="164938" name="AutoShape 74"/>
                <p:cNvCxnSpPr>
                  <a:cxnSpLocks noChangeShapeType="1"/>
                  <a:stCxn id="164937" idx="2"/>
                  <a:endCxn id="164935" idx="1"/>
                </p:cNvCxnSpPr>
                <p:nvPr/>
              </p:nvCxnSpPr>
              <p:spPr bwMode="auto">
                <a:xfrm flipH="1">
                  <a:off x="3743" y="1082"/>
                  <a:ext cx="355" cy="4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64939" name="AutoShape 75"/>
                <p:cNvCxnSpPr>
                  <a:cxnSpLocks noChangeShapeType="1"/>
                  <a:stCxn id="164893" idx="0"/>
                  <a:endCxn id="164897" idx="0"/>
                </p:cNvCxnSpPr>
                <p:nvPr/>
              </p:nvCxnSpPr>
              <p:spPr bwMode="auto">
                <a:xfrm rot="16200000">
                  <a:off x="591" y="1140"/>
                  <a:ext cx="489" cy="355"/>
                </a:xfrm>
                <a:prstGeom prst="bentConnector2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64940" name="AutoShape 76"/>
                <p:cNvCxnSpPr>
                  <a:cxnSpLocks noChangeShapeType="1"/>
                  <a:stCxn id="164932" idx="0"/>
                  <a:endCxn id="164892" idx="6"/>
                </p:cNvCxnSpPr>
                <p:nvPr/>
              </p:nvCxnSpPr>
              <p:spPr bwMode="auto">
                <a:xfrm flipH="1">
                  <a:off x="2842" y="1079"/>
                  <a:ext cx="349" cy="2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64941" name="AutoShape 77"/>
                <p:cNvCxnSpPr>
                  <a:cxnSpLocks noChangeShapeType="1"/>
                  <a:stCxn id="164937" idx="0"/>
                  <a:endCxn id="164905" idx="2"/>
                </p:cNvCxnSpPr>
                <p:nvPr/>
              </p:nvCxnSpPr>
              <p:spPr bwMode="auto">
                <a:xfrm flipV="1">
                  <a:off x="4499" y="1081"/>
                  <a:ext cx="518" cy="1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64942" name="Text Box 78"/>
                <p:cNvSpPr txBox="1">
                  <a:spLocks noChangeArrowheads="1"/>
                </p:cNvSpPr>
                <p:nvPr/>
              </p:nvSpPr>
              <p:spPr bwMode="auto">
                <a:xfrm>
                  <a:off x="3107" y="762"/>
                  <a:ext cx="771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altLang="cs-CZ" sz="1800" b="1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X</a:t>
                  </a:r>
                  <a:r>
                    <a:rPr lang="cs-CZ" altLang="cs-CZ" sz="1800" b="1" baseline="-2500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sym typeface="Symbol" panose="05050102010706020507" pitchFamily="18" charset="2"/>
                    </a:rPr>
                    <a:t>La</a:t>
                  </a:r>
                  <a:r>
                    <a:rPr lang="cs-CZ" altLang="cs-CZ" sz="1800" b="1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sym typeface="Symbol" panose="05050102010706020507" pitchFamily="18" charset="2"/>
                    </a:rPr>
                    <a:t>=X</a:t>
                  </a:r>
                  <a:r>
                    <a:rPr lang="cs-CZ" altLang="cs-CZ" sz="1800" b="1" baseline="-2500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sym typeface="Symbol" panose="05050102010706020507" pitchFamily="18" charset="2"/>
                    </a:rPr>
                    <a:t>L</a:t>
                  </a:r>
                  <a:r>
                    <a:rPr lang="cs-CZ" altLang="cs-CZ" sz="1800" b="1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sym typeface="Symbol" panose="05050102010706020507" pitchFamily="18" charset="2"/>
                    </a:rPr>
                    <a:t>/2</a:t>
                  </a:r>
                </a:p>
              </p:txBody>
            </p:sp>
            <p:sp>
              <p:nvSpPr>
                <p:cNvPr id="164943" name="Text Box 79"/>
                <p:cNvSpPr txBox="1">
                  <a:spLocks noChangeArrowheads="1"/>
                </p:cNvSpPr>
                <p:nvPr/>
              </p:nvSpPr>
              <p:spPr bwMode="auto">
                <a:xfrm>
                  <a:off x="4014" y="808"/>
                  <a:ext cx="544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altLang="cs-CZ" sz="1800" b="1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R</a:t>
                  </a:r>
                  <a:r>
                    <a:rPr lang="cs-CZ" altLang="cs-CZ" sz="1800" b="1" baseline="-2500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a</a:t>
                  </a:r>
                  <a:r>
                    <a:rPr lang="cs-CZ" altLang="cs-CZ" sz="1800" b="1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=R/2</a:t>
                  </a:r>
                  <a:endParaRPr lang="cs-CZ" altLang="cs-CZ" sz="1800" b="1" baseline="-250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sym typeface="Symbol" panose="05050102010706020507" pitchFamily="18" charset="2"/>
                  </a:endParaRPr>
                </a:p>
              </p:txBody>
            </p:sp>
          </p:grpSp>
        </p:grpSp>
        <p:sp>
          <p:nvSpPr>
            <p:cNvPr id="164944" name="Line 80"/>
            <p:cNvSpPr>
              <a:spLocks noChangeShapeType="1"/>
            </p:cNvSpPr>
            <p:nvPr/>
          </p:nvSpPr>
          <p:spPr bwMode="auto">
            <a:xfrm>
              <a:off x="3243" y="1253"/>
              <a:ext cx="140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945" name="Text Box 81"/>
            <p:cNvSpPr txBox="1">
              <a:spLocks noChangeArrowheads="1"/>
            </p:cNvSpPr>
            <p:nvPr/>
          </p:nvSpPr>
          <p:spPr bwMode="auto">
            <a:xfrm>
              <a:off x="3741" y="1253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800" b="1">
                  <a:solidFill>
                    <a:srgbClr val="000000"/>
                  </a:solidFill>
                  <a:effectLst/>
                  <a:latin typeface="Arial" panose="020B0604020202020204" pitchFamily="34" charset="0"/>
                  <a:sym typeface="Symbol" panose="05050102010706020507" pitchFamily="18" charset="2"/>
                </a:rPr>
                <a:t></a:t>
              </a:r>
              <a:r>
                <a:rPr lang="cs-CZ" altLang="cs-CZ" sz="18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</a:t>
              </a:r>
              <a:r>
                <a:rPr lang="cs-CZ" altLang="cs-CZ" sz="18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</a:t>
              </a:r>
              <a:r>
                <a:rPr lang="en-US" altLang="cs-CZ" sz="1800" b="1" baseline="3000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’’</a:t>
              </a:r>
              <a:endParaRPr lang="cs-CZ" altLang="cs-CZ" sz="1800" b="1" baseline="30000">
                <a:solidFill>
                  <a:srgbClr val="0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4948" name="Line 84"/>
            <p:cNvSpPr>
              <a:spLocks noChangeShapeType="1"/>
            </p:cNvSpPr>
            <p:nvPr/>
          </p:nvSpPr>
          <p:spPr bwMode="auto">
            <a:xfrm>
              <a:off x="3334" y="1480"/>
              <a:ext cx="0" cy="72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949" name="Text Box 85"/>
            <p:cNvSpPr txBox="1">
              <a:spLocks noChangeArrowheads="1"/>
            </p:cNvSpPr>
            <p:nvPr/>
          </p:nvSpPr>
          <p:spPr bwMode="auto">
            <a:xfrm>
              <a:off x="3288" y="1706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8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</a:t>
              </a:r>
              <a:r>
                <a:rPr lang="cs-CZ" altLang="cs-CZ" sz="18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Y</a:t>
              </a:r>
              <a:endParaRPr lang="cs-CZ" altLang="cs-CZ" sz="1800" b="1" baseline="30000">
                <a:solidFill>
                  <a:srgbClr val="000000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64951" name="Line 87"/>
          <p:cNvSpPr>
            <a:spLocks noChangeShapeType="1"/>
          </p:cNvSpPr>
          <p:nvPr/>
        </p:nvSpPr>
        <p:spPr bwMode="auto">
          <a:xfrm>
            <a:off x="1476375" y="1989138"/>
            <a:ext cx="2374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952" name="Text Box 88"/>
          <p:cNvSpPr txBox="1">
            <a:spLocks noChangeArrowheads="1"/>
          </p:cNvSpPr>
          <p:nvPr/>
        </p:nvSpPr>
        <p:spPr bwMode="auto">
          <a:xfrm>
            <a:off x="2338388" y="1989138"/>
            <a:ext cx="5048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cs-CZ" altLang="cs-CZ" sz="18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</a:t>
            </a:r>
            <a:r>
              <a:rPr lang="cs-CZ" altLang="cs-CZ" sz="18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</a:t>
            </a:r>
            <a:r>
              <a:rPr lang="en-US" altLang="cs-CZ" sz="1800" b="1" baseline="3000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’</a:t>
            </a:r>
            <a:endParaRPr lang="cs-CZ" altLang="cs-CZ" sz="1800" b="1" baseline="3000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4953" name="Line 89"/>
          <p:cNvSpPr>
            <a:spLocks noChangeShapeType="1"/>
          </p:cNvSpPr>
          <p:nvPr/>
        </p:nvSpPr>
        <p:spPr bwMode="auto">
          <a:xfrm>
            <a:off x="684213" y="2276475"/>
            <a:ext cx="0" cy="14398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954" name="Text Box 90"/>
          <p:cNvSpPr txBox="1">
            <a:spLocks noChangeArrowheads="1"/>
          </p:cNvSpPr>
          <p:nvPr/>
        </p:nvSpPr>
        <p:spPr bwMode="auto">
          <a:xfrm>
            <a:off x="179388" y="3284538"/>
            <a:ext cx="5048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</a:t>
            </a:r>
            <a:r>
              <a:rPr lang="cs-CZ" altLang="cs-CZ" sz="18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1f</a:t>
            </a:r>
            <a:endParaRPr lang="cs-CZ" altLang="cs-CZ" sz="1800" b="1" baseline="3000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4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4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4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49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49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4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4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4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64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48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48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4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64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49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49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4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64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48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48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4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64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4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4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4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64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649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49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64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6" grpId="0"/>
      <p:bldP spid="164867" grpId="0" animBg="1"/>
      <p:bldP spid="164870" grpId="0"/>
      <p:bldP spid="164874" grpId="0" animBg="1"/>
      <p:bldP spid="164875" grpId="0" animBg="1"/>
      <p:bldP spid="164946" grpId="0" animBg="1"/>
      <p:bldP spid="164951" grpId="0" animBg="1"/>
      <p:bldP spid="164952" grpId="0"/>
      <p:bldP spid="164953" grpId="0" animBg="1"/>
      <p:bldP spid="16495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558800"/>
          </a:xfrm>
        </p:spPr>
        <p:txBody>
          <a:bodyPr/>
          <a:lstStyle/>
          <a:p>
            <a:r>
              <a:rPr lang="cs-CZ" altLang="cs-CZ" sz="3200" b="1" u="sng">
                <a:solidFill>
                  <a:schemeClr val="bg2"/>
                </a:solidFill>
                <a:sym typeface="Symbol" panose="05050102010706020507" pitchFamily="18" charset="2"/>
              </a:rPr>
              <a:t>Fázorový diagram</a:t>
            </a:r>
          </a:p>
        </p:txBody>
      </p:sp>
      <p:sp>
        <p:nvSpPr>
          <p:cNvPr id="165981" name="Line 93"/>
          <p:cNvSpPr>
            <a:spLocks noChangeShapeType="1"/>
          </p:cNvSpPr>
          <p:nvPr/>
        </p:nvSpPr>
        <p:spPr bwMode="auto">
          <a:xfrm>
            <a:off x="1547813" y="5013325"/>
            <a:ext cx="446405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5982" name="Line 94"/>
          <p:cNvSpPr>
            <a:spLocks noChangeShapeType="1"/>
          </p:cNvSpPr>
          <p:nvPr/>
        </p:nvSpPr>
        <p:spPr bwMode="auto">
          <a:xfrm>
            <a:off x="1547813" y="5013325"/>
            <a:ext cx="1295400" cy="10080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5985" name="Text Box 97"/>
          <p:cNvSpPr txBox="1">
            <a:spLocks noChangeAspect="1" noChangeArrowheads="1"/>
          </p:cNvSpPr>
          <p:nvPr/>
        </p:nvSpPr>
        <p:spPr bwMode="auto">
          <a:xfrm>
            <a:off x="6948488" y="4652963"/>
            <a:ext cx="3683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U</a:t>
            </a:r>
            <a:r>
              <a:rPr lang="cs-CZ" altLang="cs-CZ" sz="1600" b="1" baseline="-2500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Xa</a:t>
            </a:r>
          </a:p>
        </p:txBody>
      </p:sp>
      <p:sp>
        <p:nvSpPr>
          <p:cNvPr id="165986" name="Text Box 98"/>
          <p:cNvSpPr txBox="1">
            <a:spLocks noChangeAspect="1" noChangeArrowheads="1"/>
          </p:cNvSpPr>
          <p:nvPr/>
        </p:nvSpPr>
        <p:spPr bwMode="auto">
          <a:xfrm>
            <a:off x="5932488" y="5084763"/>
            <a:ext cx="3683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U</a:t>
            </a:r>
            <a:r>
              <a:rPr lang="cs-CZ" altLang="cs-CZ" sz="1600" b="1" baseline="-2500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Ra</a:t>
            </a:r>
          </a:p>
        </p:txBody>
      </p:sp>
      <p:sp>
        <p:nvSpPr>
          <p:cNvPr id="165987" name="Text Box 99"/>
          <p:cNvSpPr txBox="1">
            <a:spLocks noChangeAspect="1" noChangeArrowheads="1"/>
          </p:cNvSpPr>
          <p:nvPr/>
        </p:nvSpPr>
        <p:spPr bwMode="auto">
          <a:xfrm>
            <a:off x="2411413" y="5849938"/>
            <a:ext cx="431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cs-CZ" altLang="cs-CZ" sz="1600" b="1" baseline="-2500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65992" name="Text Box 104"/>
          <p:cNvSpPr txBox="1">
            <a:spLocks noChangeAspect="1" noChangeArrowheads="1"/>
          </p:cNvSpPr>
          <p:nvPr/>
        </p:nvSpPr>
        <p:spPr bwMode="auto">
          <a:xfrm>
            <a:off x="5508625" y="5013325"/>
            <a:ext cx="3667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U</a:t>
            </a:r>
            <a:r>
              <a:rPr lang="cs-CZ" altLang="cs-CZ" sz="1600" b="1" baseline="-2500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n-US" altLang="cs-CZ" sz="1600" b="1" baseline="-2500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f</a:t>
            </a:r>
            <a:endParaRPr lang="cs-CZ" altLang="cs-CZ" sz="1600" b="1" baseline="-25000">
              <a:solidFill>
                <a:srgbClr val="0000F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5993" name="Text Box 105"/>
          <p:cNvSpPr txBox="1">
            <a:spLocks noChangeAspect="1" noChangeArrowheads="1"/>
          </p:cNvSpPr>
          <p:nvPr/>
        </p:nvSpPr>
        <p:spPr bwMode="auto">
          <a:xfrm>
            <a:off x="7092950" y="4292600"/>
            <a:ext cx="4270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U</a:t>
            </a:r>
            <a:r>
              <a:rPr lang="cs-CZ" altLang="cs-CZ" sz="1600" b="1" baseline="-2500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Ra</a:t>
            </a:r>
          </a:p>
        </p:txBody>
      </p:sp>
      <p:sp>
        <p:nvSpPr>
          <p:cNvPr id="165994" name="Text Box 106"/>
          <p:cNvSpPr txBox="1">
            <a:spLocks noChangeAspect="1" noChangeArrowheads="1"/>
          </p:cNvSpPr>
          <p:nvPr/>
        </p:nvSpPr>
        <p:spPr bwMode="auto">
          <a:xfrm>
            <a:off x="7673975" y="4076700"/>
            <a:ext cx="4270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U</a:t>
            </a:r>
            <a:r>
              <a:rPr lang="cs-CZ" altLang="cs-CZ" sz="1600" b="1" baseline="-2500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Xa</a:t>
            </a:r>
          </a:p>
        </p:txBody>
      </p:sp>
      <p:sp>
        <p:nvSpPr>
          <p:cNvPr id="165996" name="Text Box 108"/>
          <p:cNvSpPr txBox="1">
            <a:spLocks noChangeAspect="1" noChangeArrowheads="1"/>
          </p:cNvSpPr>
          <p:nvPr/>
        </p:nvSpPr>
        <p:spPr bwMode="auto">
          <a:xfrm>
            <a:off x="7175500" y="3644900"/>
            <a:ext cx="4206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U</a:t>
            </a:r>
            <a:r>
              <a:rPr lang="cs-CZ" altLang="cs-CZ" sz="1600" b="1" baseline="-2500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en-US" altLang="cs-CZ" sz="1600" b="1" baseline="-2500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f</a:t>
            </a:r>
            <a:endParaRPr lang="cs-CZ" altLang="cs-CZ" sz="1600" b="1" baseline="-25000">
              <a:solidFill>
                <a:srgbClr val="0000F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5999" name="Text Box 111"/>
          <p:cNvSpPr txBox="1">
            <a:spLocks noChangeAspect="1" noChangeArrowheads="1"/>
          </p:cNvSpPr>
          <p:nvPr/>
        </p:nvSpPr>
        <p:spPr bwMode="auto">
          <a:xfrm>
            <a:off x="2979738" y="5992813"/>
            <a:ext cx="3683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cs-CZ" altLang="cs-CZ" sz="1600" b="1" baseline="-2500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G</a:t>
            </a:r>
          </a:p>
        </p:txBody>
      </p:sp>
      <p:sp>
        <p:nvSpPr>
          <p:cNvPr id="166000" name="Text Box 112"/>
          <p:cNvSpPr txBox="1">
            <a:spLocks noChangeAspect="1" noChangeArrowheads="1"/>
          </p:cNvSpPr>
          <p:nvPr/>
        </p:nvSpPr>
        <p:spPr bwMode="auto">
          <a:xfrm>
            <a:off x="3203575" y="5589588"/>
            <a:ext cx="3683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cs-CZ" altLang="cs-CZ" sz="1600" b="1" baseline="-2500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166002" name="Text Box 114"/>
          <p:cNvSpPr txBox="1">
            <a:spLocks noChangeAspect="1" noChangeArrowheads="1"/>
          </p:cNvSpPr>
          <p:nvPr/>
        </p:nvSpPr>
        <p:spPr bwMode="auto">
          <a:xfrm>
            <a:off x="2835275" y="5157788"/>
            <a:ext cx="3683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cs-CZ" altLang="cs-CZ" sz="1600" b="1" baseline="-2500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1</a:t>
            </a:r>
          </a:p>
        </p:txBody>
      </p:sp>
      <p:grpSp>
        <p:nvGrpSpPr>
          <p:cNvPr id="166003" name="Group 115"/>
          <p:cNvGrpSpPr>
            <a:grpSpLocks noChangeAspect="1"/>
          </p:cNvGrpSpPr>
          <p:nvPr/>
        </p:nvGrpSpPr>
        <p:grpSpPr bwMode="auto">
          <a:xfrm>
            <a:off x="1071563" y="836613"/>
            <a:ext cx="6740525" cy="2354262"/>
            <a:chOff x="113" y="762"/>
            <a:chExt cx="5307" cy="1853"/>
          </a:xfrm>
        </p:grpSpPr>
        <p:sp>
          <p:nvSpPr>
            <p:cNvPr id="166004" name="Line 116"/>
            <p:cNvSpPr>
              <a:spLocks noChangeAspect="1" noChangeShapeType="1"/>
            </p:cNvSpPr>
            <p:nvPr/>
          </p:nvSpPr>
          <p:spPr bwMode="auto">
            <a:xfrm>
              <a:off x="703" y="1026"/>
              <a:ext cx="227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6005" name="Text Box 117"/>
            <p:cNvSpPr txBox="1">
              <a:spLocks noChangeAspect="1" noChangeArrowheads="1"/>
            </p:cNvSpPr>
            <p:nvPr/>
          </p:nvSpPr>
          <p:spPr bwMode="auto">
            <a:xfrm>
              <a:off x="565" y="799"/>
              <a:ext cx="319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I</a:t>
              </a:r>
              <a:r>
                <a:rPr lang="cs-CZ" altLang="cs-CZ" sz="1600" b="1" baseline="-25000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1</a:t>
              </a:r>
            </a:p>
          </p:txBody>
        </p:sp>
        <p:grpSp>
          <p:nvGrpSpPr>
            <p:cNvPr id="166006" name="Group 118"/>
            <p:cNvGrpSpPr>
              <a:grpSpLocks noChangeAspect="1"/>
            </p:cNvGrpSpPr>
            <p:nvPr/>
          </p:nvGrpSpPr>
          <p:grpSpPr bwMode="auto">
            <a:xfrm>
              <a:off x="476" y="762"/>
              <a:ext cx="4944" cy="1853"/>
              <a:chOff x="476" y="762"/>
              <a:chExt cx="4944" cy="1853"/>
            </a:xfrm>
          </p:grpSpPr>
          <p:sp>
            <p:nvSpPr>
              <p:cNvPr id="166007" name="Text Box 119"/>
              <p:cNvSpPr txBox="1">
                <a:spLocks noChangeAspect="1" noChangeArrowheads="1"/>
              </p:cNvSpPr>
              <p:nvPr/>
            </p:nvSpPr>
            <p:spPr bwMode="auto">
              <a:xfrm>
                <a:off x="4649" y="799"/>
                <a:ext cx="319" cy="1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1600" b="1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</a:rPr>
                  <a:t>I</a:t>
                </a:r>
                <a:r>
                  <a:rPr lang="cs-CZ" altLang="cs-CZ" sz="1600" b="1" baseline="-2500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166008" name="Line 120"/>
              <p:cNvSpPr>
                <a:spLocks noChangeAspect="1" noChangeShapeType="1"/>
              </p:cNvSpPr>
              <p:nvPr/>
            </p:nvSpPr>
            <p:spPr bwMode="auto">
              <a:xfrm rot="5400000">
                <a:off x="2947" y="1503"/>
                <a:ext cx="227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6009" name="Text Box 121"/>
              <p:cNvSpPr txBox="1">
                <a:spLocks noChangeAspect="1" noChangeArrowheads="1"/>
              </p:cNvSpPr>
              <p:nvPr/>
            </p:nvSpPr>
            <p:spPr bwMode="auto">
              <a:xfrm>
                <a:off x="2471" y="1126"/>
                <a:ext cx="273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1600" b="1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</a:rPr>
                  <a:t>I</a:t>
                </a:r>
                <a:r>
                  <a:rPr lang="cs-CZ" altLang="cs-CZ" sz="1600" b="1" baseline="-2500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</a:rPr>
                  <a:t>Y</a:t>
                </a:r>
              </a:p>
            </p:txBody>
          </p:sp>
          <p:sp>
            <p:nvSpPr>
              <p:cNvPr id="166010" name="Line 122"/>
              <p:cNvSpPr>
                <a:spLocks noChangeAspect="1" noChangeShapeType="1"/>
              </p:cNvSpPr>
              <p:nvPr/>
            </p:nvSpPr>
            <p:spPr bwMode="auto">
              <a:xfrm>
                <a:off x="4740" y="1026"/>
                <a:ext cx="227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6011" name="Text Box 123"/>
              <p:cNvSpPr txBox="1">
                <a:spLocks noChangeAspect="1" noChangeArrowheads="1"/>
              </p:cNvSpPr>
              <p:nvPr/>
            </p:nvSpPr>
            <p:spPr bwMode="auto">
              <a:xfrm>
                <a:off x="3060" y="1344"/>
                <a:ext cx="183" cy="1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1600" b="1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</a:rPr>
                  <a:t>I</a:t>
                </a:r>
                <a:r>
                  <a:rPr lang="cs-CZ" altLang="cs-CZ" sz="1600" b="1" baseline="-2500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166012" name="Text Box 124"/>
              <p:cNvSpPr txBox="1">
                <a:spLocks noChangeAspect="1" noChangeArrowheads="1"/>
              </p:cNvSpPr>
              <p:nvPr/>
            </p:nvSpPr>
            <p:spPr bwMode="auto">
              <a:xfrm>
                <a:off x="2244" y="1344"/>
                <a:ext cx="273" cy="1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1600" b="1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</a:rPr>
                  <a:t>I</a:t>
                </a:r>
                <a:r>
                  <a:rPr lang="cs-CZ" altLang="cs-CZ" sz="1600" b="1" baseline="-2500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</a:rPr>
                  <a:t>G</a:t>
                </a:r>
              </a:p>
            </p:txBody>
          </p:sp>
          <p:sp>
            <p:nvSpPr>
              <p:cNvPr id="166013" name="Line 125"/>
              <p:cNvSpPr>
                <a:spLocks noChangeAspect="1" noChangeShapeType="1"/>
              </p:cNvSpPr>
              <p:nvPr/>
            </p:nvSpPr>
            <p:spPr bwMode="auto">
              <a:xfrm rot="5400000">
                <a:off x="2358" y="1503"/>
                <a:ext cx="227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6014" name="Line 126"/>
              <p:cNvSpPr>
                <a:spLocks noChangeAspect="1" noChangeShapeType="1"/>
              </p:cNvSpPr>
              <p:nvPr/>
            </p:nvSpPr>
            <p:spPr bwMode="auto">
              <a:xfrm rot="5400000">
                <a:off x="2585" y="1231"/>
                <a:ext cx="227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66015" name="Group 127"/>
              <p:cNvGrpSpPr>
                <a:grpSpLocks noChangeAspect="1"/>
              </p:cNvGrpSpPr>
              <p:nvPr/>
            </p:nvGrpSpPr>
            <p:grpSpPr bwMode="auto">
              <a:xfrm>
                <a:off x="476" y="762"/>
                <a:ext cx="4944" cy="1853"/>
                <a:chOff x="476" y="762"/>
                <a:chExt cx="4944" cy="1853"/>
              </a:xfrm>
            </p:grpSpPr>
            <p:sp>
              <p:nvSpPr>
                <p:cNvPr id="166016" name="Text Box 12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5103" y="1707"/>
                  <a:ext cx="317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altLang="cs-CZ" sz="1600" b="1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Z</a:t>
                  </a:r>
                  <a:endParaRPr lang="cs-CZ" altLang="cs-CZ" sz="1600" b="1" baseline="-250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sym typeface="Symbol" panose="05050102010706020507" pitchFamily="18" charset="2"/>
                  </a:endParaRPr>
                </a:p>
              </p:txBody>
            </p:sp>
            <p:grpSp>
              <p:nvGrpSpPr>
                <p:cNvPr id="166017" name="Group 129"/>
                <p:cNvGrpSpPr>
                  <a:grpSpLocks noChangeAspect="1"/>
                </p:cNvGrpSpPr>
                <p:nvPr/>
              </p:nvGrpSpPr>
              <p:grpSpPr bwMode="auto">
                <a:xfrm>
                  <a:off x="476" y="762"/>
                  <a:ext cx="4672" cy="1853"/>
                  <a:chOff x="476" y="762"/>
                  <a:chExt cx="4672" cy="1853"/>
                </a:xfrm>
              </p:grpSpPr>
              <p:sp>
                <p:nvSpPr>
                  <p:cNvPr id="166018" name="Line 13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921" y="1253"/>
                    <a:ext cx="0" cy="1179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 type="stealth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66019" name="Text Box 131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4606" y="1752"/>
                    <a:ext cx="270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rgbClr val="000000"/>
                        </a:solidFill>
                        <a:miter lim="800000"/>
                        <a:headEnd/>
                        <a:tailEnd type="none" w="lg" len="lg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>
                    <a:spAutoFit/>
                  </a:bodyPr>
                  <a:lstStyle/>
                  <a:p>
                    <a:pPr algn="r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cs-CZ" altLang="cs-CZ" sz="16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rPr>
                      <a:t>U</a:t>
                    </a:r>
                    <a:r>
                      <a:rPr lang="cs-CZ" altLang="cs-CZ" sz="1600" b="1" baseline="-25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rPr>
                      <a:t>2</a:t>
                    </a:r>
                    <a:r>
                      <a:rPr lang="en-US" altLang="cs-CZ" sz="1600" b="1" baseline="-25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rPr>
                      <a:t>f</a:t>
                    </a:r>
                    <a:endParaRPr lang="cs-CZ" altLang="cs-CZ" sz="1600" b="1" baseline="-2500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  <p:cxnSp>
                <p:nvCxnSpPr>
                  <p:cNvPr id="166020" name="AutoShape 132"/>
                  <p:cNvCxnSpPr>
                    <a:cxnSpLocks noChangeAspect="1" noChangeShapeType="1"/>
                    <a:stCxn id="166045" idx="4"/>
                    <a:endCxn id="166021" idx="0"/>
                  </p:cNvCxnSpPr>
                  <p:nvPr/>
                </p:nvCxnSpPr>
                <p:spPr bwMode="auto">
                  <a:xfrm flipH="1">
                    <a:off x="2789" y="2395"/>
                    <a:ext cx="1" cy="121"/>
                  </a:xfrm>
                  <a:prstGeom prst="straightConnector1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166021" name="Oval 13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743" y="2524"/>
                    <a:ext cx="91" cy="91"/>
                  </a:xfrm>
                  <a:prstGeom prst="ellipse">
                    <a:avLst/>
                  </a:prstGeom>
                  <a:solidFill>
                    <a:schemeClr val="tx1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66022" name="Oval 13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743" y="1035"/>
                    <a:ext cx="91" cy="91"/>
                  </a:xfrm>
                  <a:prstGeom prst="ellipse">
                    <a:avLst/>
                  </a:prstGeom>
                  <a:solidFill>
                    <a:schemeClr val="tx1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66023" name="Oval 13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76" y="1570"/>
                    <a:ext cx="363" cy="363"/>
                  </a:xfrm>
                  <a:prstGeom prst="ellips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66024" name="Text Box 136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521" y="1644"/>
                    <a:ext cx="272" cy="19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rgbClr val="000000"/>
                        </a:solidFill>
                        <a:miter lim="800000"/>
                        <a:headEnd/>
                        <a:tailEnd type="none" w="lg" len="lg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 anchor="ctr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cs-CZ" altLang="cs-CZ" sz="16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sym typeface="Symbol" panose="05050102010706020507" pitchFamily="18" charset="2"/>
                      </a:rPr>
                      <a:t></a:t>
                    </a:r>
                  </a:p>
                </p:txBody>
              </p:sp>
              <p:grpSp>
                <p:nvGrpSpPr>
                  <p:cNvPr id="166025" name="Group 13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020" y="980"/>
                    <a:ext cx="545" cy="92"/>
                    <a:chOff x="838" y="2340"/>
                    <a:chExt cx="545" cy="92"/>
                  </a:xfrm>
                </p:grpSpPr>
                <p:sp>
                  <p:nvSpPr>
                    <p:cNvPr id="166026" name="Arc 138"/>
                    <p:cNvSpPr>
                      <a:spLocks noChangeAspect="1"/>
                    </p:cNvSpPr>
                    <p:nvPr/>
                  </p:nvSpPr>
                  <p:spPr bwMode="auto">
                    <a:xfrm rot="21600000">
                      <a:off x="929" y="2341"/>
                      <a:ext cx="91" cy="91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66027" name="Arc 139"/>
                    <p:cNvSpPr>
                      <a:spLocks noChangeAspect="1"/>
                    </p:cNvSpPr>
                    <p:nvPr/>
                  </p:nvSpPr>
                  <p:spPr bwMode="auto">
                    <a:xfrm rot="37800000">
                      <a:off x="838" y="2340"/>
                      <a:ext cx="91" cy="91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66028" name="Arc 140"/>
                    <p:cNvSpPr>
                      <a:spLocks noChangeAspect="1"/>
                    </p:cNvSpPr>
                    <p:nvPr/>
                  </p:nvSpPr>
                  <p:spPr bwMode="auto">
                    <a:xfrm rot="37800000">
                      <a:off x="1020" y="2341"/>
                      <a:ext cx="91" cy="91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66029" name="Arc 141"/>
                    <p:cNvSpPr>
                      <a:spLocks noChangeAspect="1"/>
                    </p:cNvSpPr>
                    <p:nvPr/>
                  </p:nvSpPr>
                  <p:spPr bwMode="auto">
                    <a:xfrm rot="21600000">
                      <a:off x="1110" y="2341"/>
                      <a:ext cx="91" cy="91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66030" name="Arc 142"/>
                    <p:cNvSpPr>
                      <a:spLocks noChangeAspect="1"/>
                    </p:cNvSpPr>
                    <p:nvPr/>
                  </p:nvSpPr>
                  <p:spPr bwMode="auto">
                    <a:xfrm rot="21600000">
                      <a:off x="1292" y="2341"/>
                      <a:ext cx="91" cy="91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66031" name="Arc 143"/>
                    <p:cNvSpPr>
                      <a:spLocks noChangeAspect="1"/>
                    </p:cNvSpPr>
                    <p:nvPr/>
                  </p:nvSpPr>
                  <p:spPr bwMode="auto">
                    <a:xfrm rot="37800000">
                      <a:off x="1201" y="2341"/>
                      <a:ext cx="91" cy="91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</p:grpSp>
              <p:sp>
                <p:nvSpPr>
                  <p:cNvPr id="166032" name="Rectangle 144"/>
                  <p:cNvSpPr>
                    <a:spLocks noChangeAspect="1" noChangeArrowheads="1"/>
                  </p:cNvSpPr>
                  <p:nvPr/>
                </p:nvSpPr>
                <p:spPr bwMode="auto">
                  <a:xfrm rot="5400000">
                    <a:off x="2089" y="888"/>
                    <a:ext cx="154" cy="385"/>
                  </a:xfrm>
                  <a:prstGeom prst="rect">
                    <a:avLst/>
                  </a:prstGeom>
                  <a:noFill/>
                  <a:ln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cxnSp>
                <p:nvCxnSpPr>
                  <p:cNvPr id="166033" name="AutoShape 145"/>
                  <p:cNvCxnSpPr>
                    <a:cxnSpLocks noChangeAspect="1" noChangeShapeType="1"/>
                    <a:stCxn id="166032" idx="2"/>
                    <a:endCxn id="166030" idx="1"/>
                  </p:cNvCxnSpPr>
                  <p:nvPr/>
                </p:nvCxnSpPr>
                <p:spPr bwMode="auto">
                  <a:xfrm flipH="1" flipV="1">
                    <a:off x="1565" y="1080"/>
                    <a:ext cx="401" cy="2"/>
                  </a:xfrm>
                  <a:prstGeom prst="straightConnector1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66034" name="AutoShape 146"/>
                  <p:cNvCxnSpPr>
                    <a:cxnSpLocks noChangeAspect="1" noChangeShapeType="1"/>
                    <a:stCxn id="166032" idx="0"/>
                    <a:endCxn id="166022" idx="2"/>
                  </p:cNvCxnSpPr>
                  <p:nvPr/>
                </p:nvCxnSpPr>
                <p:spPr bwMode="auto">
                  <a:xfrm flipV="1">
                    <a:off x="2367" y="1081"/>
                    <a:ext cx="368" cy="1"/>
                  </a:xfrm>
                  <a:prstGeom prst="straightConnector1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166035" name="Oval 14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025" y="1035"/>
                    <a:ext cx="91" cy="91"/>
                  </a:xfrm>
                  <a:prstGeom prst="ellips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66036" name="Oval 14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025" y="2523"/>
                    <a:ext cx="91" cy="91"/>
                  </a:xfrm>
                  <a:prstGeom prst="ellips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cxnSp>
                <p:nvCxnSpPr>
                  <p:cNvPr id="166037" name="AutoShape 149"/>
                  <p:cNvCxnSpPr>
                    <a:cxnSpLocks noChangeAspect="1" noChangeShapeType="1"/>
                    <a:stCxn id="166021" idx="6"/>
                    <a:endCxn id="166036" idx="2"/>
                  </p:cNvCxnSpPr>
                  <p:nvPr/>
                </p:nvCxnSpPr>
                <p:spPr bwMode="auto">
                  <a:xfrm flipV="1">
                    <a:off x="2842" y="2569"/>
                    <a:ext cx="2175" cy="1"/>
                  </a:xfrm>
                  <a:prstGeom prst="straightConnector1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166038" name="Rectangle 15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994" y="1616"/>
                    <a:ext cx="154" cy="385"/>
                  </a:xfrm>
                  <a:prstGeom prst="rect">
                    <a:avLst/>
                  </a:prstGeom>
                  <a:noFill/>
                  <a:ln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cxnSp>
                <p:nvCxnSpPr>
                  <p:cNvPr id="166039" name="AutoShape 151"/>
                  <p:cNvCxnSpPr>
                    <a:cxnSpLocks noChangeAspect="1" noChangeShapeType="1"/>
                    <a:stCxn id="166035" idx="4"/>
                    <a:endCxn id="166038" idx="0"/>
                  </p:cNvCxnSpPr>
                  <p:nvPr/>
                </p:nvCxnSpPr>
                <p:spPr bwMode="auto">
                  <a:xfrm>
                    <a:off x="5071" y="1134"/>
                    <a:ext cx="0" cy="474"/>
                  </a:xfrm>
                  <a:prstGeom prst="straightConnector1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66040" name="AutoShape 152"/>
                  <p:cNvCxnSpPr>
                    <a:cxnSpLocks noChangeAspect="1" noChangeShapeType="1"/>
                    <a:stCxn id="166038" idx="2"/>
                    <a:endCxn id="166036" idx="0"/>
                  </p:cNvCxnSpPr>
                  <p:nvPr/>
                </p:nvCxnSpPr>
                <p:spPr bwMode="auto">
                  <a:xfrm>
                    <a:off x="5071" y="2009"/>
                    <a:ext cx="0" cy="506"/>
                  </a:xfrm>
                  <a:prstGeom prst="straightConnector1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166041" name="Rectangle 15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472" y="1661"/>
                    <a:ext cx="154" cy="385"/>
                  </a:xfrm>
                  <a:prstGeom prst="rect">
                    <a:avLst/>
                  </a:prstGeom>
                  <a:noFill/>
                  <a:ln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66042" name="Oval 15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744" y="1344"/>
                    <a:ext cx="91" cy="91"/>
                  </a:xfrm>
                  <a:prstGeom prst="ellipse">
                    <a:avLst/>
                  </a:prstGeom>
                  <a:solidFill>
                    <a:schemeClr val="tx1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cxnSp>
                <p:nvCxnSpPr>
                  <p:cNvPr id="166043" name="AutoShape 155"/>
                  <p:cNvCxnSpPr>
                    <a:cxnSpLocks noChangeAspect="1" noChangeShapeType="1"/>
                    <a:stCxn id="166042" idx="2"/>
                    <a:endCxn id="166041" idx="0"/>
                  </p:cNvCxnSpPr>
                  <p:nvPr/>
                </p:nvCxnSpPr>
                <p:spPr bwMode="auto">
                  <a:xfrm rot="10800000" flipV="1">
                    <a:off x="2549" y="1390"/>
                    <a:ext cx="187" cy="263"/>
                  </a:xfrm>
                  <a:prstGeom prst="bentConnector2">
                    <a:avLst/>
                  </a:prstGeom>
                  <a:noFill/>
                  <a:ln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66044" name="AutoShape 156"/>
                  <p:cNvCxnSpPr>
                    <a:cxnSpLocks noChangeAspect="1" noChangeShapeType="1"/>
                    <a:stCxn id="166041" idx="2"/>
                    <a:endCxn id="166045" idx="2"/>
                  </p:cNvCxnSpPr>
                  <p:nvPr/>
                </p:nvCxnSpPr>
                <p:spPr bwMode="auto">
                  <a:xfrm rot="16200000" flipH="1">
                    <a:off x="2499" y="2104"/>
                    <a:ext cx="288" cy="187"/>
                  </a:xfrm>
                  <a:prstGeom prst="bentConnector2">
                    <a:avLst/>
                  </a:prstGeom>
                  <a:noFill/>
                  <a:ln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166045" name="Oval 15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744" y="2296"/>
                    <a:ext cx="91" cy="91"/>
                  </a:xfrm>
                  <a:prstGeom prst="ellipse">
                    <a:avLst/>
                  </a:prstGeom>
                  <a:solidFill>
                    <a:schemeClr val="tx1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grpSp>
                <p:nvGrpSpPr>
                  <p:cNvPr id="166046" name="Group 158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881" y="1797"/>
                    <a:ext cx="180" cy="45"/>
                    <a:chOff x="1701" y="1752"/>
                    <a:chExt cx="180" cy="45"/>
                  </a:xfrm>
                </p:grpSpPr>
                <p:sp>
                  <p:nvSpPr>
                    <p:cNvPr id="166047" name="Line 159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701" y="1752"/>
                      <a:ext cx="90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66048" name="Line 16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701" y="1797"/>
                      <a:ext cx="90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66049" name="Line 16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791" y="1797"/>
                      <a:ext cx="90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66050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791" y="1752"/>
                      <a:ext cx="90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</p:grpSp>
              <p:cxnSp>
                <p:nvCxnSpPr>
                  <p:cNvPr id="166051" name="AutoShape 163"/>
                  <p:cNvCxnSpPr>
                    <a:cxnSpLocks noChangeAspect="1" noChangeShapeType="1"/>
                    <a:stCxn id="166048" idx="1"/>
                    <a:endCxn id="166045" idx="6"/>
                  </p:cNvCxnSpPr>
                  <p:nvPr/>
                </p:nvCxnSpPr>
                <p:spPr bwMode="auto">
                  <a:xfrm rot="5400000">
                    <a:off x="2665" y="2036"/>
                    <a:ext cx="484" cy="128"/>
                  </a:xfrm>
                  <a:prstGeom prst="bentConnector2">
                    <a:avLst/>
                  </a:prstGeom>
                  <a:noFill/>
                  <a:ln w="254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66052" name="AutoShape 164"/>
                  <p:cNvCxnSpPr>
                    <a:cxnSpLocks noChangeAspect="1" noChangeShapeType="1"/>
                    <a:stCxn id="166050" idx="0"/>
                    <a:endCxn id="166042" idx="6"/>
                  </p:cNvCxnSpPr>
                  <p:nvPr/>
                </p:nvCxnSpPr>
                <p:spPr bwMode="auto">
                  <a:xfrm rot="5400000" flipH="1">
                    <a:off x="2711" y="1522"/>
                    <a:ext cx="391" cy="128"/>
                  </a:xfrm>
                  <a:prstGeom prst="bentConnector2">
                    <a:avLst/>
                  </a:prstGeom>
                  <a:noFill/>
                  <a:ln w="254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66053" name="AutoShape 165"/>
                  <p:cNvCxnSpPr>
                    <a:cxnSpLocks noChangeAspect="1" noChangeShapeType="1"/>
                    <a:stCxn id="166022" idx="4"/>
                    <a:endCxn id="166042" idx="0"/>
                  </p:cNvCxnSpPr>
                  <p:nvPr/>
                </p:nvCxnSpPr>
                <p:spPr bwMode="auto">
                  <a:xfrm>
                    <a:off x="2789" y="1134"/>
                    <a:ext cx="1" cy="202"/>
                  </a:xfrm>
                  <a:prstGeom prst="straightConnector1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66054" name="AutoShape 166"/>
                  <p:cNvCxnSpPr>
                    <a:cxnSpLocks noChangeAspect="1" noChangeShapeType="1"/>
                    <a:stCxn id="166023" idx="4"/>
                  </p:cNvCxnSpPr>
                  <p:nvPr/>
                </p:nvCxnSpPr>
                <p:spPr bwMode="auto">
                  <a:xfrm rot="16200000" flipH="1">
                    <a:off x="816" y="1783"/>
                    <a:ext cx="628" cy="943"/>
                  </a:xfrm>
                  <a:prstGeom prst="bentConnector2">
                    <a:avLst/>
                  </a:prstGeom>
                  <a:noFill/>
                  <a:ln w="254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66055" name="AutoShape 167"/>
                  <p:cNvCxnSpPr>
                    <a:cxnSpLocks noChangeAspect="1" noChangeShapeType="1"/>
                    <a:endCxn id="166021" idx="2"/>
                  </p:cNvCxnSpPr>
                  <p:nvPr/>
                </p:nvCxnSpPr>
                <p:spPr bwMode="auto">
                  <a:xfrm>
                    <a:off x="982" y="2569"/>
                    <a:ext cx="1753" cy="1"/>
                  </a:xfrm>
                  <a:prstGeom prst="straightConnector1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166056" name="Text Box 168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930" y="762"/>
                    <a:ext cx="771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rgbClr val="000000"/>
                        </a:solidFill>
                        <a:miter lim="800000"/>
                        <a:headEnd/>
                        <a:tailEnd type="none" w="lg" len="lg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cs-CZ" altLang="cs-CZ" sz="16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rPr>
                      <a:t>X</a:t>
                    </a:r>
                    <a:r>
                      <a:rPr lang="cs-CZ" altLang="cs-CZ" sz="1600" b="1" baseline="-25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sym typeface="Symbol" panose="05050102010706020507" pitchFamily="18" charset="2"/>
                      </a:rPr>
                      <a:t>La</a:t>
                    </a:r>
                    <a:r>
                      <a:rPr lang="cs-CZ" altLang="cs-CZ" sz="16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sym typeface="Symbol" panose="05050102010706020507" pitchFamily="18" charset="2"/>
                      </a:rPr>
                      <a:t>=X</a:t>
                    </a:r>
                    <a:r>
                      <a:rPr lang="cs-CZ" altLang="cs-CZ" sz="1600" b="1" baseline="-25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sym typeface="Symbol" panose="05050102010706020507" pitchFamily="18" charset="2"/>
                      </a:rPr>
                      <a:t>L</a:t>
                    </a:r>
                    <a:r>
                      <a:rPr lang="cs-CZ" altLang="cs-CZ" sz="16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sym typeface="Symbol" panose="05050102010706020507" pitchFamily="18" charset="2"/>
                      </a:rPr>
                      <a:t>/2</a:t>
                    </a:r>
                  </a:p>
                </p:txBody>
              </p:sp>
              <p:sp>
                <p:nvSpPr>
                  <p:cNvPr id="166057" name="Text Box 169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882" y="799"/>
                    <a:ext cx="544" cy="19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rgbClr val="000000"/>
                        </a:solidFill>
                        <a:miter lim="800000"/>
                        <a:headEnd/>
                        <a:tailEnd type="none" w="lg" len="lg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cs-CZ" altLang="cs-CZ" sz="16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rPr>
                      <a:t>R</a:t>
                    </a:r>
                    <a:r>
                      <a:rPr lang="cs-CZ" altLang="cs-CZ" sz="1600" b="1" baseline="-25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rPr>
                      <a:t>a</a:t>
                    </a:r>
                    <a:r>
                      <a:rPr lang="cs-CZ" altLang="cs-CZ" sz="16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rPr>
                      <a:t>=R/2</a:t>
                    </a:r>
                    <a:endParaRPr lang="cs-CZ" altLang="cs-CZ" sz="1600" b="1" baseline="-2500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sym typeface="Symbol" panose="05050102010706020507" pitchFamily="18" charset="2"/>
                    </a:endParaRPr>
                  </a:p>
                </p:txBody>
              </p:sp>
              <p:sp>
                <p:nvSpPr>
                  <p:cNvPr id="166058" name="Text Box 170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062" y="1715"/>
                    <a:ext cx="272" cy="19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rgbClr val="000000"/>
                        </a:solidFill>
                        <a:miter lim="800000"/>
                        <a:headEnd/>
                        <a:tailEnd type="none" w="lg" len="lg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cs-CZ" altLang="cs-CZ" sz="16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rPr>
                      <a:t>B</a:t>
                    </a:r>
                    <a:r>
                      <a:rPr lang="cs-CZ" altLang="cs-CZ" sz="1600" b="1" baseline="-25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sym typeface="Symbol" panose="05050102010706020507" pitchFamily="18" charset="2"/>
                      </a:rPr>
                      <a:t>C</a:t>
                    </a:r>
                    <a:endParaRPr lang="cs-CZ" altLang="cs-CZ" sz="1600" b="1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sym typeface="Symbol" panose="05050102010706020507" pitchFamily="18" charset="2"/>
                    </a:endParaRPr>
                  </a:p>
                </p:txBody>
              </p:sp>
              <p:sp>
                <p:nvSpPr>
                  <p:cNvPr id="166059" name="Text Box 171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245" y="1760"/>
                    <a:ext cx="272" cy="19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rgbClr val="000000"/>
                        </a:solidFill>
                        <a:miter lim="800000"/>
                        <a:headEnd/>
                        <a:tailEnd type="none" w="lg" len="lg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cs-CZ" altLang="cs-CZ" sz="16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rPr>
                      <a:t>G</a:t>
                    </a:r>
                    <a:endParaRPr lang="cs-CZ" altLang="cs-CZ" sz="1600" b="1" baseline="-2500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sym typeface="Symbol" panose="05050102010706020507" pitchFamily="18" charset="2"/>
                    </a:endParaRPr>
                  </a:p>
                </p:txBody>
              </p:sp>
              <p:grpSp>
                <p:nvGrpSpPr>
                  <p:cNvPr id="166060" name="Group 172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198" y="986"/>
                    <a:ext cx="545" cy="92"/>
                    <a:chOff x="838" y="2340"/>
                    <a:chExt cx="545" cy="92"/>
                  </a:xfrm>
                </p:grpSpPr>
                <p:sp>
                  <p:nvSpPr>
                    <p:cNvPr id="166061" name="Arc 173"/>
                    <p:cNvSpPr>
                      <a:spLocks noChangeAspect="1"/>
                    </p:cNvSpPr>
                    <p:nvPr/>
                  </p:nvSpPr>
                  <p:spPr bwMode="auto">
                    <a:xfrm rot="21600000">
                      <a:off x="929" y="2341"/>
                      <a:ext cx="91" cy="91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66062" name="Arc 174"/>
                    <p:cNvSpPr>
                      <a:spLocks noChangeAspect="1"/>
                    </p:cNvSpPr>
                    <p:nvPr/>
                  </p:nvSpPr>
                  <p:spPr bwMode="auto">
                    <a:xfrm rot="37800000">
                      <a:off x="838" y="2340"/>
                      <a:ext cx="91" cy="91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66063" name="Arc 175"/>
                    <p:cNvSpPr>
                      <a:spLocks noChangeAspect="1"/>
                    </p:cNvSpPr>
                    <p:nvPr/>
                  </p:nvSpPr>
                  <p:spPr bwMode="auto">
                    <a:xfrm rot="37800000">
                      <a:off x="1020" y="2341"/>
                      <a:ext cx="91" cy="91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66064" name="Arc 176"/>
                    <p:cNvSpPr>
                      <a:spLocks noChangeAspect="1"/>
                    </p:cNvSpPr>
                    <p:nvPr/>
                  </p:nvSpPr>
                  <p:spPr bwMode="auto">
                    <a:xfrm rot="21600000">
                      <a:off x="1110" y="2341"/>
                      <a:ext cx="91" cy="91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66065" name="Arc 177"/>
                    <p:cNvSpPr>
                      <a:spLocks noChangeAspect="1"/>
                    </p:cNvSpPr>
                    <p:nvPr/>
                  </p:nvSpPr>
                  <p:spPr bwMode="auto">
                    <a:xfrm rot="21600000">
                      <a:off x="1292" y="2341"/>
                      <a:ext cx="91" cy="91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66066" name="Arc 178"/>
                    <p:cNvSpPr>
                      <a:spLocks noChangeAspect="1"/>
                    </p:cNvSpPr>
                    <p:nvPr/>
                  </p:nvSpPr>
                  <p:spPr bwMode="auto">
                    <a:xfrm rot="37800000">
                      <a:off x="1201" y="2341"/>
                      <a:ext cx="91" cy="91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</p:grpSp>
              <p:sp>
                <p:nvSpPr>
                  <p:cNvPr id="166067" name="Rectangle 179"/>
                  <p:cNvSpPr>
                    <a:spLocks noChangeAspect="1" noChangeArrowheads="1"/>
                  </p:cNvSpPr>
                  <p:nvPr/>
                </p:nvSpPr>
                <p:spPr bwMode="auto">
                  <a:xfrm rot="5400000">
                    <a:off x="4221" y="888"/>
                    <a:ext cx="154" cy="385"/>
                  </a:xfrm>
                  <a:prstGeom prst="rect">
                    <a:avLst/>
                  </a:prstGeom>
                  <a:noFill/>
                  <a:ln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cxnSp>
                <p:nvCxnSpPr>
                  <p:cNvPr id="166068" name="AutoShape 180"/>
                  <p:cNvCxnSpPr>
                    <a:cxnSpLocks noChangeAspect="1" noChangeShapeType="1"/>
                    <a:stCxn id="166067" idx="2"/>
                    <a:endCxn id="166065" idx="1"/>
                  </p:cNvCxnSpPr>
                  <p:nvPr/>
                </p:nvCxnSpPr>
                <p:spPr bwMode="auto">
                  <a:xfrm flipH="1">
                    <a:off x="3743" y="1082"/>
                    <a:ext cx="355" cy="4"/>
                  </a:xfrm>
                  <a:prstGeom prst="straightConnector1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66069" name="AutoShape 181"/>
                  <p:cNvCxnSpPr>
                    <a:cxnSpLocks noChangeAspect="1" noChangeShapeType="1"/>
                    <a:stCxn id="166023" idx="0"/>
                    <a:endCxn id="166027" idx="0"/>
                  </p:cNvCxnSpPr>
                  <p:nvPr/>
                </p:nvCxnSpPr>
                <p:spPr bwMode="auto">
                  <a:xfrm rot="16200000">
                    <a:off x="591" y="1140"/>
                    <a:ext cx="489" cy="355"/>
                  </a:xfrm>
                  <a:prstGeom prst="bentConnector2">
                    <a:avLst/>
                  </a:prstGeom>
                  <a:noFill/>
                  <a:ln w="254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66070" name="AutoShape 182"/>
                  <p:cNvCxnSpPr>
                    <a:cxnSpLocks noChangeAspect="1" noChangeShapeType="1"/>
                    <a:stCxn id="166062" idx="0"/>
                    <a:endCxn id="166022" idx="6"/>
                  </p:cNvCxnSpPr>
                  <p:nvPr/>
                </p:nvCxnSpPr>
                <p:spPr bwMode="auto">
                  <a:xfrm flipH="1">
                    <a:off x="2842" y="1079"/>
                    <a:ext cx="349" cy="2"/>
                  </a:xfrm>
                  <a:prstGeom prst="straightConnector1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66071" name="AutoShape 183"/>
                  <p:cNvCxnSpPr>
                    <a:cxnSpLocks noChangeAspect="1" noChangeShapeType="1"/>
                    <a:stCxn id="166067" idx="0"/>
                    <a:endCxn id="166035" idx="2"/>
                  </p:cNvCxnSpPr>
                  <p:nvPr/>
                </p:nvCxnSpPr>
                <p:spPr bwMode="auto">
                  <a:xfrm flipV="1">
                    <a:off x="4499" y="1081"/>
                    <a:ext cx="518" cy="1"/>
                  </a:xfrm>
                  <a:prstGeom prst="straightConnector1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166072" name="Text Box 184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107" y="762"/>
                    <a:ext cx="771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rgbClr val="000000"/>
                        </a:solidFill>
                        <a:miter lim="800000"/>
                        <a:headEnd/>
                        <a:tailEnd type="none" w="lg" len="lg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cs-CZ" altLang="cs-CZ" sz="16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rPr>
                      <a:t>X</a:t>
                    </a:r>
                    <a:r>
                      <a:rPr lang="cs-CZ" altLang="cs-CZ" sz="1600" b="1" baseline="-25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sym typeface="Symbol" panose="05050102010706020507" pitchFamily="18" charset="2"/>
                      </a:rPr>
                      <a:t>La</a:t>
                    </a:r>
                    <a:r>
                      <a:rPr lang="cs-CZ" altLang="cs-CZ" sz="16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sym typeface="Symbol" panose="05050102010706020507" pitchFamily="18" charset="2"/>
                      </a:rPr>
                      <a:t>=X</a:t>
                    </a:r>
                    <a:r>
                      <a:rPr lang="cs-CZ" altLang="cs-CZ" sz="1600" b="1" baseline="-25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sym typeface="Symbol" panose="05050102010706020507" pitchFamily="18" charset="2"/>
                      </a:rPr>
                      <a:t>L</a:t>
                    </a:r>
                    <a:r>
                      <a:rPr lang="cs-CZ" altLang="cs-CZ" sz="16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sym typeface="Symbol" panose="05050102010706020507" pitchFamily="18" charset="2"/>
                      </a:rPr>
                      <a:t>/2</a:t>
                    </a:r>
                  </a:p>
                </p:txBody>
              </p:sp>
              <p:sp>
                <p:nvSpPr>
                  <p:cNvPr id="166073" name="Text Box 185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4014" y="808"/>
                    <a:ext cx="544" cy="19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rgbClr val="000000"/>
                        </a:solidFill>
                        <a:miter lim="800000"/>
                        <a:headEnd/>
                        <a:tailEnd type="none" w="lg" len="lg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cs-CZ" altLang="cs-CZ" sz="16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rPr>
                      <a:t>R</a:t>
                    </a:r>
                    <a:r>
                      <a:rPr lang="cs-CZ" altLang="cs-CZ" sz="1600" b="1" baseline="-25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rPr>
                      <a:t>a</a:t>
                    </a:r>
                    <a:r>
                      <a:rPr lang="cs-CZ" altLang="cs-CZ" sz="16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rPr>
                      <a:t>=R/2</a:t>
                    </a:r>
                    <a:endParaRPr lang="cs-CZ" altLang="cs-CZ" sz="1600" b="1" baseline="-2500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sym typeface="Symbol" panose="05050102010706020507" pitchFamily="18" charset="2"/>
                    </a:endParaRPr>
                  </a:p>
                </p:txBody>
              </p:sp>
            </p:grpSp>
          </p:grpSp>
          <p:sp>
            <p:nvSpPr>
              <p:cNvPr id="166074" name="Line 186"/>
              <p:cNvSpPr>
                <a:spLocks noChangeAspect="1" noChangeShapeType="1"/>
              </p:cNvSpPr>
              <p:nvPr/>
            </p:nvSpPr>
            <p:spPr bwMode="auto">
              <a:xfrm>
                <a:off x="3243" y="1253"/>
                <a:ext cx="1406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6075" name="Text Box 187"/>
              <p:cNvSpPr txBox="1">
                <a:spLocks noChangeAspect="1" noChangeArrowheads="1"/>
              </p:cNvSpPr>
              <p:nvPr/>
            </p:nvSpPr>
            <p:spPr bwMode="auto">
              <a:xfrm>
                <a:off x="3742" y="1253"/>
                <a:ext cx="317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16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sym typeface="Symbol" panose="05050102010706020507" pitchFamily="18" charset="2"/>
                  </a:rPr>
                  <a:t></a:t>
                </a:r>
                <a:r>
                  <a:rPr lang="cs-CZ" altLang="cs-CZ" sz="16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U</a:t>
                </a:r>
                <a:r>
                  <a:rPr lang="cs-CZ" altLang="cs-CZ" sz="1600" b="1" baseline="-250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</a:t>
                </a:r>
                <a:r>
                  <a:rPr lang="en-US" altLang="cs-CZ" sz="1600" b="1" baseline="300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’</a:t>
                </a:r>
                <a:endParaRPr lang="cs-CZ" altLang="cs-CZ" sz="1600" b="1" baseline="30000">
                  <a:solidFill>
                    <a:srgbClr val="00000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6076" name="Line 188"/>
              <p:cNvSpPr>
                <a:spLocks noChangeAspect="1" noChangeShapeType="1"/>
              </p:cNvSpPr>
              <p:nvPr/>
            </p:nvSpPr>
            <p:spPr bwMode="auto">
              <a:xfrm>
                <a:off x="3334" y="1480"/>
                <a:ext cx="0" cy="726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6077" name="Text Box 189"/>
              <p:cNvSpPr txBox="1">
                <a:spLocks noChangeAspect="1" noChangeArrowheads="1"/>
              </p:cNvSpPr>
              <p:nvPr/>
            </p:nvSpPr>
            <p:spPr bwMode="auto">
              <a:xfrm>
                <a:off x="3288" y="1707"/>
                <a:ext cx="319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16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U</a:t>
                </a:r>
                <a:r>
                  <a:rPr lang="cs-CZ" altLang="cs-CZ" sz="1600" b="1" baseline="-250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Y</a:t>
                </a:r>
                <a:endParaRPr lang="cs-CZ" altLang="cs-CZ" sz="1600" b="1" baseline="30000">
                  <a:solidFill>
                    <a:srgbClr val="000000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66078" name="Line 190"/>
            <p:cNvSpPr>
              <a:spLocks noChangeAspect="1" noChangeShapeType="1"/>
            </p:cNvSpPr>
            <p:nvPr/>
          </p:nvSpPr>
          <p:spPr bwMode="auto">
            <a:xfrm>
              <a:off x="930" y="1253"/>
              <a:ext cx="149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6079" name="Text Box 191"/>
            <p:cNvSpPr txBox="1">
              <a:spLocks noChangeAspect="1" noChangeArrowheads="1"/>
            </p:cNvSpPr>
            <p:nvPr/>
          </p:nvSpPr>
          <p:spPr bwMode="auto">
            <a:xfrm>
              <a:off x="1473" y="1253"/>
              <a:ext cx="31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solidFill>
                    <a:srgbClr val="000000"/>
                  </a:solidFill>
                  <a:effectLst/>
                  <a:latin typeface="Arial" panose="020B0604020202020204" pitchFamily="34" charset="0"/>
                  <a:sym typeface="Symbol" panose="05050102010706020507" pitchFamily="18" charset="2"/>
                </a:rPr>
                <a:t></a:t>
              </a:r>
              <a:r>
                <a:rPr lang="cs-CZ" altLang="cs-CZ" sz="16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</a:t>
              </a:r>
              <a:r>
                <a:rPr lang="cs-CZ" altLang="cs-CZ" sz="16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</a:t>
              </a:r>
              <a:r>
                <a:rPr lang="en-US" altLang="cs-CZ" sz="1600" b="1" baseline="3000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’</a:t>
              </a:r>
              <a:endParaRPr lang="cs-CZ" altLang="cs-CZ" sz="1600" b="1" baseline="30000">
                <a:solidFill>
                  <a:srgbClr val="0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6080" name="Line 192"/>
            <p:cNvSpPr>
              <a:spLocks noChangeAspect="1" noChangeShapeType="1"/>
            </p:cNvSpPr>
            <p:nvPr/>
          </p:nvSpPr>
          <p:spPr bwMode="auto">
            <a:xfrm>
              <a:off x="431" y="1434"/>
              <a:ext cx="0" cy="90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6081" name="Text Box 193"/>
            <p:cNvSpPr txBox="1">
              <a:spLocks noChangeAspect="1" noChangeArrowheads="1"/>
            </p:cNvSpPr>
            <p:nvPr/>
          </p:nvSpPr>
          <p:spPr bwMode="auto">
            <a:xfrm>
              <a:off x="113" y="2069"/>
              <a:ext cx="31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</a:t>
              </a:r>
              <a:r>
                <a:rPr lang="cs-CZ" altLang="cs-CZ" sz="16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1f</a:t>
              </a:r>
              <a:endParaRPr lang="cs-CZ" altLang="cs-CZ" sz="1600" b="1" baseline="30000">
                <a:solidFill>
                  <a:srgbClr val="000000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66082" name="Line 194"/>
          <p:cNvSpPr>
            <a:spLocks noChangeShapeType="1"/>
          </p:cNvSpPr>
          <p:nvPr/>
        </p:nvSpPr>
        <p:spPr bwMode="auto">
          <a:xfrm rot="16200000">
            <a:off x="6331744" y="4599781"/>
            <a:ext cx="827088" cy="64452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6083" name="Line 195"/>
          <p:cNvSpPr>
            <a:spLocks noChangeShapeType="1"/>
          </p:cNvSpPr>
          <p:nvPr/>
        </p:nvSpPr>
        <p:spPr bwMode="auto">
          <a:xfrm>
            <a:off x="5991225" y="5019675"/>
            <a:ext cx="433388" cy="33655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6084" name="Line 196"/>
          <p:cNvSpPr>
            <a:spLocks noChangeShapeType="1"/>
          </p:cNvSpPr>
          <p:nvPr/>
        </p:nvSpPr>
        <p:spPr bwMode="auto">
          <a:xfrm flipV="1">
            <a:off x="1547813" y="4508500"/>
            <a:ext cx="5472112" cy="50482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6085" name="Text Box 197"/>
          <p:cNvSpPr txBox="1">
            <a:spLocks noChangeAspect="1" noChangeArrowheads="1"/>
          </p:cNvSpPr>
          <p:nvPr/>
        </p:nvSpPr>
        <p:spPr bwMode="auto">
          <a:xfrm>
            <a:off x="6227763" y="4552950"/>
            <a:ext cx="4270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U</a:t>
            </a:r>
            <a:r>
              <a:rPr lang="cs-CZ" altLang="cs-CZ" sz="1600" b="1" baseline="-2500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Y</a:t>
            </a:r>
          </a:p>
        </p:txBody>
      </p:sp>
      <p:sp>
        <p:nvSpPr>
          <p:cNvPr id="166086" name="Line 198"/>
          <p:cNvSpPr>
            <a:spLocks noChangeShapeType="1"/>
          </p:cNvSpPr>
          <p:nvPr/>
        </p:nvSpPr>
        <p:spPr bwMode="auto">
          <a:xfrm flipV="1">
            <a:off x="2843213" y="5949950"/>
            <a:ext cx="431800" cy="4127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6087" name="Line 199"/>
          <p:cNvSpPr>
            <a:spLocks noChangeShapeType="1"/>
          </p:cNvSpPr>
          <p:nvPr/>
        </p:nvSpPr>
        <p:spPr bwMode="auto">
          <a:xfrm rot="16200000" flipV="1">
            <a:off x="3007519" y="5712619"/>
            <a:ext cx="431800" cy="396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6088" name="Line 200"/>
          <p:cNvSpPr>
            <a:spLocks noChangeShapeType="1"/>
          </p:cNvSpPr>
          <p:nvPr/>
        </p:nvSpPr>
        <p:spPr bwMode="auto">
          <a:xfrm>
            <a:off x="1547813" y="5013325"/>
            <a:ext cx="1655762" cy="50323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6089" name="Line 201"/>
          <p:cNvSpPr>
            <a:spLocks noChangeShapeType="1"/>
          </p:cNvSpPr>
          <p:nvPr/>
        </p:nvSpPr>
        <p:spPr bwMode="auto">
          <a:xfrm rot="16200000">
            <a:off x="7289800" y="4184650"/>
            <a:ext cx="720725" cy="21907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6090" name="Line 202"/>
          <p:cNvSpPr>
            <a:spLocks noChangeShapeType="1"/>
          </p:cNvSpPr>
          <p:nvPr/>
        </p:nvSpPr>
        <p:spPr bwMode="auto">
          <a:xfrm>
            <a:off x="7053263" y="4498975"/>
            <a:ext cx="504825" cy="15398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6091" name="Line 203"/>
          <p:cNvSpPr>
            <a:spLocks noChangeShapeType="1"/>
          </p:cNvSpPr>
          <p:nvPr/>
        </p:nvSpPr>
        <p:spPr bwMode="auto">
          <a:xfrm flipV="1">
            <a:off x="1547813" y="3933825"/>
            <a:ext cx="6192837" cy="10795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5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60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60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6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5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59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59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5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65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59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59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5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6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5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5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5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59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59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5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6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6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6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6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59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59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65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6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66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66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66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6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660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660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66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6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659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659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65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6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65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65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65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6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65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65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65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0" grpId="0"/>
      <p:bldP spid="165981" grpId="0" animBg="1"/>
      <p:bldP spid="165982" grpId="0" animBg="1"/>
      <p:bldP spid="165985" grpId="0"/>
      <p:bldP spid="165986" grpId="0"/>
      <p:bldP spid="165992" grpId="0"/>
      <p:bldP spid="165993" grpId="0"/>
      <p:bldP spid="165994" grpId="0"/>
      <p:bldP spid="166082" grpId="0" animBg="1"/>
      <p:bldP spid="166083" grpId="0" animBg="1"/>
      <p:bldP spid="166084" grpId="0" animBg="1"/>
      <p:bldP spid="166085" grpId="0"/>
      <p:bldP spid="166086" grpId="0" animBg="1"/>
      <p:bldP spid="166087" grpId="0" animBg="1"/>
      <p:bldP spid="166088" grpId="0" animBg="1"/>
      <p:bldP spid="166089" grpId="0" animBg="1"/>
      <p:bldP spid="166090" grpId="0" animBg="1"/>
      <p:bldP spid="16609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785225" cy="720725"/>
          </a:xfrm>
        </p:spPr>
        <p:txBody>
          <a:bodyPr/>
          <a:lstStyle/>
          <a:p>
            <a:r>
              <a:rPr lang="cs-CZ" altLang="cs-CZ" sz="3800" b="1" u="sng">
                <a:solidFill>
                  <a:schemeClr val="bg2"/>
                </a:solidFill>
              </a:rPr>
              <a:t>Příklad</a:t>
            </a:r>
          </a:p>
        </p:txBody>
      </p:sp>
      <p:sp>
        <p:nvSpPr>
          <p:cNvPr id="167939" name="Text Box 3"/>
          <p:cNvSpPr txBox="1">
            <a:spLocks noChangeArrowheads="1"/>
          </p:cNvSpPr>
          <p:nvPr/>
        </p:nvSpPr>
        <p:spPr bwMode="auto">
          <a:xfrm>
            <a:off x="179388" y="908050"/>
            <a:ext cx="8785225" cy="1336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Vedení vvn 110 kV má následující parametry: R</a:t>
            </a:r>
            <a:r>
              <a:rPr lang="cs-CZ" altLang="cs-CZ" sz="2000" b="1" baseline="-25000">
                <a:solidFill>
                  <a:schemeClr val="bg2"/>
                </a:solidFill>
                <a:effectLst/>
              </a:rPr>
              <a:t>1</a:t>
            </a:r>
            <a:r>
              <a:rPr lang="cs-CZ" altLang="cs-CZ" sz="2000" b="1">
                <a:solidFill>
                  <a:schemeClr val="bg2"/>
                </a:solidFill>
                <a:effectLst/>
              </a:rPr>
              <a:t>=0,16 </a:t>
            </a: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/km, L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1</a:t>
            </a: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=1,24mH/km, C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1</a:t>
            </a: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=9,25nF/km. Délka vedení je 100 km, výkon na konci vedení je 30 MW při účiníku 0,8. Vypočítejte napětí a proud na počátku vedení a výkony.   </a:t>
            </a:r>
            <a:r>
              <a:rPr lang="cs-CZ" altLang="cs-CZ" sz="2000" b="1">
                <a:solidFill>
                  <a:schemeClr val="bg2"/>
                </a:solidFill>
                <a:effectLst/>
              </a:rPr>
              <a:t> </a:t>
            </a:r>
          </a:p>
        </p:txBody>
      </p:sp>
      <p:sp>
        <p:nvSpPr>
          <p:cNvPr id="167940" name="Text Box 4"/>
          <p:cNvSpPr txBox="1">
            <a:spLocks noChangeArrowheads="1"/>
          </p:cNvSpPr>
          <p:nvPr/>
        </p:nvSpPr>
        <p:spPr bwMode="auto">
          <a:xfrm>
            <a:off x="179388" y="2349500"/>
            <a:ext cx="2663825" cy="422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Výpočet parametrů:</a:t>
            </a:r>
          </a:p>
        </p:txBody>
      </p:sp>
      <p:graphicFrame>
        <p:nvGraphicFramePr>
          <p:cNvPr id="167941" name="Object 5"/>
          <p:cNvGraphicFramePr>
            <a:graphicFrameLocks noChangeAspect="1"/>
          </p:cNvGraphicFramePr>
          <p:nvPr/>
        </p:nvGraphicFramePr>
        <p:xfrm>
          <a:off x="1846263" y="2830513"/>
          <a:ext cx="7202487" cy="203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76" name="Rovnice" r:id="rId3" imgW="3809880" imgH="1079280" progId="Equation.3">
                  <p:embed/>
                </p:oleObj>
              </mc:Choice>
              <mc:Fallback>
                <p:oleObj name="Rovnice" r:id="rId3" imgW="3809880" imgH="1079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6263" y="2830513"/>
                        <a:ext cx="7202487" cy="20383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7942" name="Text Box 6"/>
          <p:cNvSpPr txBox="1">
            <a:spLocks noChangeArrowheads="1"/>
          </p:cNvSpPr>
          <p:nvPr/>
        </p:nvSpPr>
        <p:spPr bwMode="auto">
          <a:xfrm>
            <a:off x="179388" y="5238750"/>
            <a:ext cx="3744912" cy="422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Výpočet výstupního napětí:</a:t>
            </a:r>
          </a:p>
        </p:txBody>
      </p:sp>
      <p:graphicFrame>
        <p:nvGraphicFramePr>
          <p:cNvPr id="167943" name="Object 7"/>
          <p:cNvGraphicFramePr>
            <a:graphicFrameLocks noChangeAspect="1"/>
          </p:cNvGraphicFramePr>
          <p:nvPr/>
        </p:nvGraphicFramePr>
        <p:xfrm>
          <a:off x="4067175" y="4992688"/>
          <a:ext cx="3014663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77" name="Rovnice" r:id="rId5" imgW="1701720" imgH="419040" progId="Equation.3">
                  <p:embed/>
                </p:oleObj>
              </mc:Choice>
              <mc:Fallback>
                <p:oleObj name="Rovnice" r:id="rId5" imgW="1701720" imgH="419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4992688"/>
                        <a:ext cx="3014663" cy="74136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7944" name="Text Box 8"/>
          <p:cNvSpPr txBox="1">
            <a:spLocks noChangeArrowheads="1"/>
          </p:cNvSpPr>
          <p:nvPr/>
        </p:nvSpPr>
        <p:spPr bwMode="auto">
          <a:xfrm>
            <a:off x="179388" y="6021388"/>
            <a:ext cx="2808287" cy="7270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Výpočet výstupního proudu:</a:t>
            </a:r>
          </a:p>
        </p:txBody>
      </p:sp>
      <p:graphicFrame>
        <p:nvGraphicFramePr>
          <p:cNvPr id="167945" name="Object 9"/>
          <p:cNvGraphicFramePr>
            <a:graphicFrameLocks noChangeAspect="1"/>
          </p:cNvGraphicFramePr>
          <p:nvPr/>
        </p:nvGraphicFramePr>
        <p:xfrm>
          <a:off x="3348038" y="5894388"/>
          <a:ext cx="5375275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78" name="Rovnice" r:id="rId7" imgW="3035160" imgH="482400" progId="Equation.3">
                  <p:embed/>
                </p:oleObj>
              </mc:Choice>
              <mc:Fallback>
                <p:oleObj name="Rovnice" r:id="rId7" imgW="3035160" imgH="4824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5894388"/>
                        <a:ext cx="5375275" cy="85407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7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79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79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7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79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79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7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7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7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7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79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79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7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79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79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7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79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79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7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8" grpId="0"/>
      <p:bldP spid="167939" grpId="0"/>
      <p:bldP spid="167940" grpId="0"/>
      <p:bldP spid="167942" grpId="0"/>
      <p:bldP spid="16794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785225" cy="720725"/>
          </a:xfrm>
        </p:spPr>
        <p:txBody>
          <a:bodyPr/>
          <a:lstStyle/>
          <a:p>
            <a:r>
              <a:rPr lang="cs-CZ" altLang="cs-CZ" sz="3800" b="1" u="sng">
                <a:solidFill>
                  <a:schemeClr val="bg2"/>
                </a:solidFill>
              </a:rPr>
              <a:t>Příklad</a:t>
            </a:r>
          </a:p>
        </p:txBody>
      </p:sp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79388" y="981075"/>
            <a:ext cx="3671887" cy="7270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Výpočet výstupního proudu v komplexním tvaru:</a:t>
            </a:r>
          </a:p>
        </p:txBody>
      </p:sp>
      <p:graphicFrame>
        <p:nvGraphicFramePr>
          <p:cNvPr id="168964" name="Object 4"/>
          <p:cNvGraphicFramePr>
            <a:graphicFrameLocks noChangeAspect="1"/>
          </p:cNvGraphicFramePr>
          <p:nvPr/>
        </p:nvGraphicFramePr>
        <p:xfrm>
          <a:off x="4033838" y="976313"/>
          <a:ext cx="4498975" cy="144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95" name="Rovnice" r:id="rId3" imgW="2171520" imgH="698400" progId="Equation.3">
                  <p:embed/>
                </p:oleObj>
              </mc:Choice>
              <mc:Fallback>
                <p:oleObj name="Rovnice" r:id="rId3" imgW="2171520" imgH="698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3838" y="976313"/>
                        <a:ext cx="4498975" cy="14446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965" name="Text Box 5"/>
          <p:cNvSpPr txBox="1">
            <a:spLocks noChangeArrowheads="1"/>
          </p:cNvSpPr>
          <p:nvPr/>
        </p:nvSpPr>
        <p:spPr bwMode="auto">
          <a:xfrm>
            <a:off x="179388" y="2143125"/>
            <a:ext cx="2881312" cy="422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Výpočet napětí </a:t>
            </a: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</a:t>
            </a:r>
            <a:r>
              <a:rPr lang="cs-CZ" altLang="cs-CZ" sz="2000" b="1">
                <a:solidFill>
                  <a:schemeClr val="bg2"/>
                </a:solidFill>
                <a:effectLst/>
              </a:rPr>
              <a:t> U</a:t>
            </a:r>
            <a:r>
              <a:rPr lang="en-US" altLang="cs-CZ" sz="2000" b="1">
                <a:solidFill>
                  <a:schemeClr val="bg2"/>
                </a:solidFill>
                <a:effectLst/>
              </a:rPr>
              <a:t>’’</a:t>
            </a:r>
            <a:r>
              <a:rPr lang="cs-CZ" altLang="cs-CZ" sz="2000" b="1">
                <a:solidFill>
                  <a:schemeClr val="bg2"/>
                </a:solidFill>
                <a:effectLst/>
              </a:rPr>
              <a:t>:</a:t>
            </a:r>
          </a:p>
        </p:txBody>
      </p:sp>
      <p:graphicFrame>
        <p:nvGraphicFramePr>
          <p:cNvPr id="168966" name="Object 6"/>
          <p:cNvGraphicFramePr>
            <a:graphicFrameLocks noChangeAspect="1"/>
          </p:cNvGraphicFramePr>
          <p:nvPr/>
        </p:nvGraphicFramePr>
        <p:xfrm>
          <a:off x="323850" y="2708275"/>
          <a:ext cx="80645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96" name="Rovnice" r:id="rId5" imgW="4140000" imgH="241200" progId="Equation.3">
                  <p:embed/>
                </p:oleObj>
              </mc:Choice>
              <mc:Fallback>
                <p:oleObj name="Rovnice" r:id="rId5" imgW="414000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708275"/>
                        <a:ext cx="8064500" cy="4699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8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8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8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8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8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8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8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8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2" grpId="0"/>
      <p:bldP spid="168963" grpId="0"/>
      <p:bldP spid="16896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785225" cy="720725"/>
          </a:xfrm>
        </p:spPr>
        <p:txBody>
          <a:bodyPr/>
          <a:lstStyle/>
          <a:p>
            <a:r>
              <a:rPr lang="cs-CZ" altLang="cs-CZ" sz="3800" b="1" u="sng">
                <a:solidFill>
                  <a:schemeClr val="bg2"/>
                </a:solidFill>
              </a:rPr>
              <a:t>Příklad</a:t>
            </a:r>
          </a:p>
        </p:txBody>
      </p:sp>
      <p:sp>
        <p:nvSpPr>
          <p:cNvPr id="169989" name="Text Box 5"/>
          <p:cNvSpPr txBox="1">
            <a:spLocks noChangeArrowheads="1"/>
          </p:cNvSpPr>
          <p:nvPr/>
        </p:nvSpPr>
        <p:spPr bwMode="auto">
          <a:xfrm>
            <a:off x="179388" y="1268413"/>
            <a:ext cx="2881312" cy="422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Výpočet napětí </a:t>
            </a:r>
            <a:r>
              <a:rPr lang="cs-CZ" altLang="cs-CZ" sz="2000" b="1" dirty="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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 U</a:t>
            </a:r>
            <a:r>
              <a:rPr lang="en-US" altLang="cs-CZ" sz="2000" b="1" dirty="0">
                <a:solidFill>
                  <a:schemeClr val="bg2"/>
                </a:solidFill>
                <a:effectLst/>
              </a:rPr>
              <a:t>’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:</a:t>
            </a:r>
          </a:p>
        </p:txBody>
      </p:sp>
      <p:graphicFrame>
        <p:nvGraphicFramePr>
          <p:cNvPr id="169990" name="Object 6"/>
          <p:cNvGraphicFramePr>
            <a:graphicFrameLocks noChangeAspect="1"/>
          </p:cNvGraphicFramePr>
          <p:nvPr/>
        </p:nvGraphicFramePr>
        <p:xfrm>
          <a:off x="906463" y="1844675"/>
          <a:ext cx="76200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37" name="Rovnice" r:id="rId3" imgW="3911400" imgH="241200" progId="Equation.3">
                  <p:embed/>
                </p:oleObj>
              </mc:Choice>
              <mc:Fallback>
                <p:oleObj name="Rovnice" r:id="rId3" imgW="391140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6463" y="1844675"/>
                        <a:ext cx="7620000" cy="4699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9991" name="Text Box 7"/>
          <p:cNvSpPr txBox="1">
            <a:spLocks noChangeArrowheads="1"/>
          </p:cNvSpPr>
          <p:nvPr/>
        </p:nvSpPr>
        <p:spPr bwMode="auto">
          <a:xfrm>
            <a:off x="179388" y="2708275"/>
            <a:ext cx="2520950" cy="422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Výpočet napětí U</a:t>
            </a:r>
            <a:r>
              <a:rPr lang="cs-CZ" altLang="cs-CZ" sz="2000" b="1" baseline="-25000">
                <a:solidFill>
                  <a:schemeClr val="bg2"/>
                </a:solidFill>
                <a:effectLst/>
              </a:rPr>
              <a:t>1f</a:t>
            </a:r>
            <a:r>
              <a:rPr lang="cs-CZ" altLang="cs-CZ" sz="2000" b="1">
                <a:solidFill>
                  <a:schemeClr val="bg2"/>
                </a:solidFill>
                <a:effectLst/>
              </a:rPr>
              <a:t>:</a:t>
            </a:r>
          </a:p>
        </p:txBody>
      </p:sp>
      <p:graphicFrame>
        <p:nvGraphicFramePr>
          <p:cNvPr id="169992" name="Object 8"/>
          <p:cNvGraphicFramePr>
            <a:graphicFrameLocks noChangeAspect="1"/>
          </p:cNvGraphicFramePr>
          <p:nvPr/>
        </p:nvGraphicFramePr>
        <p:xfrm>
          <a:off x="622300" y="5157788"/>
          <a:ext cx="796925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38" name="Rovnice" r:id="rId5" imgW="4343400" imgH="241200" progId="Equation.3">
                  <p:embed/>
                </p:oleObj>
              </mc:Choice>
              <mc:Fallback>
                <p:oleObj name="Rovnice" r:id="rId5" imgW="4343400" imgH="241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5157788"/>
                        <a:ext cx="7969250" cy="4413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9993" name="Text Box 9"/>
          <p:cNvSpPr txBox="1">
            <a:spLocks noChangeArrowheads="1"/>
          </p:cNvSpPr>
          <p:nvPr/>
        </p:nvSpPr>
        <p:spPr bwMode="auto">
          <a:xfrm>
            <a:off x="179388" y="4652963"/>
            <a:ext cx="3024187" cy="422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Výpočet proudu I</a:t>
            </a:r>
            <a:r>
              <a:rPr lang="cs-CZ" altLang="cs-CZ" sz="2000" b="1" baseline="-25000">
                <a:solidFill>
                  <a:schemeClr val="bg2"/>
                </a:solidFill>
                <a:effectLst/>
              </a:rPr>
              <a:t>B</a:t>
            </a:r>
            <a:r>
              <a:rPr lang="cs-CZ" altLang="cs-CZ" sz="2000" b="1">
                <a:solidFill>
                  <a:schemeClr val="bg2"/>
                </a:solidFill>
                <a:effectLst/>
              </a:rPr>
              <a:t> a I</a:t>
            </a:r>
            <a:r>
              <a:rPr lang="cs-CZ" altLang="cs-CZ" sz="2000" b="1" baseline="-25000">
                <a:solidFill>
                  <a:schemeClr val="bg2"/>
                </a:solidFill>
                <a:effectLst/>
              </a:rPr>
              <a:t>G</a:t>
            </a:r>
            <a:r>
              <a:rPr lang="cs-CZ" altLang="cs-CZ" sz="2000" b="1">
                <a:solidFill>
                  <a:schemeClr val="bg2"/>
                </a:solidFill>
                <a:effectLst/>
              </a:rPr>
              <a:t>:</a:t>
            </a:r>
          </a:p>
        </p:txBody>
      </p:sp>
      <p:graphicFrame>
        <p:nvGraphicFramePr>
          <p:cNvPr id="169994" name="Object 10"/>
          <p:cNvGraphicFramePr>
            <a:graphicFrameLocks noChangeAspect="1"/>
          </p:cNvGraphicFramePr>
          <p:nvPr/>
        </p:nvGraphicFramePr>
        <p:xfrm>
          <a:off x="36513" y="3357563"/>
          <a:ext cx="9286875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39" name="Rovnice" r:id="rId7" imgW="4914720" imgH="253800" progId="Equation.3">
                  <p:embed/>
                </p:oleObj>
              </mc:Choice>
              <mc:Fallback>
                <p:oleObj name="Rovnice" r:id="rId7" imgW="4914720" imgH="2538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3" y="3357563"/>
                        <a:ext cx="9286875" cy="48101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9995" name="Text Box 11"/>
          <p:cNvSpPr txBox="1">
            <a:spLocks noChangeArrowheads="1"/>
          </p:cNvSpPr>
          <p:nvPr/>
        </p:nvSpPr>
        <p:spPr bwMode="auto">
          <a:xfrm>
            <a:off x="250825" y="5743575"/>
            <a:ext cx="2592388" cy="422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439863" algn="l"/>
                <a:tab pos="2606675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Výpočet proudu I</a:t>
            </a:r>
            <a:r>
              <a:rPr lang="cs-CZ" altLang="cs-CZ" sz="2000" b="1" baseline="-25000">
                <a:solidFill>
                  <a:schemeClr val="bg2"/>
                </a:solidFill>
                <a:effectLst/>
              </a:rPr>
              <a:t>1</a:t>
            </a:r>
            <a:r>
              <a:rPr lang="cs-CZ" altLang="cs-CZ" sz="2000" b="1">
                <a:solidFill>
                  <a:schemeClr val="bg2"/>
                </a:solidFill>
                <a:effectLst/>
              </a:rPr>
              <a:t>:</a:t>
            </a:r>
          </a:p>
        </p:txBody>
      </p:sp>
      <p:graphicFrame>
        <p:nvGraphicFramePr>
          <p:cNvPr id="169996" name="Object 12"/>
          <p:cNvGraphicFramePr>
            <a:graphicFrameLocks noChangeAspect="1"/>
          </p:cNvGraphicFramePr>
          <p:nvPr/>
        </p:nvGraphicFramePr>
        <p:xfrm>
          <a:off x="611188" y="6259513"/>
          <a:ext cx="7223125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40" name="Rovnice" r:id="rId9" imgW="3936960" imgH="215640" progId="Equation.3">
                  <p:embed/>
                </p:oleObj>
              </mc:Choice>
              <mc:Fallback>
                <p:oleObj name="Rovnice" r:id="rId9" imgW="3936960" imgH="2156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6259513"/>
                        <a:ext cx="7223125" cy="39528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9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9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9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9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9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9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9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99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99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9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9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9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69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6" grpId="0"/>
      <p:bldP spid="169989" grpId="0"/>
      <p:bldP spid="169991" grpId="0"/>
      <p:bldP spid="169993" grpId="0"/>
      <p:bldP spid="16999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700338" y="115888"/>
            <a:ext cx="2808287" cy="814387"/>
          </a:xfrm>
          <a:noFill/>
        </p:spPr>
        <p:txBody>
          <a:bodyPr lIns="36000" tIns="36000" rIns="36000">
            <a:spAutoFit/>
          </a:bodyPr>
          <a:lstStyle/>
          <a:p>
            <a:r>
              <a:rPr lang="cs-CZ" altLang="cs-CZ" sz="4000" b="1" u="sng">
                <a:solidFill>
                  <a:schemeClr val="bg2"/>
                </a:solidFill>
                <a:latin typeface="Comic Sans MS" panose="030F0702030302020204" pitchFamily="66" charset="0"/>
              </a:rPr>
              <a:t>Zdroj:</a:t>
            </a:r>
            <a:r>
              <a:rPr lang="cs-CZ" altLang="cs-CZ" sz="4800" b="1" u="sng">
                <a:solidFill>
                  <a:schemeClr val="bg2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23850" y="1484313"/>
            <a:ext cx="8640763" cy="7016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0"/>
              </a:spcBef>
              <a:tabLst>
                <a:tab pos="3321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3321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3321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3321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3321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321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321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321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321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Němeček	Přenos a rozvod elektrické energie </a:t>
            </a:r>
          </a:p>
          <a:p>
            <a:pPr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Konstantin Schejbal	Elektroenergetika II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572000" y="6375400"/>
            <a:ext cx="446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0"/>
              </a:spcBef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1800">
                <a:effectLst/>
              </a:rPr>
              <a:t>Materiál je určen pouze pro studijní účely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785225" cy="865187"/>
          </a:xfrm>
        </p:spPr>
        <p:txBody>
          <a:bodyPr/>
          <a:lstStyle/>
          <a:p>
            <a:r>
              <a:rPr lang="cs-CZ" altLang="cs-CZ" sz="3800" b="1" u="sng">
                <a:solidFill>
                  <a:schemeClr val="bg2"/>
                </a:solidFill>
              </a:rPr>
              <a:t>Odvození trojfázového vedení</a:t>
            </a:r>
          </a:p>
        </p:txBody>
      </p:sp>
      <p:sp>
        <p:nvSpPr>
          <p:cNvPr id="128003" name="Text Box 3"/>
          <p:cNvSpPr txBox="1">
            <a:spLocks noChangeArrowheads="1"/>
          </p:cNvSpPr>
          <p:nvPr/>
        </p:nvSpPr>
        <p:spPr bwMode="auto">
          <a:xfrm>
            <a:off x="250825" y="2852738"/>
            <a:ext cx="8675688" cy="3908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>
                <a:solidFill>
                  <a:schemeClr val="bg2"/>
                </a:solidFill>
                <a:effectLst/>
              </a:rPr>
              <a:t>Při výpočtech uvažujeme sdružená napětí: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2200" b="1">
              <a:solidFill>
                <a:schemeClr val="bg2"/>
              </a:solidFill>
              <a:effectLst/>
              <a:sym typeface="Symbol" panose="05050102010706020507" pitchFamily="18" charset="2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2400" b="1" u="sng">
              <a:solidFill>
                <a:schemeClr val="bg2"/>
              </a:solidFill>
              <a:effectLst/>
              <a:sym typeface="Symbol" panose="05050102010706020507" pitchFamily="18" charset="2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2400" b="1" u="sng">
              <a:solidFill>
                <a:schemeClr val="bg2"/>
              </a:solidFill>
              <a:effectLst/>
              <a:sym typeface="Symbol" panose="05050102010706020507" pitchFamily="18" charset="2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Jak lze z předchozí rovnice vyjádřit úbytek napětí na vedení: ?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2000" b="1" u="sng">
              <a:solidFill>
                <a:schemeClr val="bg2"/>
              </a:solidFill>
              <a:effectLst/>
              <a:sym typeface="Symbol" panose="05050102010706020507" pitchFamily="18" charset="2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2000" b="1" u="sng">
              <a:solidFill>
                <a:schemeClr val="bg2"/>
              </a:solidFill>
              <a:effectLst/>
              <a:sym typeface="Symbol" panose="05050102010706020507" pitchFamily="18" charset="2"/>
            </a:endParaRPr>
          </a:p>
        </p:txBody>
      </p:sp>
      <p:grpSp>
        <p:nvGrpSpPr>
          <p:cNvPr id="128041" name="Group 41"/>
          <p:cNvGrpSpPr>
            <a:grpSpLocks/>
          </p:cNvGrpSpPr>
          <p:nvPr/>
        </p:nvGrpSpPr>
        <p:grpSpPr bwMode="auto">
          <a:xfrm>
            <a:off x="179388" y="1179513"/>
            <a:ext cx="5688012" cy="1528762"/>
            <a:chOff x="113" y="743"/>
            <a:chExt cx="3583" cy="963"/>
          </a:xfrm>
        </p:grpSpPr>
        <p:grpSp>
          <p:nvGrpSpPr>
            <p:cNvPr id="128004" name="Group 4"/>
            <p:cNvGrpSpPr>
              <a:grpSpLocks/>
            </p:cNvGrpSpPr>
            <p:nvPr/>
          </p:nvGrpSpPr>
          <p:grpSpPr bwMode="auto">
            <a:xfrm>
              <a:off x="340" y="981"/>
              <a:ext cx="2630" cy="725"/>
              <a:chOff x="521" y="1117"/>
              <a:chExt cx="2630" cy="725"/>
            </a:xfrm>
          </p:grpSpPr>
          <p:sp>
            <p:nvSpPr>
              <p:cNvPr id="128005" name="Oval 5"/>
              <p:cNvSpPr>
                <a:spLocks noChangeArrowheads="1"/>
              </p:cNvSpPr>
              <p:nvPr/>
            </p:nvSpPr>
            <p:spPr bwMode="auto">
              <a:xfrm>
                <a:off x="521" y="1141"/>
                <a:ext cx="90" cy="90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CC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28006" name="Rectangle 6"/>
              <p:cNvSpPr>
                <a:spLocks noChangeArrowheads="1"/>
              </p:cNvSpPr>
              <p:nvPr/>
            </p:nvSpPr>
            <p:spPr bwMode="auto">
              <a:xfrm>
                <a:off x="1156" y="1117"/>
                <a:ext cx="408" cy="137"/>
              </a:xfrm>
              <a:prstGeom prst="rect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CC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28007" name="Oval 7"/>
              <p:cNvSpPr>
                <a:spLocks noChangeArrowheads="1"/>
              </p:cNvSpPr>
              <p:nvPr/>
            </p:nvSpPr>
            <p:spPr bwMode="auto">
              <a:xfrm>
                <a:off x="521" y="1752"/>
                <a:ext cx="90" cy="90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CC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28008" name="Oval 8"/>
              <p:cNvSpPr>
                <a:spLocks noChangeArrowheads="1"/>
              </p:cNvSpPr>
              <p:nvPr/>
            </p:nvSpPr>
            <p:spPr bwMode="auto">
              <a:xfrm>
                <a:off x="3061" y="1752"/>
                <a:ext cx="90" cy="90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CC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28009" name="Oval 9"/>
              <p:cNvSpPr>
                <a:spLocks noChangeArrowheads="1"/>
              </p:cNvSpPr>
              <p:nvPr/>
            </p:nvSpPr>
            <p:spPr bwMode="auto">
              <a:xfrm>
                <a:off x="3061" y="1140"/>
                <a:ext cx="90" cy="90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CC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grpSp>
            <p:nvGrpSpPr>
              <p:cNvPr id="128010" name="Group 10"/>
              <p:cNvGrpSpPr>
                <a:grpSpLocks noChangeAspect="1"/>
              </p:cNvGrpSpPr>
              <p:nvPr/>
            </p:nvGrpSpPr>
            <p:grpSpPr bwMode="auto">
              <a:xfrm rot="16200000">
                <a:off x="2241" y="849"/>
                <a:ext cx="68" cy="603"/>
                <a:chOff x="3920" y="2795"/>
                <a:chExt cx="92" cy="816"/>
              </a:xfrm>
            </p:grpSpPr>
            <p:sp>
              <p:nvSpPr>
                <p:cNvPr id="128011" name="Arc 11"/>
                <p:cNvSpPr>
                  <a:spLocks noChangeAspect="1"/>
                </p:cNvSpPr>
                <p:nvPr/>
              </p:nvSpPr>
              <p:spPr bwMode="auto">
                <a:xfrm rot="5400000">
                  <a:off x="3920" y="3022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28012" name="Arc 12"/>
                <p:cNvSpPr>
                  <a:spLocks noChangeAspect="1"/>
                </p:cNvSpPr>
                <p:nvPr/>
              </p:nvSpPr>
              <p:spPr bwMode="auto">
                <a:xfrm rot="21600000">
                  <a:off x="3921" y="293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28013" name="Arc 13"/>
                <p:cNvSpPr>
                  <a:spLocks noChangeAspect="1"/>
                </p:cNvSpPr>
                <p:nvPr/>
              </p:nvSpPr>
              <p:spPr bwMode="auto">
                <a:xfrm rot="21600000">
                  <a:off x="3920" y="3113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28014" name="Arc 14"/>
                <p:cNvSpPr>
                  <a:spLocks noChangeAspect="1"/>
                </p:cNvSpPr>
                <p:nvPr/>
              </p:nvSpPr>
              <p:spPr bwMode="auto">
                <a:xfrm rot="5400000">
                  <a:off x="3920" y="3203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28015" name="Arc 15"/>
                <p:cNvSpPr>
                  <a:spLocks noChangeAspect="1"/>
                </p:cNvSpPr>
                <p:nvPr/>
              </p:nvSpPr>
              <p:spPr bwMode="auto">
                <a:xfrm rot="5400000">
                  <a:off x="3920" y="3385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28016" name="Arc 16"/>
                <p:cNvSpPr>
                  <a:spLocks noChangeAspect="1"/>
                </p:cNvSpPr>
                <p:nvPr/>
              </p:nvSpPr>
              <p:spPr bwMode="auto">
                <a:xfrm rot="21600000">
                  <a:off x="3920" y="3294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28017" name="Line 17"/>
                <p:cNvSpPr>
                  <a:spLocks noChangeAspect="1" noChangeShapeType="1"/>
                </p:cNvSpPr>
                <p:nvPr/>
              </p:nvSpPr>
              <p:spPr bwMode="auto">
                <a:xfrm rot="5400000" flipH="1">
                  <a:off x="3854" y="2863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28018" name="Line 18"/>
                <p:cNvSpPr>
                  <a:spLocks noChangeAspect="1" noChangeShapeType="1"/>
                </p:cNvSpPr>
                <p:nvPr/>
              </p:nvSpPr>
              <p:spPr bwMode="auto">
                <a:xfrm rot="5400000" flipH="1">
                  <a:off x="3855" y="3543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cxnSp>
            <p:nvCxnSpPr>
              <p:cNvPr id="128019" name="AutoShape 19"/>
              <p:cNvCxnSpPr>
                <a:cxnSpLocks noChangeShapeType="1"/>
                <a:stCxn id="128005" idx="6"/>
                <a:endCxn id="128006" idx="1"/>
              </p:cNvCxnSpPr>
              <p:nvPr/>
            </p:nvCxnSpPr>
            <p:spPr bwMode="auto">
              <a:xfrm>
                <a:off x="623" y="1186"/>
                <a:ext cx="521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28020" name="Line 20"/>
              <p:cNvSpPr>
                <a:spLocks noChangeShapeType="1"/>
              </p:cNvSpPr>
              <p:nvPr/>
            </p:nvSpPr>
            <p:spPr bwMode="auto">
              <a:xfrm>
                <a:off x="1565" y="1185"/>
                <a:ext cx="408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28021" name="Line 21"/>
              <p:cNvSpPr>
                <a:spLocks noChangeShapeType="1"/>
              </p:cNvSpPr>
              <p:nvPr/>
            </p:nvSpPr>
            <p:spPr bwMode="auto">
              <a:xfrm>
                <a:off x="2562" y="1185"/>
                <a:ext cx="499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128022" name="AutoShape 22"/>
              <p:cNvCxnSpPr>
                <a:cxnSpLocks noChangeShapeType="1"/>
                <a:stCxn id="128007" idx="6"/>
                <a:endCxn id="128008" idx="2"/>
              </p:cNvCxnSpPr>
              <p:nvPr/>
            </p:nvCxnSpPr>
            <p:spPr bwMode="auto">
              <a:xfrm>
                <a:off x="623" y="1797"/>
                <a:ext cx="2426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28023" name="Text Box 23"/>
            <p:cNvSpPr txBox="1">
              <a:spLocks noChangeArrowheads="1"/>
            </p:cNvSpPr>
            <p:nvPr/>
          </p:nvSpPr>
          <p:spPr bwMode="auto">
            <a:xfrm>
              <a:off x="1066" y="743"/>
              <a:ext cx="22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0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</a:t>
              </a:r>
              <a:r>
                <a:rPr lang="cs-CZ" altLang="cs-CZ" sz="20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28024" name="Text Box 24"/>
            <p:cNvSpPr txBox="1">
              <a:spLocks noChangeArrowheads="1"/>
            </p:cNvSpPr>
            <p:nvPr/>
          </p:nvSpPr>
          <p:spPr bwMode="auto">
            <a:xfrm>
              <a:off x="1927" y="743"/>
              <a:ext cx="27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0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X</a:t>
              </a:r>
              <a:r>
                <a:rPr lang="cs-CZ" altLang="cs-CZ" sz="20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L1</a:t>
              </a:r>
            </a:p>
          </p:txBody>
        </p:sp>
        <p:sp>
          <p:nvSpPr>
            <p:cNvPr id="128025" name="Line 25"/>
            <p:cNvSpPr>
              <a:spLocks noChangeShapeType="1"/>
            </p:cNvSpPr>
            <p:nvPr/>
          </p:nvSpPr>
          <p:spPr bwMode="auto">
            <a:xfrm>
              <a:off x="385" y="1162"/>
              <a:ext cx="0" cy="408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128026" name="Text Box 26"/>
            <p:cNvSpPr txBox="1">
              <a:spLocks noChangeArrowheads="1"/>
            </p:cNvSpPr>
            <p:nvPr/>
          </p:nvSpPr>
          <p:spPr bwMode="auto">
            <a:xfrm>
              <a:off x="113" y="1207"/>
              <a:ext cx="408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000" b="1" dirty="0">
                  <a:solidFill>
                    <a:srgbClr val="0000FF"/>
                  </a:solidFill>
                  <a:effectLst/>
                  <a:latin typeface="Arial" panose="020B0604020202020204" pitchFamily="34" charset="0"/>
                </a:rPr>
                <a:t>U</a:t>
              </a:r>
              <a:r>
                <a:rPr lang="cs-CZ" altLang="cs-CZ" sz="2000" b="1" baseline="-25000" dirty="0">
                  <a:solidFill>
                    <a:srgbClr val="0000FF"/>
                  </a:solidFill>
                  <a:effectLst/>
                  <a:latin typeface="Arial" panose="020B0604020202020204" pitchFamily="34" charset="0"/>
                </a:rPr>
                <a:t>1f</a:t>
              </a:r>
            </a:p>
          </p:txBody>
        </p:sp>
        <p:sp>
          <p:nvSpPr>
            <p:cNvPr id="128027" name="Text Box 27"/>
            <p:cNvSpPr txBox="1">
              <a:spLocks noChangeArrowheads="1"/>
            </p:cNvSpPr>
            <p:nvPr/>
          </p:nvSpPr>
          <p:spPr bwMode="auto">
            <a:xfrm>
              <a:off x="2925" y="1207"/>
              <a:ext cx="27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000" b="1" dirty="0">
                  <a:solidFill>
                    <a:srgbClr val="0000FF"/>
                  </a:solidFill>
                  <a:effectLst/>
                  <a:latin typeface="Arial" panose="020B0604020202020204" pitchFamily="34" charset="0"/>
                </a:rPr>
                <a:t>U</a:t>
              </a:r>
              <a:r>
                <a:rPr lang="cs-CZ" altLang="cs-CZ" sz="2000" b="1" baseline="-25000" dirty="0">
                  <a:solidFill>
                    <a:srgbClr val="0000FF"/>
                  </a:solidFill>
                  <a:effectLst/>
                  <a:latin typeface="Arial" panose="020B0604020202020204" pitchFamily="34" charset="0"/>
                </a:rPr>
                <a:t>2f</a:t>
              </a:r>
            </a:p>
          </p:txBody>
        </p:sp>
        <p:sp>
          <p:nvSpPr>
            <p:cNvPr id="128028" name="Line 28"/>
            <p:cNvSpPr>
              <a:spLocks noChangeShapeType="1"/>
            </p:cNvSpPr>
            <p:nvPr/>
          </p:nvSpPr>
          <p:spPr bwMode="auto">
            <a:xfrm>
              <a:off x="2925" y="1162"/>
              <a:ext cx="0" cy="408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128029" name="Line 29"/>
            <p:cNvSpPr>
              <a:spLocks noChangeShapeType="1"/>
            </p:cNvSpPr>
            <p:nvPr/>
          </p:nvSpPr>
          <p:spPr bwMode="auto">
            <a:xfrm rot="16200000">
              <a:off x="1645" y="492"/>
              <a:ext cx="0" cy="1429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128030" name="Text Box 30"/>
            <p:cNvSpPr txBox="1">
              <a:spLocks noChangeArrowheads="1"/>
            </p:cNvSpPr>
            <p:nvPr/>
          </p:nvSpPr>
          <p:spPr bwMode="auto">
            <a:xfrm>
              <a:off x="1519" y="1162"/>
              <a:ext cx="29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000" b="1">
                  <a:solidFill>
                    <a:srgbClr val="0000FF"/>
                  </a:solidFill>
                  <a:effectLst/>
                  <a:latin typeface="Arial" panose="020B0604020202020204" pitchFamily="34" charset="0"/>
                  <a:sym typeface="Symbol" panose="05050102010706020507" pitchFamily="18" charset="2"/>
                </a:rPr>
                <a:t>U</a:t>
              </a:r>
              <a:r>
                <a:rPr lang="cs-CZ" altLang="cs-CZ" sz="2000" b="1" baseline="-25000">
                  <a:solidFill>
                    <a:srgbClr val="0000FF"/>
                  </a:solidFill>
                  <a:effectLst/>
                  <a:latin typeface="Arial" panose="020B0604020202020204" pitchFamily="34" charset="0"/>
                </a:rPr>
                <a:t>f</a:t>
              </a:r>
            </a:p>
          </p:txBody>
        </p:sp>
        <p:sp>
          <p:nvSpPr>
            <p:cNvPr id="128031" name="Line 31"/>
            <p:cNvSpPr>
              <a:spLocks noChangeShapeType="1"/>
            </p:cNvSpPr>
            <p:nvPr/>
          </p:nvSpPr>
          <p:spPr bwMode="auto">
            <a:xfrm>
              <a:off x="2517" y="981"/>
              <a:ext cx="273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128032" name="Line 32"/>
            <p:cNvSpPr>
              <a:spLocks noChangeShapeType="1"/>
            </p:cNvSpPr>
            <p:nvPr/>
          </p:nvSpPr>
          <p:spPr bwMode="auto">
            <a:xfrm>
              <a:off x="521" y="981"/>
              <a:ext cx="273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128033" name="Text Box 33"/>
            <p:cNvSpPr txBox="1">
              <a:spLocks noChangeArrowheads="1"/>
            </p:cNvSpPr>
            <p:nvPr/>
          </p:nvSpPr>
          <p:spPr bwMode="auto">
            <a:xfrm>
              <a:off x="2517" y="743"/>
              <a:ext cx="14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000" b="1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I</a:t>
              </a:r>
              <a:r>
                <a:rPr lang="cs-CZ" altLang="cs-CZ" sz="2000" b="1" baseline="-25000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28034" name="Text Box 34"/>
            <p:cNvSpPr txBox="1">
              <a:spLocks noChangeArrowheads="1"/>
            </p:cNvSpPr>
            <p:nvPr/>
          </p:nvSpPr>
          <p:spPr bwMode="auto">
            <a:xfrm>
              <a:off x="567" y="743"/>
              <a:ext cx="14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000" b="1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I</a:t>
              </a:r>
              <a:r>
                <a:rPr lang="cs-CZ" altLang="cs-CZ" sz="2000" b="1" baseline="-25000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1</a:t>
              </a:r>
            </a:p>
          </p:txBody>
        </p:sp>
        <p:grpSp>
          <p:nvGrpSpPr>
            <p:cNvPr id="128036" name="Group 36"/>
            <p:cNvGrpSpPr>
              <a:grpSpLocks/>
            </p:cNvGrpSpPr>
            <p:nvPr/>
          </p:nvGrpSpPr>
          <p:grpSpPr bwMode="auto">
            <a:xfrm>
              <a:off x="2982" y="1049"/>
              <a:ext cx="533" cy="612"/>
              <a:chOff x="2982" y="1049"/>
              <a:chExt cx="533" cy="612"/>
            </a:xfrm>
          </p:grpSpPr>
          <p:sp>
            <p:nvSpPr>
              <p:cNvPr id="128037" name="Rectangle 37"/>
              <p:cNvSpPr>
                <a:spLocks noChangeArrowheads="1"/>
              </p:cNvSpPr>
              <p:nvPr/>
            </p:nvSpPr>
            <p:spPr bwMode="auto">
              <a:xfrm>
                <a:off x="3379" y="1162"/>
                <a:ext cx="136" cy="363"/>
              </a:xfrm>
              <a:prstGeom prst="rect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CC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128038" name="AutoShape 38"/>
              <p:cNvCxnSpPr>
                <a:cxnSpLocks noChangeShapeType="1"/>
                <a:stCxn id="128037" idx="0"/>
                <a:endCxn id="128009" idx="6"/>
              </p:cNvCxnSpPr>
              <p:nvPr/>
            </p:nvCxnSpPr>
            <p:spPr bwMode="auto">
              <a:xfrm rot="5400000" flipH="1">
                <a:off x="3164" y="867"/>
                <a:ext cx="101" cy="465"/>
              </a:xfrm>
              <a:prstGeom prst="bentConnector2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28039" name="AutoShape 39"/>
              <p:cNvCxnSpPr>
                <a:cxnSpLocks noChangeShapeType="1"/>
                <a:stCxn id="128037" idx="2"/>
                <a:endCxn id="128008" idx="6"/>
              </p:cNvCxnSpPr>
              <p:nvPr/>
            </p:nvCxnSpPr>
            <p:spPr bwMode="auto">
              <a:xfrm rot="5400000">
                <a:off x="3153" y="1366"/>
                <a:ext cx="124" cy="465"/>
              </a:xfrm>
              <a:prstGeom prst="bentConnector2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28040" name="Text Box 40"/>
            <p:cNvSpPr txBox="1">
              <a:spLocks noChangeArrowheads="1"/>
            </p:cNvSpPr>
            <p:nvPr/>
          </p:nvSpPr>
          <p:spPr bwMode="auto">
            <a:xfrm>
              <a:off x="3552" y="1207"/>
              <a:ext cx="14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0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Z</a:t>
              </a:r>
            </a:p>
          </p:txBody>
        </p:sp>
      </p:grpSp>
      <p:graphicFrame>
        <p:nvGraphicFramePr>
          <p:cNvPr id="128042" name="Object 42"/>
          <p:cNvGraphicFramePr>
            <a:graphicFrameLocks noChangeAspect="1"/>
          </p:cNvGraphicFramePr>
          <p:nvPr/>
        </p:nvGraphicFramePr>
        <p:xfrm>
          <a:off x="509588" y="3400425"/>
          <a:ext cx="6611937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75" name="Rovnice" r:id="rId3" imgW="2946240" imgH="266400" progId="Equation.3">
                  <p:embed/>
                </p:oleObj>
              </mc:Choice>
              <mc:Fallback>
                <p:oleObj name="Rovnice" r:id="rId3" imgW="2946240" imgH="26640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3400425"/>
                        <a:ext cx="6611937" cy="5969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9525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43" name="Object 43"/>
          <p:cNvGraphicFramePr>
            <a:graphicFrameLocks noChangeAspect="1"/>
          </p:cNvGraphicFramePr>
          <p:nvPr/>
        </p:nvGraphicFramePr>
        <p:xfrm>
          <a:off x="384175" y="4076700"/>
          <a:ext cx="8377238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76" name="Rovnice" r:id="rId5" imgW="4406760" imgH="266400" progId="Equation.3">
                  <p:embed/>
                </p:oleObj>
              </mc:Choice>
              <mc:Fallback>
                <p:oleObj name="Rovnice" r:id="rId5" imgW="4406760" imgH="26640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175" y="4076700"/>
                        <a:ext cx="8377238" cy="506413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9525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44" name="Object 44"/>
          <p:cNvGraphicFramePr>
            <a:graphicFrameLocks noChangeAspect="1"/>
          </p:cNvGraphicFramePr>
          <p:nvPr/>
        </p:nvGraphicFramePr>
        <p:xfrm>
          <a:off x="539750" y="5949950"/>
          <a:ext cx="7543800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77" name="Rovnice" r:id="rId7" imgW="2793960" imgH="266400" progId="Equation.3">
                  <p:embed/>
                </p:oleObj>
              </mc:Choice>
              <mc:Fallback>
                <p:oleObj name="Rovnice" r:id="rId7" imgW="2793960" imgH="266400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5949950"/>
                        <a:ext cx="7543800" cy="719138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9525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8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8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8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8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8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8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8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785225" cy="865187"/>
          </a:xfrm>
        </p:spPr>
        <p:txBody>
          <a:bodyPr/>
          <a:lstStyle/>
          <a:p>
            <a:r>
              <a:rPr lang="cs-CZ" altLang="cs-CZ" sz="3800" b="1" u="sng">
                <a:solidFill>
                  <a:schemeClr val="bg2"/>
                </a:solidFill>
                <a:effectLst/>
              </a:rPr>
              <a:t>Odvození trojfázového vedení</a:t>
            </a:r>
          </a:p>
        </p:txBody>
      </p:sp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250825" y="2924175"/>
            <a:ext cx="3025775" cy="4826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>
                <a:solidFill>
                  <a:schemeClr val="bg2"/>
                </a:solidFill>
                <a:effectLst/>
              </a:rPr>
              <a:t>Vyjádření proudu: </a:t>
            </a:r>
          </a:p>
        </p:txBody>
      </p:sp>
      <p:grpSp>
        <p:nvGrpSpPr>
          <p:cNvPr id="129028" name="Group 4"/>
          <p:cNvGrpSpPr>
            <a:grpSpLocks/>
          </p:cNvGrpSpPr>
          <p:nvPr/>
        </p:nvGrpSpPr>
        <p:grpSpPr bwMode="auto">
          <a:xfrm>
            <a:off x="179388" y="1179513"/>
            <a:ext cx="5688012" cy="1528762"/>
            <a:chOff x="113" y="743"/>
            <a:chExt cx="3583" cy="963"/>
          </a:xfrm>
        </p:grpSpPr>
        <p:grpSp>
          <p:nvGrpSpPr>
            <p:cNvPr id="129029" name="Group 5"/>
            <p:cNvGrpSpPr>
              <a:grpSpLocks/>
            </p:cNvGrpSpPr>
            <p:nvPr/>
          </p:nvGrpSpPr>
          <p:grpSpPr bwMode="auto">
            <a:xfrm>
              <a:off x="340" y="981"/>
              <a:ext cx="2630" cy="725"/>
              <a:chOff x="521" y="1117"/>
              <a:chExt cx="2630" cy="725"/>
            </a:xfrm>
          </p:grpSpPr>
          <p:sp>
            <p:nvSpPr>
              <p:cNvPr id="129030" name="Oval 6"/>
              <p:cNvSpPr>
                <a:spLocks noChangeArrowheads="1"/>
              </p:cNvSpPr>
              <p:nvPr/>
            </p:nvSpPr>
            <p:spPr bwMode="auto">
              <a:xfrm>
                <a:off x="521" y="1141"/>
                <a:ext cx="90" cy="90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CC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29031" name="Rectangle 7"/>
              <p:cNvSpPr>
                <a:spLocks noChangeArrowheads="1"/>
              </p:cNvSpPr>
              <p:nvPr/>
            </p:nvSpPr>
            <p:spPr bwMode="auto">
              <a:xfrm>
                <a:off x="1156" y="1117"/>
                <a:ext cx="408" cy="137"/>
              </a:xfrm>
              <a:prstGeom prst="rect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CC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29032" name="Oval 8"/>
              <p:cNvSpPr>
                <a:spLocks noChangeArrowheads="1"/>
              </p:cNvSpPr>
              <p:nvPr/>
            </p:nvSpPr>
            <p:spPr bwMode="auto">
              <a:xfrm>
                <a:off x="521" y="1752"/>
                <a:ext cx="90" cy="90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CC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29033" name="Oval 9"/>
              <p:cNvSpPr>
                <a:spLocks noChangeArrowheads="1"/>
              </p:cNvSpPr>
              <p:nvPr/>
            </p:nvSpPr>
            <p:spPr bwMode="auto">
              <a:xfrm>
                <a:off x="3061" y="1752"/>
                <a:ext cx="90" cy="90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CC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29034" name="Oval 10"/>
              <p:cNvSpPr>
                <a:spLocks noChangeArrowheads="1"/>
              </p:cNvSpPr>
              <p:nvPr/>
            </p:nvSpPr>
            <p:spPr bwMode="auto">
              <a:xfrm>
                <a:off x="3061" y="1140"/>
                <a:ext cx="90" cy="90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CC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grpSp>
            <p:nvGrpSpPr>
              <p:cNvPr id="129035" name="Group 11"/>
              <p:cNvGrpSpPr>
                <a:grpSpLocks noChangeAspect="1"/>
              </p:cNvGrpSpPr>
              <p:nvPr/>
            </p:nvGrpSpPr>
            <p:grpSpPr bwMode="auto">
              <a:xfrm rot="16200000">
                <a:off x="2241" y="849"/>
                <a:ext cx="68" cy="603"/>
                <a:chOff x="3920" y="2795"/>
                <a:chExt cx="92" cy="816"/>
              </a:xfrm>
            </p:grpSpPr>
            <p:sp>
              <p:nvSpPr>
                <p:cNvPr id="129036" name="Arc 12"/>
                <p:cNvSpPr>
                  <a:spLocks noChangeAspect="1"/>
                </p:cNvSpPr>
                <p:nvPr/>
              </p:nvSpPr>
              <p:spPr bwMode="auto">
                <a:xfrm rot="5400000">
                  <a:off x="3920" y="3022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29037" name="Arc 13"/>
                <p:cNvSpPr>
                  <a:spLocks noChangeAspect="1"/>
                </p:cNvSpPr>
                <p:nvPr/>
              </p:nvSpPr>
              <p:spPr bwMode="auto">
                <a:xfrm rot="21600000">
                  <a:off x="3921" y="293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29038" name="Arc 14"/>
                <p:cNvSpPr>
                  <a:spLocks noChangeAspect="1"/>
                </p:cNvSpPr>
                <p:nvPr/>
              </p:nvSpPr>
              <p:spPr bwMode="auto">
                <a:xfrm rot="21600000">
                  <a:off x="3920" y="3113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29039" name="Arc 15"/>
                <p:cNvSpPr>
                  <a:spLocks noChangeAspect="1"/>
                </p:cNvSpPr>
                <p:nvPr/>
              </p:nvSpPr>
              <p:spPr bwMode="auto">
                <a:xfrm rot="5400000">
                  <a:off x="3920" y="3203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29040" name="Arc 16"/>
                <p:cNvSpPr>
                  <a:spLocks noChangeAspect="1"/>
                </p:cNvSpPr>
                <p:nvPr/>
              </p:nvSpPr>
              <p:spPr bwMode="auto">
                <a:xfrm rot="5400000">
                  <a:off x="3920" y="3385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29041" name="Arc 17"/>
                <p:cNvSpPr>
                  <a:spLocks noChangeAspect="1"/>
                </p:cNvSpPr>
                <p:nvPr/>
              </p:nvSpPr>
              <p:spPr bwMode="auto">
                <a:xfrm rot="21600000">
                  <a:off x="3920" y="3294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29042" name="Line 18"/>
                <p:cNvSpPr>
                  <a:spLocks noChangeAspect="1" noChangeShapeType="1"/>
                </p:cNvSpPr>
                <p:nvPr/>
              </p:nvSpPr>
              <p:spPr bwMode="auto">
                <a:xfrm rot="5400000" flipH="1">
                  <a:off x="3854" y="2863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29043" name="Line 19"/>
                <p:cNvSpPr>
                  <a:spLocks noChangeAspect="1" noChangeShapeType="1"/>
                </p:cNvSpPr>
                <p:nvPr/>
              </p:nvSpPr>
              <p:spPr bwMode="auto">
                <a:xfrm rot="5400000" flipH="1">
                  <a:off x="3855" y="3543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cxnSp>
            <p:nvCxnSpPr>
              <p:cNvPr id="129044" name="AutoShape 20"/>
              <p:cNvCxnSpPr>
                <a:cxnSpLocks noChangeShapeType="1"/>
                <a:stCxn id="129030" idx="6"/>
                <a:endCxn id="129031" idx="1"/>
              </p:cNvCxnSpPr>
              <p:nvPr/>
            </p:nvCxnSpPr>
            <p:spPr bwMode="auto">
              <a:xfrm>
                <a:off x="623" y="1186"/>
                <a:ext cx="521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29045" name="Line 21"/>
              <p:cNvSpPr>
                <a:spLocks noChangeShapeType="1"/>
              </p:cNvSpPr>
              <p:nvPr/>
            </p:nvSpPr>
            <p:spPr bwMode="auto">
              <a:xfrm>
                <a:off x="1565" y="1185"/>
                <a:ext cx="408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29046" name="Line 22"/>
              <p:cNvSpPr>
                <a:spLocks noChangeShapeType="1"/>
              </p:cNvSpPr>
              <p:nvPr/>
            </p:nvSpPr>
            <p:spPr bwMode="auto">
              <a:xfrm>
                <a:off x="2562" y="1185"/>
                <a:ext cx="499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129047" name="AutoShape 23"/>
              <p:cNvCxnSpPr>
                <a:cxnSpLocks noChangeShapeType="1"/>
                <a:stCxn id="129032" idx="6"/>
                <a:endCxn id="129033" idx="2"/>
              </p:cNvCxnSpPr>
              <p:nvPr/>
            </p:nvCxnSpPr>
            <p:spPr bwMode="auto">
              <a:xfrm>
                <a:off x="623" y="1797"/>
                <a:ext cx="2426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29048" name="Text Box 24"/>
            <p:cNvSpPr txBox="1">
              <a:spLocks noChangeArrowheads="1"/>
            </p:cNvSpPr>
            <p:nvPr/>
          </p:nvSpPr>
          <p:spPr bwMode="auto">
            <a:xfrm>
              <a:off x="1066" y="743"/>
              <a:ext cx="22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0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</a:t>
              </a:r>
              <a:r>
                <a:rPr lang="cs-CZ" altLang="cs-CZ" sz="20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29049" name="Text Box 25"/>
            <p:cNvSpPr txBox="1">
              <a:spLocks noChangeArrowheads="1"/>
            </p:cNvSpPr>
            <p:nvPr/>
          </p:nvSpPr>
          <p:spPr bwMode="auto">
            <a:xfrm>
              <a:off x="1927" y="743"/>
              <a:ext cx="27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0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X</a:t>
              </a:r>
              <a:r>
                <a:rPr lang="cs-CZ" altLang="cs-CZ" sz="20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L1</a:t>
              </a:r>
            </a:p>
          </p:txBody>
        </p:sp>
        <p:sp>
          <p:nvSpPr>
            <p:cNvPr id="129050" name="Line 26"/>
            <p:cNvSpPr>
              <a:spLocks noChangeShapeType="1"/>
            </p:cNvSpPr>
            <p:nvPr/>
          </p:nvSpPr>
          <p:spPr bwMode="auto">
            <a:xfrm>
              <a:off x="385" y="1162"/>
              <a:ext cx="0" cy="408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129051" name="Text Box 27"/>
            <p:cNvSpPr txBox="1">
              <a:spLocks noChangeArrowheads="1"/>
            </p:cNvSpPr>
            <p:nvPr/>
          </p:nvSpPr>
          <p:spPr bwMode="auto">
            <a:xfrm>
              <a:off x="113" y="1207"/>
              <a:ext cx="36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000" b="1" dirty="0">
                  <a:solidFill>
                    <a:srgbClr val="0000FF"/>
                  </a:solidFill>
                  <a:effectLst/>
                  <a:latin typeface="Arial" panose="020B0604020202020204" pitchFamily="34" charset="0"/>
                </a:rPr>
                <a:t>U</a:t>
              </a:r>
              <a:r>
                <a:rPr lang="cs-CZ" altLang="cs-CZ" sz="2000" b="1" baseline="-25000" dirty="0">
                  <a:solidFill>
                    <a:srgbClr val="0000FF"/>
                  </a:solidFill>
                  <a:effectLst/>
                  <a:latin typeface="Arial" panose="020B0604020202020204" pitchFamily="34" charset="0"/>
                </a:rPr>
                <a:t>1f</a:t>
              </a:r>
            </a:p>
          </p:txBody>
        </p:sp>
        <p:sp>
          <p:nvSpPr>
            <p:cNvPr id="129052" name="Text Box 28"/>
            <p:cNvSpPr txBox="1">
              <a:spLocks noChangeArrowheads="1"/>
            </p:cNvSpPr>
            <p:nvPr/>
          </p:nvSpPr>
          <p:spPr bwMode="auto">
            <a:xfrm>
              <a:off x="2925" y="1207"/>
              <a:ext cx="417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000" b="1" dirty="0">
                  <a:solidFill>
                    <a:srgbClr val="0000FF"/>
                  </a:solidFill>
                  <a:effectLst/>
                  <a:latin typeface="Arial" panose="020B0604020202020204" pitchFamily="34" charset="0"/>
                </a:rPr>
                <a:t>U</a:t>
              </a:r>
              <a:r>
                <a:rPr lang="cs-CZ" altLang="cs-CZ" sz="2000" b="1" baseline="-25000" dirty="0">
                  <a:solidFill>
                    <a:srgbClr val="0000FF"/>
                  </a:solidFill>
                  <a:effectLst/>
                  <a:latin typeface="Arial" panose="020B0604020202020204" pitchFamily="34" charset="0"/>
                </a:rPr>
                <a:t>2f</a:t>
              </a:r>
            </a:p>
          </p:txBody>
        </p:sp>
        <p:sp>
          <p:nvSpPr>
            <p:cNvPr id="129053" name="Line 29"/>
            <p:cNvSpPr>
              <a:spLocks noChangeShapeType="1"/>
            </p:cNvSpPr>
            <p:nvPr/>
          </p:nvSpPr>
          <p:spPr bwMode="auto">
            <a:xfrm>
              <a:off x="2925" y="1162"/>
              <a:ext cx="0" cy="408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129054" name="Line 30"/>
            <p:cNvSpPr>
              <a:spLocks noChangeShapeType="1"/>
            </p:cNvSpPr>
            <p:nvPr/>
          </p:nvSpPr>
          <p:spPr bwMode="auto">
            <a:xfrm rot="16200000">
              <a:off x="1645" y="492"/>
              <a:ext cx="0" cy="1429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129055" name="Text Box 31"/>
            <p:cNvSpPr txBox="1">
              <a:spLocks noChangeArrowheads="1"/>
            </p:cNvSpPr>
            <p:nvPr/>
          </p:nvSpPr>
          <p:spPr bwMode="auto">
            <a:xfrm>
              <a:off x="1519" y="1162"/>
              <a:ext cx="29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000" b="1">
                  <a:solidFill>
                    <a:srgbClr val="0000FF"/>
                  </a:solidFill>
                  <a:effectLst/>
                  <a:latin typeface="Arial" panose="020B0604020202020204" pitchFamily="34" charset="0"/>
                  <a:sym typeface="Symbol" panose="05050102010706020507" pitchFamily="18" charset="2"/>
                </a:rPr>
                <a:t>U</a:t>
              </a:r>
              <a:r>
                <a:rPr lang="cs-CZ" altLang="cs-CZ" sz="2000" b="1" baseline="-25000">
                  <a:solidFill>
                    <a:srgbClr val="0000FF"/>
                  </a:solidFill>
                  <a:effectLst/>
                  <a:latin typeface="Arial" panose="020B0604020202020204" pitchFamily="34" charset="0"/>
                </a:rPr>
                <a:t>f</a:t>
              </a:r>
            </a:p>
          </p:txBody>
        </p:sp>
        <p:sp>
          <p:nvSpPr>
            <p:cNvPr id="129056" name="Line 32"/>
            <p:cNvSpPr>
              <a:spLocks noChangeShapeType="1"/>
            </p:cNvSpPr>
            <p:nvPr/>
          </p:nvSpPr>
          <p:spPr bwMode="auto">
            <a:xfrm>
              <a:off x="2517" y="981"/>
              <a:ext cx="273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129057" name="Line 33"/>
            <p:cNvSpPr>
              <a:spLocks noChangeShapeType="1"/>
            </p:cNvSpPr>
            <p:nvPr/>
          </p:nvSpPr>
          <p:spPr bwMode="auto">
            <a:xfrm>
              <a:off x="521" y="981"/>
              <a:ext cx="273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129058" name="Text Box 34"/>
            <p:cNvSpPr txBox="1">
              <a:spLocks noChangeArrowheads="1"/>
            </p:cNvSpPr>
            <p:nvPr/>
          </p:nvSpPr>
          <p:spPr bwMode="auto">
            <a:xfrm>
              <a:off x="2517" y="743"/>
              <a:ext cx="14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000" b="1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I</a:t>
              </a:r>
              <a:r>
                <a:rPr lang="cs-CZ" altLang="cs-CZ" sz="2000" b="1" baseline="-25000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29059" name="Text Box 35"/>
            <p:cNvSpPr txBox="1">
              <a:spLocks noChangeArrowheads="1"/>
            </p:cNvSpPr>
            <p:nvPr/>
          </p:nvSpPr>
          <p:spPr bwMode="auto">
            <a:xfrm>
              <a:off x="567" y="743"/>
              <a:ext cx="14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000" b="1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I</a:t>
              </a:r>
              <a:r>
                <a:rPr lang="cs-CZ" altLang="cs-CZ" sz="2000" b="1" baseline="-25000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1</a:t>
              </a:r>
            </a:p>
          </p:txBody>
        </p:sp>
        <p:grpSp>
          <p:nvGrpSpPr>
            <p:cNvPr id="129060" name="Group 36"/>
            <p:cNvGrpSpPr>
              <a:grpSpLocks/>
            </p:cNvGrpSpPr>
            <p:nvPr/>
          </p:nvGrpSpPr>
          <p:grpSpPr bwMode="auto">
            <a:xfrm>
              <a:off x="2982" y="1049"/>
              <a:ext cx="533" cy="612"/>
              <a:chOff x="2982" y="1049"/>
              <a:chExt cx="533" cy="612"/>
            </a:xfrm>
          </p:grpSpPr>
          <p:sp>
            <p:nvSpPr>
              <p:cNvPr id="129061" name="Rectangle 37"/>
              <p:cNvSpPr>
                <a:spLocks noChangeArrowheads="1"/>
              </p:cNvSpPr>
              <p:nvPr/>
            </p:nvSpPr>
            <p:spPr bwMode="auto">
              <a:xfrm>
                <a:off x="3379" y="1162"/>
                <a:ext cx="136" cy="363"/>
              </a:xfrm>
              <a:prstGeom prst="rect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CC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129062" name="AutoShape 38"/>
              <p:cNvCxnSpPr>
                <a:cxnSpLocks noChangeShapeType="1"/>
                <a:stCxn id="129061" idx="0"/>
                <a:endCxn id="129034" idx="6"/>
              </p:cNvCxnSpPr>
              <p:nvPr/>
            </p:nvCxnSpPr>
            <p:spPr bwMode="auto">
              <a:xfrm rot="5400000" flipH="1">
                <a:off x="3164" y="867"/>
                <a:ext cx="101" cy="465"/>
              </a:xfrm>
              <a:prstGeom prst="bentConnector2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29063" name="AutoShape 39"/>
              <p:cNvCxnSpPr>
                <a:cxnSpLocks noChangeShapeType="1"/>
                <a:stCxn id="129061" idx="2"/>
                <a:endCxn id="129033" idx="6"/>
              </p:cNvCxnSpPr>
              <p:nvPr/>
            </p:nvCxnSpPr>
            <p:spPr bwMode="auto">
              <a:xfrm rot="5400000">
                <a:off x="3153" y="1366"/>
                <a:ext cx="124" cy="465"/>
              </a:xfrm>
              <a:prstGeom prst="bentConnector2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29064" name="Text Box 40"/>
            <p:cNvSpPr txBox="1">
              <a:spLocks noChangeArrowheads="1"/>
            </p:cNvSpPr>
            <p:nvPr/>
          </p:nvSpPr>
          <p:spPr bwMode="auto">
            <a:xfrm>
              <a:off x="3552" y="1207"/>
              <a:ext cx="14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0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Z</a:t>
              </a:r>
            </a:p>
          </p:txBody>
        </p:sp>
      </p:grpSp>
      <p:graphicFrame>
        <p:nvGraphicFramePr>
          <p:cNvPr id="129065" name="Object 41"/>
          <p:cNvGraphicFramePr>
            <a:graphicFrameLocks noChangeAspect="1"/>
          </p:cNvGraphicFramePr>
          <p:nvPr/>
        </p:nvGraphicFramePr>
        <p:xfrm>
          <a:off x="4584700" y="2943225"/>
          <a:ext cx="1760538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89" name="Rovnice" r:id="rId3" imgW="825480" imgH="482400" progId="Equation.3">
                  <p:embed/>
                </p:oleObj>
              </mc:Choice>
              <mc:Fallback>
                <p:oleObj name="Rovnice" r:id="rId3" imgW="825480" imgH="48240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4700" y="2943225"/>
                        <a:ext cx="1760538" cy="10287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9066" name="Text Box 42"/>
          <p:cNvSpPr txBox="1">
            <a:spLocks noChangeArrowheads="1"/>
          </p:cNvSpPr>
          <p:nvPr/>
        </p:nvSpPr>
        <p:spPr bwMode="auto">
          <a:xfrm>
            <a:off x="250825" y="4005263"/>
            <a:ext cx="2160588" cy="4826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>
                <a:solidFill>
                  <a:schemeClr val="bg2"/>
                </a:solidFill>
                <a:effectLst/>
              </a:rPr>
              <a:t>Po dosazení: </a:t>
            </a:r>
          </a:p>
        </p:txBody>
      </p:sp>
      <p:graphicFrame>
        <p:nvGraphicFramePr>
          <p:cNvPr id="129067" name="Object 43"/>
          <p:cNvGraphicFramePr>
            <a:graphicFrameLocks noChangeAspect="1"/>
          </p:cNvGraphicFramePr>
          <p:nvPr/>
        </p:nvGraphicFramePr>
        <p:xfrm>
          <a:off x="317500" y="4527550"/>
          <a:ext cx="663575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90" name="Rovnice" r:id="rId5" imgW="3111480" imgH="482400" progId="Equation.3">
                  <p:embed/>
                </p:oleObj>
              </mc:Choice>
              <mc:Fallback>
                <p:oleObj name="Rovnice" r:id="rId5" imgW="3111480" imgH="48240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00" y="4527550"/>
                        <a:ext cx="6635750" cy="10287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9068" name="Text Box 44"/>
          <p:cNvSpPr txBox="1">
            <a:spLocks noChangeArrowheads="1"/>
          </p:cNvSpPr>
          <p:nvPr/>
        </p:nvSpPr>
        <p:spPr bwMode="auto">
          <a:xfrm>
            <a:off x="250825" y="5661025"/>
            <a:ext cx="8137525" cy="10302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>
                <a:solidFill>
                  <a:schemeClr val="bg2"/>
                </a:solidFill>
                <a:effectLst/>
              </a:rPr>
              <a:t>Proč neuvažujeme komplexně sdružené napětí : ?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bg2"/>
                </a:solidFill>
                <a:effectLst/>
              </a:rPr>
              <a:t>Napětí pokládáme do reálné osy a platí U</a:t>
            </a:r>
            <a:r>
              <a:rPr lang="cs-CZ" altLang="cs-CZ" sz="2400" b="1" baseline="-25000">
                <a:solidFill>
                  <a:schemeClr val="bg2"/>
                </a:solidFill>
                <a:effectLst/>
              </a:rPr>
              <a:t>2</a:t>
            </a:r>
            <a:r>
              <a:rPr lang="cs-CZ" altLang="cs-CZ" sz="2400" b="1">
                <a:solidFill>
                  <a:schemeClr val="bg2"/>
                </a:solidFill>
                <a:effectLst/>
              </a:rPr>
              <a:t> = </a:t>
            </a:r>
            <a:r>
              <a:rPr lang="en-US" altLang="cs-CZ" sz="2400" b="1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Û</a:t>
            </a:r>
            <a:r>
              <a:rPr lang="cs-CZ" altLang="cs-CZ" sz="2400" b="1" baseline="-25000">
                <a:solidFill>
                  <a:schemeClr val="bg2"/>
                </a:solidFill>
                <a:effectLst/>
              </a:rPr>
              <a:t>2</a:t>
            </a:r>
            <a:r>
              <a:rPr lang="cs-CZ" altLang="cs-CZ" sz="2400" b="1" baseline="30000">
                <a:solidFill>
                  <a:schemeClr val="bg2"/>
                </a:solidFill>
                <a:effectLst/>
              </a:rPr>
              <a:t>*</a:t>
            </a:r>
            <a:r>
              <a:rPr lang="cs-CZ" altLang="cs-CZ" sz="2400" b="1">
                <a:solidFill>
                  <a:schemeClr val="bg2"/>
                </a:solidFill>
                <a:effectLst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9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9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9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9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9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9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90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9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29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290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785225" cy="865187"/>
          </a:xfrm>
        </p:spPr>
        <p:txBody>
          <a:bodyPr/>
          <a:lstStyle/>
          <a:p>
            <a:r>
              <a:rPr lang="cs-CZ" altLang="cs-CZ" sz="3800" b="1" u="sng">
                <a:solidFill>
                  <a:schemeClr val="bg2"/>
                </a:solidFill>
                <a:effectLst/>
              </a:rPr>
              <a:t>Odvození trojfázového vedení</a:t>
            </a:r>
          </a:p>
        </p:txBody>
      </p:sp>
      <p:grpSp>
        <p:nvGrpSpPr>
          <p:cNvPr id="130052" name="Group 4"/>
          <p:cNvGrpSpPr>
            <a:grpSpLocks/>
          </p:cNvGrpSpPr>
          <p:nvPr/>
        </p:nvGrpSpPr>
        <p:grpSpPr bwMode="auto">
          <a:xfrm>
            <a:off x="179388" y="1052513"/>
            <a:ext cx="5688012" cy="1528762"/>
            <a:chOff x="113" y="743"/>
            <a:chExt cx="3583" cy="963"/>
          </a:xfrm>
        </p:grpSpPr>
        <p:grpSp>
          <p:nvGrpSpPr>
            <p:cNvPr id="130053" name="Group 5"/>
            <p:cNvGrpSpPr>
              <a:grpSpLocks/>
            </p:cNvGrpSpPr>
            <p:nvPr/>
          </p:nvGrpSpPr>
          <p:grpSpPr bwMode="auto">
            <a:xfrm>
              <a:off x="340" y="981"/>
              <a:ext cx="2630" cy="725"/>
              <a:chOff x="521" y="1117"/>
              <a:chExt cx="2630" cy="725"/>
            </a:xfrm>
          </p:grpSpPr>
          <p:sp>
            <p:nvSpPr>
              <p:cNvPr id="130054" name="Oval 6"/>
              <p:cNvSpPr>
                <a:spLocks noChangeArrowheads="1"/>
              </p:cNvSpPr>
              <p:nvPr/>
            </p:nvSpPr>
            <p:spPr bwMode="auto">
              <a:xfrm>
                <a:off x="521" y="1141"/>
                <a:ext cx="90" cy="90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CC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30055" name="Rectangle 7"/>
              <p:cNvSpPr>
                <a:spLocks noChangeArrowheads="1"/>
              </p:cNvSpPr>
              <p:nvPr/>
            </p:nvSpPr>
            <p:spPr bwMode="auto">
              <a:xfrm>
                <a:off x="1156" y="1117"/>
                <a:ext cx="408" cy="137"/>
              </a:xfrm>
              <a:prstGeom prst="rect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CC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30056" name="Oval 8"/>
              <p:cNvSpPr>
                <a:spLocks noChangeArrowheads="1"/>
              </p:cNvSpPr>
              <p:nvPr/>
            </p:nvSpPr>
            <p:spPr bwMode="auto">
              <a:xfrm>
                <a:off x="521" y="1752"/>
                <a:ext cx="90" cy="90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CC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30057" name="Oval 9"/>
              <p:cNvSpPr>
                <a:spLocks noChangeArrowheads="1"/>
              </p:cNvSpPr>
              <p:nvPr/>
            </p:nvSpPr>
            <p:spPr bwMode="auto">
              <a:xfrm>
                <a:off x="3061" y="1752"/>
                <a:ext cx="90" cy="90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CC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30058" name="Oval 10"/>
              <p:cNvSpPr>
                <a:spLocks noChangeArrowheads="1"/>
              </p:cNvSpPr>
              <p:nvPr/>
            </p:nvSpPr>
            <p:spPr bwMode="auto">
              <a:xfrm>
                <a:off x="3061" y="1140"/>
                <a:ext cx="90" cy="90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CC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grpSp>
            <p:nvGrpSpPr>
              <p:cNvPr id="130059" name="Group 11"/>
              <p:cNvGrpSpPr>
                <a:grpSpLocks noChangeAspect="1"/>
              </p:cNvGrpSpPr>
              <p:nvPr/>
            </p:nvGrpSpPr>
            <p:grpSpPr bwMode="auto">
              <a:xfrm rot="16200000">
                <a:off x="2241" y="849"/>
                <a:ext cx="68" cy="603"/>
                <a:chOff x="3920" y="2795"/>
                <a:chExt cx="92" cy="816"/>
              </a:xfrm>
            </p:grpSpPr>
            <p:sp>
              <p:nvSpPr>
                <p:cNvPr id="130060" name="Arc 12"/>
                <p:cNvSpPr>
                  <a:spLocks noChangeAspect="1"/>
                </p:cNvSpPr>
                <p:nvPr/>
              </p:nvSpPr>
              <p:spPr bwMode="auto">
                <a:xfrm rot="5400000">
                  <a:off x="3920" y="3022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30061" name="Arc 13"/>
                <p:cNvSpPr>
                  <a:spLocks noChangeAspect="1"/>
                </p:cNvSpPr>
                <p:nvPr/>
              </p:nvSpPr>
              <p:spPr bwMode="auto">
                <a:xfrm rot="21600000">
                  <a:off x="3921" y="293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30062" name="Arc 14"/>
                <p:cNvSpPr>
                  <a:spLocks noChangeAspect="1"/>
                </p:cNvSpPr>
                <p:nvPr/>
              </p:nvSpPr>
              <p:spPr bwMode="auto">
                <a:xfrm rot="21600000">
                  <a:off x="3920" y="3113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30063" name="Arc 15"/>
                <p:cNvSpPr>
                  <a:spLocks noChangeAspect="1"/>
                </p:cNvSpPr>
                <p:nvPr/>
              </p:nvSpPr>
              <p:spPr bwMode="auto">
                <a:xfrm rot="5400000">
                  <a:off x="3920" y="3203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30064" name="Arc 16"/>
                <p:cNvSpPr>
                  <a:spLocks noChangeAspect="1"/>
                </p:cNvSpPr>
                <p:nvPr/>
              </p:nvSpPr>
              <p:spPr bwMode="auto">
                <a:xfrm rot="5400000">
                  <a:off x="3920" y="3385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30065" name="Arc 17"/>
                <p:cNvSpPr>
                  <a:spLocks noChangeAspect="1"/>
                </p:cNvSpPr>
                <p:nvPr/>
              </p:nvSpPr>
              <p:spPr bwMode="auto">
                <a:xfrm rot="21600000">
                  <a:off x="3920" y="3294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30066" name="Line 18"/>
                <p:cNvSpPr>
                  <a:spLocks noChangeAspect="1" noChangeShapeType="1"/>
                </p:cNvSpPr>
                <p:nvPr/>
              </p:nvSpPr>
              <p:spPr bwMode="auto">
                <a:xfrm rot="5400000" flipH="1">
                  <a:off x="3854" y="2863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30067" name="Line 19"/>
                <p:cNvSpPr>
                  <a:spLocks noChangeAspect="1" noChangeShapeType="1"/>
                </p:cNvSpPr>
                <p:nvPr/>
              </p:nvSpPr>
              <p:spPr bwMode="auto">
                <a:xfrm rot="5400000" flipH="1">
                  <a:off x="3855" y="3543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cxnSp>
            <p:nvCxnSpPr>
              <p:cNvPr id="130068" name="AutoShape 20"/>
              <p:cNvCxnSpPr>
                <a:cxnSpLocks noChangeShapeType="1"/>
                <a:stCxn id="130054" idx="6"/>
                <a:endCxn id="130055" idx="1"/>
              </p:cNvCxnSpPr>
              <p:nvPr/>
            </p:nvCxnSpPr>
            <p:spPr bwMode="auto">
              <a:xfrm>
                <a:off x="623" y="1186"/>
                <a:ext cx="521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30069" name="Line 21"/>
              <p:cNvSpPr>
                <a:spLocks noChangeShapeType="1"/>
              </p:cNvSpPr>
              <p:nvPr/>
            </p:nvSpPr>
            <p:spPr bwMode="auto">
              <a:xfrm>
                <a:off x="1565" y="1185"/>
                <a:ext cx="408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30070" name="Line 22"/>
              <p:cNvSpPr>
                <a:spLocks noChangeShapeType="1"/>
              </p:cNvSpPr>
              <p:nvPr/>
            </p:nvSpPr>
            <p:spPr bwMode="auto">
              <a:xfrm>
                <a:off x="2562" y="1185"/>
                <a:ext cx="499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130071" name="AutoShape 23"/>
              <p:cNvCxnSpPr>
                <a:cxnSpLocks noChangeShapeType="1"/>
                <a:stCxn id="130056" idx="6"/>
                <a:endCxn id="130057" idx="2"/>
              </p:cNvCxnSpPr>
              <p:nvPr/>
            </p:nvCxnSpPr>
            <p:spPr bwMode="auto">
              <a:xfrm>
                <a:off x="623" y="1797"/>
                <a:ext cx="2426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30072" name="Text Box 24"/>
            <p:cNvSpPr txBox="1">
              <a:spLocks noChangeArrowheads="1"/>
            </p:cNvSpPr>
            <p:nvPr/>
          </p:nvSpPr>
          <p:spPr bwMode="auto">
            <a:xfrm>
              <a:off x="1066" y="743"/>
              <a:ext cx="22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0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</a:t>
              </a:r>
              <a:r>
                <a:rPr lang="cs-CZ" altLang="cs-CZ" sz="20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30073" name="Text Box 25"/>
            <p:cNvSpPr txBox="1">
              <a:spLocks noChangeArrowheads="1"/>
            </p:cNvSpPr>
            <p:nvPr/>
          </p:nvSpPr>
          <p:spPr bwMode="auto">
            <a:xfrm>
              <a:off x="1927" y="743"/>
              <a:ext cx="27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0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X</a:t>
              </a:r>
              <a:r>
                <a:rPr lang="cs-CZ" altLang="cs-CZ" sz="20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L1</a:t>
              </a:r>
            </a:p>
          </p:txBody>
        </p:sp>
        <p:sp>
          <p:nvSpPr>
            <p:cNvPr id="130074" name="Line 26"/>
            <p:cNvSpPr>
              <a:spLocks noChangeShapeType="1"/>
            </p:cNvSpPr>
            <p:nvPr/>
          </p:nvSpPr>
          <p:spPr bwMode="auto">
            <a:xfrm>
              <a:off x="385" y="1162"/>
              <a:ext cx="0" cy="408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130075" name="Text Box 27"/>
            <p:cNvSpPr txBox="1">
              <a:spLocks noChangeArrowheads="1"/>
            </p:cNvSpPr>
            <p:nvPr/>
          </p:nvSpPr>
          <p:spPr bwMode="auto">
            <a:xfrm>
              <a:off x="113" y="1207"/>
              <a:ext cx="25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000" b="1">
                  <a:solidFill>
                    <a:srgbClr val="0000FF"/>
                  </a:solidFill>
                  <a:effectLst/>
                  <a:latin typeface="Arial" panose="020B0604020202020204" pitchFamily="34" charset="0"/>
                </a:rPr>
                <a:t>U</a:t>
              </a:r>
              <a:r>
                <a:rPr lang="cs-CZ" altLang="cs-CZ" sz="2000" b="1" baseline="-25000">
                  <a:solidFill>
                    <a:srgbClr val="0000FF"/>
                  </a:solidFill>
                  <a:effectLst/>
                  <a:latin typeface="Arial" panose="020B0604020202020204" pitchFamily="34" charset="0"/>
                </a:rPr>
                <a:t>1f</a:t>
              </a:r>
            </a:p>
          </p:txBody>
        </p:sp>
        <p:sp>
          <p:nvSpPr>
            <p:cNvPr id="130076" name="Text Box 28"/>
            <p:cNvSpPr txBox="1">
              <a:spLocks noChangeArrowheads="1"/>
            </p:cNvSpPr>
            <p:nvPr/>
          </p:nvSpPr>
          <p:spPr bwMode="auto">
            <a:xfrm>
              <a:off x="2925" y="1207"/>
              <a:ext cx="25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000" b="1">
                  <a:solidFill>
                    <a:srgbClr val="0000FF"/>
                  </a:solidFill>
                  <a:effectLst/>
                  <a:latin typeface="Arial" panose="020B0604020202020204" pitchFamily="34" charset="0"/>
                </a:rPr>
                <a:t>U</a:t>
              </a:r>
              <a:r>
                <a:rPr lang="cs-CZ" altLang="cs-CZ" sz="2000" b="1" baseline="-25000">
                  <a:solidFill>
                    <a:srgbClr val="0000FF"/>
                  </a:solidFill>
                  <a:effectLst/>
                  <a:latin typeface="Arial" panose="020B0604020202020204" pitchFamily="34" charset="0"/>
                </a:rPr>
                <a:t>2f</a:t>
              </a:r>
            </a:p>
          </p:txBody>
        </p:sp>
        <p:sp>
          <p:nvSpPr>
            <p:cNvPr id="130077" name="Line 29"/>
            <p:cNvSpPr>
              <a:spLocks noChangeShapeType="1"/>
            </p:cNvSpPr>
            <p:nvPr/>
          </p:nvSpPr>
          <p:spPr bwMode="auto">
            <a:xfrm>
              <a:off x="2925" y="1162"/>
              <a:ext cx="0" cy="408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130078" name="Line 30"/>
            <p:cNvSpPr>
              <a:spLocks noChangeShapeType="1"/>
            </p:cNvSpPr>
            <p:nvPr/>
          </p:nvSpPr>
          <p:spPr bwMode="auto">
            <a:xfrm rot="16200000">
              <a:off x="1645" y="492"/>
              <a:ext cx="0" cy="1429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130079" name="Text Box 31"/>
            <p:cNvSpPr txBox="1">
              <a:spLocks noChangeArrowheads="1"/>
            </p:cNvSpPr>
            <p:nvPr/>
          </p:nvSpPr>
          <p:spPr bwMode="auto">
            <a:xfrm>
              <a:off x="1519" y="1162"/>
              <a:ext cx="29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000" b="1">
                  <a:solidFill>
                    <a:srgbClr val="0000FF"/>
                  </a:solidFill>
                  <a:effectLst/>
                  <a:latin typeface="Arial" panose="020B0604020202020204" pitchFamily="34" charset="0"/>
                  <a:sym typeface="Symbol" panose="05050102010706020507" pitchFamily="18" charset="2"/>
                </a:rPr>
                <a:t>U</a:t>
              </a:r>
              <a:r>
                <a:rPr lang="cs-CZ" altLang="cs-CZ" sz="2000" b="1" baseline="-25000">
                  <a:solidFill>
                    <a:srgbClr val="0000FF"/>
                  </a:solidFill>
                  <a:effectLst/>
                  <a:latin typeface="Arial" panose="020B0604020202020204" pitchFamily="34" charset="0"/>
                </a:rPr>
                <a:t>f</a:t>
              </a:r>
            </a:p>
          </p:txBody>
        </p:sp>
        <p:sp>
          <p:nvSpPr>
            <p:cNvPr id="130080" name="Line 32"/>
            <p:cNvSpPr>
              <a:spLocks noChangeShapeType="1"/>
            </p:cNvSpPr>
            <p:nvPr/>
          </p:nvSpPr>
          <p:spPr bwMode="auto">
            <a:xfrm>
              <a:off x="2517" y="981"/>
              <a:ext cx="273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130081" name="Line 33"/>
            <p:cNvSpPr>
              <a:spLocks noChangeShapeType="1"/>
            </p:cNvSpPr>
            <p:nvPr/>
          </p:nvSpPr>
          <p:spPr bwMode="auto">
            <a:xfrm>
              <a:off x="521" y="981"/>
              <a:ext cx="273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130082" name="Text Box 34"/>
            <p:cNvSpPr txBox="1">
              <a:spLocks noChangeArrowheads="1"/>
            </p:cNvSpPr>
            <p:nvPr/>
          </p:nvSpPr>
          <p:spPr bwMode="auto">
            <a:xfrm>
              <a:off x="2517" y="743"/>
              <a:ext cx="14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000" b="1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I</a:t>
              </a:r>
              <a:r>
                <a:rPr lang="cs-CZ" altLang="cs-CZ" sz="2000" b="1" baseline="-25000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30083" name="Text Box 35"/>
            <p:cNvSpPr txBox="1">
              <a:spLocks noChangeArrowheads="1"/>
            </p:cNvSpPr>
            <p:nvPr/>
          </p:nvSpPr>
          <p:spPr bwMode="auto">
            <a:xfrm>
              <a:off x="567" y="743"/>
              <a:ext cx="14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000" b="1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I</a:t>
              </a:r>
              <a:r>
                <a:rPr lang="cs-CZ" altLang="cs-CZ" sz="2000" b="1" baseline="-25000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1</a:t>
              </a:r>
            </a:p>
          </p:txBody>
        </p:sp>
        <p:grpSp>
          <p:nvGrpSpPr>
            <p:cNvPr id="130084" name="Group 36"/>
            <p:cNvGrpSpPr>
              <a:grpSpLocks/>
            </p:cNvGrpSpPr>
            <p:nvPr/>
          </p:nvGrpSpPr>
          <p:grpSpPr bwMode="auto">
            <a:xfrm>
              <a:off x="2982" y="1049"/>
              <a:ext cx="533" cy="612"/>
              <a:chOff x="2982" y="1049"/>
              <a:chExt cx="533" cy="612"/>
            </a:xfrm>
          </p:grpSpPr>
          <p:sp>
            <p:nvSpPr>
              <p:cNvPr id="130085" name="Rectangle 37"/>
              <p:cNvSpPr>
                <a:spLocks noChangeArrowheads="1"/>
              </p:cNvSpPr>
              <p:nvPr/>
            </p:nvSpPr>
            <p:spPr bwMode="auto">
              <a:xfrm>
                <a:off x="3379" y="1162"/>
                <a:ext cx="136" cy="363"/>
              </a:xfrm>
              <a:prstGeom prst="rect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CC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130086" name="AutoShape 38"/>
              <p:cNvCxnSpPr>
                <a:cxnSpLocks noChangeShapeType="1"/>
                <a:stCxn id="130085" idx="0"/>
                <a:endCxn id="130058" idx="6"/>
              </p:cNvCxnSpPr>
              <p:nvPr/>
            </p:nvCxnSpPr>
            <p:spPr bwMode="auto">
              <a:xfrm rot="5400000" flipH="1">
                <a:off x="3164" y="867"/>
                <a:ext cx="101" cy="465"/>
              </a:xfrm>
              <a:prstGeom prst="bentConnector2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0087" name="AutoShape 39"/>
              <p:cNvCxnSpPr>
                <a:cxnSpLocks noChangeShapeType="1"/>
                <a:stCxn id="130085" idx="2"/>
                <a:endCxn id="130057" idx="6"/>
              </p:cNvCxnSpPr>
              <p:nvPr/>
            </p:nvCxnSpPr>
            <p:spPr bwMode="auto">
              <a:xfrm rot="5400000">
                <a:off x="3153" y="1366"/>
                <a:ext cx="124" cy="465"/>
              </a:xfrm>
              <a:prstGeom prst="bentConnector2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30088" name="Text Box 40"/>
            <p:cNvSpPr txBox="1">
              <a:spLocks noChangeArrowheads="1"/>
            </p:cNvSpPr>
            <p:nvPr/>
          </p:nvSpPr>
          <p:spPr bwMode="auto">
            <a:xfrm>
              <a:off x="3552" y="1207"/>
              <a:ext cx="14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0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Z</a:t>
              </a:r>
            </a:p>
          </p:txBody>
        </p:sp>
      </p:grpSp>
      <p:sp>
        <p:nvSpPr>
          <p:cNvPr id="130090" name="Text Box 42"/>
          <p:cNvSpPr txBox="1">
            <a:spLocks noChangeArrowheads="1"/>
          </p:cNvSpPr>
          <p:nvPr/>
        </p:nvSpPr>
        <p:spPr bwMode="auto">
          <a:xfrm>
            <a:off x="179388" y="2730500"/>
            <a:ext cx="4392612" cy="4826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>
                <a:solidFill>
                  <a:schemeClr val="bg2"/>
                </a:solidFill>
                <a:effectLst/>
              </a:rPr>
              <a:t>Po dosazení výkonu zátěže : </a:t>
            </a:r>
          </a:p>
        </p:txBody>
      </p:sp>
      <p:graphicFrame>
        <p:nvGraphicFramePr>
          <p:cNvPr id="130091" name="Object 43"/>
          <p:cNvGraphicFramePr>
            <a:graphicFrameLocks noChangeAspect="1"/>
          </p:cNvGraphicFramePr>
          <p:nvPr/>
        </p:nvGraphicFramePr>
        <p:xfrm>
          <a:off x="488950" y="3295650"/>
          <a:ext cx="8059738" cy="226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06" name="Rovnice" r:id="rId3" imgW="3251160" imgH="914400" progId="Equation.3">
                  <p:embed/>
                </p:oleObj>
              </mc:Choice>
              <mc:Fallback>
                <p:oleObj name="Rovnice" r:id="rId3" imgW="3251160" imgH="91440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" y="3295650"/>
                        <a:ext cx="8059738" cy="226536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0092" name="Text Box 44"/>
          <p:cNvSpPr txBox="1">
            <a:spLocks noChangeArrowheads="1"/>
          </p:cNvSpPr>
          <p:nvPr/>
        </p:nvSpPr>
        <p:spPr bwMode="auto">
          <a:xfrm>
            <a:off x="1979613" y="5876925"/>
            <a:ext cx="2233612" cy="84772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>
                <a:solidFill>
                  <a:schemeClr val="bg2"/>
                </a:solidFill>
                <a:effectLst/>
              </a:rPr>
              <a:t>činná složka úbytku napětí</a:t>
            </a:r>
            <a:endParaRPr lang="cs-CZ" altLang="cs-CZ" sz="2400" b="1">
              <a:solidFill>
                <a:schemeClr val="bg2"/>
              </a:solidFill>
              <a:effectLst/>
            </a:endParaRPr>
          </a:p>
        </p:txBody>
      </p:sp>
      <p:sp>
        <p:nvSpPr>
          <p:cNvPr id="130093" name="Text Box 45"/>
          <p:cNvSpPr txBox="1">
            <a:spLocks noChangeArrowheads="1"/>
          </p:cNvSpPr>
          <p:nvPr/>
        </p:nvSpPr>
        <p:spPr bwMode="auto">
          <a:xfrm>
            <a:off x="5148263" y="5876925"/>
            <a:ext cx="2233612" cy="84772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>
                <a:solidFill>
                  <a:schemeClr val="bg2"/>
                </a:solidFill>
                <a:effectLst/>
              </a:rPr>
              <a:t>jalová složka úbytku napětí</a:t>
            </a:r>
            <a:endParaRPr lang="cs-CZ" altLang="cs-CZ" sz="2400" b="1">
              <a:solidFill>
                <a:schemeClr val="bg2"/>
              </a:solidFill>
              <a:effectLst/>
            </a:endParaRPr>
          </a:p>
        </p:txBody>
      </p:sp>
      <p:sp>
        <p:nvSpPr>
          <p:cNvPr id="130094" name="AutoShape 46"/>
          <p:cNvSpPr>
            <a:spLocks/>
          </p:cNvSpPr>
          <p:nvPr/>
        </p:nvSpPr>
        <p:spPr bwMode="auto">
          <a:xfrm rot="16200000">
            <a:off x="2770981" y="4364832"/>
            <a:ext cx="504825" cy="2376488"/>
          </a:xfrm>
          <a:prstGeom prst="leftBrace">
            <a:avLst>
              <a:gd name="adj1" fmla="val 39230"/>
              <a:gd name="adj2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cs-CZ"/>
          </a:p>
        </p:txBody>
      </p:sp>
      <p:sp>
        <p:nvSpPr>
          <p:cNvPr id="130095" name="AutoShape 47"/>
          <p:cNvSpPr>
            <a:spLocks/>
          </p:cNvSpPr>
          <p:nvPr/>
        </p:nvSpPr>
        <p:spPr bwMode="auto">
          <a:xfrm rot="16200000">
            <a:off x="6012656" y="4364832"/>
            <a:ext cx="504825" cy="2376488"/>
          </a:xfrm>
          <a:prstGeom prst="leftBrace">
            <a:avLst>
              <a:gd name="adj1" fmla="val 39230"/>
              <a:gd name="adj2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0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0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009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009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009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0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0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0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0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30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30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30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30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0" grpId="0"/>
      <p:bldP spid="130090" grpId="0" build="allAtOnce" animBg="1"/>
      <p:bldP spid="130092" grpId="1" animBg="1"/>
      <p:bldP spid="130093" grpId="0" animBg="1"/>
      <p:bldP spid="130094" grpId="0" animBg="1"/>
      <p:bldP spid="13009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785225" cy="865187"/>
          </a:xfrm>
        </p:spPr>
        <p:txBody>
          <a:bodyPr/>
          <a:lstStyle/>
          <a:p>
            <a:r>
              <a:rPr lang="cs-CZ" altLang="cs-CZ" sz="3800" b="1" u="sng" dirty="0">
                <a:solidFill>
                  <a:schemeClr val="bg2"/>
                </a:solidFill>
                <a:effectLst/>
              </a:rPr>
              <a:t>Fázorový diagram</a:t>
            </a:r>
          </a:p>
        </p:txBody>
      </p:sp>
      <p:grpSp>
        <p:nvGrpSpPr>
          <p:cNvPr id="131075" name="Group 3"/>
          <p:cNvGrpSpPr>
            <a:grpSpLocks/>
          </p:cNvGrpSpPr>
          <p:nvPr/>
        </p:nvGrpSpPr>
        <p:grpSpPr bwMode="auto">
          <a:xfrm>
            <a:off x="179388" y="836613"/>
            <a:ext cx="5688012" cy="1528762"/>
            <a:chOff x="113" y="743"/>
            <a:chExt cx="3583" cy="963"/>
          </a:xfrm>
        </p:grpSpPr>
        <p:grpSp>
          <p:nvGrpSpPr>
            <p:cNvPr id="131076" name="Group 4"/>
            <p:cNvGrpSpPr>
              <a:grpSpLocks/>
            </p:cNvGrpSpPr>
            <p:nvPr/>
          </p:nvGrpSpPr>
          <p:grpSpPr bwMode="auto">
            <a:xfrm>
              <a:off x="340" y="981"/>
              <a:ext cx="2630" cy="725"/>
              <a:chOff x="521" y="1117"/>
              <a:chExt cx="2630" cy="725"/>
            </a:xfrm>
          </p:grpSpPr>
          <p:sp>
            <p:nvSpPr>
              <p:cNvPr id="131077" name="Oval 5"/>
              <p:cNvSpPr>
                <a:spLocks noChangeArrowheads="1"/>
              </p:cNvSpPr>
              <p:nvPr/>
            </p:nvSpPr>
            <p:spPr bwMode="auto">
              <a:xfrm>
                <a:off x="521" y="1141"/>
                <a:ext cx="90" cy="90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CC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31078" name="Rectangle 6"/>
              <p:cNvSpPr>
                <a:spLocks noChangeArrowheads="1"/>
              </p:cNvSpPr>
              <p:nvPr/>
            </p:nvSpPr>
            <p:spPr bwMode="auto">
              <a:xfrm>
                <a:off x="1156" y="1117"/>
                <a:ext cx="408" cy="137"/>
              </a:xfrm>
              <a:prstGeom prst="rect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CC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31079" name="Oval 7"/>
              <p:cNvSpPr>
                <a:spLocks noChangeArrowheads="1"/>
              </p:cNvSpPr>
              <p:nvPr/>
            </p:nvSpPr>
            <p:spPr bwMode="auto">
              <a:xfrm>
                <a:off x="521" y="1752"/>
                <a:ext cx="90" cy="90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CC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31080" name="Oval 8"/>
              <p:cNvSpPr>
                <a:spLocks noChangeArrowheads="1"/>
              </p:cNvSpPr>
              <p:nvPr/>
            </p:nvSpPr>
            <p:spPr bwMode="auto">
              <a:xfrm>
                <a:off x="3061" y="1752"/>
                <a:ext cx="90" cy="90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CC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31081" name="Oval 9"/>
              <p:cNvSpPr>
                <a:spLocks noChangeArrowheads="1"/>
              </p:cNvSpPr>
              <p:nvPr/>
            </p:nvSpPr>
            <p:spPr bwMode="auto">
              <a:xfrm>
                <a:off x="3061" y="1140"/>
                <a:ext cx="90" cy="90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CC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grpSp>
            <p:nvGrpSpPr>
              <p:cNvPr id="131082" name="Group 10"/>
              <p:cNvGrpSpPr>
                <a:grpSpLocks noChangeAspect="1"/>
              </p:cNvGrpSpPr>
              <p:nvPr/>
            </p:nvGrpSpPr>
            <p:grpSpPr bwMode="auto">
              <a:xfrm rot="16200000">
                <a:off x="2241" y="849"/>
                <a:ext cx="68" cy="603"/>
                <a:chOff x="3920" y="2795"/>
                <a:chExt cx="92" cy="816"/>
              </a:xfrm>
            </p:grpSpPr>
            <p:sp>
              <p:nvSpPr>
                <p:cNvPr id="131083" name="Arc 11"/>
                <p:cNvSpPr>
                  <a:spLocks noChangeAspect="1"/>
                </p:cNvSpPr>
                <p:nvPr/>
              </p:nvSpPr>
              <p:spPr bwMode="auto">
                <a:xfrm rot="5400000">
                  <a:off x="3920" y="3022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31084" name="Arc 12"/>
                <p:cNvSpPr>
                  <a:spLocks noChangeAspect="1"/>
                </p:cNvSpPr>
                <p:nvPr/>
              </p:nvSpPr>
              <p:spPr bwMode="auto">
                <a:xfrm rot="21600000">
                  <a:off x="3921" y="293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31085" name="Arc 13"/>
                <p:cNvSpPr>
                  <a:spLocks noChangeAspect="1"/>
                </p:cNvSpPr>
                <p:nvPr/>
              </p:nvSpPr>
              <p:spPr bwMode="auto">
                <a:xfrm rot="21600000">
                  <a:off x="3920" y="3113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31086" name="Arc 14"/>
                <p:cNvSpPr>
                  <a:spLocks noChangeAspect="1"/>
                </p:cNvSpPr>
                <p:nvPr/>
              </p:nvSpPr>
              <p:spPr bwMode="auto">
                <a:xfrm rot="5400000">
                  <a:off x="3920" y="3203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31087" name="Arc 15"/>
                <p:cNvSpPr>
                  <a:spLocks noChangeAspect="1"/>
                </p:cNvSpPr>
                <p:nvPr/>
              </p:nvSpPr>
              <p:spPr bwMode="auto">
                <a:xfrm rot="5400000">
                  <a:off x="3920" y="3385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31088" name="Arc 16"/>
                <p:cNvSpPr>
                  <a:spLocks noChangeAspect="1"/>
                </p:cNvSpPr>
                <p:nvPr/>
              </p:nvSpPr>
              <p:spPr bwMode="auto">
                <a:xfrm rot="21600000">
                  <a:off x="3920" y="3294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31089" name="Line 17"/>
                <p:cNvSpPr>
                  <a:spLocks noChangeAspect="1" noChangeShapeType="1"/>
                </p:cNvSpPr>
                <p:nvPr/>
              </p:nvSpPr>
              <p:spPr bwMode="auto">
                <a:xfrm rot="5400000" flipH="1">
                  <a:off x="3854" y="2863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31090" name="Line 18"/>
                <p:cNvSpPr>
                  <a:spLocks noChangeAspect="1" noChangeShapeType="1"/>
                </p:cNvSpPr>
                <p:nvPr/>
              </p:nvSpPr>
              <p:spPr bwMode="auto">
                <a:xfrm rot="5400000" flipH="1">
                  <a:off x="3855" y="3543"/>
                  <a:ext cx="136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cxnSp>
            <p:nvCxnSpPr>
              <p:cNvPr id="131091" name="AutoShape 19"/>
              <p:cNvCxnSpPr>
                <a:cxnSpLocks noChangeShapeType="1"/>
                <a:stCxn id="131077" idx="6"/>
                <a:endCxn id="131078" idx="1"/>
              </p:cNvCxnSpPr>
              <p:nvPr/>
            </p:nvCxnSpPr>
            <p:spPr bwMode="auto">
              <a:xfrm>
                <a:off x="623" y="1186"/>
                <a:ext cx="521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31092" name="Line 20"/>
              <p:cNvSpPr>
                <a:spLocks noChangeShapeType="1"/>
              </p:cNvSpPr>
              <p:nvPr/>
            </p:nvSpPr>
            <p:spPr bwMode="auto">
              <a:xfrm>
                <a:off x="1565" y="1185"/>
                <a:ext cx="408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31093" name="Line 21"/>
              <p:cNvSpPr>
                <a:spLocks noChangeShapeType="1"/>
              </p:cNvSpPr>
              <p:nvPr/>
            </p:nvSpPr>
            <p:spPr bwMode="auto">
              <a:xfrm>
                <a:off x="2562" y="1185"/>
                <a:ext cx="499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131094" name="AutoShape 22"/>
              <p:cNvCxnSpPr>
                <a:cxnSpLocks noChangeShapeType="1"/>
                <a:stCxn id="131079" idx="6"/>
                <a:endCxn id="131080" idx="2"/>
              </p:cNvCxnSpPr>
              <p:nvPr/>
            </p:nvCxnSpPr>
            <p:spPr bwMode="auto">
              <a:xfrm>
                <a:off x="623" y="1797"/>
                <a:ext cx="2426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31095" name="Text Box 23"/>
            <p:cNvSpPr txBox="1">
              <a:spLocks noChangeArrowheads="1"/>
            </p:cNvSpPr>
            <p:nvPr/>
          </p:nvSpPr>
          <p:spPr bwMode="auto">
            <a:xfrm>
              <a:off x="1066" y="743"/>
              <a:ext cx="22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0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</a:t>
              </a:r>
              <a:r>
                <a:rPr lang="cs-CZ" altLang="cs-CZ" sz="20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31096" name="Text Box 24"/>
            <p:cNvSpPr txBox="1">
              <a:spLocks noChangeArrowheads="1"/>
            </p:cNvSpPr>
            <p:nvPr/>
          </p:nvSpPr>
          <p:spPr bwMode="auto">
            <a:xfrm>
              <a:off x="1927" y="743"/>
              <a:ext cx="27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0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X</a:t>
              </a:r>
              <a:r>
                <a:rPr lang="cs-CZ" altLang="cs-CZ" sz="2000" b="1" baseline="-2500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L1</a:t>
              </a:r>
            </a:p>
          </p:txBody>
        </p:sp>
        <p:sp>
          <p:nvSpPr>
            <p:cNvPr id="131097" name="Line 25"/>
            <p:cNvSpPr>
              <a:spLocks noChangeShapeType="1"/>
            </p:cNvSpPr>
            <p:nvPr/>
          </p:nvSpPr>
          <p:spPr bwMode="auto">
            <a:xfrm>
              <a:off x="385" y="1162"/>
              <a:ext cx="0" cy="408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131098" name="Text Box 26"/>
            <p:cNvSpPr txBox="1">
              <a:spLocks noChangeArrowheads="1"/>
            </p:cNvSpPr>
            <p:nvPr/>
          </p:nvSpPr>
          <p:spPr bwMode="auto">
            <a:xfrm>
              <a:off x="113" y="1207"/>
              <a:ext cx="36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000" b="1" dirty="0">
                  <a:solidFill>
                    <a:srgbClr val="0000FF"/>
                  </a:solidFill>
                  <a:effectLst/>
                  <a:latin typeface="Arial" panose="020B0604020202020204" pitchFamily="34" charset="0"/>
                </a:rPr>
                <a:t>U</a:t>
              </a:r>
              <a:r>
                <a:rPr lang="cs-CZ" altLang="cs-CZ" sz="2000" b="1" baseline="-25000" dirty="0">
                  <a:solidFill>
                    <a:srgbClr val="0000FF"/>
                  </a:solidFill>
                  <a:effectLst/>
                  <a:latin typeface="Arial" panose="020B0604020202020204" pitchFamily="34" charset="0"/>
                </a:rPr>
                <a:t>1f</a:t>
              </a:r>
            </a:p>
          </p:txBody>
        </p:sp>
        <p:sp>
          <p:nvSpPr>
            <p:cNvPr id="131099" name="Text Box 27"/>
            <p:cNvSpPr txBox="1">
              <a:spLocks noChangeArrowheads="1"/>
            </p:cNvSpPr>
            <p:nvPr/>
          </p:nvSpPr>
          <p:spPr bwMode="auto">
            <a:xfrm>
              <a:off x="2925" y="1207"/>
              <a:ext cx="36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000" b="1" dirty="0">
                  <a:solidFill>
                    <a:srgbClr val="0000FF"/>
                  </a:solidFill>
                  <a:effectLst/>
                  <a:latin typeface="Arial" panose="020B0604020202020204" pitchFamily="34" charset="0"/>
                </a:rPr>
                <a:t>U</a:t>
              </a:r>
              <a:r>
                <a:rPr lang="cs-CZ" altLang="cs-CZ" sz="2000" b="1" baseline="-25000" dirty="0">
                  <a:solidFill>
                    <a:srgbClr val="0000FF"/>
                  </a:solidFill>
                  <a:effectLst/>
                  <a:latin typeface="Arial" panose="020B0604020202020204" pitchFamily="34" charset="0"/>
                </a:rPr>
                <a:t>2f</a:t>
              </a:r>
            </a:p>
          </p:txBody>
        </p:sp>
        <p:sp>
          <p:nvSpPr>
            <p:cNvPr id="131100" name="Line 28"/>
            <p:cNvSpPr>
              <a:spLocks noChangeShapeType="1"/>
            </p:cNvSpPr>
            <p:nvPr/>
          </p:nvSpPr>
          <p:spPr bwMode="auto">
            <a:xfrm>
              <a:off x="2925" y="1162"/>
              <a:ext cx="0" cy="408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131101" name="Line 29"/>
            <p:cNvSpPr>
              <a:spLocks noChangeShapeType="1"/>
            </p:cNvSpPr>
            <p:nvPr/>
          </p:nvSpPr>
          <p:spPr bwMode="auto">
            <a:xfrm rot="16200000">
              <a:off x="1645" y="492"/>
              <a:ext cx="0" cy="1429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131102" name="Text Box 30"/>
            <p:cNvSpPr txBox="1">
              <a:spLocks noChangeArrowheads="1"/>
            </p:cNvSpPr>
            <p:nvPr/>
          </p:nvSpPr>
          <p:spPr bwMode="auto">
            <a:xfrm>
              <a:off x="1519" y="1162"/>
              <a:ext cx="29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000" b="1">
                  <a:solidFill>
                    <a:srgbClr val="0000FF"/>
                  </a:solidFill>
                  <a:effectLst/>
                  <a:latin typeface="Arial" panose="020B0604020202020204" pitchFamily="34" charset="0"/>
                  <a:sym typeface="Symbol" panose="05050102010706020507" pitchFamily="18" charset="2"/>
                </a:rPr>
                <a:t>U</a:t>
              </a:r>
              <a:r>
                <a:rPr lang="cs-CZ" altLang="cs-CZ" sz="2000" b="1" baseline="-25000">
                  <a:solidFill>
                    <a:srgbClr val="0000FF"/>
                  </a:solidFill>
                  <a:effectLst/>
                  <a:latin typeface="Arial" panose="020B0604020202020204" pitchFamily="34" charset="0"/>
                </a:rPr>
                <a:t>f</a:t>
              </a:r>
            </a:p>
          </p:txBody>
        </p:sp>
        <p:sp>
          <p:nvSpPr>
            <p:cNvPr id="131103" name="Line 31"/>
            <p:cNvSpPr>
              <a:spLocks noChangeShapeType="1"/>
            </p:cNvSpPr>
            <p:nvPr/>
          </p:nvSpPr>
          <p:spPr bwMode="auto">
            <a:xfrm>
              <a:off x="2517" y="981"/>
              <a:ext cx="273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131104" name="Line 32"/>
            <p:cNvSpPr>
              <a:spLocks noChangeShapeType="1"/>
            </p:cNvSpPr>
            <p:nvPr/>
          </p:nvSpPr>
          <p:spPr bwMode="auto">
            <a:xfrm>
              <a:off x="521" y="981"/>
              <a:ext cx="273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131105" name="Text Box 33"/>
            <p:cNvSpPr txBox="1">
              <a:spLocks noChangeArrowheads="1"/>
            </p:cNvSpPr>
            <p:nvPr/>
          </p:nvSpPr>
          <p:spPr bwMode="auto">
            <a:xfrm>
              <a:off x="2517" y="743"/>
              <a:ext cx="14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000" b="1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I</a:t>
              </a:r>
              <a:r>
                <a:rPr lang="cs-CZ" altLang="cs-CZ" sz="2000" b="1" baseline="-25000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31106" name="Text Box 34"/>
            <p:cNvSpPr txBox="1">
              <a:spLocks noChangeArrowheads="1"/>
            </p:cNvSpPr>
            <p:nvPr/>
          </p:nvSpPr>
          <p:spPr bwMode="auto">
            <a:xfrm>
              <a:off x="567" y="743"/>
              <a:ext cx="14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000" b="1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I</a:t>
              </a:r>
              <a:r>
                <a:rPr lang="cs-CZ" altLang="cs-CZ" sz="2000" b="1" baseline="-25000"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1</a:t>
              </a:r>
            </a:p>
          </p:txBody>
        </p:sp>
        <p:grpSp>
          <p:nvGrpSpPr>
            <p:cNvPr id="131107" name="Group 35"/>
            <p:cNvGrpSpPr>
              <a:grpSpLocks/>
            </p:cNvGrpSpPr>
            <p:nvPr/>
          </p:nvGrpSpPr>
          <p:grpSpPr bwMode="auto">
            <a:xfrm>
              <a:off x="2982" y="1049"/>
              <a:ext cx="533" cy="612"/>
              <a:chOff x="2982" y="1049"/>
              <a:chExt cx="533" cy="612"/>
            </a:xfrm>
          </p:grpSpPr>
          <p:sp>
            <p:nvSpPr>
              <p:cNvPr id="131108" name="Rectangle 36"/>
              <p:cNvSpPr>
                <a:spLocks noChangeArrowheads="1"/>
              </p:cNvSpPr>
              <p:nvPr/>
            </p:nvSpPr>
            <p:spPr bwMode="auto">
              <a:xfrm>
                <a:off x="3379" y="1162"/>
                <a:ext cx="136" cy="363"/>
              </a:xfrm>
              <a:prstGeom prst="rect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CC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131109" name="AutoShape 37"/>
              <p:cNvCxnSpPr>
                <a:cxnSpLocks noChangeShapeType="1"/>
                <a:stCxn id="131108" idx="0"/>
                <a:endCxn id="131081" idx="6"/>
              </p:cNvCxnSpPr>
              <p:nvPr/>
            </p:nvCxnSpPr>
            <p:spPr bwMode="auto">
              <a:xfrm rot="5400000" flipH="1">
                <a:off x="3164" y="867"/>
                <a:ext cx="101" cy="465"/>
              </a:xfrm>
              <a:prstGeom prst="bentConnector2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1110" name="AutoShape 38"/>
              <p:cNvCxnSpPr>
                <a:cxnSpLocks noChangeShapeType="1"/>
                <a:stCxn id="131108" idx="2"/>
                <a:endCxn id="131080" idx="6"/>
              </p:cNvCxnSpPr>
              <p:nvPr/>
            </p:nvCxnSpPr>
            <p:spPr bwMode="auto">
              <a:xfrm rot="5400000">
                <a:off x="3153" y="1366"/>
                <a:ext cx="124" cy="465"/>
              </a:xfrm>
              <a:prstGeom prst="bentConnector2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31111" name="Text Box 39"/>
            <p:cNvSpPr txBox="1">
              <a:spLocks noChangeArrowheads="1"/>
            </p:cNvSpPr>
            <p:nvPr/>
          </p:nvSpPr>
          <p:spPr bwMode="auto">
            <a:xfrm>
              <a:off x="3552" y="1207"/>
              <a:ext cx="14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000" b="1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Z</a:t>
              </a:r>
            </a:p>
          </p:txBody>
        </p:sp>
      </p:grpSp>
      <p:sp>
        <p:nvSpPr>
          <p:cNvPr id="131115" name="Text Box 43"/>
          <p:cNvSpPr txBox="1">
            <a:spLocks noChangeArrowheads="1"/>
          </p:cNvSpPr>
          <p:nvPr/>
        </p:nvSpPr>
        <p:spPr bwMode="auto">
          <a:xfrm>
            <a:off x="250825" y="5516563"/>
            <a:ext cx="8640763" cy="1290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u="sng">
                <a:solidFill>
                  <a:schemeClr val="bg2"/>
                </a:solidFill>
                <a:effectLst/>
              </a:rPr>
              <a:t>Jaký je vliv jalové složky úbytku napětí: ?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u="sng">
                <a:solidFill>
                  <a:schemeClr val="bg2"/>
                </a:solidFill>
                <a:effectLst/>
              </a:rPr>
              <a:t>jalová složka úbytku napětí (složky B a D) má minimální vliv na velikost úbytku a lze ji zanedbat !!!</a:t>
            </a:r>
            <a:endParaRPr lang="cs-CZ" altLang="cs-CZ" sz="2200" b="1">
              <a:solidFill>
                <a:schemeClr val="bg2"/>
              </a:solidFill>
              <a:effectLst/>
            </a:endParaRPr>
          </a:p>
        </p:txBody>
      </p:sp>
      <p:sp>
        <p:nvSpPr>
          <p:cNvPr id="131121" name="Text Box 49"/>
          <p:cNvSpPr txBox="1">
            <a:spLocks noChangeArrowheads="1"/>
          </p:cNvSpPr>
          <p:nvPr/>
        </p:nvSpPr>
        <p:spPr bwMode="auto">
          <a:xfrm>
            <a:off x="250825" y="2586038"/>
            <a:ext cx="8675688" cy="10302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73050" indent="-273050" defTabSz="1222375">
              <a:spcBef>
                <a:spcPct val="0"/>
              </a:spcBef>
              <a:tabLst>
                <a:tab pos="2514600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2514600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2514600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2514600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2514600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2514600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2514600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2514600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2514600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>
                <a:solidFill>
                  <a:schemeClr val="bg2"/>
                </a:solidFill>
                <a:effectLst/>
              </a:rPr>
              <a:t>Výchozí vztah</a:t>
            </a:r>
            <a:r>
              <a:rPr lang="cs-CZ" altLang="cs-CZ" sz="2400" b="1">
                <a:solidFill>
                  <a:schemeClr val="bg2"/>
                </a:solidFill>
                <a:effectLst/>
              </a:rPr>
              <a:t>: 	</a:t>
            </a:r>
            <a:r>
              <a:rPr lang="en-US" altLang="cs-CZ" sz="2400" b="1">
                <a:solidFill>
                  <a:schemeClr val="bg2"/>
                </a:solidFill>
                <a:effectLst/>
                <a:cs typeface="Arial" panose="020B0604020202020204" pitchFamily="34" charset="0"/>
              </a:rPr>
              <a:t>Û</a:t>
            </a:r>
            <a:r>
              <a:rPr lang="cs-CZ" altLang="cs-CZ" sz="2400" b="1" baseline="-25000">
                <a:solidFill>
                  <a:schemeClr val="bg2"/>
                </a:solidFill>
                <a:effectLst/>
              </a:rPr>
              <a:t>1f</a:t>
            </a:r>
            <a:r>
              <a:rPr lang="cs-CZ" altLang="cs-CZ" sz="2400" b="1">
                <a:solidFill>
                  <a:schemeClr val="bg2"/>
                </a:solidFill>
                <a:effectLst/>
              </a:rPr>
              <a:t> = </a:t>
            </a:r>
            <a:r>
              <a:rPr lang="cs-CZ" altLang="cs-CZ" sz="24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</a:t>
            </a:r>
            <a:r>
              <a:rPr lang="en-US" altLang="cs-CZ" sz="2400" b="1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Û</a:t>
            </a:r>
            <a:r>
              <a:rPr lang="cs-CZ" altLang="cs-CZ" sz="2400" b="1" baseline="-25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f</a:t>
            </a:r>
            <a:r>
              <a:rPr lang="cs-CZ" altLang="cs-CZ" sz="24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+ U</a:t>
            </a:r>
            <a:r>
              <a:rPr lang="cs-CZ" altLang="cs-CZ" sz="2400" b="1" baseline="-25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2f</a:t>
            </a:r>
            <a:r>
              <a:rPr lang="cs-CZ" altLang="cs-CZ" sz="24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= (R</a:t>
            </a:r>
            <a:r>
              <a:rPr lang="cs-CZ" altLang="cs-CZ" sz="2400" b="1" baseline="-25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1</a:t>
            </a:r>
            <a:r>
              <a:rPr lang="cs-CZ" altLang="cs-CZ" sz="24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+</a:t>
            </a:r>
            <a:r>
              <a:rPr lang="cs-CZ" altLang="cs-CZ" sz="2400" b="1">
                <a:solidFill>
                  <a:schemeClr val="bg2"/>
                </a:solidFill>
                <a:effectLst/>
              </a:rPr>
              <a:t> jX</a:t>
            </a:r>
            <a:r>
              <a:rPr lang="cs-CZ" altLang="cs-CZ" sz="2400" b="1" baseline="-25000">
                <a:solidFill>
                  <a:schemeClr val="bg2"/>
                </a:solidFill>
                <a:effectLst/>
              </a:rPr>
              <a:t>L1</a:t>
            </a:r>
            <a:r>
              <a:rPr lang="cs-CZ" altLang="cs-CZ" sz="2400" b="1">
                <a:solidFill>
                  <a:schemeClr val="bg2"/>
                </a:solidFill>
                <a:effectLst/>
              </a:rPr>
              <a:t>)*I</a:t>
            </a:r>
            <a:r>
              <a:rPr lang="cs-CZ" altLang="cs-CZ" sz="2400" b="1" baseline="-25000">
                <a:solidFill>
                  <a:schemeClr val="bg2"/>
                </a:solidFill>
                <a:effectLst/>
              </a:rPr>
              <a:t>2</a:t>
            </a:r>
            <a:r>
              <a:rPr lang="cs-CZ" altLang="cs-CZ" sz="2400" b="1">
                <a:solidFill>
                  <a:schemeClr val="bg2"/>
                </a:solidFill>
                <a:effectLst/>
              </a:rPr>
              <a:t> + </a:t>
            </a:r>
            <a:r>
              <a:rPr lang="cs-CZ" altLang="cs-CZ" sz="24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U</a:t>
            </a:r>
            <a:r>
              <a:rPr lang="cs-CZ" altLang="cs-CZ" sz="2400" b="1" baseline="-25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2f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Úbytek napětí na vedení</a:t>
            </a:r>
            <a:r>
              <a:rPr lang="cs-CZ" altLang="cs-CZ" sz="20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:</a:t>
            </a:r>
            <a:r>
              <a:rPr lang="cs-CZ" altLang="cs-CZ" sz="24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</a:t>
            </a:r>
            <a:r>
              <a:rPr lang="en-US" altLang="cs-CZ" sz="2400" b="1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Û</a:t>
            </a:r>
            <a:r>
              <a:rPr lang="cs-CZ" altLang="cs-CZ" sz="2400" b="1" baseline="-25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f</a:t>
            </a:r>
            <a:r>
              <a:rPr lang="cs-CZ" altLang="cs-CZ" sz="24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= </a:t>
            </a:r>
            <a:r>
              <a:rPr lang="pl-PL" altLang="cs-CZ" sz="24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[</a:t>
            </a:r>
            <a:r>
              <a:rPr lang="cs-CZ" altLang="cs-CZ" sz="24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(R</a:t>
            </a:r>
            <a:r>
              <a:rPr lang="cs-CZ" altLang="cs-CZ" sz="2400" b="1" baseline="-25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1</a:t>
            </a:r>
            <a:r>
              <a:rPr lang="cs-CZ" altLang="cs-CZ" sz="24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*I</a:t>
            </a:r>
            <a:r>
              <a:rPr lang="cs-CZ" altLang="cs-CZ" sz="2400" b="1" baseline="-25000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č</a:t>
            </a:r>
            <a:r>
              <a:rPr lang="en-US" altLang="cs-CZ" sz="24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 </a:t>
            </a:r>
            <a:r>
              <a:rPr lang="en-US" altLang="cs-CZ" sz="2400" b="1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± X</a:t>
            </a:r>
            <a:r>
              <a:rPr lang="en-US" altLang="cs-CZ" sz="2400" b="1" baseline="-25000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L1</a:t>
            </a:r>
            <a:r>
              <a:rPr lang="en-US" altLang="cs-CZ" sz="2400" b="1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*I</a:t>
            </a:r>
            <a:r>
              <a:rPr lang="en-US" altLang="cs-CZ" sz="2400" b="1" baseline="-25000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j</a:t>
            </a:r>
            <a:r>
              <a:rPr lang="cs-CZ" altLang="cs-CZ" sz="2400" b="1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)</a:t>
            </a:r>
            <a:r>
              <a:rPr lang="en-US" altLang="cs-CZ" sz="2400" b="1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 +j</a:t>
            </a:r>
            <a:r>
              <a:rPr lang="cs-CZ" altLang="cs-CZ" sz="2400" b="1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(X</a:t>
            </a:r>
            <a:r>
              <a:rPr lang="cs-CZ" altLang="cs-CZ" sz="2400" b="1" baseline="-25000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L1</a:t>
            </a:r>
            <a:r>
              <a:rPr lang="cs-CZ" altLang="cs-CZ" sz="2400" b="1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*I</a:t>
            </a:r>
            <a:r>
              <a:rPr lang="cs-CZ" altLang="cs-CZ" sz="2400" b="1" baseline="-25000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č</a:t>
            </a:r>
            <a:r>
              <a:rPr lang="cs-CZ" altLang="cs-CZ" sz="2200" b="1">
                <a:solidFill>
                  <a:schemeClr val="bg2"/>
                </a:solidFill>
                <a:effectLst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cs-CZ" altLang="cs-CZ" sz="2200" b="1">
                <a:solidFill>
                  <a:schemeClr val="bg2"/>
                </a:solidFill>
                <a:effectLst/>
                <a:cs typeface="Arial" panose="020B0604020202020204" pitchFamily="34" charset="0"/>
                <a:sym typeface="MT Extra" panose="05050102010205020202" pitchFamily="18" charset="2"/>
              </a:rPr>
              <a:t> R</a:t>
            </a:r>
            <a:r>
              <a:rPr lang="cs-CZ" altLang="cs-CZ" sz="2200" b="1" baseline="-25000">
                <a:solidFill>
                  <a:schemeClr val="bg2"/>
                </a:solidFill>
                <a:effectLst/>
                <a:cs typeface="Arial" panose="020B0604020202020204" pitchFamily="34" charset="0"/>
                <a:sym typeface="MT Extra" panose="05050102010205020202" pitchFamily="18" charset="2"/>
              </a:rPr>
              <a:t>1</a:t>
            </a:r>
            <a:r>
              <a:rPr lang="cs-CZ" altLang="cs-CZ" sz="2200" b="1">
                <a:solidFill>
                  <a:schemeClr val="bg2"/>
                </a:solidFill>
                <a:effectLst/>
                <a:cs typeface="Arial" panose="020B0604020202020204" pitchFamily="34" charset="0"/>
                <a:sym typeface="MT Extra" panose="05050102010205020202" pitchFamily="18" charset="2"/>
              </a:rPr>
              <a:t>*I</a:t>
            </a:r>
            <a:r>
              <a:rPr lang="cs-CZ" altLang="cs-CZ" sz="2200" b="1" baseline="-25000">
                <a:solidFill>
                  <a:schemeClr val="bg2"/>
                </a:solidFill>
                <a:effectLst/>
                <a:cs typeface="Arial" panose="020B0604020202020204" pitchFamily="34" charset="0"/>
                <a:sym typeface="MT Extra" panose="05050102010205020202" pitchFamily="18" charset="2"/>
              </a:rPr>
              <a:t>j</a:t>
            </a:r>
            <a:r>
              <a:rPr lang="cs-CZ" altLang="cs-CZ" sz="2200" b="1">
                <a:solidFill>
                  <a:schemeClr val="bg2"/>
                </a:solidFill>
                <a:effectLst/>
                <a:cs typeface="Arial" panose="020B0604020202020204" pitchFamily="34" charset="0"/>
                <a:sym typeface="MT Extra" panose="05050102010205020202" pitchFamily="18" charset="2"/>
              </a:rPr>
              <a:t>)</a:t>
            </a:r>
            <a:r>
              <a:rPr lang="pl-PL" altLang="cs-CZ" sz="2200" b="1">
                <a:solidFill>
                  <a:schemeClr val="bg2"/>
                </a:solidFill>
                <a:effectLst/>
                <a:cs typeface="Arial" panose="020B0604020202020204" pitchFamily="34" charset="0"/>
                <a:sym typeface="MT Extra" panose="05050102010205020202" pitchFamily="18" charset="2"/>
              </a:rPr>
              <a:t>]</a:t>
            </a:r>
            <a:endParaRPr lang="cs-CZ" altLang="cs-CZ" sz="2200" b="1">
              <a:solidFill>
                <a:schemeClr val="bg2"/>
              </a:solidFill>
              <a:effectLst/>
              <a:cs typeface="Arial" panose="020B0604020202020204" pitchFamily="34" charset="0"/>
              <a:sym typeface="MT Extra" panose="05050102010205020202" pitchFamily="18" charset="2"/>
            </a:endParaRPr>
          </a:p>
        </p:txBody>
      </p:sp>
      <p:sp>
        <p:nvSpPr>
          <p:cNvPr id="131122" name="Line 50"/>
          <p:cNvSpPr>
            <a:spLocks noChangeShapeType="1"/>
          </p:cNvSpPr>
          <p:nvPr/>
        </p:nvSpPr>
        <p:spPr bwMode="auto">
          <a:xfrm>
            <a:off x="611188" y="4725988"/>
            <a:ext cx="367347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31123" name="Line 51"/>
          <p:cNvSpPr>
            <a:spLocks noChangeShapeType="1"/>
          </p:cNvSpPr>
          <p:nvPr/>
        </p:nvSpPr>
        <p:spPr bwMode="auto">
          <a:xfrm>
            <a:off x="611188" y="4725988"/>
            <a:ext cx="1081087" cy="7191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31124" name="Line 52"/>
          <p:cNvSpPr>
            <a:spLocks noChangeShapeType="1"/>
          </p:cNvSpPr>
          <p:nvPr/>
        </p:nvSpPr>
        <p:spPr bwMode="auto">
          <a:xfrm rot="16200000">
            <a:off x="4913313" y="4168775"/>
            <a:ext cx="1403350" cy="9334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31125" name="Line 53"/>
          <p:cNvSpPr>
            <a:spLocks noChangeShapeType="1"/>
          </p:cNvSpPr>
          <p:nvPr/>
        </p:nvSpPr>
        <p:spPr bwMode="auto">
          <a:xfrm>
            <a:off x="4249738" y="4749800"/>
            <a:ext cx="898525" cy="5969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31126" name="Line 54"/>
          <p:cNvSpPr>
            <a:spLocks noChangeShapeType="1"/>
          </p:cNvSpPr>
          <p:nvPr/>
        </p:nvSpPr>
        <p:spPr bwMode="auto">
          <a:xfrm flipV="1">
            <a:off x="611188" y="3933825"/>
            <a:ext cx="5473700" cy="7921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31128" name="Line 56"/>
          <p:cNvSpPr>
            <a:spLocks noChangeShapeType="1"/>
          </p:cNvSpPr>
          <p:nvPr/>
        </p:nvSpPr>
        <p:spPr bwMode="auto">
          <a:xfrm>
            <a:off x="4284663" y="4724400"/>
            <a:ext cx="863600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31129" name="Line 57"/>
          <p:cNvSpPr>
            <a:spLocks noChangeShapeType="1"/>
          </p:cNvSpPr>
          <p:nvPr/>
        </p:nvSpPr>
        <p:spPr bwMode="auto">
          <a:xfrm rot="5400000">
            <a:off x="4860131" y="5012532"/>
            <a:ext cx="576263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31130" name="Line 58"/>
          <p:cNvSpPr>
            <a:spLocks noChangeShapeType="1"/>
          </p:cNvSpPr>
          <p:nvPr/>
        </p:nvSpPr>
        <p:spPr bwMode="auto">
          <a:xfrm>
            <a:off x="5219700" y="5300663"/>
            <a:ext cx="863600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31131" name="Line 59"/>
          <p:cNvSpPr>
            <a:spLocks noChangeShapeType="1"/>
          </p:cNvSpPr>
          <p:nvPr/>
        </p:nvSpPr>
        <p:spPr bwMode="auto">
          <a:xfrm rot="5400000">
            <a:off x="5401469" y="4617244"/>
            <a:ext cx="1366838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31134" name="Rectangle 62"/>
          <p:cNvSpPr>
            <a:spLocks noChangeArrowheads="1"/>
          </p:cNvSpPr>
          <p:nvPr/>
        </p:nvSpPr>
        <p:spPr bwMode="auto">
          <a:xfrm>
            <a:off x="4356100" y="3213100"/>
            <a:ext cx="792163" cy="360363"/>
          </a:xfrm>
          <a:prstGeom prst="rect">
            <a:avLst/>
          </a:prstGeom>
          <a:solidFill>
            <a:srgbClr val="FF0000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cs-CZ"/>
          </a:p>
        </p:txBody>
      </p:sp>
      <p:sp>
        <p:nvSpPr>
          <p:cNvPr id="131135" name="Rectangle 63"/>
          <p:cNvSpPr>
            <a:spLocks noChangeArrowheads="1"/>
          </p:cNvSpPr>
          <p:nvPr/>
        </p:nvSpPr>
        <p:spPr bwMode="auto">
          <a:xfrm>
            <a:off x="5364163" y="3213100"/>
            <a:ext cx="863600" cy="360363"/>
          </a:xfrm>
          <a:prstGeom prst="rect">
            <a:avLst/>
          </a:prstGeom>
          <a:solidFill>
            <a:srgbClr val="FF0000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cs-CZ"/>
          </a:p>
        </p:txBody>
      </p:sp>
      <p:sp>
        <p:nvSpPr>
          <p:cNvPr id="131136" name="Rectangle 64"/>
          <p:cNvSpPr>
            <a:spLocks noChangeArrowheads="1"/>
          </p:cNvSpPr>
          <p:nvPr/>
        </p:nvSpPr>
        <p:spPr bwMode="auto">
          <a:xfrm>
            <a:off x="6659563" y="3213100"/>
            <a:ext cx="936625" cy="360363"/>
          </a:xfrm>
          <a:prstGeom prst="rect">
            <a:avLst/>
          </a:prstGeom>
          <a:solidFill>
            <a:srgbClr val="FF0000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cs-CZ"/>
          </a:p>
        </p:txBody>
      </p:sp>
      <p:sp>
        <p:nvSpPr>
          <p:cNvPr id="131137" name="Rectangle 65"/>
          <p:cNvSpPr>
            <a:spLocks noChangeArrowheads="1"/>
          </p:cNvSpPr>
          <p:nvPr/>
        </p:nvSpPr>
        <p:spPr bwMode="auto">
          <a:xfrm>
            <a:off x="7740650" y="3213100"/>
            <a:ext cx="792163" cy="360363"/>
          </a:xfrm>
          <a:prstGeom prst="rect">
            <a:avLst/>
          </a:prstGeom>
          <a:solidFill>
            <a:srgbClr val="FF0000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cs-CZ"/>
          </a:p>
        </p:txBody>
      </p:sp>
      <p:sp>
        <p:nvSpPr>
          <p:cNvPr id="131138" name="Text Box 66"/>
          <p:cNvSpPr txBox="1">
            <a:spLocks noChangeArrowheads="1"/>
          </p:cNvSpPr>
          <p:nvPr/>
        </p:nvSpPr>
        <p:spPr bwMode="auto">
          <a:xfrm>
            <a:off x="1619250" y="5013325"/>
            <a:ext cx="2349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cs-CZ" altLang="cs-CZ" sz="2000" b="1" baseline="-2500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31139" name="Text Box 67"/>
          <p:cNvSpPr txBox="1">
            <a:spLocks noChangeArrowheads="1"/>
          </p:cNvSpPr>
          <p:nvPr/>
        </p:nvSpPr>
        <p:spPr bwMode="auto">
          <a:xfrm>
            <a:off x="3662363" y="4292600"/>
            <a:ext cx="4048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U</a:t>
            </a:r>
            <a:r>
              <a:rPr lang="cs-CZ" altLang="cs-CZ" sz="2000" b="1" baseline="-2500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2f</a:t>
            </a:r>
          </a:p>
        </p:txBody>
      </p:sp>
      <p:sp>
        <p:nvSpPr>
          <p:cNvPr id="131140" name="Text Box 68"/>
          <p:cNvSpPr txBox="1">
            <a:spLocks noChangeArrowheads="1"/>
          </p:cNvSpPr>
          <p:nvPr/>
        </p:nvSpPr>
        <p:spPr bwMode="auto">
          <a:xfrm>
            <a:off x="4572000" y="4365625"/>
            <a:ext cx="25717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A</a:t>
            </a:r>
            <a:endParaRPr lang="cs-CZ" altLang="cs-CZ" sz="2000" b="1" baseline="-25000" dirty="0">
              <a:solidFill>
                <a:srgbClr val="0000F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1141" name="Text Box 69"/>
          <p:cNvSpPr txBox="1">
            <a:spLocks noChangeArrowheads="1"/>
          </p:cNvSpPr>
          <p:nvPr/>
        </p:nvSpPr>
        <p:spPr bwMode="auto">
          <a:xfrm>
            <a:off x="5462588" y="3556000"/>
            <a:ext cx="4048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U</a:t>
            </a:r>
            <a:r>
              <a:rPr lang="cs-CZ" altLang="cs-CZ" sz="2000" b="1" baseline="-2500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1f</a:t>
            </a:r>
          </a:p>
        </p:txBody>
      </p:sp>
      <p:sp>
        <p:nvSpPr>
          <p:cNvPr id="131142" name="Text Box 70"/>
          <p:cNvSpPr txBox="1">
            <a:spLocks noChangeArrowheads="1"/>
          </p:cNvSpPr>
          <p:nvPr/>
        </p:nvSpPr>
        <p:spPr bwMode="auto">
          <a:xfrm>
            <a:off x="4891088" y="4779963"/>
            <a:ext cx="25717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B</a:t>
            </a:r>
            <a:endParaRPr lang="cs-CZ" altLang="cs-CZ" sz="2000" b="1" baseline="-25000">
              <a:solidFill>
                <a:srgbClr val="0000F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1143" name="Text Box 71"/>
          <p:cNvSpPr txBox="1">
            <a:spLocks noChangeArrowheads="1"/>
          </p:cNvSpPr>
          <p:nvPr/>
        </p:nvSpPr>
        <p:spPr bwMode="auto">
          <a:xfrm>
            <a:off x="5580063" y="4941888"/>
            <a:ext cx="25717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C</a:t>
            </a:r>
            <a:endParaRPr lang="cs-CZ" altLang="cs-CZ" sz="2000" b="1" baseline="-25000">
              <a:solidFill>
                <a:srgbClr val="0000F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1144" name="Text Box 72"/>
          <p:cNvSpPr txBox="1">
            <a:spLocks noChangeArrowheads="1"/>
          </p:cNvSpPr>
          <p:nvPr/>
        </p:nvSpPr>
        <p:spPr bwMode="auto">
          <a:xfrm>
            <a:off x="6084888" y="4508500"/>
            <a:ext cx="25717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D</a:t>
            </a:r>
            <a:endParaRPr lang="cs-CZ" altLang="cs-CZ" sz="2000" b="1" baseline="-25000">
              <a:solidFill>
                <a:srgbClr val="0000F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1145" name="Freeform 73"/>
          <p:cNvSpPr>
            <a:spLocks/>
          </p:cNvSpPr>
          <p:nvPr/>
        </p:nvSpPr>
        <p:spPr bwMode="auto">
          <a:xfrm>
            <a:off x="1258888" y="4724400"/>
            <a:ext cx="168275" cy="433388"/>
          </a:xfrm>
          <a:custGeom>
            <a:avLst/>
            <a:gdLst>
              <a:gd name="T0" fmla="*/ 91 w 106"/>
              <a:gd name="T1" fmla="*/ 0 h 273"/>
              <a:gd name="T2" fmla="*/ 91 w 106"/>
              <a:gd name="T3" fmla="*/ 182 h 273"/>
              <a:gd name="T4" fmla="*/ 0 w 106"/>
              <a:gd name="T5" fmla="*/ 273 h 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6" h="273">
                <a:moveTo>
                  <a:pt x="91" y="0"/>
                </a:moveTo>
                <a:cubicBezTo>
                  <a:pt x="98" y="68"/>
                  <a:pt x="106" y="137"/>
                  <a:pt x="91" y="182"/>
                </a:cubicBezTo>
                <a:cubicBezTo>
                  <a:pt x="76" y="227"/>
                  <a:pt x="38" y="250"/>
                  <a:pt x="0" y="273"/>
                </a:cubicBezTo>
              </a:path>
            </a:pathLst>
          </a:custGeom>
          <a:noFill/>
          <a:ln w="635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31146" name="Text Box 74"/>
          <p:cNvSpPr txBox="1">
            <a:spLocks noChangeArrowheads="1"/>
          </p:cNvSpPr>
          <p:nvPr/>
        </p:nvSpPr>
        <p:spPr bwMode="auto">
          <a:xfrm>
            <a:off x="1084263" y="4652963"/>
            <a:ext cx="31908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</a:t>
            </a:r>
            <a:r>
              <a:rPr lang="cs-CZ" altLang="cs-CZ" sz="20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</a:p>
        </p:txBody>
      </p:sp>
      <p:sp>
        <p:nvSpPr>
          <p:cNvPr id="131147" name="Line 75"/>
          <p:cNvSpPr>
            <a:spLocks noChangeShapeType="1"/>
          </p:cNvSpPr>
          <p:nvPr/>
        </p:nvSpPr>
        <p:spPr bwMode="auto">
          <a:xfrm flipV="1">
            <a:off x="6659563" y="3141663"/>
            <a:ext cx="936625" cy="574675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31148" name="Line 76"/>
          <p:cNvSpPr>
            <a:spLocks noChangeShapeType="1"/>
          </p:cNvSpPr>
          <p:nvPr/>
        </p:nvSpPr>
        <p:spPr bwMode="auto">
          <a:xfrm flipV="1">
            <a:off x="7667625" y="3141663"/>
            <a:ext cx="936625" cy="574675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31149" name="Text Box 77"/>
          <p:cNvSpPr txBox="1">
            <a:spLocks noChangeArrowheads="1"/>
          </p:cNvSpPr>
          <p:nvPr/>
        </p:nvSpPr>
        <p:spPr bwMode="auto">
          <a:xfrm>
            <a:off x="4257675" y="4941888"/>
            <a:ext cx="50482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rgbClr val="0000FF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cs-CZ" altLang="cs-CZ" sz="2000" b="1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U</a:t>
            </a:r>
            <a:r>
              <a:rPr lang="cs-CZ" altLang="cs-CZ" sz="2000" b="1" baseline="-2500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č</a:t>
            </a:r>
          </a:p>
        </p:txBody>
      </p:sp>
      <p:sp>
        <p:nvSpPr>
          <p:cNvPr id="131150" name="Text Box 78"/>
          <p:cNvSpPr txBox="1">
            <a:spLocks noChangeArrowheads="1"/>
          </p:cNvSpPr>
          <p:nvPr/>
        </p:nvSpPr>
        <p:spPr bwMode="auto">
          <a:xfrm>
            <a:off x="5192713" y="4130675"/>
            <a:ext cx="45878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rgbClr val="0000FF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cs-CZ" altLang="cs-CZ" sz="2000" b="1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U</a:t>
            </a:r>
            <a:r>
              <a:rPr lang="cs-CZ" altLang="cs-CZ" sz="2000" b="1" baseline="-2500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j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1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1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1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1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1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1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1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1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1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1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1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1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31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1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1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1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1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1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1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1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31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1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1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1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31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1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1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1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31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31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31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31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2000"/>
                                        <p:tgtEl>
                                          <p:spTgt spid="131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131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131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3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131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131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131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2000"/>
                                        <p:tgtEl>
                                          <p:spTgt spid="131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31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31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131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131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31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131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2000"/>
                                        <p:tgtEl>
                                          <p:spTgt spid="131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131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131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13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131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131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131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2000"/>
                                        <p:tgtEl>
                                          <p:spTgt spid="131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131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2000" fill="hold"/>
                                        <p:tgtEl>
                                          <p:spTgt spid="131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131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131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131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131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131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4" grpId="0"/>
      <p:bldP spid="131122" grpId="0" animBg="1"/>
      <p:bldP spid="131123" grpId="0" animBg="1"/>
      <p:bldP spid="131124" grpId="0" animBg="1"/>
      <p:bldP spid="131125" grpId="0" animBg="1"/>
      <p:bldP spid="131126" grpId="0" animBg="1"/>
      <p:bldP spid="131128" grpId="0" animBg="1"/>
      <p:bldP spid="131129" grpId="0" animBg="1"/>
      <p:bldP spid="131130" grpId="0" animBg="1"/>
      <p:bldP spid="131131" grpId="0" animBg="1"/>
      <p:bldP spid="131134" grpId="0" animBg="1"/>
      <p:bldP spid="131135" grpId="0" animBg="1"/>
      <p:bldP spid="131136" grpId="0" animBg="1"/>
      <p:bldP spid="131137" grpId="0" animBg="1"/>
      <p:bldP spid="131138" grpId="0"/>
      <p:bldP spid="131139" grpId="0"/>
      <p:bldP spid="131140" grpId="0"/>
      <p:bldP spid="131141" grpId="0"/>
      <p:bldP spid="131142" grpId="0"/>
      <p:bldP spid="131143" grpId="0"/>
      <p:bldP spid="131144" grpId="0"/>
      <p:bldP spid="131145" grpId="0" animBg="1"/>
      <p:bldP spid="131146" grpId="0"/>
      <p:bldP spid="131147" grpId="0" animBg="1"/>
      <p:bldP spid="131148" grpId="0" animBg="1"/>
      <p:bldP spid="131149" grpId="0"/>
      <p:bldP spid="1311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785225" cy="865187"/>
          </a:xfrm>
        </p:spPr>
        <p:txBody>
          <a:bodyPr/>
          <a:lstStyle/>
          <a:p>
            <a:r>
              <a:rPr lang="cs-CZ" altLang="cs-CZ" sz="3800" b="1" u="sng">
                <a:solidFill>
                  <a:schemeClr val="bg2"/>
                </a:solidFill>
                <a:effectLst/>
              </a:rPr>
              <a:t>Odvození trojfázového vedení</a:t>
            </a:r>
          </a:p>
        </p:txBody>
      </p:sp>
      <p:sp>
        <p:nvSpPr>
          <p:cNvPr id="132136" name="Text Box 40"/>
          <p:cNvSpPr txBox="1">
            <a:spLocks noChangeArrowheads="1"/>
          </p:cNvSpPr>
          <p:nvPr/>
        </p:nvSpPr>
        <p:spPr bwMode="auto">
          <a:xfrm>
            <a:off x="107950" y="1125538"/>
            <a:ext cx="8640763" cy="8477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>
                <a:solidFill>
                  <a:schemeClr val="bg2"/>
                </a:solidFill>
                <a:effectLst/>
              </a:rPr>
              <a:t>Vyjádření jednotkového úbytku napětí z velikosti proudu odběru: </a:t>
            </a:r>
          </a:p>
        </p:txBody>
      </p:sp>
      <p:graphicFrame>
        <p:nvGraphicFramePr>
          <p:cNvPr id="132137" name="Object 41"/>
          <p:cNvGraphicFramePr>
            <a:graphicFrameLocks noChangeAspect="1"/>
          </p:cNvGraphicFramePr>
          <p:nvPr/>
        </p:nvGraphicFramePr>
        <p:xfrm>
          <a:off x="4383088" y="3417888"/>
          <a:ext cx="4375150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76" name="Rovnice" r:id="rId3" imgW="1854000" imgH="431640" progId="Equation.3">
                  <p:embed/>
                </p:oleObj>
              </mc:Choice>
              <mc:Fallback>
                <p:oleObj name="Rovnice" r:id="rId3" imgW="1854000" imgH="43164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3088" y="3417888"/>
                        <a:ext cx="4375150" cy="101917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142" name="Object 46"/>
          <p:cNvGraphicFramePr>
            <a:graphicFrameLocks noChangeAspect="1"/>
          </p:cNvGraphicFramePr>
          <p:nvPr/>
        </p:nvGraphicFramePr>
        <p:xfrm>
          <a:off x="2411413" y="1751013"/>
          <a:ext cx="4154487" cy="59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77" name="Rovnice" r:id="rId5" imgW="1676160" imgH="241200" progId="Equation.3">
                  <p:embed/>
                </p:oleObj>
              </mc:Choice>
              <mc:Fallback>
                <p:oleObj name="Rovnice" r:id="rId5" imgW="1676160" imgH="24120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1751013"/>
                        <a:ext cx="4154487" cy="59848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2143" name="Text Box 47"/>
          <p:cNvSpPr txBox="1">
            <a:spLocks noChangeArrowheads="1"/>
          </p:cNvSpPr>
          <p:nvPr/>
        </p:nvSpPr>
        <p:spPr bwMode="auto">
          <a:xfrm>
            <a:off x="107950" y="2801938"/>
            <a:ext cx="8640763" cy="4826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>
                <a:solidFill>
                  <a:schemeClr val="bg2"/>
                </a:solidFill>
                <a:effectLst/>
              </a:rPr>
              <a:t>Vyjádření jednotkového úbytku napětí z výkonu odběru: </a:t>
            </a:r>
          </a:p>
        </p:txBody>
      </p:sp>
      <p:sp>
        <p:nvSpPr>
          <p:cNvPr id="132144" name="Text Box 48"/>
          <p:cNvSpPr txBox="1">
            <a:spLocks noChangeArrowheads="1"/>
          </p:cNvSpPr>
          <p:nvPr/>
        </p:nvSpPr>
        <p:spPr bwMode="auto">
          <a:xfrm>
            <a:off x="179388" y="4741863"/>
            <a:ext cx="8640762" cy="8477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>
                <a:solidFill>
                  <a:schemeClr val="bg2"/>
                </a:solidFill>
                <a:effectLst/>
              </a:rPr>
              <a:t>Vyjádření úbytku napětí podle skutečné délky vedení z výkonu odběru: </a:t>
            </a:r>
          </a:p>
        </p:txBody>
      </p:sp>
      <p:graphicFrame>
        <p:nvGraphicFramePr>
          <p:cNvPr id="132145" name="Object 49"/>
          <p:cNvGraphicFramePr>
            <a:graphicFrameLocks noChangeAspect="1"/>
          </p:cNvGraphicFramePr>
          <p:nvPr/>
        </p:nvGraphicFramePr>
        <p:xfrm>
          <a:off x="3476625" y="5289550"/>
          <a:ext cx="5035550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78" name="Rovnice" r:id="rId7" imgW="2133360" imgH="431640" progId="Equation.3">
                  <p:embed/>
                </p:oleObj>
              </mc:Choice>
              <mc:Fallback>
                <p:oleObj name="Rovnice" r:id="rId7" imgW="2133360" imgH="431640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6625" y="5289550"/>
                        <a:ext cx="5035550" cy="101917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2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2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2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2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2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2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2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2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2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2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2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2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785225" cy="720725"/>
          </a:xfrm>
        </p:spPr>
        <p:txBody>
          <a:bodyPr/>
          <a:lstStyle/>
          <a:p>
            <a:r>
              <a:rPr lang="cs-CZ" altLang="cs-CZ" sz="3800" b="1" u="sng">
                <a:solidFill>
                  <a:schemeClr val="bg2"/>
                </a:solidFill>
                <a:effectLst/>
              </a:rPr>
              <a:t>Odvození trojfázového vedení</a:t>
            </a:r>
          </a:p>
        </p:txBody>
      </p:sp>
      <p:sp>
        <p:nvSpPr>
          <p:cNvPr id="133127" name="Text Box 7"/>
          <p:cNvSpPr txBox="1">
            <a:spLocks noChangeArrowheads="1"/>
          </p:cNvSpPr>
          <p:nvPr/>
        </p:nvSpPr>
        <p:spPr bwMode="auto">
          <a:xfrm>
            <a:off x="179388" y="908050"/>
            <a:ext cx="8640762" cy="8477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bg2"/>
                </a:solidFill>
                <a:effectLst/>
              </a:rPr>
              <a:t>Vyjádření úbytku napětí podle skutečné délky vedení z výkonu odběru po úpravě (pro jeden odběr):</a:t>
            </a:r>
            <a:r>
              <a:rPr lang="cs-CZ" altLang="cs-CZ" sz="2400" b="1" u="sng">
                <a:solidFill>
                  <a:schemeClr val="bg2"/>
                </a:solidFill>
                <a:effectLst/>
              </a:rPr>
              <a:t> </a:t>
            </a:r>
          </a:p>
        </p:txBody>
      </p:sp>
      <p:graphicFrame>
        <p:nvGraphicFramePr>
          <p:cNvPr id="133128" name="Object 8"/>
          <p:cNvGraphicFramePr>
            <a:graphicFrameLocks noChangeAspect="1"/>
          </p:cNvGraphicFramePr>
          <p:nvPr/>
        </p:nvGraphicFramePr>
        <p:xfrm>
          <a:off x="395288" y="1844675"/>
          <a:ext cx="8208962" cy="172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2" name="Rovnice" r:id="rId3" imgW="3720960" imgH="876240" progId="Equation.3">
                  <p:embed/>
                </p:oleObj>
              </mc:Choice>
              <mc:Fallback>
                <p:oleObj name="Rovnice" r:id="rId3" imgW="3720960" imgH="8762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844675"/>
                        <a:ext cx="8208962" cy="17272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29" name="Text Box 9"/>
          <p:cNvSpPr txBox="1">
            <a:spLocks noChangeArrowheads="1"/>
          </p:cNvSpPr>
          <p:nvPr/>
        </p:nvSpPr>
        <p:spPr bwMode="auto">
          <a:xfrm>
            <a:off x="179388" y="3876675"/>
            <a:ext cx="8785225" cy="8477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bg2"/>
                </a:solidFill>
                <a:effectLst/>
              </a:rPr>
              <a:t>Vyjádření úbytku napětí podle skutečné délky vedení z výkonu odběru po úpravě (pro n-odběrů se stejným cos</a:t>
            </a:r>
            <a:r>
              <a:rPr lang="cs-CZ" altLang="cs-CZ" sz="2400" b="1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</a:t>
            </a:r>
            <a:r>
              <a:rPr lang="cs-CZ" altLang="cs-CZ" sz="2400" b="1">
                <a:solidFill>
                  <a:schemeClr val="bg2"/>
                </a:solidFill>
                <a:effectLst/>
              </a:rPr>
              <a:t>): </a:t>
            </a:r>
          </a:p>
        </p:txBody>
      </p:sp>
      <p:graphicFrame>
        <p:nvGraphicFramePr>
          <p:cNvPr id="133130" name="Object 10"/>
          <p:cNvGraphicFramePr>
            <a:graphicFrameLocks noChangeAspect="1"/>
          </p:cNvGraphicFramePr>
          <p:nvPr/>
        </p:nvGraphicFramePr>
        <p:xfrm>
          <a:off x="636588" y="4797425"/>
          <a:ext cx="7535862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3" name="Rovnice" r:id="rId5" imgW="3416040" imgH="482400" progId="Equation.3">
                  <p:embed/>
                </p:oleObj>
              </mc:Choice>
              <mc:Fallback>
                <p:oleObj name="Rovnice" r:id="rId5" imgW="3416040" imgH="4824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588" y="4797425"/>
                        <a:ext cx="7535862" cy="104298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31" name="Text Box 11"/>
          <p:cNvSpPr txBox="1">
            <a:spLocks noChangeArrowheads="1"/>
          </p:cNvSpPr>
          <p:nvPr/>
        </p:nvSpPr>
        <p:spPr bwMode="auto">
          <a:xfrm>
            <a:off x="466725" y="6186488"/>
            <a:ext cx="8137525" cy="4826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2050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41438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0825"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222375">
              <a:spcBef>
                <a:spcPct val="0"/>
              </a:spcBef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222375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  <a:tab pos="2149475" algn="l"/>
                <a:tab pos="5383213" algn="l"/>
                <a:tab pos="6103938" algn="l"/>
                <a:tab pos="806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>
                <a:solidFill>
                  <a:schemeClr val="bg2"/>
                </a:solidFill>
                <a:effectLst/>
              </a:rPr>
              <a:t>Výpočet </a:t>
            </a:r>
            <a:r>
              <a:rPr lang="cs-CZ" altLang="cs-CZ" sz="2400" b="1" u="sng">
                <a:solidFill>
                  <a:schemeClr val="bg2"/>
                </a:solidFill>
                <a:effectLst/>
                <a:sym typeface="Symbol" panose="05050102010706020507" pitchFamily="18" charset="2"/>
              </a:rPr>
              <a:t>Pl podle adiční nebo superpoziční metody.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3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3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3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3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3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3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/>
    </p:bldLst>
  </p:timing>
</p:sld>
</file>

<file path=ppt/theme/theme1.xml><?xml version="1.0" encoding="utf-8"?>
<a:theme xmlns:a="http://schemas.openxmlformats.org/drawingml/2006/main" name="Zeměkoule">
  <a:themeElements>
    <a:clrScheme name="Zeměkoul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Zeměkoul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60000"/>
          <a:buFont typeface="Wingdings" panose="05000000000000000000" pitchFamily="2" charset="2"/>
          <a:buChar char="n"/>
          <a:tabLst/>
          <a:defRPr kumimoji="0" lang="cs-CZ" altLang="cs-CZ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60000"/>
          <a:buFont typeface="Wingdings" panose="05000000000000000000" pitchFamily="2" charset="2"/>
          <a:buChar char="n"/>
          <a:tabLst/>
          <a:defRPr kumimoji="0" lang="cs-CZ" altLang="cs-CZ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anose="020B0604030504040204" pitchFamily="34" charset="0"/>
          </a:defRPr>
        </a:defPPr>
      </a:lstStyle>
    </a:lnDef>
  </a:objectDefaults>
  <a:extraClrSchemeLst>
    <a:extraClrScheme>
      <a:clrScheme name="Zeměkoul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4897</TotalTime>
  <Words>1993</Words>
  <Application>Microsoft Office PowerPoint</Application>
  <PresentationFormat>Předvádění na obrazovce (4:3)</PresentationFormat>
  <Paragraphs>409</Paragraphs>
  <Slides>37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5" baseType="lpstr">
      <vt:lpstr>Arial</vt:lpstr>
      <vt:lpstr>Comic Sans MS</vt:lpstr>
      <vt:lpstr>MT Extra</vt:lpstr>
      <vt:lpstr>Symbol</vt:lpstr>
      <vt:lpstr>Verdana</vt:lpstr>
      <vt:lpstr>Wingdings</vt:lpstr>
      <vt:lpstr>Zeměkoule</vt:lpstr>
      <vt:lpstr>Rovnice</vt:lpstr>
      <vt:lpstr>Výpočet vedení II</vt:lpstr>
      <vt:lpstr>Elektrické parametry vedení nn a vn</vt:lpstr>
      <vt:lpstr>Odvození trojfázového vedení</vt:lpstr>
      <vt:lpstr>Odvození trojfázového vedení</vt:lpstr>
      <vt:lpstr>Odvození trojfázového vedení</vt:lpstr>
      <vt:lpstr>Odvození trojfázového vedení</vt:lpstr>
      <vt:lpstr>Fázorový diagram</vt:lpstr>
      <vt:lpstr>Odvození trojfázového vedení</vt:lpstr>
      <vt:lpstr>Odvození trojfázového vedení</vt:lpstr>
      <vt:lpstr>Příklady</vt:lpstr>
      <vt:lpstr>Příklady</vt:lpstr>
      <vt:lpstr>Prezentace aplikace PowerPoint</vt:lpstr>
      <vt:lpstr>Prezentace aplikace PowerPoint</vt:lpstr>
      <vt:lpstr>Prezentace aplikace PowerPoint</vt:lpstr>
      <vt:lpstr>Výpočet průřezu z dovoleného úbytku napětí</vt:lpstr>
      <vt:lpstr>Výpočet průřezu z dovoleného úbytku napětí</vt:lpstr>
      <vt:lpstr>Prezentace aplikace PowerPoint</vt:lpstr>
      <vt:lpstr>Prezentace aplikace PowerPoint</vt:lpstr>
      <vt:lpstr>Vlnová impedance vedení</vt:lpstr>
      <vt:lpstr>Vlnová impedance vedení</vt:lpstr>
      <vt:lpstr>Přirozený výkon</vt:lpstr>
      <vt:lpstr>Přirozený výkon</vt:lpstr>
      <vt:lpstr>Vedení vvn</vt:lpstr>
      <vt:lpstr> článek</vt:lpstr>
      <vt:lpstr> článek</vt:lpstr>
      <vt:lpstr> článek</vt:lpstr>
      <vt:lpstr>Fázorový diagram</vt:lpstr>
      <vt:lpstr>Příklad</vt:lpstr>
      <vt:lpstr>Příklad</vt:lpstr>
      <vt:lpstr>Příklad</vt:lpstr>
      <vt:lpstr>T článek</vt:lpstr>
      <vt:lpstr>T článek</vt:lpstr>
      <vt:lpstr>Fázorový diagram</vt:lpstr>
      <vt:lpstr>Příklad</vt:lpstr>
      <vt:lpstr>Příklad</vt:lpstr>
      <vt:lpstr>Příklad</vt:lpstr>
      <vt:lpstr>Zdroj: </vt:lpstr>
    </vt:vector>
  </TitlesOfParts>
  <Company>SPŠSE a VOŠ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Světelná technika</dc:title>
  <dc:creator>pe</dc:creator>
  <cp:lastModifiedBy>Ivo Petricek</cp:lastModifiedBy>
  <cp:revision>314</cp:revision>
  <dcterms:created xsi:type="dcterms:W3CDTF">2008-08-11T06:50:55Z</dcterms:created>
  <dcterms:modified xsi:type="dcterms:W3CDTF">2024-04-22T05:23:57Z</dcterms:modified>
</cp:coreProperties>
</file>