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sldIdLst>
    <p:sldId id="256" r:id="rId2"/>
    <p:sldId id="257" r:id="rId3"/>
    <p:sldId id="260" r:id="rId4"/>
    <p:sldId id="261" r:id="rId5"/>
    <p:sldId id="317" r:id="rId6"/>
    <p:sldId id="263" r:id="rId7"/>
    <p:sldId id="264" r:id="rId8"/>
    <p:sldId id="265" r:id="rId9"/>
    <p:sldId id="266" r:id="rId10"/>
    <p:sldId id="320" r:id="rId11"/>
    <p:sldId id="318" r:id="rId12"/>
    <p:sldId id="268" r:id="rId13"/>
    <p:sldId id="269" r:id="rId14"/>
    <p:sldId id="270" r:id="rId15"/>
    <p:sldId id="271" r:id="rId16"/>
    <p:sldId id="272" r:id="rId17"/>
    <p:sldId id="319" r:id="rId18"/>
    <p:sldId id="273" r:id="rId19"/>
    <p:sldId id="274" r:id="rId20"/>
    <p:sldId id="275" r:id="rId21"/>
    <p:sldId id="276" r:id="rId22"/>
    <p:sldId id="321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22" r:id="rId63"/>
    <p:sldId id="259" r:id="rId64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" initials="" lastIdx="1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000FF"/>
    <a:srgbClr val="DDDDDD"/>
    <a:srgbClr val="993300"/>
    <a:srgbClr val="FFFFCC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1716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1.wmf"/><Relationship Id="rId1" Type="http://schemas.openxmlformats.org/officeDocument/2006/relationships/image" Target="../media/image30.wmf"/><Relationship Id="rId4" Type="http://schemas.openxmlformats.org/officeDocument/2006/relationships/image" Target="../media/image39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40.wmf"/><Relationship Id="rId1" Type="http://schemas.openxmlformats.org/officeDocument/2006/relationships/image" Target="../media/image27.w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mf"/><Relationship Id="rId1" Type="http://schemas.openxmlformats.org/officeDocument/2006/relationships/image" Target="../media/image41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drawings/_rels/vmlDrawing19.v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image" Target="../media/image45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drawings/_rels/vmlDrawing20.vml.rels><?xml version="1.0" encoding="UTF-8" standalone="yes"?>
<Relationships xmlns="http://schemas.openxmlformats.org/package/2006/relationships"><Relationship Id="rId2" Type="http://schemas.openxmlformats.org/officeDocument/2006/relationships/image" Target="../media/image48.wmf"/><Relationship Id="rId1" Type="http://schemas.openxmlformats.org/officeDocument/2006/relationships/image" Target="../media/image47.wmf"/></Relationships>
</file>

<file path=ppt/drawings/_rels/vmlDrawing2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0.wmf"/><Relationship Id="rId1" Type="http://schemas.openxmlformats.org/officeDocument/2006/relationships/image" Target="../media/image49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w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w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image" Target="../media/image17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image" Target="../media/image19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image" Target="../media/image28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image" Target="../media/image30.wmf"/><Relationship Id="rId4" Type="http://schemas.openxmlformats.org/officeDocument/2006/relationships/image" Target="../media/image33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5123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124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125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grpSp>
          <p:nvGrpSpPr>
            <p:cNvPr id="5126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5127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128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129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130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131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132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133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134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135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136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137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138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139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5140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141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142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143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17 w 717"/>
                <a:gd name="T1" fmla="*/ 845 h 845"/>
                <a:gd name="T2" fmla="*/ 717 w 717"/>
                <a:gd name="T3" fmla="*/ 821 h 845"/>
                <a:gd name="T4" fmla="*/ 574 w 717"/>
                <a:gd name="T5" fmla="*/ 605 h 845"/>
                <a:gd name="T6" fmla="*/ 406 w 717"/>
                <a:gd name="T7" fmla="*/ 396 h 845"/>
                <a:gd name="T8" fmla="*/ 221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09 w 717"/>
                <a:gd name="T15" fmla="*/ 198 h 845"/>
                <a:gd name="T16" fmla="*/ 400 w 717"/>
                <a:gd name="T17" fmla="*/ 408 h 845"/>
                <a:gd name="T18" fmla="*/ 568 w 717"/>
                <a:gd name="T19" fmla="*/ 623 h 845"/>
                <a:gd name="T20" fmla="*/ 717 w 717"/>
                <a:gd name="T21" fmla="*/ 845 h 845"/>
                <a:gd name="T22" fmla="*/ 717 w 717"/>
                <a:gd name="T23" fmla="*/ 845 h 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144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07 w 407"/>
                <a:gd name="T1" fmla="*/ 414 h 414"/>
                <a:gd name="T2" fmla="*/ 407 w 407"/>
                <a:gd name="T3" fmla="*/ 396 h 414"/>
                <a:gd name="T4" fmla="*/ 222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16 w 407"/>
                <a:gd name="T13" fmla="*/ 204 h 414"/>
                <a:gd name="T14" fmla="*/ 407 w 407"/>
                <a:gd name="T15" fmla="*/ 414 h 414"/>
                <a:gd name="T16" fmla="*/ 407 w 407"/>
                <a:gd name="T17" fmla="*/ 414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145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146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586 w 586"/>
                <a:gd name="T1" fmla="*/ 0 h 599"/>
                <a:gd name="T2" fmla="*/ 568 w 586"/>
                <a:gd name="T3" fmla="*/ 0 h 599"/>
                <a:gd name="T4" fmla="*/ 407 w 586"/>
                <a:gd name="T5" fmla="*/ 132 h 599"/>
                <a:gd name="T6" fmla="*/ 257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57 w 586"/>
                <a:gd name="T17" fmla="*/ 282 h 599"/>
                <a:gd name="T18" fmla="*/ 413 w 586"/>
                <a:gd name="T19" fmla="*/ 138 h 599"/>
                <a:gd name="T20" fmla="*/ 586 w 586"/>
                <a:gd name="T21" fmla="*/ 0 h 599"/>
                <a:gd name="T22" fmla="*/ 586 w 586"/>
                <a:gd name="T23" fmla="*/ 0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147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69 w 269"/>
                <a:gd name="T1" fmla="*/ 0 h 252"/>
                <a:gd name="T2" fmla="*/ 251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69 w 269"/>
                <a:gd name="T15" fmla="*/ 0 h 252"/>
                <a:gd name="T16" fmla="*/ 269 w 269"/>
                <a:gd name="T17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148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149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150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grpSp>
          <p:nvGrpSpPr>
            <p:cNvPr id="5151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5152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153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154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155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156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5157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158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5159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cs-CZ" altLang="cs-CZ" noProof="0" smtClean="0"/>
              <a:t>Klepnutím lze upravit styl předlohy nadpisů.</a:t>
            </a:r>
          </a:p>
        </p:txBody>
      </p:sp>
      <p:sp>
        <p:nvSpPr>
          <p:cNvPr id="5160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cs-CZ" altLang="cs-CZ" noProof="0" smtClean="0"/>
              <a:t>Klepnutím lze upravit styl předlohy podnadpisů.</a:t>
            </a:r>
          </a:p>
        </p:txBody>
      </p:sp>
      <p:sp>
        <p:nvSpPr>
          <p:cNvPr id="5161" name="Rectangle 41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162" name="Rectangle 42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163" name="Rectangle 4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7A9157D4-F03A-4820-A204-47928692A92B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38009E-C655-461C-A60F-ADC08E3F87D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62531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4E9838-B81C-47E5-8E57-83F1522F25C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78402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C8FEEE-681E-464E-8B5C-437A3495D0A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14844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E46EEC-9C3A-45C1-B113-1B9604073B2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32254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83B201-507D-4180-A80D-6BF6FBE91A8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08915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E4507B-C6EC-4CF8-820F-923F2EBADC9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66770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1197F3-7D7F-4115-B0D0-EC3EA6A4182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83059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332573-5E8B-4534-A6F9-F7146A0E9D9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42105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8FBC3F-CB73-4CE2-B86E-83C7F4862BD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90117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8A5AE9-59F0-4760-BCBE-23AE634B41E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33039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4099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100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101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grpSp>
          <p:nvGrpSpPr>
            <p:cNvPr id="4102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4103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104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105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106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107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108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109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110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111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112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113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114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115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4116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117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118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119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17 w 717"/>
                <a:gd name="T1" fmla="*/ 845 h 845"/>
                <a:gd name="T2" fmla="*/ 717 w 717"/>
                <a:gd name="T3" fmla="*/ 821 h 845"/>
                <a:gd name="T4" fmla="*/ 574 w 717"/>
                <a:gd name="T5" fmla="*/ 605 h 845"/>
                <a:gd name="T6" fmla="*/ 406 w 717"/>
                <a:gd name="T7" fmla="*/ 396 h 845"/>
                <a:gd name="T8" fmla="*/ 221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09 w 717"/>
                <a:gd name="T15" fmla="*/ 198 h 845"/>
                <a:gd name="T16" fmla="*/ 400 w 717"/>
                <a:gd name="T17" fmla="*/ 408 h 845"/>
                <a:gd name="T18" fmla="*/ 568 w 717"/>
                <a:gd name="T19" fmla="*/ 623 h 845"/>
                <a:gd name="T20" fmla="*/ 717 w 717"/>
                <a:gd name="T21" fmla="*/ 845 h 845"/>
                <a:gd name="T22" fmla="*/ 717 w 717"/>
                <a:gd name="T23" fmla="*/ 845 h 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120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07 w 407"/>
                <a:gd name="T1" fmla="*/ 414 h 414"/>
                <a:gd name="T2" fmla="*/ 407 w 407"/>
                <a:gd name="T3" fmla="*/ 396 h 414"/>
                <a:gd name="T4" fmla="*/ 222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16 w 407"/>
                <a:gd name="T13" fmla="*/ 204 h 414"/>
                <a:gd name="T14" fmla="*/ 407 w 407"/>
                <a:gd name="T15" fmla="*/ 414 h 414"/>
                <a:gd name="T16" fmla="*/ 407 w 407"/>
                <a:gd name="T17" fmla="*/ 414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121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122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586 w 586"/>
                <a:gd name="T1" fmla="*/ 0 h 599"/>
                <a:gd name="T2" fmla="*/ 568 w 586"/>
                <a:gd name="T3" fmla="*/ 0 h 599"/>
                <a:gd name="T4" fmla="*/ 407 w 586"/>
                <a:gd name="T5" fmla="*/ 132 h 599"/>
                <a:gd name="T6" fmla="*/ 257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57 w 586"/>
                <a:gd name="T17" fmla="*/ 282 h 599"/>
                <a:gd name="T18" fmla="*/ 413 w 586"/>
                <a:gd name="T19" fmla="*/ 138 h 599"/>
                <a:gd name="T20" fmla="*/ 586 w 586"/>
                <a:gd name="T21" fmla="*/ 0 h 599"/>
                <a:gd name="T22" fmla="*/ 586 w 586"/>
                <a:gd name="T23" fmla="*/ 0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123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69 w 269"/>
                <a:gd name="T1" fmla="*/ 0 h 252"/>
                <a:gd name="T2" fmla="*/ 251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69 w 269"/>
                <a:gd name="T15" fmla="*/ 0 h 252"/>
                <a:gd name="T16" fmla="*/ 269 w 269"/>
                <a:gd name="T17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124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125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126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grpSp>
          <p:nvGrpSpPr>
            <p:cNvPr id="4127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4128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129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130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131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132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4133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134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135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4136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endParaRPr lang="cs-CZ" altLang="cs-CZ"/>
          </a:p>
        </p:txBody>
      </p:sp>
      <p:sp>
        <p:nvSpPr>
          <p:cNvPr id="4137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endParaRPr lang="cs-CZ" altLang="cs-CZ"/>
          </a:p>
        </p:txBody>
      </p:sp>
      <p:sp>
        <p:nvSpPr>
          <p:cNvPr id="4138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fld id="{2880BADB-08A3-41C2-B7CF-FF6FFB453655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4139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800" kern="12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 kern="12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1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5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4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7" Type="http://schemas.openxmlformats.org/officeDocument/2006/relationships/image" Target="../media/image18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17.emf"/><Relationship Id="rId4" Type="http://schemas.openxmlformats.org/officeDocument/2006/relationships/oleObject" Target="../embeddings/oleObject4.bin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7" Type="http://schemas.openxmlformats.org/officeDocument/2006/relationships/image" Target="../media/image2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19.wmf"/><Relationship Id="rId4" Type="http://schemas.openxmlformats.org/officeDocument/2006/relationships/oleObject" Target="../embeddings/oleObject6.bin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7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9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28.w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wmf"/><Relationship Id="rId3" Type="http://schemas.openxmlformats.org/officeDocument/2006/relationships/oleObject" Target="../embeddings/oleObject11.bin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1.wmf"/><Relationship Id="rId5" Type="http://schemas.openxmlformats.org/officeDocument/2006/relationships/oleObject" Target="../embeddings/oleObject12.bin"/><Relationship Id="rId10" Type="http://schemas.openxmlformats.org/officeDocument/2006/relationships/image" Target="../media/image33.wmf"/><Relationship Id="rId4" Type="http://schemas.openxmlformats.org/officeDocument/2006/relationships/image" Target="../media/image30.wmf"/><Relationship Id="rId9" Type="http://schemas.openxmlformats.org/officeDocument/2006/relationships/oleObject" Target="../embeddings/oleObject14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34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35.w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36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37.w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3" Type="http://schemas.openxmlformats.org/officeDocument/2006/relationships/oleObject" Target="../embeddings/oleObject19.bin"/><Relationship Id="rId7" Type="http://schemas.openxmlformats.org/officeDocument/2006/relationships/oleObject" Target="../embeddings/oleObject2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31.wmf"/><Relationship Id="rId5" Type="http://schemas.openxmlformats.org/officeDocument/2006/relationships/oleObject" Target="../embeddings/oleObject20.bin"/><Relationship Id="rId10" Type="http://schemas.openxmlformats.org/officeDocument/2006/relationships/image" Target="../media/image39.wmf"/><Relationship Id="rId4" Type="http://schemas.openxmlformats.org/officeDocument/2006/relationships/image" Target="../media/image30.wmf"/><Relationship Id="rId9" Type="http://schemas.openxmlformats.org/officeDocument/2006/relationships/oleObject" Target="../embeddings/oleObject22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34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35.w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40.wmf"/><Relationship Id="rId5" Type="http://schemas.openxmlformats.org/officeDocument/2006/relationships/oleObject" Target="../embeddings/oleObject26.bin"/><Relationship Id="rId4" Type="http://schemas.openxmlformats.org/officeDocument/2006/relationships/image" Target="../media/image27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42.wmf"/><Relationship Id="rId5" Type="http://schemas.openxmlformats.org/officeDocument/2006/relationships/oleObject" Target="../embeddings/oleObject28.bin"/><Relationship Id="rId4" Type="http://schemas.openxmlformats.org/officeDocument/2006/relationships/image" Target="../media/image41.w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43.w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44.w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46.wmf"/><Relationship Id="rId5" Type="http://schemas.openxmlformats.org/officeDocument/2006/relationships/oleObject" Target="../embeddings/oleObject32.bin"/><Relationship Id="rId4" Type="http://schemas.openxmlformats.org/officeDocument/2006/relationships/image" Target="../media/image45.w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48.wmf"/><Relationship Id="rId5" Type="http://schemas.openxmlformats.org/officeDocument/2006/relationships/oleObject" Target="../embeddings/oleObject34.bin"/><Relationship Id="rId4" Type="http://schemas.openxmlformats.org/officeDocument/2006/relationships/image" Target="../media/image47.w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50.wmf"/><Relationship Id="rId5" Type="http://schemas.openxmlformats.org/officeDocument/2006/relationships/oleObject" Target="../embeddings/oleObject36.bin"/><Relationship Id="rId4" Type="http://schemas.openxmlformats.org/officeDocument/2006/relationships/image" Target="../media/image49.w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4" Type="http://schemas.openxmlformats.org/officeDocument/2006/relationships/image" Target="../media/image51.w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4" Type="http://schemas.openxmlformats.org/officeDocument/2006/relationships/image" Target="../media/image52.w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4" Type="http://schemas.openxmlformats.org/officeDocument/2006/relationships/image" Target="../media/image53.wm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5.vml"/><Relationship Id="rId4" Type="http://schemas.openxmlformats.org/officeDocument/2006/relationships/image" Target="../media/image54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.wmf"/><Relationship Id="rId4" Type="http://schemas.openxmlformats.org/officeDocument/2006/relationships/image" Target="../media/image6.w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6.vml"/><Relationship Id="rId4" Type="http://schemas.openxmlformats.org/officeDocument/2006/relationships/image" Target="../media/image55.wm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owerwiki.cz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9" name="Picture 11" descr="Electric-wir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88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288" y="115888"/>
            <a:ext cx="8353425" cy="1223962"/>
          </a:xfrm>
          <a:solidFill>
            <a:srgbClr val="C0C0C0">
              <a:alpha val="39999"/>
            </a:srgbClr>
          </a:solidFill>
        </p:spPr>
        <p:txBody>
          <a:bodyPr/>
          <a:lstStyle/>
          <a:p>
            <a:r>
              <a:rPr lang="cs-CZ" altLang="cs-CZ" sz="7200" b="1" u="sng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Výpočet vedení I</a:t>
            </a:r>
          </a:p>
        </p:txBody>
      </p:sp>
      <p:sp>
        <p:nvSpPr>
          <p:cNvPr id="2061" name="Rectangle 13"/>
          <p:cNvSpPr>
            <a:spLocks noChangeArrowheads="1"/>
          </p:cNvSpPr>
          <p:nvPr/>
        </p:nvSpPr>
        <p:spPr bwMode="auto">
          <a:xfrm>
            <a:off x="323850" y="5373688"/>
            <a:ext cx="8353425" cy="1368425"/>
          </a:xfrm>
          <a:prstGeom prst="rect">
            <a:avLst/>
          </a:prstGeom>
          <a:solidFill>
            <a:srgbClr val="C0C0C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 anchorCtr="1"/>
          <a:lstStyle>
            <a:lvl1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sz="4400" b="1" u="sng" dirty="0">
                <a:solidFill>
                  <a:srgbClr val="FF0000"/>
                </a:solidFill>
                <a:effectLst/>
              </a:rPr>
              <a:t>Parametry </a:t>
            </a:r>
            <a:r>
              <a:rPr lang="cs-CZ" altLang="cs-CZ" sz="4400" b="1" u="sng" dirty="0" smtClean="0">
                <a:solidFill>
                  <a:srgbClr val="FF0000"/>
                </a:solidFill>
                <a:effectLst/>
              </a:rPr>
              <a:t>vedení a</a:t>
            </a:r>
            <a:r>
              <a:rPr lang="cs-CZ" altLang="cs-CZ" sz="4400" b="1" u="sng" dirty="0">
                <a:solidFill>
                  <a:srgbClr val="FF0000"/>
                </a:solidFill>
                <a:effectLst/>
              </a:rPr>
              <a:t/>
            </a:r>
            <a:br>
              <a:rPr lang="cs-CZ" altLang="cs-CZ" sz="4400" b="1" u="sng" dirty="0">
                <a:solidFill>
                  <a:srgbClr val="FF0000"/>
                </a:solidFill>
                <a:effectLst/>
              </a:rPr>
            </a:br>
            <a:r>
              <a:rPr lang="cs-CZ" altLang="cs-CZ" sz="4400" b="1" u="sng" dirty="0">
                <a:solidFill>
                  <a:srgbClr val="FF0000"/>
                </a:solidFill>
                <a:effectLst/>
              </a:rPr>
              <a:t>stejnosměrná vedení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 descr="kom_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0" y="765175"/>
            <a:ext cx="4371975" cy="583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051" name="Picture 3" descr="k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765175"/>
            <a:ext cx="4375150" cy="583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052" name="Picture 4" descr="kom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050" y="115888"/>
            <a:ext cx="4373563" cy="583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053" name="Picture 5" descr="kom_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4373563" cy="583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30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0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30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0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0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0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130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/>
                                        <p:tgtEl>
                                          <p:spTgt spid="130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130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0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2000"/>
                                        <p:tgtEl>
                                          <p:spTgt spid="130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/>
                                        <p:tgtEl>
                                          <p:spTgt spid="130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130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0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30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30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30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30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30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30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33375"/>
            <a:ext cx="4281487" cy="6408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800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33375"/>
            <a:ext cx="4279900" cy="6408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80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80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80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80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7325"/>
            <a:ext cx="8218487" cy="793750"/>
          </a:xfrm>
        </p:spPr>
        <p:txBody>
          <a:bodyPr/>
          <a:lstStyle/>
          <a:p>
            <a:r>
              <a:rPr lang="cs-CZ" altLang="cs-CZ" b="1" u="sng">
                <a:solidFill>
                  <a:schemeClr val="bg2"/>
                </a:solidFill>
                <a:effectLst/>
              </a:rPr>
              <a:t>Výpočet celkové indukčnost</a:t>
            </a:r>
          </a:p>
        </p:txBody>
      </p:sp>
      <p:sp>
        <p:nvSpPr>
          <p:cNvPr id="73731" name="Text Box 3"/>
          <p:cNvSpPr txBox="1">
            <a:spLocks noChangeArrowheads="1"/>
          </p:cNvSpPr>
          <p:nvPr/>
        </p:nvSpPr>
        <p:spPr bwMode="auto">
          <a:xfrm>
            <a:off x="287338" y="1125538"/>
            <a:ext cx="3708400" cy="40229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162050"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41438"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20825"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1222375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1222375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1222375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1222375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 i="1" dirty="0">
                <a:solidFill>
                  <a:schemeClr val="bg2"/>
                </a:solidFill>
                <a:sym typeface="Symbol" panose="05050102010706020507" pitchFamily="18" charset="2"/>
              </a:rPr>
              <a:t>Pro symetrické vedení platí:</a:t>
            </a:r>
          </a:p>
        </p:txBody>
      </p:sp>
      <p:graphicFrame>
        <p:nvGraphicFramePr>
          <p:cNvPr id="73732" name="Object 4"/>
          <p:cNvGraphicFramePr>
            <a:graphicFrameLocks noChangeAspect="1"/>
          </p:cNvGraphicFramePr>
          <p:nvPr/>
        </p:nvGraphicFramePr>
        <p:xfrm>
          <a:off x="4356100" y="1125538"/>
          <a:ext cx="4032250" cy="900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831" name="Rovnice" r:id="rId3" imgW="1879560" imgH="419040" progId="Equation.3">
                  <p:embed/>
                </p:oleObj>
              </mc:Choice>
              <mc:Fallback>
                <p:oleObj name="Rovnice" r:id="rId3" imgW="1879560" imgH="41904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6100" y="1125538"/>
                        <a:ext cx="4032250" cy="900112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 w="25400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3733" name="Text Box 5"/>
          <p:cNvSpPr txBox="1">
            <a:spLocks noChangeArrowheads="1"/>
          </p:cNvSpPr>
          <p:nvPr/>
        </p:nvSpPr>
        <p:spPr bwMode="auto">
          <a:xfrm>
            <a:off x="179388" y="2133600"/>
            <a:ext cx="8064500" cy="1031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defTabSz="1222375">
              <a:tabLst>
                <a:tab pos="811213" algn="l"/>
                <a:tab pos="13493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162050" defTabSz="1222375">
              <a:tabLst>
                <a:tab pos="811213" algn="l"/>
                <a:tab pos="13493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41438" defTabSz="1222375">
              <a:tabLst>
                <a:tab pos="811213" algn="l"/>
                <a:tab pos="13493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20825" defTabSz="1222375">
              <a:tabLst>
                <a:tab pos="811213" algn="l"/>
                <a:tab pos="13493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1222375">
              <a:tabLst>
                <a:tab pos="811213" algn="l"/>
                <a:tab pos="13493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1222375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3493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1222375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3493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1222375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3493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1222375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3493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 i="1" dirty="0">
                <a:solidFill>
                  <a:schemeClr val="bg2"/>
                </a:solidFill>
                <a:sym typeface="Symbol" panose="05050102010706020507" pitchFamily="18" charset="2"/>
              </a:rPr>
              <a:t>kde	d …	vzdálenost vodičů</a:t>
            </a:r>
          </a:p>
          <a:p>
            <a:r>
              <a:rPr lang="cs-CZ" altLang="cs-CZ" sz="2000" b="1" i="1" dirty="0">
                <a:solidFill>
                  <a:schemeClr val="bg2"/>
                </a:solidFill>
                <a:sym typeface="Symbol" panose="05050102010706020507" pitchFamily="18" charset="2"/>
              </a:rPr>
              <a:t>	 …	koeficient typu vodiče, pro lano </a:t>
            </a:r>
            <a:r>
              <a:rPr lang="cs-CZ" altLang="cs-CZ" sz="2000" b="1" i="1" dirty="0" err="1">
                <a:solidFill>
                  <a:schemeClr val="bg2"/>
                </a:solidFill>
                <a:sym typeface="Symbol" panose="05050102010706020507" pitchFamily="18" charset="2"/>
              </a:rPr>
              <a:t>AlFe</a:t>
            </a:r>
            <a:r>
              <a:rPr lang="cs-CZ" altLang="cs-CZ" sz="2000" b="1" i="1" dirty="0">
                <a:solidFill>
                  <a:schemeClr val="bg2"/>
                </a:solidFill>
                <a:sym typeface="Symbol" panose="05050102010706020507" pitchFamily="18" charset="2"/>
              </a:rPr>
              <a:t> …    0,8</a:t>
            </a:r>
          </a:p>
          <a:p>
            <a:r>
              <a:rPr lang="cs-CZ" altLang="cs-CZ" sz="2000" b="1" i="1" dirty="0">
                <a:solidFill>
                  <a:schemeClr val="bg2"/>
                </a:solidFill>
                <a:sym typeface="Symbol" panose="05050102010706020507" pitchFamily="18" charset="2"/>
              </a:rPr>
              <a:t>	r … poloměr vodiče</a:t>
            </a:r>
          </a:p>
        </p:txBody>
      </p:sp>
      <p:sp>
        <p:nvSpPr>
          <p:cNvPr id="73734" name="Text Box 6"/>
          <p:cNvSpPr txBox="1">
            <a:spLocks noChangeArrowheads="1"/>
          </p:cNvSpPr>
          <p:nvPr/>
        </p:nvSpPr>
        <p:spPr bwMode="auto">
          <a:xfrm>
            <a:off x="179388" y="3357563"/>
            <a:ext cx="3313112" cy="4222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162050"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41438"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20825"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1222375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1222375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1222375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1222375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>
                <a:solidFill>
                  <a:schemeClr val="bg2"/>
                </a:solidFill>
                <a:sym typeface="Symbol" panose="05050102010706020507" pitchFamily="18" charset="2"/>
              </a:rPr>
              <a:t>Výpočet podle tabulek:</a:t>
            </a:r>
          </a:p>
        </p:txBody>
      </p:sp>
      <p:graphicFrame>
        <p:nvGraphicFramePr>
          <p:cNvPr id="73735" name="Object 7"/>
          <p:cNvGraphicFramePr>
            <a:graphicFrameLocks noChangeAspect="1"/>
          </p:cNvGraphicFramePr>
          <p:nvPr/>
        </p:nvGraphicFramePr>
        <p:xfrm>
          <a:off x="107950" y="4005263"/>
          <a:ext cx="3455988" cy="38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832" name="Rovnice" r:id="rId5" imgW="1879560" imgH="215640" progId="Equation.3">
                  <p:embed/>
                </p:oleObj>
              </mc:Choice>
              <mc:Fallback>
                <p:oleObj name="Rovnice" r:id="rId5" imgW="1879560" imgH="21564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950" y="4005263"/>
                        <a:ext cx="3455988" cy="387350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 w="25400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373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3284538"/>
            <a:ext cx="5316538" cy="34163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0936" y="4869160"/>
            <a:ext cx="3460605" cy="161800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defTabSz="1222375">
              <a:tabLst>
                <a:tab pos="811213" algn="l"/>
                <a:tab pos="13493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162050" defTabSz="1222375">
              <a:tabLst>
                <a:tab pos="811213" algn="l"/>
                <a:tab pos="13493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41438" defTabSz="1222375">
              <a:tabLst>
                <a:tab pos="811213" algn="l"/>
                <a:tab pos="13493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20825" defTabSz="1222375">
              <a:tabLst>
                <a:tab pos="811213" algn="l"/>
                <a:tab pos="13493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1222375">
              <a:tabLst>
                <a:tab pos="811213" algn="l"/>
                <a:tab pos="13493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1222375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3493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1222375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3493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1222375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3493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1222375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3493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b="1" i="1" dirty="0" smtClean="0">
                <a:solidFill>
                  <a:schemeClr val="bg2"/>
                </a:solidFill>
                <a:sym typeface="Symbol" panose="05050102010706020507" pitchFamily="18" charset="2"/>
              </a:rPr>
              <a:t>Vzorec je uveden pouze informativně a není v hodnocených pracích.</a:t>
            </a:r>
          </a:p>
          <a:p>
            <a:pPr>
              <a:spcBef>
                <a:spcPct val="50000"/>
              </a:spcBef>
            </a:pPr>
            <a:r>
              <a:rPr lang="cs-CZ" altLang="cs-CZ" b="1" i="1" dirty="0" smtClean="0">
                <a:solidFill>
                  <a:schemeClr val="bg2"/>
                </a:solidFill>
                <a:sym typeface="Symbol" panose="05050102010706020507" pitchFamily="18" charset="2"/>
              </a:rPr>
              <a:t>S tabulkou je třeba umět pracovat (viz další příklady)</a:t>
            </a:r>
            <a:endParaRPr lang="cs-CZ" altLang="cs-CZ" b="1" i="1" dirty="0">
              <a:solidFill>
                <a:schemeClr val="bg2"/>
              </a:solidFill>
              <a:sym typeface="Symbol" panose="05050102010706020507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37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37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3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37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37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3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3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737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737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73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0" grpId="0"/>
      <p:bldP spid="73731" grpId="0"/>
      <p:bldP spid="73733" grpId="0"/>
      <p:bldP spid="73734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18487" cy="504825"/>
          </a:xfrm>
          <a:ln>
            <a:noFill/>
          </a:ln>
        </p:spPr>
        <p:txBody>
          <a:bodyPr/>
          <a:lstStyle/>
          <a:p>
            <a:r>
              <a:rPr lang="cs-CZ" altLang="cs-CZ" sz="2800" b="1" u="sng">
                <a:solidFill>
                  <a:schemeClr val="bg2"/>
                </a:solidFill>
                <a:effectLst/>
              </a:rPr>
              <a:t>Příklady</a:t>
            </a:r>
          </a:p>
        </p:txBody>
      </p:sp>
      <p:sp>
        <p:nvSpPr>
          <p:cNvPr id="74755" name="Text Box 3"/>
          <p:cNvSpPr txBox="1">
            <a:spLocks noChangeArrowheads="1"/>
          </p:cNvSpPr>
          <p:nvPr/>
        </p:nvSpPr>
        <p:spPr bwMode="auto">
          <a:xfrm>
            <a:off x="250825" y="692150"/>
            <a:ext cx="8497888" cy="10795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162050"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41438"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20825"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1222375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1222375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1222375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1222375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Určete indukčnost a reaktanci trojfázového vedení 50 </a:t>
            </a:r>
            <a:r>
              <a:rPr lang="cs-CZ" altLang="cs-CZ" b="1" dirty="0" err="1">
                <a:solidFill>
                  <a:schemeClr val="bg2"/>
                </a:solidFill>
                <a:sym typeface="Symbol" panose="05050102010706020507" pitchFamily="18" charset="2"/>
              </a:rPr>
              <a:t>AlFe</a:t>
            </a:r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 6 a délce </a:t>
            </a:r>
            <a:r>
              <a:rPr lang="cs-CZ" altLang="cs-CZ" b="1" dirty="0" smtClean="0">
                <a:solidFill>
                  <a:schemeClr val="bg2"/>
                </a:solidFill>
                <a:sym typeface="Symbol" panose="05050102010706020507" pitchFamily="18" charset="2"/>
              </a:rPr>
              <a:t>1,6 </a:t>
            </a:r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km. Vodiče jsou vzdáleny </a:t>
            </a:r>
            <a:r>
              <a:rPr lang="cs-CZ" altLang="cs-CZ" b="1" dirty="0" smtClean="0">
                <a:solidFill>
                  <a:schemeClr val="bg2"/>
                </a:solidFill>
                <a:sym typeface="Symbol" panose="05050102010706020507" pitchFamily="18" charset="2"/>
              </a:rPr>
              <a:t>40 </a:t>
            </a:r>
            <a:r>
              <a:rPr lang="cs-CZ" altLang="cs-CZ" b="1" dirty="0" smtClean="0">
                <a:solidFill>
                  <a:schemeClr val="bg2"/>
                </a:solidFill>
                <a:sym typeface="Symbol" panose="05050102010706020507" pitchFamily="18" charset="2"/>
              </a:rPr>
              <a:t>cm.</a:t>
            </a:r>
            <a:endParaRPr lang="cs-CZ" altLang="cs-CZ" b="1" dirty="0">
              <a:solidFill>
                <a:schemeClr val="bg2"/>
              </a:solidFill>
              <a:sym typeface="Symbol" panose="05050102010706020507" pitchFamily="18" charset="2"/>
            </a:endParaRPr>
          </a:p>
          <a:p>
            <a:pPr>
              <a:spcBef>
                <a:spcPct val="50000"/>
              </a:spcBef>
            </a:pPr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a) výpočet podle vzorce  ( = 0,8, průměr lana d = 9 mm)	</a:t>
            </a:r>
          </a:p>
        </p:txBody>
      </p:sp>
      <p:sp>
        <p:nvSpPr>
          <p:cNvPr id="74763" name="Text Box 11"/>
          <p:cNvSpPr txBox="1">
            <a:spLocks noChangeArrowheads="1"/>
          </p:cNvSpPr>
          <p:nvPr/>
        </p:nvSpPr>
        <p:spPr bwMode="auto">
          <a:xfrm>
            <a:off x="323528" y="2971512"/>
            <a:ext cx="2520280" cy="3715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354013" indent="-354013"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162050"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41438"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20825"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1222375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1222375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1222375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1222375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b="1" dirty="0" smtClean="0">
                <a:solidFill>
                  <a:schemeClr val="bg2"/>
                </a:solidFill>
                <a:sym typeface="Symbol" panose="05050102010706020507" pitchFamily="18" charset="2"/>
              </a:rPr>
              <a:t>b</a:t>
            </a:r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) 	výpočet </a:t>
            </a:r>
            <a:r>
              <a:rPr lang="cs-CZ" altLang="cs-CZ" b="1" dirty="0" smtClean="0">
                <a:solidFill>
                  <a:schemeClr val="bg2"/>
                </a:solidFill>
                <a:sym typeface="Symbol" panose="05050102010706020507" pitchFamily="18" charset="2"/>
              </a:rPr>
              <a:t>tabulka</a:t>
            </a:r>
            <a:endParaRPr lang="cs-CZ" altLang="cs-CZ" b="1" dirty="0">
              <a:solidFill>
                <a:schemeClr val="bg2"/>
              </a:solidFill>
              <a:sym typeface="Symbol" panose="05050102010706020507" pitchFamily="18" charset="2"/>
            </a:endParaRPr>
          </a:p>
        </p:txBody>
      </p:sp>
      <p:pic>
        <p:nvPicPr>
          <p:cNvPr id="74764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513" y="3284538"/>
            <a:ext cx="5316537" cy="34163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4765" name="Line 13"/>
          <p:cNvSpPr>
            <a:spLocks noChangeShapeType="1"/>
          </p:cNvSpPr>
          <p:nvPr/>
        </p:nvSpPr>
        <p:spPr bwMode="auto">
          <a:xfrm>
            <a:off x="7308850" y="5157788"/>
            <a:ext cx="1008063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74766" name="Line 14"/>
          <p:cNvSpPr>
            <a:spLocks noChangeShapeType="1"/>
          </p:cNvSpPr>
          <p:nvPr/>
        </p:nvSpPr>
        <p:spPr bwMode="auto">
          <a:xfrm>
            <a:off x="4932040" y="5013176"/>
            <a:ext cx="935037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74767" name="Text Box 15"/>
          <p:cNvSpPr txBox="1">
            <a:spLocks noChangeArrowheads="1"/>
          </p:cNvSpPr>
          <p:nvPr/>
        </p:nvSpPr>
        <p:spPr bwMode="auto">
          <a:xfrm>
            <a:off x="0" y="6035548"/>
            <a:ext cx="3527425" cy="35612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54013" indent="-354013"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162050"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41438"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20825"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1222375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1222375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1222375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1222375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1700" b="1" dirty="0">
                <a:solidFill>
                  <a:schemeClr val="bg2"/>
                </a:solidFill>
                <a:sym typeface="Symbol" panose="05050102010706020507" pitchFamily="18" charset="2"/>
              </a:rPr>
              <a:t>X</a:t>
            </a:r>
            <a:r>
              <a:rPr lang="cs-CZ" altLang="cs-CZ" sz="1700" b="1" baseline="-25000" dirty="0">
                <a:solidFill>
                  <a:schemeClr val="bg2"/>
                </a:solidFill>
                <a:sym typeface="Symbol" panose="05050102010706020507" pitchFamily="18" charset="2"/>
              </a:rPr>
              <a:t>L</a:t>
            </a:r>
            <a:r>
              <a:rPr lang="cs-CZ" altLang="cs-CZ" sz="1700" b="1" dirty="0">
                <a:solidFill>
                  <a:schemeClr val="bg2"/>
                </a:solidFill>
                <a:sym typeface="Symbol" panose="05050102010706020507" pitchFamily="18" charset="2"/>
              </a:rPr>
              <a:t> = (</a:t>
            </a:r>
            <a:r>
              <a:rPr lang="cs-CZ" altLang="cs-CZ" sz="1700" b="1" dirty="0" smtClean="0">
                <a:solidFill>
                  <a:schemeClr val="bg2"/>
                </a:solidFill>
                <a:sym typeface="Symbol" panose="05050102010706020507" pitchFamily="18" charset="2"/>
              </a:rPr>
              <a:t>0,232+0,0597</a:t>
            </a:r>
            <a:r>
              <a:rPr lang="cs-CZ" altLang="cs-CZ" sz="1700" b="1" dirty="0">
                <a:solidFill>
                  <a:schemeClr val="bg2"/>
                </a:solidFill>
                <a:sym typeface="Symbol" panose="05050102010706020507" pitchFamily="18" charset="2"/>
              </a:rPr>
              <a:t>)*</a:t>
            </a:r>
            <a:r>
              <a:rPr lang="cs-CZ" altLang="cs-CZ" sz="1700" b="1" dirty="0" smtClean="0">
                <a:solidFill>
                  <a:schemeClr val="bg2"/>
                </a:solidFill>
                <a:sym typeface="Symbol" panose="05050102010706020507" pitchFamily="18" charset="2"/>
              </a:rPr>
              <a:t>1,6 </a:t>
            </a:r>
            <a:r>
              <a:rPr lang="cs-CZ" altLang="cs-CZ" sz="1700" b="1" dirty="0">
                <a:solidFill>
                  <a:schemeClr val="bg2"/>
                </a:solidFill>
                <a:sym typeface="Symbol" panose="05050102010706020507" pitchFamily="18" charset="2"/>
              </a:rPr>
              <a:t>= </a:t>
            </a:r>
            <a:r>
              <a:rPr lang="cs-CZ" altLang="cs-CZ" sz="1700" b="1" dirty="0" smtClean="0">
                <a:solidFill>
                  <a:schemeClr val="bg2"/>
                </a:solidFill>
                <a:sym typeface="Symbol" panose="05050102010706020507" pitchFamily="18" charset="2"/>
              </a:rPr>
              <a:t>0,466</a:t>
            </a:r>
            <a:endParaRPr lang="cs-CZ" altLang="cs-CZ" sz="1700" b="1" dirty="0">
              <a:solidFill>
                <a:schemeClr val="bg2"/>
              </a:solidFill>
              <a:sym typeface="Symbol" panose="05050102010706020507" pitchFamily="18" charset="2"/>
            </a:endParaRPr>
          </a:p>
        </p:txBody>
      </p:sp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3241115"/>
              </p:ext>
            </p:extLst>
          </p:nvPr>
        </p:nvGraphicFramePr>
        <p:xfrm>
          <a:off x="623888" y="1820863"/>
          <a:ext cx="7381875" cy="639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866" name="Dokument" r:id="rId4" imgW="5705352" imgH="500838" progId="Word.Document.12">
                  <p:embed/>
                </p:oleObj>
              </mc:Choice>
              <mc:Fallback>
                <p:oleObj name="Dokument" r:id="rId4" imgW="5705352" imgH="500838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23888" y="1820863"/>
                        <a:ext cx="7381875" cy="6397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7993584"/>
              </p:ext>
            </p:extLst>
          </p:nvPr>
        </p:nvGraphicFramePr>
        <p:xfrm>
          <a:off x="190500" y="2427288"/>
          <a:ext cx="8229600" cy="573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867" name="Dokument" r:id="rId6" imgW="4704469" imgH="328161" progId="Word.Document.12">
                  <p:embed/>
                </p:oleObj>
              </mc:Choice>
              <mc:Fallback>
                <p:oleObj name="Dokument" r:id="rId6" imgW="4704469" imgH="328161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90500" y="2427288"/>
                        <a:ext cx="8229600" cy="5730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115433" y="3501008"/>
            <a:ext cx="3527425" cy="218739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54013" indent="-354013"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162050"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41438"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20825"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1222375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1222375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1222375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1222375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spcBef>
                <a:spcPts val="0"/>
              </a:spcBef>
              <a:tabLst>
                <a:tab pos="4217988" algn="l"/>
              </a:tabLst>
            </a:pPr>
            <a:r>
              <a:rPr lang="cs-CZ" altLang="cs-CZ" sz="1600" b="1" u="sng" dirty="0" smtClean="0">
                <a:solidFill>
                  <a:schemeClr val="bg2"/>
                </a:solidFill>
                <a:sym typeface="Symbol" panose="05050102010706020507" pitchFamily="18" charset="2"/>
              </a:rPr>
              <a:t>Levá část tabulky</a:t>
            </a:r>
            <a:r>
              <a:rPr lang="cs-CZ" altLang="cs-CZ" sz="1600" b="1" dirty="0" smtClean="0">
                <a:solidFill>
                  <a:schemeClr val="bg2"/>
                </a:solidFill>
                <a:sym typeface="Symbol" panose="05050102010706020507" pitchFamily="18" charset="2"/>
              </a:rPr>
              <a:t> - vliv vzájemné indukčnosti (výpočet 1. poloviny vztahu)</a:t>
            </a:r>
          </a:p>
          <a:p>
            <a:pPr marL="0" indent="0">
              <a:spcBef>
                <a:spcPts val="0"/>
              </a:spcBef>
              <a:tabLst>
                <a:tab pos="4217988" algn="l"/>
              </a:tabLst>
            </a:pPr>
            <a:r>
              <a:rPr lang="cs-CZ" altLang="cs-CZ" sz="1600" b="1" dirty="0" smtClean="0">
                <a:solidFill>
                  <a:schemeClr val="bg2"/>
                </a:solidFill>
                <a:sym typeface="Symbol" panose="05050102010706020507" pitchFamily="18" charset="2"/>
              </a:rPr>
              <a:t>Vzdálenost vodičů je dána zejména velikostí napětí.</a:t>
            </a:r>
          </a:p>
          <a:p>
            <a:pPr marL="0" indent="0">
              <a:spcBef>
                <a:spcPct val="50000"/>
              </a:spcBef>
              <a:tabLst>
                <a:tab pos="4217988" algn="l"/>
              </a:tabLst>
            </a:pPr>
            <a:r>
              <a:rPr lang="cs-CZ" altLang="cs-CZ" sz="1600" b="1" u="sng" dirty="0" smtClean="0">
                <a:solidFill>
                  <a:schemeClr val="bg2"/>
                </a:solidFill>
                <a:sym typeface="Symbol" panose="05050102010706020507" pitchFamily="18" charset="2"/>
              </a:rPr>
              <a:t>Pravá část tabulky </a:t>
            </a:r>
            <a:r>
              <a:rPr lang="cs-CZ" altLang="cs-CZ" sz="1600" b="1" dirty="0" smtClean="0">
                <a:solidFill>
                  <a:schemeClr val="bg2"/>
                </a:solidFill>
                <a:sym typeface="Symbol" panose="05050102010706020507" pitchFamily="18" charset="2"/>
              </a:rPr>
              <a:t>- vliv vlastní indukčnosti (2. polovina vztahu).</a:t>
            </a:r>
          </a:p>
          <a:p>
            <a:pPr marL="0" indent="0">
              <a:spcBef>
                <a:spcPts val="0"/>
              </a:spcBef>
              <a:tabLst>
                <a:tab pos="4217988" algn="l"/>
              </a:tabLst>
            </a:pPr>
            <a:r>
              <a:rPr lang="cs-CZ" altLang="cs-CZ" sz="1600" b="1" dirty="0" smtClean="0">
                <a:solidFill>
                  <a:schemeClr val="bg2"/>
                </a:solidFill>
                <a:sym typeface="Symbol" panose="05050102010706020507" pitchFamily="18" charset="2"/>
              </a:rPr>
              <a:t>V tabulce je celkový průřez lana</a:t>
            </a:r>
            <a:endParaRPr lang="cs-CZ" altLang="cs-CZ" sz="1600" b="1" dirty="0">
              <a:solidFill>
                <a:schemeClr val="bg2"/>
              </a:solidFill>
              <a:sym typeface="Symbol" panose="05050102010706020507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47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47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4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4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4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747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747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74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74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74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47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47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4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"/>
                            </p:stCondLst>
                            <p:childTnLst>
                              <p:par>
                                <p:cTn id="7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4" grpId="0"/>
      <p:bldP spid="74765" grpId="0" animBg="1"/>
      <p:bldP spid="74766" grpId="0" animBg="1"/>
      <p:bldP spid="74767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18487" cy="504825"/>
          </a:xfrm>
        </p:spPr>
        <p:txBody>
          <a:bodyPr/>
          <a:lstStyle/>
          <a:p>
            <a:r>
              <a:rPr lang="cs-CZ" altLang="cs-CZ" sz="2800" b="1" u="sng">
                <a:solidFill>
                  <a:schemeClr val="bg2"/>
                </a:solidFill>
                <a:effectLst/>
              </a:rPr>
              <a:t>Příklady</a:t>
            </a:r>
          </a:p>
        </p:txBody>
      </p:sp>
      <p:sp>
        <p:nvSpPr>
          <p:cNvPr id="75779" name="Text Box 3"/>
          <p:cNvSpPr txBox="1">
            <a:spLocks noChangeArrowheads="1"/>
          </p:cNvSpPr>
          <p:nvPr/>
        </p:nvSpPr>
        <p:spPr bwMode="auto">
          <a:xfrm>
            <a:off x="250825" y="692150"/>
            <a:ext cx="8497888" cy="20986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54013" indent="-354013" defTabSz="12223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162050" defTabSz="12223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41438" defTabSz="12223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20825" defTabSz="12223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12223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12223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12223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12223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12223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 dirty="0">
                <a:solidFill>
                  <a:schemeClr val="bg2"/>
                </a:solidFill>
                <a:sym typeface="Symbol" panose="05050102010706020507" pitchFamily="18" charset="2"/>
              </a:rPr>
              <a:t>1.	Určete indukčnost a reaktanci trojfázového vedení 0,4 </a:t>
            </a:r>
            <a:r>
              <a:rPr lang="cs-CZ" altLang="cs-CZ" sz="2000" b="1" dirty="0" err="1">
                <a:solidFill>
                  <a:schemeClr val="bg2"/>
                </a:solidFill>
                <a:sym typeface="Symbol" panose="05050102010706020507" pitchFamily="18" charset="2"/>
              </a:rPr>
              <a:t>kV</a:t>
            </a:r>
            <a:r>
              <a:rPr lang="cs-CZ" altLang="cs-CZ" sz="2000" b="1" dirty="0">
                <a:solidFill>
                  <a:schemeClr val="bg2"/>
                </a:solidFill>
                <a:sym typeface="Symbol" panose="05050102010706020507" pitchFamily="18" charset="2"/>
              </a:rPr>
              <a:t> s lanem 35 </a:t>
            </a:r>
            <a:r>
              <a:rPr lang="cs-CZ" altLang="cs-CZ" sz="2000" b="1" dirty="0" err="1">
                <a:solidFill>
                  <a:schemeClr val="bg2"/>
                </a:solidFill>
                <a:sym typeface="Symbol" panose="05050102010706020507" pitchFamily="18" charset="2"/>
              </a:rPr>
              <a:t>AlFe</a:t>
            </a:r>
            <a:r>
              <a:rPr lang="cs-CZ" altLang="cs-CZ" sz="2000" b="1" dirty="0">
                <a:solidFill>
                  <a:schemeClr val="bg2"/>
                </a:solidFill>
                <a:sym typeface="Symbol" panose="05050102010706020507" pitchFamily="18" charset="2"/>
              </a:rPr>
              <a:t> 6 a délce </a:t>
            </a:r>
            <a:r>
              <a:rPr lang="cs-CZ" altLang="cs-CZ" sz="2000" b="1" dirty="0" smtClean="0">
                <a:solidFill>
                  <a:schemeClr val="bg2"/>
                </a:solidFill>
                <a:sym typeface="Symbol" panose="05050102010706020507" pitchFamily="18" charset="2"/>
              </a:rPr>
              <a:t>2,5 </a:t>
            </a:r>
            <a:r>
              <a:rPr lang="cs-CZ" altLang="cs-CZ" sz="2000" b="1" dirty="0">
                <a:solidFill>
                  <a:schemeClr val="bg2"/>
                </a:solidFill>
                <a:sym typeface="Symbol" panose="05050102010706020507" pitchFamily="18" charset="2"/>
              </a:rPr>
              <a:t>km. Vodiče jsou vzdáleny </a:t>
            </a:r>
            <a:r>
              <a:rPr lang="cs-CZ" altLang="cs-CZ" sz="2000" b="1" dirty="0" smtClean="0">
                <a:solidFill>
                  <a:schemeClr val="bg2"/>
                </a:solidFill>
                <a:sym typeface="Symbol" panose="05050102010706020507" pitchFamily="18" charset="2"/>
              </a:rPr>
              <a:t>40 </a:t>
            </a:r>
            <a:r>
              <a:rPr lang="cs-CZ" altLang="cs-CZ" sz="2000" b="1" dirty="0">
                <a:solidFill>
                  <a:schemeClr val="bg2"/>
                </a:solidFill>
                <a:sym typeface="Symbol" panose="05050102010706020507" pitchFamily="18" charset="2"/>
              </a:rPr>
              <a:t>cm. K výpočtu použijte tabulku.</a:t>
            </a:r>
          </a:p>
          <a:p>
            <a:pPr>
              <a:spcBef>
                <a:spcPct val="50000"/>
              </a:spcBef>
            </a:pPr>
            <a:r>
              <a:rPr lang="cs-CZ" altLang="cs-CZ" sz="2000" b="1" dirty="0">
                <a:solidFill>
                  <a:schemeClr val="bg2"/>
                </a:solidFill>
                <a:sym typeface="Symbol" panose="05050102010706020507" pitchFamily="18" charset="2"/>
              </a:rPr>
              <a:t>2.	Určete indukčnost a reaktanci trojfázového vedení 110 </a:t>
            </a:r>
            <a:r>
              <a:rPr lang="cs-CZ" altLang="cs-CZ" sz="2000" b="1" dirty="0" err="1">
                <a:solidFill>
                  <a:schemeClr val="bg2"/>
                </a:solidFill>
                <a:sym typeface="Symbol" panose="05050102010706020507" pitchFamily="18" charset="2"/>
              </a:rPr>
              <a:t>kV</a:t>
            </a:r>
            <a:r>
              <a:rPr lang="cs-CZ" altLang="cs-CZ" sz="2000" b="1" dirty="0">
                <a:solidFill>
                  <a:schemeClr val="bg2"/>
                </a:solidFill>
                <a:sym typeface="Symbol" panose="05050102010706020507" pitchFamily="18" charset="2"/>
              </a:rPr>
              <a:t> s lanem 185 </a:t>
            </a:r>
            <a:r>
              <a:rPr lang="cs-CZ" altLang="cs-CZ" sz="2000" b="1" dirty="0" err="1">
                <a:solidFill>
                  <a:schemeClr val="bg2"/>
                </a:solidFill>
                <a:sym typeface="Symbol" panose="05050102010706020507" pitchFamily="18" charset="2"/>
              </a:rPr>
              <a:t>AlFe</a:t>
            </a:r>
            <a:r>
              <a:rPr lang="cs-CZ" altLang="cs-CZ" sz="2000" b="1" dirty="0">
                <a:solidFill>
                  <a:schemeClr val="bg2"/>
                </a:solidFill>
                <a:sym typeface="Symbol" panose="05050102010706020507" pitchFamily="18" charset="2"/>
              </a:rPr>
              <a:t> 6 a délce 160 km. Vodiče jsou vzdáleny </a:t>
            </a:r>
            <a:r>
              <a:rPr lang="cs-CZ" altLang="cs-CZ" sz="2000" b="1" dirty="0" smtClean="0">
                <a:solidFill>
                  <a:schemeClr val="bg2"/>
                </a:solidFill>
                <a:sym typeface="Symbol" panose="05050102010706020507" pitchFamily="18" charset="2"/>
              </a:rPr>
              <a:t>1,5 </a:t>
            </a:r>
            <a:r>
              <a:rPr lang="cs-CZ" altLang="cs-CZ" sz="2000" b="1" dirty="0">
                <a:solidFill>
                  <a:schemeClr val="bg2"/>
                </a:solidFill>
                <a:sym typeface="Symbol" panose="05050102010706020507" pitchFamily="18" charset="2"/>
              </a:rPr>
              <a:t>m. K výpočtu použijte tabulku.</a:t>
            </a:r>
          </a:p>
        </p:txBody>
      </p:sp>
      <p:pic>
        <p:nvPicPr>
          <p:cNvPr id="7578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852936"/>
            <a:ext cx="5903912" cy="37941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15"/>
          <p:cNvSpPr txBox="1">
            <a:spLocks noChangeArrowheads="1"/>
          </p:cNvSpPr>
          <p:nvPr/>
        </p:nvSpPr>
        <p:spPr bwMode="auto">
          <a:xfrm>
            <a:off x="250825" y="2996952"/>
            <a:ext cx="2584359" cy="83317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354013" indent="-354013"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162050"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41438"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20825"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1222375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1222375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1222375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1222375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spcBef>
                <a:spcPts val="0"/>
              </a:spcBef>
              <a:tabLst>
                <a:tab pos="4217988" algn="l"/>
              </a:tabLst>
            </a:pPr>
            <a:r>
              <a:rPr lang="cs-CZ" altLang="cs-CZ" sz="1600" b="1" dirty="0" smtClean="0">
                <a:solidFill>
                  <a:schemeClr val="bg2"/>
                </a:solidFill>
                <a:sym typeface="Symbol" panose="05050102010706020507" pitchFamily="18" charset="2"/>
              </a:rPr>
              <a:t>Řešení:</a:t>
            </a:r>
          </a:p>
          <a:p>
            <a:pPr marL="0" indent="0">
              <a:spcBef>
                <a:spcPts val="0"/>
              </a:spcBef>
              <a:tabLst>
                <a:tab pos="4217988" algn="l"/>
              </a:tabLst>
            </a:pPr>
            <a:r>
              <a:rPr lang="cs-CZ" altLang="cs-CZ" sz="1600" b="1" dirty="0" smtClean="0">
                <a:solidFill>
                  <a:schemeClr val="bg2"/>
                </a:solidFill>
                <a:sym typeface="Symbol" panose="05050102010706020507" pitchFamily="18" charset="2"/>
              </a:rPr>
              <a:t>1. X</a:t>
            </a:r>
            <a:r>
              <a:rPr lang="cs-CZ" altLang="cs-CZ" sz="1600" b="1" baseline="-25000" dirty="0" smtClean="0">
                <a:solidFill>
                  <a:schemeClr val="bg2"/>
                </a:solidFill>
                <a:sym typeface="Symbol" panose="05050102010706020507" pitchFamily="18" charset="2"/>
              </a:rPr>
              <a:t>L</a:t>
            </a:r>
            <a:r>
              <a:rPr lang="cs-CZ" altLang="cs-CZ" sz="1600" b="1" dirty="0" smtClean="0">
                <a:solidFill>
                  <a:schemeClr val="bg2"/>
                </a:solidFill>
                <a:sym typeface="Symbol" panose="05050102010706020507" pitchFamily="18" charset="2"/>
              </a:rPr>
              <a:t>=0,755 , L=2,4mH</a:t>
            </a:r>
          </a:p>
          <a:p>
            <a:pPr marL="0" indent="0">
              <a:spcBef>
                <a:spcPts val="0"/>
              </a:spcBef>
              <a:tabLst>
                <a:tab pos="4217988" algn="l"/>
              </a:tabLst>
            </a:pPr>
            <a:r>
              <a:rPr lang="cs-CZ" altLang="cs-CZ" sz="1600" b="1" dirty="0" smtClean="0">
                <a:solidFill>
                  <a:schemeClr val="bg2"/>
                </a:solidFill>
                <a:sym typeface="Symbol" panose="05050102010706020507" pitchFamily="18" charset="2"/>
              </a:rPr>
              <a:t>2. X</a:t>
            </a:r>
            <a:r>
              <a:rPr lang="cs-CZ" altLang="cs-CZ" sz="1600" b="1" baseline="-25000" dirty="0" smtClean="0">
                <a:solidFill>
                  <a:schemeClr val="bg2"/>
                </a:solidFill>
                <a:sym typeface="Symbol" panose="05050102010706020507" pitchFamily="18" charset="2"/>
              </a:rPr>
              <a:t>L</a:t>
            </a:r>
            <a:r>
              <a:rPr lang="cs-CZ" altLang="cs-CZ" sz="1600" b="1" dirty="0" smtClean="0">
                <a:solidFill>
                  <a:schemeClr val="bg2"/>
                </a:solidFill>
                <a:sym typeface="Symbol" panose="05050102010706020507" pitchFamily="18" charset="2"/>
              </a:rPr>
              <a:t>=52.94 </a:t>
            </a:r>
            <a:r>
              <a:rPr lang="cs-CZ" altLang="cs-CZ" sz="1600" b="1" dirty="0">
                <a:solidFill>
                  <a:schemeClr val="bg2"/>
                </a:solidFill>
                <a:sym typeface="Symbol" panose="05050102010706020507" pitchFamily="18" charset="2"/>
              </a:rPr>
              <a:t>, </a:t>
            </a:r>
            <a:r>
              <a:rPr lang="cs-CZ" altLang="cs-CZ" sz="1600" b="1" dirty="0" smtClean="0">
                <a:solidFill>
                  <a:schemeClr val="bg2"/>
                </a:solidFill>
                <a:sym typeface="Symbol" panose="05050102010706020507" pitchFamily="18" charset="2"/>
              </a:rPr>
              <a:t>L=0,168H   </a:t>
            </a:r>
            <a:endParaRPr lang="cs-CZ" altLang="cs-CZ" sz="1600" b="1" dirty="0">
              <a:solidFill>
                <a:schemeClr val="bg2"/>
              </a:solidFill>
              <a:sym typeface="Symbol" panose="05050102010706020507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7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7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5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5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57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57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5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5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78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7325"/>
            <a:ext cx="8218487" cy="793750"/>
          </a:xfrm>
        </p:spPr>
        <p:txBody>
          <a:bodyPr/>
          <a:lstStyle/>
          <a:p>
            <a:r>
              <a:rPr lang="cs-CZ" altLang="cs-CZ" b="1" u="sng">
                <a:solidFill>
                  <a:schemeClr val="bg2"/>
                </a:solidFill>
                <a:effectLst/>
              </a:rPr>
              <a:t>Kapacita venkovního vedení</a:t>
            </a:r>
          </a:p>
        </p:txBody>
      </p:sp>
      <p:pic>
        <p:nvPicPr>
          <p:cNvPr id="7680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378200"/>
            <a:ext cx="3887788" cy="3363913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6803" name="Text Box 3"/>
          <p:cNvSpPr txBox="1">
            <a:spLocks noChangeArrowheads="1"/>
          </p:cNvSpPr>
          <p:nvPr/>
        </p:nvSpPr>
        <p:spPr bwMode="auto">
          <a:xfrm>
            <a:off x="3635896" y="1010832"/>
            <a:ext cx="5401195" cy="2895281"/>
          </a:xfrm>
          <a:prstGeom prst="rect">
            <a:avLst/>
          </a:prstGeom>
          <a:solidFill>
            <a:schemeClr val="tx1"/>
          </a:solidFill>
          <a:ln w="2540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defTabSz="1222375">
              <a:tabLst>
                <a:tab pos="26352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162050" defTabSz="1222375">
              <a:tabLst>
                <a:tab pos="26352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41438" defTabSz="1222375">
              <a:tabLst>
                <a:tab pos="26352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20825" defTabSz="1222375">
              <a:tabLst>
                <a:tab pos="26352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1222375">
              <a:tabLst>
                <a:tab pos="26352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1222375" fontAlgn="base">
              <a:spcBef>
                <a:spcPct val="0"/>
              </a:spcBef>
              <a:spcAft>
                <a:spcPct val="0"/>
              </a:spcAft>
              <a:tabLst>
                <a:tab pos="26352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1222375" fontAlgn="base">
              <a:spcBef>
                <a:spcPct val="0"/>
              </a:spcBef>
              <a:spcAft>
                <a:spcPct val="0"/>
              </a:spcAft>
              <a:tabLst>
                <a:tab pos="26352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1222375" fontAlgn="base">
              <a:spcBef>
                <a:spcPct val="0"/>
              </a:spcBef>
              <a:spcAft>
                <a:spcPct val="0"/>
              </a:spcAft>
              <a:tabLst>
                <a:tab pos="26352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1222375" fontAlgn="base">
              <a:spcBef>
                <a:spcPct val="0"/>
              </a:spcBef>
              <a:spcAft>
                <a:spcPct val="0"/>
              </a:spcAft>
              <a:tabLst>
                <a:tab pos="26352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 u="sng" dirty="0">
                <a:solidFill>
                  <a:schemeClr val="bg2"/>
                </a:solidFill>
              </a:rPr>
              <a:t>Jaké kapacity se projevují na vedení ? </a:t>
            </a:r>
          </a:p>
          <a:p>
            <a:r>
              <a:rPr lang="cs-CZ" altLang="cs-CZ" sz="2000" b="1" dirty="0">
                <a:solidFill>
                  <a:schemeClr val="bg2"/>
                </a:solidFill>
              </a:rPr>
              <a:t>* 	kapacita vodičů proti sobě</a:t>
            </a:r>
          </a:p>
          <a:p>
            <a:r>
              <a:rPr lang="cs-CZ" altLang="cs-CZ" sz="2000" b="1" dirty="0">
                <a:solidFill>
                  <a:schemeClr val="bg2"/>
                </a:solidFill>
              </a:rPr>
              <a:t>*	kapacita vodičů proti zemi</a:t>
            </a:r>
          </a:p>
          <a:p>
            <a:pPr>
              <a:spcBef>
                <a:spcPct val="50000"/>
              </a:spcBef>
            </a:pPr>
            <a:r>
              <a:rPr lang="cs-CZ" altLang="cs-CZ" sz="2000" b="1" u="sng" dirty="0">
                <a:solidFill>
                  <a:schemeClr val="bg2"/>
                </a:solidFill>
              </a:rPr>
              <a:t>Jaký je vliv kapacity venkovního vedení v porovnání s kabelovým vedením ?</a:t>
            </a:r>
          </a:p>
          <a:p>
            <a:r>
              <a:rPr lang="cs-CZ" altLang="cs-CZ" b="1" dirty="0">
                <a:solidFill>
                  <a:schemeClr val="bg2"/>
                </a:solidFill>
              </a:rPr>
              <a:t>Vliv kapacity </a:t>
            </a:r>
            <a:r>
              <a:rPr lang="cs-CZ" altLang="cs-CZ" b="1" dirty="0" smtClean="0">
                <a:solidFill>
                  <a:schemeClr val="bg2"/>
                </a:solidFill>
              </a:rPr>
              <a:t>u venkovního vedení je </a:t>
            </a:r>
            <a:r>
              <a:rPr lang="cs-CZ" altLang="cs-CZ" b="1" dirty="0">
                <a:solidFill>
                  <a:schemeClr val="bg2"/>
                </a:solidFill>
              </a:rPr>
              <a:t>menší:</a:t>
            </a:r>
          </a:p>
          <a:p>
            <a:r>
              <a:rPr lang="cs-CZ" altLang="cs-CZ" b="1" dirty="0">
                <a:solidFill>
                  <a:schemeClr val="bg2"/>
                </a:solidFill>
              </a:rPr>
              <a:t>*	dielektrikum je vzduch (</a:t>
            </a:r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</a:t>
            </a:r>
            <a:r>
              <a:rPr lang="cs-CZ" altLang="cs-CZ" b="1" baseline="-25000" dirty="0">
                <a:solidFill>
                  <a:schemeClr val="bg2"/>
                </a:solidFill>
                <a:sym typeface="Symbol" panose="05050102010706020507" pitchFamily="18" charset="2"/>
              </a:rPr>
              <a:t>r</a:t>
            </a:r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 = 1)</a:t>
            </a:r>
          </a:p>
          <a:p>
            <a:pPr marL="271463" indent="-271463"/>
            <a:r>
              <a:rPr lang="cs-CZ" altLang="cs-CZ" b="1" dirty="0">
                <a:solidFill>
                  <a:schemeClr val="bg2"/>
                </a:solidFill>
              </a:rPr>
              <a:t>*	jsou výrazně větší vzdálenosti vodičů od sebe </a:t>
            </a:r>
          </a:p>
        </p:txBody>
      </p:sp>
      <p:sp>
        <p:nvSpPr>
          <p:cNvPr id="76808" name="Text Box 8"/>
          <p:cNvSpPr txBox="1">
            <a:spLocks noChangeArrowheads="1"/>
          </p:cNvSpPr>
          <p:nvPr/>
        </p:nvSpPr>
        <p:spPr bwMode="auto">
          <a:xfrm>
            <a:off x="4211638" y="3789040"/>
            <a:ext cx="4752975" cy="1202510"/>
          </a:xfrm>
          <a:prstGeom prst="rect">
            <a:avLst/>
          </a:prstGeom>
          <a:solidFill>
            <a:schemeClr val="tx1"/>
          </a:solidFill>
          <a:ln w="2540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162050"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41438"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20825"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1222375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1222375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1222375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1222375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b="1" i="1" dirty="0">
                <a:solidFill>
                  <a:schemeClr val="bg2"/>
                </a:solidFill>
                <a:sym typeface="Symbol" panose="05050102010706020507" pitchFamily="18" charset="2"/>
              </a:rPr>
              <a:t>Celková kapacita trojfázového symetrického vedení (zjednodušený vztah</a:t>
            </a:r>
            <a:r>
              <a:rPr lang="cs-CZ" altLang="cs-CZ" b="1" i="1" dirty="0" smtClean="0">
                <a:solidFill>
                  <a:schemeClr val="bg2"/>
                </a:solidFill>
                <a:sym typeface="Symbol" panose="05050102010706020507" pitchFamily="18" charset="2"/>
              </a:rPr>
              <a:t>), kde r je poloměr a d je vzdálenost žil:</a:t>
            </a:r>
            <a:endParaRPr lang="cs-CZ" altLang="cs-CZ" b="1" i="1" dirty="0">
              <a:solidFill>
                <a:schemeClr val="bg2"/>
              </a:solidFill>
              <a:sym typeface="Symbol" panose="05050102010706020507" pitchFamily="18" charset="2"/>
            </a:endParaRPr>
          </a:p>
        </p:txBody>
      </p:sp>
      <p:graphicFrame>
        <p:nvGraphicFramePr>
          <p:cNvPr id="7680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3037936"/>
              </p:ext>
            </p:extLst>
          </p:nvPr>
        </p:nvGraphicFramePr>
        <p:xfrm>
          <a:off x="5508104" y="4797152"/>
          <a:ext cx="2664296" cy="11456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904" name="Rovnice" r:id="rId4" imgW="1358640" imgH="583920" progId="Equation.3">
                  <p:embed/>
                </p:oleObj>
              </mc:Choice>
              <mc:Fallback>
                <p:oleObj name="Rovnice" r:id="rId4" imgW="1358640" imgH="58392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8104" y="4797152"/>
                        <a:ext cx="2664296" cy="1145610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 w="25400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6809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1734763"/>
              </p:ext>
            </p:extLst>
          </p:nvPr>
        </p:nvGraphicFramePr>
        <p:xfrm>
          <a:off x="251520" y="1412776"/>
          <a:ext cx="2924769" cy="12241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905" name="Rovnice" r:id="rId6" imgW="939600" imgH="393480" progId="Equation.3">
                  <p:embed/>
                </p:oleObj>
              </mc:Choice>
              <mc:Fallback>
                <p:oleObj name="Rovnice" r:id="rId6" imgW="939600" imgH="39348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1412776"/>
                        <a:ext cx="2924769" cy="1224136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 w="25400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Obdélník 1"/>
          <p:cNvSpPr/>
          <p:nvPr/>
        </p:nvSpPr>
        <p:spPr>
          <a:xfrm>
            <a:off x="4256881" y="6099546"/>
            <a:ext cx="46624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600" b="1" i="1" dirty="0">
                <a:solidFill>
                  <a:schemeClr val="bg2"/>
                </a:solidFill>
                <a:sym typeface="Symbol" panose="05050102010706020507" pitchFamily="18" charset="2"/>
              </a:rPr>
              <a:t>Vzorec je uveden pouze informativně a není v hodnocených pracích.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68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68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6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680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680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680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68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68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6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6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68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68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68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6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768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768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68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68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6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68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68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6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2" grpId="0"/>
      <p:bldP spid="76803" grpId="0" build="allAtOnce" animBg="1"/>
      <p:bldP spid="7680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7325"/>
            <a:ext cx="8218487" cy="649288"/>
          </a:xfrm>
        </p:spPr>
        <p:txBody>
          <a:bodyPr/>
          <a:lstStyle/>
          <a:p>
            <a:r>
              <a:rPr lang="cs-CZ" altLang="cs-CZ" sz="4000" b="1" u="sng">
                <a:solidFill>
                  <a:schemeClr val="bg2"/>
                </a:solidFill>
                <a:effectLst/>
              </a:rPr>
              <a:t>Příčná vodivost</a:t>
            </a:r>
          </a:p>
        </p:txBody>
      </p:sp>
      <p:sp>
        <p:nvSpPr>
          <p:cNvPr id="77828" name="Text Box 4"/>
          <p:cNvSpPr txBox="1">
            <a:spLocks noChangeArrowheads="1"/>
          </p:cNvSpPr>
          <p:nvPr/>
        </p:nvSpPr>
        <p:spPr bwMode="auto">
          <a:xfrm>
            <a:off x="250825" y="908720"/>
            <a:ext cx="8713788" cy="4557274"/>
          </a:xfrm>
          <a:prstGeom prst="rect">
            <a:avLst/>
          </a:prstGeom>
          <a:solidFill>
            <a:schemeClr val="tx1"/>
          </a:solidFill>
          <a:ln w="2540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defTabSz="1222375">
              <a:tabLst>
                <a:tab pos="263525" algn="l"/>
                <a:tab pos="1257300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162050" defTabSz="1222375">
              <a:tabLst>
                <a:tab pos="263525" algn="l"/>
                <a:tab pos="1257300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41438" defTabSz="1222375">
              <a:tabLst>
                <a:tab pos="263525" algn="l"/>
                <a:tab pos="1257300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20825" defTabSz="1222375">
              <a:tabLst>
                <a:tab pos="263525" algn="l"/>
                <a:tab pos="1257300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1222375">
              <a:tabLst>
                <a:tab pos="263525" algn="l"/>
                <a:tab pos="1257300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1222375" fontAlgn="base">
              <a:spcBef>
                <a:spcPct val="0"/>
              </a:spcBef>
              <a:spcAft>
                <a:spcPct val="0"/>
              </a:spcAft>
              <a:tabLst>
                <a:tab pos="263525" algn="l"/>
                <a:tab pos="1257300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1222375" fontAlgn="base">
              <a:spcBef>
                <a:spcPct val="0"/>
              </a:spcBef>
              <a:spcAft>
                <a:spcPct val="0"/>
              </a:spcAft>
              <a:tabLst>
                <a:tab pos="263525" algn="l"/>
                <a:tab pos="1257300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1222375" fontAlgn="base">
              <a:spcBef>
                <a:spcPct val="0"/>
              </a:spcBef>
              <a:spcAft>
                <a:spcPct val="0"/>
              </a:spcAft>
              <a:tabLst>
                <a:tab pos="263525" algn="l"/>
                <a:tab pos="1257300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1222375" fontAlgn="base">
              <a:spcBef>
                <a:spcPct val="0"/>
              </a:spcBef>
              <a:spcAft>
                <a:spcPct val="0"/>
              </a:spcAft>
              <a:tabLst>
                <a:tab pos="263525" algn="l"/>
                <a:tab pos="1257300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 u="sng" dirty="0">
                <a:solidFill>
                  <a:schemeClr val="bg2"/>
                </a:solidFill>
              </a:rPr>
              <a:t>Co způsobuje příčná vodivost ? </a:t>
            </a:r>
          </a:p>
          <a:p>
            <a:r>
              <a:rPr lang="cs-CZ" altLang="cs-CZ" sz="2000" b="1" dirty="0">
                <a:solidFill>
                  <a:schemeClr val="bg2"/>
                </a:solidFill>
              </a:rPr>
              <a:t>příčné ztráty činného výkonu 	</a:t>
            </a:r>
            <a:r>
              <a:rPr lang="cs-CZ" altLang="cs-CZ" sz="2000" b="1" dirty="0" err="1">
                <a:solidFill>
                  <a:schemeClr val="bg2"/>
                </a:solidFill>
              </a:rPr>
              <a:t>P</a:t>
            </a:r>
            <a:r>
              <a:rPr lang="cs-CZ" altLang="cs-CZ" sz="2000" b="1" baseline="-25000" dirty="0" err="1">
                <a:solidFill>
                  <a:schemeClr val="bg2"/>
                </a:solidFill>
              </a:rPr>
              <a:t>s</a:t>
            </a:r>
            <a:r>
              <a:rPr lang="cs-CZ" altLang="cs-CZ" sz="2000" b="1" dirty="0">
                <a:solidFill>
                  <a:schemeClr val="bg2"/>
                </a:solidFill>
              </a:rPr>
              <a:t> = G * U</a:t>
            </a:r>
            <a:r>
              <a:rPr lang="cs-CZ" altLang="cs-CZ" sz="2000" b="1" baseline="30000" dirty="0">
                <a:solidFill>
                  <a:schemeClr val="bg2"/>
                </a:solidFill>
              </a:rPr>
              <a:t>2</a:t>
            </a:r>
          </a:p>
          <a:p>
            <a:pPr>
              <a:spcBef>
                <a:spcPct val="50000"/>
              </a:spcBef>
            </a:pPr>
            <a:r>
              <a:rPr lang="cs-CZ" altLang="cs-CZ" sz="2000" b="1" u="sng" dirty="0">
                <a:solidFill>
                  <a:schemeClr val="bg2"/>
                </a:solidFill>
              </a:rPr>
              <a:t>Jak jsou závislé příčné ztráty na zatížení ?</a:t>
            </a:r>
          </a:p>
          <a:p>
            <a:r>
              <a:rPr lang="cs-CZ" altLang="cs-CZ" sz="2000" b="1" dirty="0">
                <a:solidFill>
                  <a:schemeClr val="bg2"/>
                </a:solidFill>
              </a:rPr>
              <a:t>Minimálně, jejich velikost je dána zejména napětím a povětrnostními </a:t>
            </a:r>
            <a:r>
              <a:rPr lang="cs-CZ" altLang="cs-CZ" sz="2000" b="1" dirty="0" smtClean="0">
                <a:solidFill>
                  <a:schemeClr val="bg2"/>
                </a:solidFill>
              </a:rPr>
              <a:t>vlivy </a:t>
            </a:r>
            <a:endParaRPr lang="cs-CZ" altLang="cs-CZ" sz="2000" b="1" dirty="0">
              <a:solidFill>
                <a:schemeClr val="bg2"/>
              </a:solidFill>
            </a:endParaRPr>
          </a:p>
          <a:p>
            <a:pPr>
              <a:spcBef>
                <a:spcPct val="50000"/>
              </a:spcBef>
            </a:pPr>
            <a:r>
              <a:rPr lang="cs-CZ" altLang="cs-CZ" sz="2000" b="1" u="sng" dirty="0">
                <a:solidFill>
                  <a:schemeClr val="bg2"/>
                </a:solidFill>
              </a:rPr>
              <a:t>Na čem závisí příčná vodivost venkovního vedení ?</a:t>
            </a:r>
          </a:p>
          <a:p>
            <a:r>
              <a:rPr lang="cs-CZ" altLang="cs-CZ" sz="2000" b="1" dirty="0">
                <a:solidFill>
                  <a:schemeClr val="bg2"/>
                </a:solidFill>
              </a:rPr>
              <a:t>*	svod přes izolátory </a:t>
            </a:r>
            <a:r>
              <a:rPr lang="cs-CZ" altLang="cs-CZ" sz="2000" b="1" i="1" dirty="0">
                <a:solidFill>
                  <a:schemeClr val="bg2"/>
                </a:solidFill>
              </a:rPr>
              <a:t>(např. vedení 10 </a:t>
            </a:r>
            <a:r>
              <a:rPr lang="cs-CZ" altLang="cs-CZ" sz="2000" b="1" i="1" dirty="0" err="1">
                <a:solidFill>
                  <a:schemeClr val="bg2"/>
                </a:solidFill>
              </a:rPr>
              <a:t>kV</a:t>
            </a:r>
            <a:r>
              <a:rPr lang="cs-CZ" altLang="cs-CZ" sz="2000" b="1" i="1" dirty="0">
                <a:solidFill>
                  <a:schemeClr val="bg2"/>
                </a:solidFill>
              </a:rPr>
              <a:t> </a:t>
            </a:r>
            <a:r>
              <a:rPr lang="cs-CZ" altLang="cs-CZ" sz="2000" b="1" i="1" dirty="0">
                <a:solidFill>
                  <a:schemeClr val="bg2"/>
                </a:solidFill>
                <a:sym typeface="Symbol" panose="05050102010706020507" pitchFamily="18" charset="2"/>
              </a:rPr>
              <a:t> </a:t>
            </a:r>
            <a:r>
              <a:rPr lang="cs-CZ" altLang="cs-CZ" sz="2000" b="1" i="1" dirty="0" err="1">
                <a:solidFill>
                  <a:schemeClr val="bg2"/>
                </a:solidFill>
                <a:sym typeface="Symbol" panose="05050102010706020507" pitchFamily="18" charset="2"/>
              </a:rPr>
              <a:t>P</a:t>
            </a:r>
            <a:r>
              <a:rPr lang="cs-CZ" altLang="cs-CZ" sz="2000" b="1" i="1" baseline="-25000" dirty="0" err="1">
                <a:solidFill>
                  <a:schemeClr val="bg2"/>
                </a:solidFill>
                <a:sym typeface="Symbol" panose="05050102010706020507" pitchFamily="18" charset="2"/>
              </a:rPr>
              <a:t>s</a:t>
            </a:r>
            <a:r>
              <a:rPr lang="cs-CZ" altLang="cs-CZ" sz="2000" b="1" i="1" dirty="0">
                <a:solidFill>
                  <a:schemeClr val="bg2"/>
                </a:solidFill>
                <a:sym typeface="Symbol" panose="05050102010706020507" pitchFamily="18" charset="2"/>
              </a:rPr>
              <a:t> = 67 kWh/rok*km)</a:t>
            </a:r>
          </a:p>
          <a:p>
            <a:r>
              <a:rPr lang="cs-CZ" altLang="cs-CZ" sz="2000" b="1" dirty="0">
                <a:solidFill>
                  <a:schemeClr val="bg2"/>
                </a:solidFill>
              </a:rPr>
              <a:t>*	koróna </a:t>
            </a:r>
          </a:p>
          <a:p>
            <a:pPr>
              <a:spcBef>
                <a:spcPct val="50000"/>
              </a:spcBef>
            </a:pPr>
            <a:r>
              <a:rPr lang="cs-CZ" altLang="cs-CZ" sz="2000" b="1" u="sng" dirty="0">
                <a:solidFill>
                  <a:schemeClr val="bg2"/>
                </a:solidFill>
              </a:rPr>
              <a:t>Co je koróna a při jakém napětí se uplatňuje ?</a:t>
            </a:r>
            <a:endParaRPr lang="cs-CZ" altLang="cs-CZ" sz="2000" b="1" dirty="0">
              <a:solidFill>
                <a:schemeClr val="bg2"/>
              </a:solidFill>
            </a:endParaRPr>
          </a:p>
          <a:p>
            <a:pPr marL="271463" indent="-271463"/>
            <a:r>
              <a:rPr lang="cs-CZ" altLang="cs-CZ" sz="2000" b="1" dirty="0">
                <a:solidFill>
                  <a:schemeClr val="bg2"/>
                </a:solidFill>
              </a:rPr>
              <a:t>*	výboj (sršení) v okolí vodiče v důsledku silného elektrického </a:t>
            </a:r>
            <a:r>
              <a:rPr lang="cs-CZ" altLang="cs-CZ" sz="2000" b="1" dirty="0" smtClean="0">
                <a:solidFill>
                  <a:schemeClr val="bg2"/>
                </a:solidFill>
              </a:rPr>
              <a:t>pole a následného průrazu vzduchu okolo vodiče (největší hustota siločar je v těsném okolí vodiče a je zde i největší elektrické namáhání)</a:t>
            </a:r>
            <a:endParaRPr lang="cs-CZ" altLang="cs-CZ" sz="2000" b="1" dirty="0">
              <a:solidFill>
                <a:schemeClr val="bg2"/>
              </a:solidFill>
            </a:endParaRPr>
          </a:p>
          <a:p>
            <a:r>
              <a:rPr lang="cs-CZ" altLang="cs-CZ" sz="2000" b="1" dirty="0">
                <a:solidFill>
                  <a:schemeClr val="bg2"/>
                </a:solidFill>
              </a:rPr>
              <a:t>*	uplatňuje se pro napětí 110 </a:t>
            </a:r>
            <a:r>
              <a:rPr lang="cs-CZ" altLang="cs-CZ" sz="2000" b="1" dirty="0" err="1">
                <a:solidFill>
                  <a:schemeClr val="bg2"/>
                </a:solidFill>
              </a:rPr>
              <a:t>kV</a:t>
            </a:r>
            <a:r>
              <a:rPr lang="cs-CZ" altLang="cs-CZ" sz="2000" b="1" dirty="0">
                <a:solidFill>
                  <a:schemeClr val="bg2"/>
                </a:solidFill>
              </a:rPr>
              <a:t> a </a:t>
            </a:r>
            <a:r>
              <a:rPr lang="cs-CZ" altLang="cs-CZ" sz="2000" b="1" dirty="0" smtClean="0">
                <a:solidFill>
                  <a:schemeClr val="bg2"/>
                </a:solidFill>
              </a:rPr>
              <a:t>více, pro nižší napětí se neuvažuje</a:t>
            </a:r>
            <a:endParaRPr lang="cs-CZ" altLang="cs-CZ" sz="2000" b="1" dirty="0">
              <a:solidFill>
                <a:schemeClr val="bg2"/>
              </a:solidFill>
            </a:endParaRPr>
          </a:p>
        </p:txBody>
      </p:sp>
      <p:sp>
        <p:nvSpPr>
          <p:cNvPr id="77829" name="Text Box 5"/>
          <p:cNvSpPr txBox="1">
            <a:spLocks noChangeArrowheads="1"/>
          </p:cNvSpPr>
          <p:nvPr/>
        </p:nvSpPr>
        <p:spPr bwMode="auto">
          <a:xfrm>
            <a:off x="250825" y="5445125"/>
            <a:ext cx="8713788" cy="1214438"/>
          </a:xfrm>
          <a:prstGeom prst="rect">
            <a:avLst/>
          </a:prstGeom>
          <a:solidFill>
            <a:schemeClr val="tx1"/>
          </a:solidFill>
          <a:ln w="2540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defTabSz="1222375">
              <a:tabLst>
                <a:tab pos="72072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162050" defTabSz="1222375">
              <a:tabLst>
                <a:tab pos="72072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41438" defTabSz="1222375">
              <a:tabLst>
                <a:tab pos="72072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20825" defTabSz="1222375">
              <a:tabLst>
                <a:tab pos="72072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1222375">
              <a:tabLst>
                <a:tab pos="72072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1222375" fontAlgn="base">
              <a:spcBef>
                <a:spcPct val="0"/>
              </a:spcBef>
              <a:spcAft>
                <a:spcPct val="0"/>
              </a:spcAft>
              <a:tabLst>
                <a:tab pos="72072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1222375" fontAlgn="base">
              <a:spcBef>
                <a:spcPct val="0"/>
              </a:spcBef>
              <a:spcAft>
                <a:spcPct val="0"/>
              </a:spcAft>
              <a:tabLst>
                <a:tab pos="72072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1222375" fontAlgn="base">
              <a:spcBef>
                <a:spcPct val="0"/>
              </a:spcBef>
              <a:spcAft>
                <a:spcPct val="0"/>
              </a:spcAft>
              <a:tabLst>
                <a:tab pos="72072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1222375" fontAlgn="base">
              <a:spcBef>
                <a:spcPct val="0"/>
              </a:spcBef>
              <a:spcAft>
                <a:spcPct val="0"/>
              </a:spcAft>
              <a:tabLst>
                <a:tab pos="72072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200" b="1" u="sng" dirty="0">
                <a:solidFill>
                  <a:schemeClr val="bg2"/>
                </a:solidFill>
                <a:sym typeface="Symbol" panose="05050102010706020507" pitchFamily="18" charset="2"/>
              </a:rPr>
              <a:t>Hodnoty vodivosti se udávají v tabulce v závislosti na napětí:</a:t>
            </a:r>
          </a:p>
          <a:p>
            <a:pPr>
              <a:spcBef>
                <a:spcPct val="50000"/>
              </a:spcBef>
            </a:pPr>
            <a:r>
              <a:rPr lang="cs-CZ" altLang="cs-CZ" sz="2000" b="1" i="1" dirty="0">
                <a:solidFill>
                  <a:schemeClr val="bg2"/>
                </a:solidFill>
                <a:sym typeface="Symbol" panose="05050102010706020507" pitchFamily="18" charset="2"/>
              </a:rPr>
              <a:t>Pro 	110 </a:t>
            </a:r>
            <a:r>
              <a:rPr lang="cs-CZ" altLang="cs-CZ" sz="2000" b="1" i="1" dirty="0" err="1">
                <a:solidFill>
                  <a:schemeClr val="bg2"/>
                </a:solidFill>
                <a:sym typeface="Symbol" panose="05050102010706020507" pitchFamily="18" charset="2"/>
              </a:rPr>
              <a:t>kV</a:t>
            </a:r>
            <a:r>
              <a:rPr lang="cs-CZ" altLang="cs-CZ" sz="2000" b="1" i="1" dirty="0">
                <a:solidFill>
                  <a:schemeClr val="bg2"/>
                </a:solidFill>
                <a:sym typeface="Symbol" panose="05050102010706020507" pitchFamily="18" charset="2"/>
              </a:rPr>
              <a:t>	G</a:t>
            </a:r>
            <a:r>
              <a:rPr lang="cs-CZ" altLang="cs-CZ" sz="2000" b="1" i="1" baseline="-25000" dirty="0">
                <a:solidFill>
                  <a:schemeClr val="bg2"/>
                </a:solidFill>
                <a:sym typeface="Symbol" panose="05050102010706020507" pitchFamily="18" charset="2"/>
              </a:rPr>
              <a:t>1</a:t>
            </a:r>
            <a:r>
              <a:rPr lang="cs-CZ" altLang="cs-CZ" sz="2000" b="1" i="1" dirty="0">
                <a:solidFill>
                  <a:schemeClr val="bg2"/>
                </a:solidFill>
                <a:sym typeface="Symbol" panose="05050102010706020507" pitchFamily="18" charset="2"/>
              </a:rPr>
              <a:t> = (3,6 – 5)*10</a:t>
            </a:r>
            <a:r>
              <a:rPr lang="cs-CZ" altLang="cs-CZ" sz="2000" b="1" i="1" baseline="30000" dirty="0">
                <a:solidFill>
                  <a:schemeClr val="bg2"/>
                </a:solidFill>
                <a:sym typeface="Symbol" panose="05050102010706020507" pitchFamily="18" charset="2"/>
              </a:rPr>
              <a:t>-8</a:t>
            </a:r>
            <a:r>
              <a:rPr lang="cs-CZ" altLang="cs-CZ" sz="2000" b="1" i="1" dirty="0">
                <a:solidFill>
                  <a:schemeClr val="bg2"/>
                </a:solidFill>
                <a:sym typeface="Symbol" panose="05050102010706020507" pitchFamily="18" charset="2"/>
              </a:rPr>
              <a:t> S/km </a:t>
            </a:r>
          </a:p>
          <a:p>
            <a:r>
              <a:rPr lang="cs-CZ" altLang="cs-CZ" sz="2000" b="1" i="1" dirty="0">
                <a:solidFill>
                  <a:schemeClr val="bg2"/>
                </a:solidFill>
                <a:sym typeface="Symbol" panose="05050102010706020507" pitchFamily="18" charset="2"/>
              </a:rPr>
              <a:t>	400 </a:t>
            </a:r>
            <a:r>
              <a:rPr lang="cs-CZ" altLang="cs-CZ" sz="2000" b="1" i="1" dirty="0" err="1">
                <a:solidFill>
                  <a:schemeClr val="bg2"/>
                </a:solidFill>
                <a:sym typeface="Symbol" panose="05050102010706020507" pitchFamily="18" charset="2"/>
              </a:rPr>
              <a:t>kV</a:t>
            </a:r>
            <a:r>
              <a:rPr lang="cs-CZ" altLang="cs-CZ" sz="2000" b="1" i="1" dirty="0">
                <a:solidFill>
                  <a:schemeClr val="bg2"/>
                </a:solidFill>
                <a:sym typeface="Symbol" panose="05050102010706020507" pitchFamily="18" charset="2"/>
              </a:rPr>
              <a:t>	G</a:t>
            </a:r>
            <a:r>
              <a:rPr lang="cs-CZ" altLang="cs-CZ" sz="2000" b="1" i="1" baseline="-25000" dirty="0">
                <a:solidFill>
                  <a:schemeClr val="bg2"/>
                </a:solidFill>
                <a:sym typeface="Symbol" panose="05050102010706020507" pitchFamily="18" charset="2"/>
              </a:rPr>
              <a:t>1</a:t>
            </a:r>
            <a:r>
              <a:rPr lang="cs-CZ" altLang="cs-CZ" sz="2000" b="1" i="1" dirty="0">
                <a:solidFill>
                  <a:schemeClr val="bg2"/>
                </a:solidFill>
                <a:sym typeface="Symbol" panose="05050102010706020507" pitchFamily="18" charset="2"/>
              </a:rPr>
              <a:t> = (1,4 – 2)*10</a:t>
            </a:r>
            <a:r>
              <a:rPr lang="cs-CZ" altLang="cs-CZ" sz="2000" b="1" i="1" baseline="30000" dirty="0">
                <a:solidFill>
                  <a:schemeClr val="bg2"/>
                </a:solidFill>
                <a:sym typeface="Symbol" panose="05050102010706020507" pitchFamily="18" charset="2"/>
              </a:rPr>
              <a:t>-8</a:t>
            </a:r>
            <a:r>
              <a:rPr lang="cs-CZ" altLang="cs-CZ" sz="2000" b="1" i="1" dirty="0">
                <a:solidFill>
                  <a:schemeClr val="bg2"/>
                </a:solidFill>
                <a:sym typeface="Symbol" panose="05050102010706020507" pitchFamily="18" charset="2"/>
              </a:rPr>
              <a:t> S/km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78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78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7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782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782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782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78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78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78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78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78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78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78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778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778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7782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5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78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78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7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6" grpId="0"/>
      <p:bldP spid="77828" grpId="0" build="allAtOnce" animBg="1"/>
      <p:bldP spid="7782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>
          <a:xfrm>
            <a:off x="5292725" y="187325"/>
            <a:ext cx="3671888" cy="649288"/>
          </a:xfrm>
        </p:spPr>
        <p:txBody>
          <a:bodyPr/>
          <a:lstStyle/>
          <a:p>
            <a:r>
              <a:rPr lang="cs-CZ" altLang="cs-CZ" sz="3200" b="1" u="sng">
                <a:solidFill>
                  <a:schemeClr val="bg2"/>
                </a:solidFill>
              </a:rPr>
              <a:t>Svazkové vodiče</a:t>
            </a:r>
          </a:p>
        </p:txBody>
      </p:sp>
      <p:pic>
        <p:nvPicPr>
          <p:cNvPr id="12903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88913"/>
            <a:ext cx="4878388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9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284538"/>
            <a:ext cx="2909888" cy="3529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5954" name="Picture 2" descr="Vedení VV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1" t="-360" r="45680" b="8643"/>
          <a:stretch/>
        </p:blipFill>
        <p:spPr bwMode="auto">
          <a:xfrm>
            <a:off x="4794540" y="864270"/>
            <a:ext cx="4313964" cy="594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9033" name="Text Box 9"/>
          <p:cNvSpPr txBox="1">
            <a:spLocks noChangeArrowheads="1"/>
          </p:cNvSpPr>
          <p:nvPr/>
        </p:nvSpPr>
        <p:spPr bwMode="auto">
          <a:xfrm>
            <a:off x="3275856" y="4335533"/>
            <a:ext cx="2880319" cy="1325620"/>
          </a:xfrm>
          <a:prstGeom prst="rect">
            <a:avLst/>
          </a:prstGeom>
          <a:solidFill>
            <a:schemeClr val="tx1"/>
          </a:solidFill>
          <a:ln w="25400">
            <a:noFill/>
            <a:miter lim="800000"/>
            <a:headEnd/>
            <a:tailEnd/>
          </a:ln>
          <a:effectLst/>
          <a:extLst/>
        </p:spPr>
        <p:txBody>
          <a:bodyPr wrap="square" lIns="90000" tIns="46800" rIns="90000" bIns="46800">
            <a:spAutoFit/>
          </a:bodyPr>
          <a:lstStyle>
            <a:lvl1pPr defTabSz="1222375">
              <a:tabLst>
                <a:tab pos="2651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162050" defTabSz="1222375">
              <a:tabLst>
                <a:tab pos="2651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41438" defTabSz="1222375">
              <a:tabLst>
                <a:tab pos="2651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20825" defTabSz="1222375">
              <a:tabLst>
                <a:tab pos="2651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1222375">
              <a:tabLst>
                <a:tab pos="2651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1222375" fontAlgn="base">
              <a:spcBef>
                <a:spcPct val="0"/>
              </a:spcBef>
              <a:spcAft>
                <a:spcPct val="0"/>
              </a:spcAft>
              <a:tabLst>
                <a:tab pos="2651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1222375" fontAlgn="base">
              <a:spcBef>
                <a:spcPct val="0"/>
              </a:spcBef>
              <a:spcAft>
                <a:spcPct val="0"/>
              </a:spcAft>
              <a:tabLst>
                <a:tab pos="2651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1222375" fontAlgn="base">
              <a:spcBef>
                <a:spcPct val="0"/>
              </a:spcBef>
              <a:spcAft>
                <a:spcPct val="0"/>
              </a:spcAft>
              <a:tabLst>
                <a:tab pos="2651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1222375" fontAlgn="base">
              <a:spcBef>
                <a:spcPct val="0"/>
              </a:spcBef>
              <a:spcAft>
                <a:spcPct val="0"/>
              </a:spcAft>
              <a:tabLst>
                <a:tab pos="2651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71463" indent="-271463">
              <a:tabLst/>
            </a:pPr>
            <a:r>
              <a:rPr lang="cs-CZ" altLang="cs-CZ" sz="2000" b="1" dirty="0">
                <a:solidFill>
                  <a:schemeClr val="bg2"/>
                </a:solidFill>
                <a:sym typeface="Symbol" panose="05050102010706020507" pitchFamily="18" charset="2"/>
              </a:rPr>
              <a:t>- 	</a:t>
            </a:r>
            <a:r>
              <a:rPr lang="cs-CZ" altLang="cs-CZ" sz="2000" b="1" dirty="0" err="1">
                <a:solidFill>
                  <a:schemeClr val="bg2"/>
                </a:solidFill>
                <a:sym typeface="Symbol" panose="05050102010706020507" pitchFamily="18" charset="2"/>
              </a:rPr>
              <a:t>osmisvazek</a:t>
            </a:r>
            <a:r>
              <a:rPr lang="cs-CZ" altLang="cs-CZ" sz="2000" b="1" dirty="0">
                <a:solidFill>
                  <a:schemeClr val="bg2"/>
                </a:solidFill>
                <a:sym typeface="Symbol" panose="05050102010706020507" pitchFamily="18" charset="2"/>
              </a:rPr>
              <a:t>, vedení 1 000 kV (Čína)</a:t>
            </a:r>
          </a:p>
          <a:p>
            <a:pPr marL="271463" indent="-271463">
              <a:tabLst/>
            </a:pPr>
            <a:r>
              <a:rPr lang="cs-CZ" altLang="cs-CZ" sz="2000" b="1" dirty="0" smtClean="0">
                <a:solidFill>
                  <a:schemeClr val="bg2"/>
                </a:solidFill>
                <a:sym typeface="Symbol" panose="05050102010706020507" pitchFamily="18" charset="2"/>
              </a:rPr>
              <a:t>-</a:t>
            </a:r>
            <a:r>
              <a:rPr lang="cs-CZ" altLang="cs-CZ" sz="2000" b="1" dirty="0">
                <a:solidFill>
                  <a:schemeClr val="bg2"/>
                </a:solidFill>
                <a:sym typeface="Symbol" panose="05050102010706020507" pitchFamily="18" charset="2"/>
              </a:rPr>
              <a:t>	trojsvazek, vedení 400 kV (ČR)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9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9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9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9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9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9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9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9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9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9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59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59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26" grpId="0"/>
      <p:bldP spid="12903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7325"/>
            <a:ext cx="8218487" cy="1441450"/>
          </a:xfrm>
        </p:spPr>
        <p:txBody>
          <a:bodyPr/>
          <a:lstStyle/>
          <a:p>
            <a:r>
              <a:rPr lang="cs-CZ" altLang="cs-CZ" sz="4000" b="1" u="sng">
                <a:solidFill>
                  <a:schemeClr val="bg2"/>
                </a:solidFill>
                <a:effectLst/>
              </a:rPr>
              <a:t>Zhodnocení parametrů na venkovním vedení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851" name="Text Box 3"/>
              <p:cNvSpPr txBox="1">
                <a:spLocks noChangeArrowheads="1"/>
              </p:cNvSpPr>
              <p:nvPr/>
            </p:nvSpPr>
            <p:spPr bwMode="auto">
              <a:xfrm>
                <a:off x="179388" y="1844675"/>
                <a:ext cx="8857108" cy="4688720"/>
              </a:xfrm>
              <a:prstGeom prst="rect">
                <a:avLst/>
              </a:prstGeom>
              <a:solidFill>
                <a:schemeClr val="tx1"/>
              </a:solidFill>
              <a:ln w="25400">
                <a:noFill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 defTabSz="1222375">
                  <a:tabLst>
                    <a:tab pos="1885950" algn="l"/>
                    <a:tab pos="3589338" algn="l"/>
                    <a:tab pos="672147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1162050" defTabSz="1222375">
                  <a:tabLst>
                    <a:tab pos="1885950" algn="l"/>
                    <a:tab pos="3589338" algn="l"/>
                    <a:tab pos="672147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341438" defTabSz="1222375">
                  <a:tabLst>
                    <a:tab pos="1885950" algn="l"/>
                    <a:tab pos="3589338" algn="l"/>
                    <a:tab pos="672147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520825" defTabSz="1222375">
                  <a:tabLst>
                    <a:tab pos="1885950" algn="l"/>
                    <a:tab pos="3589338" algn="l"/>
                    <a:tab pos="672147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defTabSz="1222375">
                  <a:tabLst>
                    <a:tab pos="1885950" algn="l"/>
                    <a:tab pos="3589338" algn="l"/>
                    <a:tab pos="672147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defTabSz="1222375" fontAlgn="base">
                  <a:spcBef>
                    <a:spcPct val="0"/>
                  </a:spcBef>
                  <a:spcAft>
                    <a:spcPct val="0"/>
                  </a:spcAft>
                  <a:tabLst>
                    <a:tab pos="1885950" algn="l"/>
                    <a:tab pos="3589338" algn="l"/>
                    <a:tab pos="672147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defTabSz="1222375" fontAlgn="base">
                  <a:spcBef>
                    <a:spcPct val="0"/>
                  </a:spcBef>
                  <a:spcAft>
                    <a:spcPct val="0"/>
                  </a:spcAft>
                  <a:tabLst>
                    <a:tab pos="1885950" algn="l"/>
                    <a:tab pos="3589338" algn="l"/>
                    <a:tab pos="672147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defTabSz="1222375" fontAlgn="base">
                  <a:spcBef>
                    <a:spcPct val="0"/>
                  </a:spcBef>
                  <a:spcAft>
                    <a:spcPct val="0"/>
                  </a:spcAft>
                  <a:tabLst>
                    <a:tab pos="1885950" algn="l"/>
                    <a:tab pos="3589338" algn="l"/>
                    <a:tab pos="672147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defTabSz="1222375" fontAlgn="base">
                  <a:spcBef>
                    <a:spcPct val="0"/>
                  </a:spcBef>
                  <a:spcAft>
                    <a:spcPct val="0"/>
                  </a:spcAft>
                  <a:tabLst>
                    <a:tab pos="1885950" algn="l"/>
                    <a:tab pos="3589338" algn="l"/>
                    <a:tab pos="672147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cs-CZ" altLang="cs-CZ" sz="1900" b="1" u="sng" dirty="0" smtClean="0">
                    <a:solidFill>
                      <a:schemeClr val="bg2"/>
                    </a:solidFill>
                  </a:rPr>
                  <a:t>Jaké parametry uvažujeme podle napěťové soustavy a velikosti napětí ?</a:t>
                </a:r>
              </a:p>
              <a:p>
                <a:pPr>
                  <a:spcBef>
                    <a:spcPct val="50000"/>
                  </a:spcBef>
                </a:pPr>
                <a:r>
                  <a:rPr lang="cs-CZ" altLang="cs-CZ" sz="2200" b="1" u="sng" dirty="0">
                    <a:solidFill>
                      <a:schemeClr val="bg2"/>
                    </a:solidFill>
                  </a:rPr>
                  <a:t>stejnosměrná vedení</a:t>
                </a:r>
                <a:r>
                  <a:rPr lang="cs-CZ" altLang="cs-CZ" sz="2000" b="1" dirty="0">
                    <a:solidFill>
                      <a:schemeClr val="bg2"/>
                    </a:solidFill>
                  </a:rPr>
                  <a:t>	činný odpor vedení	R</a:t>
                </a:r>
              </a:p>
              <a:p>
                <a:pPr>
                  <a:spcBef>
                    <a:spcPct val="50000"/>
                  </a:spcBef>
                </a:pPr>
                <a:r>
                  <a:rPr lang="cs-CZ" altLang="cs-CZ" sz="2200" b="1" u="sng" dirty="0">
                    <a:solidFill>
                      <a:schemeClr val="bg2"/>
                    </a:solidFill>
                  </a:rPr>
                  <a:t>střídavá vedení nn a vn</a:t>
                </a:r>
                <a:r>
                  <a:rPr lang="cs-CZ" altLang="cs-CZ" sz="2000" b="1" dirty="0">
                    <a:solidFill>
                      <a:schemeClr val="bg2"/>
                    </a:solidFill>
                  </a:rPr>
                  <a:t>	činný odpor vedení	R</a:t>
                </a:r>
              </a:p>
              <a:p>
                <a:r>
                  <a:rPr lang="cs-CZ" altLang="cs-CZ" sz="2000" b="1" dirty="0">
                    <a:solidFill>
                      <a:schemeClr val="bg2"/>
                    </a:solidFill>
                  </a:rPr>
                  <a:t>		indukční reaktance	X</a:t>
                </a:r>
                <a:r>
                  <a:rPr lang="cs-CZ" altLang="cs-CZ" sz="2000" b="1" baseline="-25000" dirty="0">
                    <a:solidFill>
                      <a:schemeClr val="bg2"/>
                    </a:solidFill>
                  </a:rPr>
                  <a:t>L</a:t>
                </a:r>
              </a:p>
              <a:p>
                <a:r>
                  <a:rPr lang="cs-CZ" altLang="cs-CZ" sz="2000" b="1" u="sng" dirty="0" smtClean="0">
                    <a:solidFill>
                      <a:schemeClr val="bg2"/>
                    </a:solidFill>
                  </a:rPr>
                  <a:t>celkové </a:t>
                </a:r>
                <a:r>
                  <a:rPr lang="cs-CZ" altLang="cs-CZ" sz="2000" b="1" u="sng" dirty="0">
                    <a:solidFill>
                      <a:schemeClr val="bg2"/>
                    </a:solidFill>
                  </a:rPr>
                  <a:t>podélné parametry</a:t>
                </a:r>
                <a:r>
                  <a:rPr lang="cs-CZ" altLang="cs-CZ" sz="2000" b="1" dirty="0">
                    <a:solidFill>
                      <a:schemeClr val="bg2"/>
                    </a:solidFill>
                  </a:rPr>
                  <a:t>	</a:t>
                </a:r>
                <a:r>
                  <a:rPr lang="cs-CZ" altLang="cs-CZ" sz="2000" b="1" dirty="0" smtClean="0">
                    <a:solidFill>
                      <a:schemeClr val="bg2"/>
                    </a:solidFill>
                  </a:rPr>
                  <a:t>	Ẑ </a:t>
                </a:r>
                <a:r>
                  <a:rPr lang="cs-CZ" altLang="cs-CZ" sz="2000" b="1" dirty="0">
                    <a:solidFill>
                      <a:schemeClr val="bg2"/>
                    </a:solidFill>
                  </a:rPr>
                  <a:t>= R + </a:t>
                </a:r>
                <a:r>
                  <a:rPr lang="cs-CZ" altLang="cs-CZ" sz="2000" b="1" dirty="0" err="1">
                    <a:solidFill>
                      <a:schemeClr val="bg2"/>
                    </a:solidFill>
                  </a:rPr>
                  <a:t>jX</a:t>
                </a:r>
                <a:r>
                  <a:rPr lang="cs-CZ" altLang="cs-CZ" sz="2000" b="1" baseline="-25000" dirty="0" err="1">
                    <a:solidFill>
                      <a:schemeClr val="bg2"/>
                    </a:solidFill>
                  </a:rPr>
                  <a:t>L</a:t>
                </a:r>
                <a:endParaRPr lang="cs-CZ" altLang="cs-CZ" sz="2000" b="1" baseline="-25000" dirty="0">
                  <a:solidFill>
                    <a:schemeClr val="bg2"/>
                  </a:solidFill>
                </a:endParaRPr>
              </a:p>
              <a:p>
                <a:pPr>
                  <a:spcBef>
                    <a:spcPct val="50000"/>
                  </a:spcBef>
                </a:pPr>
                <a:r>
                  <a:rPr lang="cs-CZ" altLang="cs-CZ" sz="2200" b="1" u="sng" dirty="0">
                    <a:solidFill>
                      <a:schemeClr val="bg2"/>
                    </a:solidFill>
                  </a:rPr>
                  <a:t>střídavá vedení vvn</a:t>
                </a:r>
                <a:r>
                  <a:rPr lang="cs-CZ" altLang="cs-CZ" sz="2000" b="1" dirty="0">
                    <a:solidFill>
                      <a:schemeClr val="bg2"/>
                    </a:solidFill>
                  </a:rPr>
                  <a:t> 	činný odpor vedení	R</a:t>
                </a:r>
              </a:p>
              <a:p>
                <a:r>
                  <a:rPr lang="cs-CZ" altLang="cs-CZ" sz="2000" b="1" dirty="0">
                    <a:solidFill>
                      <a:schemeClr val="bg2"/>
                    </a:solidFill>
                  </a:rPr>
                  <a:t>		indukční reaktance	X</a:t>
                </a:r>
                <a:r>
                  <a:rPr lang="cs-CZ" altLang="cs-CZ" sz="2000" b="1" baseline="-25000" dirty="0">
                    <a:solidFill>
                      <a:schemeClr val="bg2"/>
                    </a:solidFill>
                  </a:rPr>
                  <a:t>L</a:t>
                </a:r>
              </a:p>
              <a:p>
                <a:r>
                  <a:rPr lang="cs-CZ" altLang="cs-CZ" sz="2000" b="1" u="sng" dirty="0" smtClean="0">
                    <a:solidFill>
                      <a:schemeClr val="bg2"/>
                    </a:solidFill>
                  </a:rPr>
                  <a:t>celkové </a:t>
                </a:r>
                <a:r>
                  <a:rPr lang="cs-CZ" altLang="cs-CZ" sz="2000" b="1" u="sng" dirty="0">
                    <a:solidFill>
                      <a:schemeClr val="bg2"/>
                    </a:solidFill>
                  </a:rPr>
                  <a:t>podélné parametry</a:t>
                </a:r>
                <a:r>
                  <a:rPr lang="cs-CZ" altLang="cs-CZ" sz="2000" b="1" dirty="0">
                    <a:solidFill>
                      <a:schemeClr val="bg2"/>
                    </a:solidFill>
                  </a:rPr>
                  <a:t>	</a:t>
                </a:r>
                <a:r>
                  <a:rPr lang="cs-CZ" altLang="cs-CZ" sz="2000" b="1" dirty="0" smtClean="0">
                    <a:solidFill>
                      <a:schemeClr val="bg2"/>
                    </a:solidFill>
                  </a:rPr>
                  <a:t>Ẑ </a:t>
                </a:r>
                <a:r>
                  <a:rPr lang="cs-CZ" altLang="cs-CZ" sz="2000" b="1" dirty="0">
                    <a:solidFill>
                      <a:schemeClr val="bg2"/>
                    </a:solidFill>
                  </a:rPr>
                  <a:t>= R + </a:t>
                </a:r>
                <a:r>
                  <a:rPr lang="cs-CZ" altLang="cs-CZ" sz="2000" b="1" dirty="0" err="1">
                    <a:solidFill>
                      <a:schemeClr val="bg2"/>
                    </a:solidFill>
                  </a:rPr>
                  <a:t>jX</a:t>
                </a:r>
                <a:r>
                  <a:rPr lang="cs-CZ" altLang="cs-CZ" sz="2000" b="1" baseline="-25000" dirty="0" err="1">
                    <a:solidFill>
                      <a:schemeClr val="bg2"/>
                    </a:solidFill>
                  </a:rPr>
                  <a:t>L</a:t>
                </a:r>
                <a:endParaRPr lang="cs-CZ" altLang="cs-CZ" sz="2000" b="1" baseline="-25000" dirty="0">
                  <a:solidFill>
                    <a:schemeClr val="bg2"/>
                  </a:solidFill>
                </a:endParaRPr>
              </a:p>
              <a:p>
                <a:r>
                  <a:rPr lang="cs-CZ" altLang="cs-CZ" sz="2000" b="1" dirty="0">
                    <a:solidFill>
                      <a:schemeClr val="bg2"/>
                    </a:solidFill>
                  </a:rPr>
                  <a:t>		</a:t>
                </a:r>
                <a:endParaRPr lang="cs-CZ" altLang="cs-CZ" sz="2000" b="1" dirty="0" smtClean="0">
                  <a:solidFill>
                    <a:schemeClr val="bg2"/>
                  </a:solidFill>
                </a:endParaRPr>
              </a:p>
              <a:p>
                <a:r>
                  <a:rPr lang="cs-CZ" altLang="cs-CZ" sz="2000" b="1" dirty="0">
                    <a:solidFill>
                      <a:schemeClr val="bg2"/>
                    </a:solidFill>
                  </a:rPr>
                  <a:t>	</a:t>
                </a:r>
                <a:r>
                  <a:rPr lang="cs-CZ" altLang="cs-CZ" sz="2000" b="1" dirty="0" smtClean="0">
                    <a:solidFill>
                      <a:schemeClr val="bg2"/>
                    </a:solidFill>
                  </a:rPr>
                  <a:t>	kapacitní </a:t>
                </a:r>
                <a:r>
                  <a:rPr lang="cs-CZ" altLang="cs-CZ" sz="2000" b="1" dirty="0">
                    <a:solidFill>
                      <a:schemeClr val="bg2"/>
                    </a:solidFill>
                  </a:rPr>
                  <a:t>vodivost	B</a:t>
                </a:r>
                <a:r>
                  <a:rPr lang="cs-CZ" altLang="cs-CZ" sz="2000" b="1" baseline="-25000" dirty="0">
                    <a:solidFill>
                      <a:schemeClr val="bg2"/>
                    </a:solidFill>
                  </a:rPr>
                  <a:t>C</a:t>
                </a:r>
              </a:p>
              <a:p>
                <a:r>
                  <a:rPr lang="cs-CZ" altLang="cs-CZ" sz="2000" b="1" dirty="0">
                    <a:solidFill>
                      <a:schemeClr val="bg2"/>
                    </a:solidFill>
                  </a:rPr>
                  <a:t>		svod 	G</a:t>
                </a:r>
              </a:p>
              <a:p>
                <a:r>
                  <a:rPr lang="cs-CZ" altLang="cs-CZ" sz="2000" b="1" dirty="0">
                    <a:solidFill>
                      <a:schemeClr val="bg2"/>
                    </a:solidFill>
                  </a:rPr>
                  <a:t>		(svod pouze u přesných výpočtů) </a:t>
                </a:r>
              </a:p>
              <a:p>
                <a:r>
                  <a:rPr lang="cs-CZ" altLang="cs-CZ" sz="2000" b="1" u="sng" dirty="0" smtClean="0">
                    <a:solidFill>
                      <a:schemeClr val="bg2"/>
                    </a:solidFill>
                  </a:rPr>
                  <a:t>celkové </a:t>
                </a:r>
                <a:r>
                  <a:rPr lang="cs-CZ" altLang="cs-CZ" sz="2000" b="1" u="sng" dirty="0">
                    <a:solidFill>
                      <a:schemeClr val="bg2"/>
                    </a:solidFill>
                  </a:rPr>
                  <a:t>příčné parametry</a:t>
                </a:r>
                <a:r>
                  <a:rPr lang="cs-CZ" altLang="cs-CZ" sz="2000" b="1" dirty="0">
                    <a:solidFill>
                      <a:schemeClr val="bg2"/>
                    </a:solidFill>
                  </a:rPr>
                  <a:t>	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cs-CZ" altLang="cs-CZ" sz="2000" b="1" i="1" dirty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altLang="cs-CZ" sz="2000" b="1" i="1" dirty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𝒀</m:t>
                        </m:r>
                      </m:e>
                    </m:acc>
                    <m:r>
                      <a:rPr lang="cs-CZ" altLang="cs-CZ" sz="2000" b="1" i="1" dirty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= </m:t>
                    </m:r>
                    <m:r>
                      <a:rPr lang="cs-CZ" altLang="cs-CZ" sz="2000" b="1" i="1" dirty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𝑮</m:t>
                    </m:r>
                    <m:r>
                      <a:rPr lang="cs-CZ" altLang="cs-CZ" sz="2000" b="1" i="1" dirty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 + </m:t>
                    </m:r>
                    <m:r>
                      <a:rPr lang="cs-CZ" altLang="cs-CZ" sz="2000" b="1" i="1" dirty="0" err="1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𝒋𝑩</m:t>
                    </m:r>
                    <m:r>
                      <a:rPr lang="cs-CZ" altLang="cs-CZ" sz="2000" b="1" i="1" baseline="-25000" dirty="0" err="1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𝑪</m:t>
                    </m:r>
                  </m:oMath>
                </a14:m>
                <a:endParaRPr lang="cs-CZ" altLang="cs-CZ" sz="2000" b="1" baseline="-25000" dirty="0">
                  <a:solidFill>
                    <a:schemeClr val="bg2"/>
                  </a:solidFill>
                </a:endParaRPr>
              </a:p>
            </p:txBody>
          </p:sp>
        </mc:Choice>
        <mc:Fallback xmlns="">
          <p:sp>
            <p:nvSpPr>
              <p:cNvPr id="78851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9388" y="1844675"/>
                <a:ext cx="8857108" cy="4688720"/>
              </a:xfrm>
              <a:prstGeom prst="rect">
                <a:avLst/>
              </a:prstGeom>
              <a:blipFill>
                <a:blip r:embed="rId2"/>
                <a:stretch>
                  <a:fillRect l="-895" t="-780" b="-1430"/>
                </a:stretch>
              </a:blipFill>
              <a:ln w="25400">
                <a:noFill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Obdélník 1"/>
          <p:cNvSpPr/>
          <p:nvPr/>
        </p:nvSpPr>
        <p:spPr bwMode="auto">
          <a:xfrm>
            <a:off x="3735060" y="2372814"/>
            <a:ext cx="3528392" cy="360040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</a:endParaRPr>
          </a:p>
        </p:txBody>
      </p:sp>
      <p:sp>
        <p:nvSpPr>
          <p:cNvPr id="5" name="Obdélník 4"/>
          <p:cNvSpPr/>
          <p:nvPr/>
        </p:nvSpPr>
        <p:spPr bwMode="auto">
          <a:xfrm>
            <a:off x="3763764" y="4026089"/>
            <a:ext cx="4923036" cy="1007893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</a:endParaRPr>
          </a:p>
        </p:txBody>
      </p:sp>
      <p:sp>
        <p:nvSpPr>
          <p:cNvPr id="6" name="Obdélník 5"/>
          <p:cNvSpPr/>
          <p:nvPr/>
        </p:nvSpPr>
        <p:spPr bwMode="auto">
          <a:xfrm>
            <a:off x="3735060" y="2909039"/>
            <a:ext cx="4653364" cy="901150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</a:endParaRPr>
          </a:p>
        </p:txBody>
      </p:sp>
      <p:sp>
        <p:nvSpPr>
          <p:cNvPr id="7" name="Obdélník 6"/>
          <p:cNvSpPr/>
          <p:nvPr/>
        </p:nvSpPr>
        <p:spPr bwMode="auto">
          <a:xfrm>
            <a:off x="3763764" y="5086317"/>
            <a:ext cx="4923036" cy="1447077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88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88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8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8851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8851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885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8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8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8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8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78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78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788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788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788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7885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7885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0" grpId="0"/>
      <p:bldP spid="78851" grpId="0" build="allAtOnce" animBg="1"/>
      <p:bldP spid="2" grpId="0" animBg="1"/>
      <p:bldP spid="2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18487" cy="865188"/>
          </a:xfrm>
        </p:spPr>
        <p:txBody>
          <a:bodyPr/>
          <a:lstStyle/>
          <a:p>
            <a:r>
              <a:rPr lang="cs-CZ" altLang="cs-CZ" sz="4000" b="1" u="sng">
                <a:solidFill>
                  <a:schemeClr val="bg2"/>
                </a:solidFill>
                <a:effectLst/>
              </a:rPr>
              <a:t>Kabelová vedení</a:t>
            </a:r>
          </a:p>
        </p:txBody>
      </p:sp>
      <p:sp>
        <p:nvSpPr>
          <p:cNvPr id="79875" name="Text Box 3"/>
          <p:cNvSpPr txBox="1">
            <a:spLocks noChangeArrowheads="1"/>
          </p:cNvSpPr>
          <p:nvPr/>
        </p:nvSpPr>
        <p:spPr bwMode="auto">
          <a:xfrm>
            <a:off x="251520" y="1196752"/>
            <a:ext cx="8675688" cy="489582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273050" indent="-273050" defTabSz="1222375">
              <a:tabLst>
                <a:tab pos="1349375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162050" defTabSz="1222375">
              <a:tabLst>
                <a:tab pos="1349375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41438" defTabSz="1222375">
              <a:tabLst>
                <a:tab pos="1349375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20825" defTabSz="1222375">
              <a:tabLst>
                <a:tab pos="1349375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1222375">
              <a:tabLst>
                <a:tab pos="1349375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1222375" fontAlgn="base">
              <a:spcBef>
                <a:spcPct val="0"/>
              </a:spcBef>
              <a:spcAft>
                <a:spcPct val="0"/>
              </a:spcAft>
              <a:tabLst>
                <a:tab pos="1349375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1222375" fontAlgn="base">
              <a:spcBef>
                <a:spcPct val="0"/>
              </a:spcBef>
              <a:spcAft>
                <a:spcPct val="0"/>
              </a:spcAft>
              <a:tabLst>
                <a:tab pos="1349375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1222375" fontAlgn="base">
              <a:spcBef>
                <a:spcPct val="0"/>
              </a:spcBef>
              <a:spcAft>
                <a:spcPct val="0"/>
              </a:spcAft>
              <a:tabLst>
                <a:tab pos="1349375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1222375" fontAlgn="base">
              <a:spcBef>
                <a:spcPct val="0"/>
              </a:spcBef>
              <a:spcAft>
                <a:spcPct val="0"/>
              </a:spcAft>
              <a:tabLst>
                <a:tab pos="1349375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400" b="1" u="sng" dirty="0">
                <a:solidFill>
                  <a:schemeClr val="bg2"/>
                </a:solidFill>
              </a:rPr>
              <a:t>Činný odpor kabelového vedení: </a:t>
            </a:r>
          </a:p>
          <a:p>
            <a:pPr>
              <a:spcBef>
                <a:spcPct val="50000"/>
              </a:spcBef>
            </a:pPr>
            <a:r>
              <a:rPr lang="cs-CZ" altLang="cs-CZ" sz="2000" b="1" dirty="0">
                <a:solidFill>
                  <a:schemeClr val="bg2"/>
                </a:solidFill>
              </a:rPr>
              <a:t>*	trojfázový kabel tvoří symetrické vedení</a:t>
            </a:r>
          </a:p>
          <a:p>
            <a:r>
              <a:rPr lang="cs-CZ" altLang="cs-CZ" sz="2000" b="1" dirty="0">
                <a:solidFill>
                  <a:schemeClr val="bg2"/>
                </a:solidFill>
              </a:rPr>
              <a:t>*	výpočet je stejný jako u venkovního vedení</a:t>
            </a:r>
          </a:p>
          <a:p>
            <a:pPr>
              <a:spcBef>
                <a:spcPct val="50000"/>
              </a:spcBef>
            </a:pPr>
            <a:r>
              <a:rPr lang="cs-CZ" altLang="cs-CZ" sz="2400" b="1" u="sng" dirty="0">
                <a:solidFill>
                  <a:schemeClr val="bg2"/>
                </a:solidFill>
              </a:rPr>
              <a:t>Indukční reaktance kabelového vedení: </a:t>
            </a:r>
          </a:p>
          <a:p>
            <a:pPr>
              <a:spcBef>
                <a:spcPct val="50000"/>
              </a:spcBef>
            </a:pPr>
            <a:r>
              <a:rPr lang="cs-CZ" altLang="cs-CZ" sz="2000" b="1" dirty="0">
                <a:solidFill>
                  <a:schemeClr val="bg2"/>
                </a:solidFill>
              </a:rPr>
              <a:t>*	podmínka d </a:t>
            </a:r>
            <a:r>
              <a:rPr lang="en-US" altLang="cs-CZ" sz="2000" b="1" dirty="0">
                <a:solidFill>
                  <a:schemeClr val="bg2"/>
                </a:solidFill>
                <a:cs typeface="Arial" panose="020B0604020202020204" pitchFamily="34" charset="0"/>
              </a:rPr>
              <a:t>&gt;&gt;</a:t>
            </a:r>
            <a:r>
              <a:rPr lang="cs-CZ" altLang="cs-CZ" sz="2000" b="1" dirty="0">
                <a:solidFill>
                  <a:schemeClr val="bg2"/>
                </a:solidFill>
                <a:cs typeface="Arial" panose="020B0604020202020204" pitchFamily="34" charset="0"/>
              </a:rPr>
              <a:t> r neplatí, přesto je </a:t>
            </a:r>
            <a:r>
              <a:rPr lang="cs-CZ" altLang="cs-CZ" sz="2000" b="1" dirty="0">
                <a:solidFill>
                  <a:schemeClr val="bg2"/>
                </a:solidFill>
              </a:rPr>
              <a:t>výpočet stejný jako u venkovního vedení (pouze s menší přesností</a:t>
            </a:r>
            <a:r>
              <a:rPr lang="cs-CZ" altLang="cs-CZ" sz="2000" b="1" dirty="0" smtClean="0">
                <a:solidFill>
                  <a:schemeClr val="bg2"/>
                </a:solidFill>
              </a:rPr>
              <a:t>)</a:t>
            </a:r>
          </a:p>
          <a:p>
            <a:pPr>
              <a:spcBef>
                <a:spcPct val="50000"/>
              </a:spcBef>
            </a:pPr>
            <a:r>
              <a:rPr lang="cs-CZ" altLang="cs-CZ" sz="2400" b="1" u="sng" dirty="0" smtClean="0">
                <a:solidFill>
                  <a:schemeClr val="bg2"/>
                </a:solidFill>
              </a:rPr>
              <a:t>Kapacitní vodivost kabelového </a:t>
            </a:r>
            <a:r>
              <a:rPr lang="cs-CZ" altLang="cs-CZ" sz="2400" b="1" u="sng" dirty="0">
                <a:solidFill>
                  <a:schemeClr val="bg2"/>
                </a:solidFill>
              </a:rPr>
              <a:t>vedení: </a:t>
            </a:r>
          </a:p>
          <a:p>
            <a:pPr>
              <a:spcBef>
                <a:spcPct val="50000"/>
              </a:spcBef>
            </a:pPr>
            <a:r>
              <a:rPr lang="cs-CZ" altLang="cs-CZ" sz="2000" b="1" dirty="0">
                <a:solidFill>
                  <a:schemeClr val="bg2"/>
                </a:solidFill>
              </a:rPr>
              <a:t>*	</a:t>
            </a:r>
            <a:r>
              <a:rPr lang="cs-CZ" altLang="cs-CZ" sz="2000" b="1" dirty="0" smtClean="0">
                <a:solidFill>
                  <a:schemeClr val="bg2"/>
                </a:solidFill>
              </a:rPr>
              <a:t>uvažuje se u kabelů vn a vvn </a:t>
            </a:r>
            <a:endParaRPr lang="cs-CZ" altLang="cs-CZ" sz="2000" b="1" dirty="0">
              <a:solidFill>
                <a:schemeClr val="bg2"/>
              </a:solidFill>
            </a:endParaRPr>
          </a:p>
          <a:p>
            <a:pPr>
              <a:spcBef>
                <a:spcPct val="50000"/>
              </a:spcBef>
            </a:pPr>
            <a:r>
              <a:rPr lang="cs-CZ" altLang="cs-CZ" sz="2400" b="1" u="sng" dirty="0" smtClean="0">
                <a:solidFill>
                  <a:schemeClr val="bg2"/>
                </a:solidFill>
              </a:rPr>
              <a:t>Svodová </a:t>
            </a:r>
            <a:r>
              <a:rPr lang="cs-CZ" altLang="cs-CZ" sz="2400" b="1" u="sng" dirty="0">
                <a:solidFill>
                  <a:schemeClr val="bg2"/>
                </a:solidFill>
              </a:rPr>
              <a:t>vodivost kabelového vedení:</a:t>
            </a:r>
          </a:p>
          <a:p>
            <a:pPr>
              <a:spcBef>
                <a:spcPct val="50000"/>
              </a:spcBef>
            </a:pPr>
            <a:r>
              <a:rPr lang="cs-CZ" altLang="cs-CZ" sz="2000" b="1" dirty="0">
                <a:solidFill>
                  <a:schemeClr val="bg2"/>
                </a:solidFill>
                <a:sym typeface="Symbol" panose="05050102010706020507" pitchFamily="18" charset="2"/>
              </a:rPr>
              <a:t>*	souvisí s dielektrickými ztrátami v izolaci kabelu</a:t>
            </a:r>
          </a:p>
          <a:p>
            <a:r>
              <a:rPr lang="cs-CZ" altLang="cs-CZ" sz="2000" b="1" dirty="0">
                <a:solidFill>
                  <a:schemeClr val="bg2"/>
                </a:solidFill>
                <a:sym typeface="Symbol" panose="05050102010706020507" pitchFamily="18" charset="2"/>
              </a:rPr>
              <a:t>*	uvažuje se pouze u kabelů vvn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98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98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9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9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9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9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9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98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98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98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98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98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798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18487" cy="1512887"/>
          </a:xfrm>
        </p:spPr>
        <p:txBody>
          <a:bodyPr/>
          <a:lstStyle/>
          <a:p>
            <a:r>
              <a:rPr lang="cs-CZ" altLang="cs-CZ" sz="4000" b="1" u="sng" dirty="0">
                <a:solidFill>
                  <a:schemeClr val="bg2"/>
                </a:solidFill>
                <a:effectLst/>
              </a:rPr>
              <a:t>Elektrické parametry venkovního vedení</a:t>
            </a: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250825" y="2060575"/>
            <a:ext cx="8675688" cy="43211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273050" indent="-273050" defTabSz="1222375">
              <a:tabLst>
                <a:tab pos="1349375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162050" defTabSz="1222375">
              <a:tabLst>
                <a:tab pos="1349375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41438" defTabSz="1222375">
              <a:tabLst>
                <a:tab pos="1349375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20825" defTabSz="1222375">
              <a:tabLst>
                <a:tab pos="1349375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1222375">
              <a:tabLst>
                <a:tab pos="1349375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1222375" fontAlgn="base">
              <a:spcBef>
                <a:spcPct val="0"/>
              </a:spcBef>
              <a:spcAft>
                <a:spcPct val="0"/>
              </a:spcAft>
              <a:tabLst>
                <a:tab pos="1349375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1222375" fontAlgn="base">
              <a:spcBef>
                <a:spcPct val="0"/>
              </a:spcBef>
              <a:spcAft>
                <a:spcPct val="0"/>
              </a:spcAft>
              <a:tabLst>
                <a:tab pos="1349375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1222375" fontAlgn="base">
              <a:spcBef>
                <a:spcPct val="0"/>
              </a:spcBef>
              <a:spcAft>
                <a:spcPct val="0"/>
              </a:spcAft>
              <a:tabLst>
                <a:tab pos="1349375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1222375" fontAlgn="base">
              <a:spcBef>
                <a:spcPct val="0"/>
              </a:spcBef>
              <a:spcAft>
                <a:spcPct val="0"/>
              </a:spcAft>
              <a:tabLst>
                <a:tab pos="1349375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400" b="1" u="sng" dirty="0">
                <a:solidFill>
                  <a:schemeClr val="bg2"/>
                </a:solidFill>
              </a:rPr>
              <a:t>Jaké jsou </a:t>
            </a:r>
            <a:r>
              <a:rPr lang="cs-CZ" altLang="cs-CZ" sz="2400" b="1" u="sng" dirty="0" smtClean="0">
                <a:solidFill>
                  <a:schemeClr val="bg2"/>
                </a:solidFill>
              </a:rPr>
              <a:t>obecné parametry </a:t>
            </a:r>
            <a:r>
              <a:rPr lang="cs-CZ" altLang="cs-CZ" sz="2400" b="1" u="sng" dirty="0">
                <a:solidFill>
                  <a:schemeClr val="bg2"/>
                </a:solidFill>
              </a:rPr>
              <a:t>vedení: ?</a:t>
            </a:r>
          </a:p>
          <a:p>
            <a:pPr>
              <a:spcBef>
                <a:spcPct val="50000"/>
              </a:spcBef>
            </a:pPr>
            <a:r>
              <a:rPr lang="cs-CZ" altLang="cs-CZ" sz="2000" b="1" dirty="0">
                <a:solidFill>
                  <a:schemeClr val="bg2"/>
                </a:solidFill>
              </a:rPr>
              <a:t>*	činný odpor, indukčnost (indukční reaktance), vodivost, kapacita (kapacitní vodivost).</a:t>
            </a:r>
          </a:p>
          <a:p>
            <a:pPr>
              <a:spcBef>
                <a:spcPct val="50000"/>
              </a:spcBef>
            </a:pPr>
            <a:r>
              <a:rPr lang="cs-CZ" altLang="cs-CZ" sz="2400" b="1" u="sng" dirty="0" smtClean="0">
                <a:solidFill>
                  <a:schemeClr val="bg2"/>
                </a:solidFill>
              </a:rPr>
              <a:t>V jakých jednotkách se </a:t>
            </a:r>
            <a:r>
              <a:rPr lang="cs-CZ" altLang="cs-CZ" sz="2400" b="1" u="sng" dirty="0">
                <a:solidFill>
                  <a:schemeClr val="bg2"/>
                </a:solidFill>
              </a:rPr>
              <a:t>určují parametry vedení: ?</a:t>
            </a:r>
          </a:p>
          <a:p>
            <a:pPr>
              <a:spcBef>
                <a:spcPct val="50000"/>
              </a:spcBef>
            </a:pPr>
            <a:r>
              <a:rPr lang="cs-CZ" altLang="cs-CZ" sz="2000" b="1" dirty="0">
                <a:solidFill>
                  <a:schemeClr val="bg2"/>
                </a:solidFill>
              </a:rPr>
              <a:t>*	určují se na jednotku délky vedení (například </a:t>
            </a:r>
            <a:r>
              <a:rPr lang="cs-CZ" altLang="cs-CZ" sz="2000" b="1" dirty="0">
                <a:solidFill>
                  <a:schemeClr val="bg2"/>
                </a:solidFill>
                <a:sym typeface="Symbol" panose="05050102010706020507" pitchFamily="18" charset="2"/>
              </a:rPr>
              <a:t>/</a:t>
            </a:r>
            <a:r>
              <a:rPr lang="cs-CZ" altLang="cs-CZ" sz="2000" b="1" dirty="0" smtClean="0">
                <a:solidFill>
                  <a:schemeClr val="bg2"/>
                </a:solidFill>
                <a:sym typeface="Symbol" panose="05050102010706020507" pitchFamily="18" charset="2"/>
              </a:rPr>
              <a:t>km, S/km)</a:t>
            </a:r>
            <a:endParaRPr lang="cs-CZ" altLang="cs-CZ" sz="2000" b="1" dirty="0">
              <a:solidFill>
                <a:schemeClr val="bg2"/>
              </a:solidFill>
              <a:sym typeface="Symbol" panose="05050102010706020507" pitchFamily="18" charset="2"/>
            </a:endParaRPr>
          </a:p>
          <a:p>
            <a:pPr>
              <a:spcBef>
                <a:spcPct val="50000"/>
              </a:spcBef>
            </a:pPr>
            <a:r>
              <a:rPr lang="cs-CZ" altLang="cs-CZ" sz="2400" b="1" u="sng" dirty="0">
                <a:solidFill>
                  <a:schemeClr val="bg2"/>
                </a:solidFill>
              </a:rPr>
              <a:t>Jak lze zjistit parametry vedení: ?</a:t>
            </a:r>
          </a:p>
          <a:p>
            <a:pPr>
              <a:spcBef>
                <a:spcPct val="50000"/>
              </a:spcBef>
            </a:pPr>
            <a:r>
              <a:rPr lang="cs-CZ" altLang="cs-CZ" sz="2000" b="1" dirty="0">
                <a:solidFill>
                  <a:schemeClr val="bg2"/>
                </a:solidFill>
              </a:rPr>
              <a:t>*	parametry, které jsou přibližně konstantní lze určit z tabulek od výrobce vodičů</a:t>
            </a:r>
          </a:p>
          <a:p>
            <a:pPr>
              <a:spcBef>
                <a:spcPct val="50000"/>
              </a:spcBef>
            </a:pPr>
            <a:r>
              <a:rPr lang="cs-CZ" altLang="cs-CZ" sz="2000" b="1" dirty="0">
                <a:solidFill>
                  <a:schemeClr val="bg2"/>
                </a:solidFill>
              </a:rPr>
              <a:t>*	proměnné parametry se určují výpočtem podle konstrukčního provedení vedení a tabulkových </a:t>
            </a:r>
            <a:r>
              <a:rPr lang="cs-CZ" altLang="cs-CZ" sz="2000" b="1" dirty="0" smtClean="0">
                <a:solidFill>
                  <a:schemeClr val="bg2"/>
                </a:solidFill>
              </a:rPr>
              <a:t>hodnot (vzájemná indukčnost)   </a:t>
            </a:r>
            <a:endParaRPr lang="cs-CZ" altLang="cs-CZ" sz="2000" b="1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2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2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2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2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2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18487" cy="865188"/>
          </a:xfrm>
        </p:spPr>
        <p:txBody>
          <a:bodyPr/>
          <a:lstStyle/>
          <a:p>
            <a:r>
              <a:rPr lang="cs-CZ" altLang="cs-CZ" sz="4000" b="1" u="sng">
                <a:solidFill>
                  <a:schemeClr val="bg2"/>
                </a:solidFill>
                <a:effectLst/>
              </a:rPr>
              <a:t>Kabelová vedení</a:t>
            </a:r>
          </a:p>
        </p:txBody>
      </p:sp>
      <p:sp>
        <p:nvSpPr>
          <p:cNvPr id="80899" name="Text Box 3"/>
          <p:cNvSpPr txBox="1">
            <a:spLocks noChangeArrowheads="1"/>
          </p:cNvSpPr>
          <p:nvPr/>
        </p:nvSpPr>
        <p:spPr bwMode="auto">
          <a:xfrm>
            <a:off x="250825" y="1268413"/>
            <a:ext cx="8675688" cy="19907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273050" indent="-273050" defTabSz="1222375">
              <a:tabLst>
                <a:tab pos="1349375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162050" defTabSz="1222375">
              <a:tabLst>
                <a:tab pos="1349375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41438" defTabSz="1222375">
              <a:tabLst>
                <a:tab pos="1349375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20825" defTabSz="1222375">
              <a:tabLst>
                <a:tab pos="1349375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1222375">
              <a:tabLst>
                <a:tab pos="1349375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1222375" fontAlgn="base">
              <a:spcBef>
                <a:spcPct val="0"/>
              </a:spcBef>
              <a:spcAft>
                <a:spcPct val="0"/>
              </a:spcAft>
              <a:tabLst>
                <a:tab pos="1349375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1222375" fontAlgn="base">
              <a:spcBef>
                <a:spcPct val="0"/>
              </a:spcBef>
              <a:spcAft>
                <a:spcPct val="0"/>
              </a:spcAft>
              <a:tabLst>
                <a:tab pos="1349375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1222375" fontAlgn="base">
              <a:spcBef>
                <a:spcPct val="0"/>
              </a:spcBef>
              <a:spcAft>
                <a:spcPct val="0"/>
              </a:spcAft>
              <a:tabLst>
                <a:tab pos="1349375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1222375" fontAlgn="base">
              <a:spcBef>
                <a:spcPct val="0"/>
              </a:spcBef>
              <a:spcAft>
                <a:spcPct val="0"/>
              </a:spcAft>
              <a:tabLst>
                <a:tab pos="1349375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400" b="1" u="sng">
                <a:solidFill>
                  <a:schemeClr val="bg2"/>
                </a:solidFill>
              </a:rPr>
              <a:t>Kapacitní vodivost kabelového vedení </a:t>
            </a:r>
          </a:p>
          <a:p>
            <a:pPr>
              <a:spcBef>
                <a:spcPct val="50000"/>
              </a:spcBef>
            </a:pPr>
            <a:r>
              <a:rPr lang="cs-CZ" altLang="cs-CZ" sz="2200" b="1" u="sng">
                <a:solidFill>
                  <a:schemeClr val="bg2"/>
                </a:solidFill>
              </a:rPr>
              <a:t>Rozdělení kabelů:</a:t>
            </a:r>
          </a:p>
          <a:p>
            <a:r>
              <a:rPr lang="cs-CZ" altLang="cs-CZ" sz="2200" b="1">
                <a:solidFill>
                  <a:schemeClr val="bg2"/>
                </a:solidFill>
              </a:rPr>
              <a:t>*	trojfázové, celoplastové bez vodivého pláště</a:t>
            </a:r>
          </a:p>
          <a:p>
            <a:r>
              <a:rPr lang="cs-CZ" altLang="cs-CZ" sz="2200" b="1">
                <a:solidFill>
                  <a:schemeClr val="bg2"/>
                </a:solidFill>
              </a:rPr>
              <a:t>*	jednožilové s kovovým pláštěm</a:t>
            </a:r>
          </a:p>
          <a:p>
            <a:r>
              <a:rPr lang="cs-CZ" altLang="cs-CZ" sz="2200" b="1">
                <a:solidFill>
                  <a:schemeClr val="bg2"/>
                </a:solidFill>
              </a:rPr>
              <a:t>*	trojfázové se společným kovovým pláštěm</a:t>
            </a:r>
          </a:p>
        </p:txBody>
      </p:sp>
      <p:pic>
        <p:nvPicPr>
          <p:cNvPr id="809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927475"/>
            <a:ext cx="4608513" cy="258127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09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3933825"/>
            <a:ext cx="4067175" cy="2563813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08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08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0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0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0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0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08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09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09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0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09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09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0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89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260350"/>
            <a:ext cx="8928991" cy="792163"/>
          </a:xfrm>
        </p:spPr>
        <p:txBody>
          <a:bodyPr/>
          <a:lstStyle/>
          <a:p>
            <a:r>
              <a:rPr lang="cs-CZ" altLang="cs-CZ" sz="3200" b="1" u="sng" dirty="0">
                <a:solidFill>
                  <a:schemeClr val="bg2"/>
                </a:solidFill>
                <a:effectLst/>
              </a:rPr>
              <a:t>Stejnosměrná </a:t>
            </a:r>
            <a:r>
              <a:rPr lang="cs-CZ" altLang="cs-CZ" sz="3200" b="1" u="sng" dirty="0" smtClean="0">
                <a:solidFill>
                  <a:schemeClr val="bg2"/>
                </a:solidFill>
                <a:effectLst/>
              </a:rPr>
              <a:t>vedení </a:t>
            </a:r>
            <a:r>
              <a:rPr lang="cs-CZ" altLang="cs-CZ" sz="2400" b="1" u="sng" dirty="0" smtClean="0">
                <a:solidFill>
                  <a:schemeClr val="bg2"/>
                </a:solidFill>
                <a:effectLst/>
              </a:rPr>
              <a:t>- venkovní a kabelové rozvody</a:t>
            </a:r>
            <a:endParaRPr lang="cs-CZ" altLang="cs-CZ" sz="2400" b="1" u="sng" dirty="0">
              <a:solidFill>
                <a:schemeClr val="bg2"/>
              </a:solidFill>
              <a:effectLst/>
            </a:endParaRPr>
          </a:p>
        </p:txBody>
      </p:sp>
      <p:sp>
        <p:nvSpPr>
          <p:cNvPr id="81923" name="Text Box 3"/>
          <p:cNvSpPr txBox="1">
            <a:spLocks noChangeArrowheads="1"/>
          </p:cNvSpPr>
          <p:nvPr/>
        </p:nvSpPr>
        <p:spPr bwMode="auto">
          <a:xfrm>
            <a:off x="250825" y="1196975"/>
            <a:ext cx="8675688" cy="7270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defTabSz="1222375">
              <a:tabLst>
                <a:tab pos="1349375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162050" defTabSz="1222375">
              <a:tabLst>
                <a:tab pos="1349375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41438" defTabSz="1222375">
              <a:tabLst>
                <a:tab pos="1349375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20825" defTabSz="1222375">
              <a:tabLst>
                <a:tab pos="1349375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1222375">
              <a:tabLst>
                <a:tab pos="1349375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1222375" fontAlgn="base">
              <a:spcBef>
                <a:spcPct val="0"/>
              </a:spcBef>
              <a:spcAft>
                <a:spcPct val="0"/>
              </a:spcAft>
              <a:tabLst>
                <a:tab pos="1349375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1222375" fontAlgn="base">
              <a:spcBef>
                <a:spcPct val="0"/>
              </a:spcBef>
              <a:spcAft>
                <a:spcPct val="0"/>
              </a:spcAft>
              <a:tabLst>
                <a:tab pos="1349375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1222375" fontAlgn="base">
              <a:spcBef>
                <a:spcPct val="0"/>
              </a:spcBef>
              <a:spcAft>
                <a:spcPct val="0"/>
              </a:spcAft>
              <a:tabLst>
                <a:tab pos="1349375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1222375" fontAlgn="base">
              <a:spcBef>
                <a:spcPct val="0"/>
              </a:spcBef>
              <a:spcAft>
                <a:spcPct val="0"/>
              </a:spcAft>
              <a:tabLst>
                <a:tab pos="1349375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 i="1" u="sng" dirty="0">
                <a:solidFill>
                  <a:schemeClr val="bg2"/>
                </a:solidFill>
              </a:rPr>
              <a:t>Hlavním úkolem výpočtu stejnosměrných sítí je vysvětlit obecné metody výpočtu. Principy zůstávají stejné i při výpočtu střídavých sítí</a:t>
            </a:r>
            <a:endParaRPr lang="cs-CZ" altLang="cs-CZ" sz="2000" b="1" i="1" dirty="0">
              <a:solidFill>
                <a:schemeClr val="bg2"/>
              </a:solidFill>
            </a:endParaRPr>
          </a:p>
        </p:txBody>
      </p:sp>
      <p:sp>
        <p:nvSpPr>
          <p:cNvPr id="81926" name="Text Box 6"/>
          <p:cNvSpPr txBox="1">
            <a:spLocks noChangeArrowheads="1"/>
          </p:cNvSpPr>
          <p:nvPr/>
        </p:nvSpPr>
        <p:spPr bwMode="auto">
          <a:xfrm>
            <a:off x="250825" y="2060575"/>
            <a:ext cx="8675688" cy="3972499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182563" indent="-182563" defTabSz="1222375">
              <a:tabLst>
                <a:tab pos="1349375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162050" defTabSz="1222375">
              <a:tabLst>
                <a:tab pos="1349375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41438" defTabSz="1222375">
              <a:tabLst>
                <a:tab pos="1349375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20825" defTabSz="1222375">
              <a:tabLst>
                <a:tab pos="1349375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1222375">
              <a:tabLst>
                <a:tab pos="1349375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1222375" fontAlgn="base">
              <a:spcBef>
                <a:spcPct val="0"/>
              </a:spcBef>
              <a:spcAft>
                <a:spcPct val="0"/>
              </a:spcAft>
              <a:tabLst>
                <a:tab pos="1349375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1222375" fontAlgn="base">
              <a:spcBef>
                <a:spcPct val="0"/>
              </a:spcBef>
              <a:spcAft>
                <a:spcPct val="0"/>
              </a:spcAft>
              <a:tabLst>
                <a:tab pos="1349375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1222375" fontAlgn="base">
              <a:spcBef>
                <a:spcPct val="0"/>
              </a:spcBef>
              <a:spcAft>
                <a:spcPct val="0"/>
              </a:spcAft>
              <a:tabLst>
                <a:tab pos="1349375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1222375" fontAlgn="base">
              <a:spcBef>
                <a:spcPct val="0"/>
              </a:spcBef>
              <a:spcAft>
                <a:spcPct val="0"/>
              </a:spcAft>
              <a:tabLst>
                <a:tab pos="1349375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200" b="1" u="sng" dirty="0">
                <a:solidFill>
                  <a:schemeClr val="bg2"/>
                </a:solidFill>
              </a:rPr>
              <a:t>Předpoklady výpočtu:</a:t>
            </a:r>
          </a:p>
          <a:p>
            <a:pPr>
              <a:spcBef>
                <a:spcPct val="50000"/>
              </a:spcBef>
            </a:pPr>
            <a:r>
              <a:rPr lang="cs-CZ" altLang="cs-CZ" sz="2000" b="1" dirty="0">
                <a:solidFill>
                  <a:schemeClr val="bg2"/>
                </a:solidFill>
              </a:rPr>
              <a:t>*	vedení je dvouvodičové</a:t>
            </a:r>
          </a:p>
          <a:p>
            <a:r>
              <a:rPr lang="cs-CZ" altLang="cs-CZ" sz="2000" b="1" dirty="0">
                <a:solidFill>
                  <a:schemeClr val="bg2"/>
                </a:solidFill>
              </a:rPr>
              <a:t>*	vodiče mají stejný průřez i stejný materiál po celé délce </a:t>
            </a:r>
            <a:r>
              <a:rPr lang="cs-CZ" altLang="cs-CZ" sz="2000" b="1" dirty="0" smtClean="0">
                <a:solidFill>
                  <a:schemeClr val="bg2"/>
                </a:solidFill>
              </a:rPr>
              <a:t>vedení</a:t>
            </a:r>
          </a:p>
          <a:p>
            <a:r>
              <a:rPr lang="cs-CZ" altLang="cs-CZ" sz="2000" b="1" dirty="0">
                <a:solidFill>
                  <a:schemeClr val="bg2"/>
                </a:solidFill>
              </a:rPr>
              <a:t>	</a:t>
            </a:r>
            <a:r>
              <a:rPr lang="cs-CZ" altLang="cs-CZ" b="1" i="1" dirty="0" smtClean="0">
                <a:solidFill>
                  <a:schemeClr val="bg2"/>
                </a:solidFill>
              </a:rPr>
              <a:t>- v současné době je průřez vodičů střídavých vedení konstantní (zejména ve městech) </a:t>
            </a:r>
            <a:r>
              <a:rPr lang="cs-CZ" altLang="cs-CZ" sz="2000" b="1" dirty="0" smtClean="0">
                <a:solidFill>
                  <a:schemeClr val="bg2"/>
                </a:solidFill>
              </a:rPr>
              <a:t> </a:t>
            </a:r>
            <a:endParaRPr lang="cs-CZ" altLang="cs-CZ" sz="2000" b="1" dirty="0">
              <a:solidFill>
                <a:schemeClr val="bg2"/>
              </a:solidFill>
            </a:endParaRPr>
          </a:p>
          <a:p>
            <a:r>
              <a:rPr lang="cs-CZ" altLang="cs-CZ" sz="2000" b="1" dirty="0">
                <a:solidFill>
                  <a:schemeClr val="bg2"/>
                </a:solidFill>
              </a:rPr>
              <a:t>*	výkon jednotlivých odběrů je konstantní, nezávislý na změnách napětí v síti (vlivem úbytků napětí</a:t>
            </a:r>
            <a:r>
              <a:rPr lang="cs-CZ" altLang="cs-CZ" sz="2000" b="1" dirty="0" smtClean="0">
                <a:solidFill>
                  <a:schemeClr val="bg2"/>
                </a:solidFill>
              </a:rPr>
              <a:t>)</a:t>
            </a:r>
          </a:p>
          <a:p>
            <a:r>
              <a:rPr lang="cs-CZ" altLang="cs-CZ" sz="2000" b="1" i="1" dirty="0" smtClean="0">
                <a:solidFill>
                  <a:schemeClr val="bg2"/>
                </a:solidFill>
              </a:rPr>
              <a:t>	</a:t>
            </a:r>
            <a:r>
              <a:rPr lang="cs-CZ" altLang="cs-CZ" b="1" i="1" dirty="0" smtClean="0">
                <a:solidFill>
                  <a:schemeClr val="bg2"/>
                </a:solidFill>
              </a:rPr>
              <a:t>- pro výpočet se neuvažují změny v odběrech v důsledku úbytku napětí na vedení (v PC by to bylo hodnoceno jako cyklický odkaz)</a:t>
            </a:r>
            <a:endParaRPr lang="cs-CZ" altLang="cs-CZ" sz="2000" b="1" dirty="0">
              <a:solidFill>
                <a:schemeClr val="bg2"/>
              </a:solidFill>
            </a:endParaRPr>
          </a:p>
          <a:p>
            <a:r>
              <a:rPr lang="cs-CZ" altLang="cs-CZ" sz="2000" b="1" dirty="0">
                <a:solidFill>
                  <a:schemeClr val="bg2"/>
                </a:solidFill>
              </a:rPr>
              <a:t>*	při výpočtu proudů jednotlivých odběrů předpokládáme jmenovité napětí </a:t>
            </a:r>
            <a:endParaRPr lang="cs-CZ" altLang="cs-CZ" sz="2000" b="1" dirty="0" smtClean="0">
              <a:solidFill>
                <a:schemeClr val="bg2"/>
              </a:solidFill>
            </a:endParaRPr>
          </a:p>
          <a:p>
            <a:r>
              <a:rPr lang="cs-CZ" altLang="cs-CZ" b="1" i="1" dirty="0" smtClean="0">
                <a:solidFill>
                  <a:schemeClr val="bg2"/>
                </a:solidFill>
              </a:rPr>
              <a:t>	- většina odběrů je definována výkonem (příkonem) </a:t>
            </a:r>
            <a:endParaRPr lang="cs-CZ" altLang="cs-CZ" sz="2000" b="1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19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19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1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19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19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19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19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19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19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19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19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2" grpId="0"/>
      <p:bldP spid="819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18487" cy="792163"/>
          </a:xfrm>
        </p:spPr>
        <p:txBody>
          <a:bodyPr/>
          <a:lstStyle/>
          <a:p>
            <a:r>
              <a:rPr lang="cs-CZ" altLang="cs-CZ" sz="4000" b="1" u="sng" dirty="0">
                <a:solidFill>
                  <a:schemeClr val="bg2"/>
                </a:solidFill>
                <a:effectLst/>
              </a:rPr>
              <a:t>Stejnosměrná vedení</a:t>
            </a:r>
          </a:p>
        </p:txBody>
      </p:sp>
      <p:sp>
        <p:nvSpPr>
          <p:cNvPr id="81927" name="Text Box 7"/>
          <p:cNvSpPr txBox="1">
            <a:spLocks noChangeArrowheads="1"/>
          </p:cNvSpPr>
          <p:nvPr/>
        </p:nvSpPr>
        <p:spPr bwMode="auto">
          <a:xfrm>
            <a:off x="107504" y="1196752"/>
            <a:ext cx="8675688" cy="3480056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182563" indent="-182563" defTabSz="1222375">
              <a:tabLst>
                <a:tab pos="1349375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162050" defTabSz="1222375">
              <a:tabLst>
                <a:tab pos="1349375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41438" defTabSz="1222375">
              <a:tabLst>
                <a:tab pos="1349375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20825" defTabSz="1222375">
              <a:tabLst>
                <a:tab pos="1349375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1222375">
              <a:tabLst>
                <a:tab pos="1349375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1222375" fontAlgn="base">
              <a:spcBef>
                <a:spcPct val="0"/>
              </a:spcBef>
              <a:spcAft>
                <a:spcPct val="0"/>
              </a:spcAft>
              <a:tabLst>
                <a:tab pos="1349375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1222375" fontAlgn="base">
              <a:spcBef>
                <a:spcPct val="0"/>
              </a:spcBef>
              <a:spcAft>
                <a:spcPct val="0"/>
              </a:spcAft>
              <a:tabLst>
                <a:tab pos="1349375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1222375" fontAlgn="base">
              <a:spcBef>
                <a:spcPct val="0"/>
              </a:spcBef>
              <a:spcAft>
                <a:spcPct val="0"/>
              </a:spcAft>
              <a:tabLst>
                <a:tab pos="1349375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1222375" fontAlgn="base">
              <a:spcBef>
                <a:spcPct val="0"/>
              </a:spcBef>
              <a:spcAft>
                <a:spcPct val="0"/>
              </a:spcAft>
              <a:tabLst>
                <a:tab pos="1349375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200" b="1" u="sng" dirty="0">
                <a:solidFill>
                  <a:schemeClr val="bg2"/>
                </a:solidFill>
              </a:rPr>
              <a:t>Možnosti provedení vedení:</a:t>
            </a:r>
          </a:p>
          <a:p>
            <a:pPr>
              <a:spcBef>
                <a:spcPts val="0"/>
              </a:spcBef>
              <a:tabLst>
                <a:tab pos="446088" algn="l"/>
                <a:tab pos="8069263" algn="l"/>
              </a:tabLst>
            </a:pPr>
            <a:r>
              <a:rPr lang="cs-CZ" altLang="cs-CZ" sz="2000" b="1" dirty="0">
                <a:solidFill>
                  <a:schemeClr val="bg2"/>
                </a:solidFill>
              </a:rPr>
              <a:t>*	jednoduché vedení s osamělými </a:t>
            </a:r>
            <a:r>
              <a:rPr lang="cs-CZ" altLang="cs-CZ" sz="2000" b="1" dirty="0" smtClean="0">
                <a:solidFill>
                  <a:schemeClr val="bg2"/>
                </a:solidFill>
              </a:rPr>
              <a:t>odběry</a:t>
            </a:r>
          </a:p>
          <a:p>
            <a:pPr>
              <a:spcBef>
                <a:spcPts val="0"/>
              </a:spcBef>
              <a:tabLst>
                <a:tab pos="446088" algn="l"/>
                <a:tab pos="8069263" algn="l"/>
              </a:tabLst>
            </a:pPr>
            <a:r>
              <a:rPr lang="cs-CZ" altLang="cs-CZ" b="1" i="1" dirty="0" smtClean="0">
                <a:solidFill>
                  <a:schemeClr val="bg2"/>
                </a:solidFill>
              </a:rPr>
              <a:t>	- bude probráno podrobně pro stejnosměrná a střídavá vedení</a:t>
            </a:r>
            <a:endParaRPr lang="cs-CZ" altLang="cs-CZ" b="1" i="1" dirty="0">
              <a:solidFill>
                <a:schemeClr val="bg2"/>
              </a:solidFill>
            </a:endParaRPr>
          </a:p>
          <a:p>
            <a:pPr>
              <a:spcBef>
                <a:spcPts val="0"/>
              </a:spcBef>
              <a:tabLst>
                <a:tab pos="446088" algn="l"/>
                <a:tab pos="8069263" algn="l"/>
              </a:tabLst>
            </a:pPr>
            <a:r>
              <a:rPr lang="cs-CZ" altLang="cs-CZ" sz="2000" b="1" dirty="0">
                <a:solidFill>
                  <a:schemeClr val="bg2"/>
                </a:solidFill>
              </a:rPr>
              <a:t>*	jednostranně napájené se spojitým </a:t>
            </a:r>
            <a:r>
              <a:rPr lang="cs-CZ" altLang="cs-CZ" sz="2000" b="1" dirty="0" smtClean="0">
                <a:solidFill>
                  <a:schemeClr val="bg2"/>
                </a:solidFill>
              </a:rPr>
              <a:t>odběrem</a:t>
            </a:r>
          </a:p>
          <a:p>
            <a:pPr>
              <a:spcBef>
                <a:spcPts val="0"/>
              </a:spcBef>
              <a:tabLst>
                <a:tab pos="446088" algn="l"/>
                <a:tab pos="8069263" algn="l"/>
              </a:tabLst>
            </a:pPr>
            <a:r>
              <a:rPr lang="cs-CZ" altLang="cs-CZ" sz="2000" b="1" i="1" dirty="0" smtClean="0">
                <a:solidFill>
                  <a:schemeClr val="bg2"/>
                </a:solidFill>
              </a:rPr>
              <a:t>	- pouze rovnoměrný stejnosměrný odběr</a:t>
            </a:r>
            <a:endParaRPr lang="cs-CZ" altLang="cs-CZ" sz="2000" b="1" dirty="0">
              <a:solidFill>
                <a:schemeClr val="bg2"/>
              </a:solidFill>
            </a:endParaRPr>
          </a:p>
          <a:p>
            <a:pPr>
              <a:spcBef>
                <a:spcPts val="0"/>
              </a:spcBef>
              <a:tabLst>
                <a:tab pos="446088" algn="l"/>
                <a:tab pos="8069263" algn="l"/>
              </a:tabLst>
            </a:pPr>
            <a:r>
              <a:rPr lang="cs-CZ" altLang="cs-CZ" sz="2000" b="1" dirty="0">
                <a:solidFill>
                  <a:schemeClr val="bg2"/>
                </a:solidFill>
              </a:rPr>
              <a:t>*	jednostranně napájené vedení o odbočkami (paprskové vedení) </a:t>
            </a:r>
            <a:endParaRPr lang="cs-CZ" altLang="cs-CZ" sz="2000" b="1" dirty="0" smtClean="0">
              <a:solidFill>
                <a:schemeClr val="bg2"/>
              </a:solidFill>
            </a:endParaRPr>
          </a:p>
          <a:p>
            <a:pPr>
              <a:spcBef>
                <a:spcPts val="0"/>
              </a:spcBef>
              <a:tabLst>
                <a:tab pos="446088" algn="l"/>
                <a:tab pos="8069263" algn="l"/>
              </a:tabLst>
            </a:pPr>
            <a:r>
              <a:rPr lang="cs-CZ" altLang="cs-CZ" sz="2000" b="1" i="1" dirty="0" smtClean="0">
                <a:solidFill>
                  <a:schemeClr val="bg2"/>
                </a:solidFill>
              </a:rPr>
              <a:t>	- </a:t>
            </a:r>
            <a:r>
              <a:rPr lang="cs-CZ" altLang="cs-CZ" sz="2000" b="1" i="1" dirty="0">
                <a:solidFill>
                  <a:schemeClr val="bg2"/>
                </a:solidFill>
              </a:rPr>
              <a:t>pouze </a:t>
            </a:r>
            <a:r>
              <a:rPr lang="cs-CZ" altLang="cs-CZ" sz="2000" b="1" i="1" dirty="0" smtClean="0">
                <a:solidFill>
                  <a:schemeClr val="bg2"/>
                </a:solidFill>
              </a:rPr>
              <a:t>stejnosměrný rozvod</a:t>
            </a:r>
            <a:endParaRPr lang="cs-CZ" altLang="cs-CZ" sz="2000" b="1" dirty="0">
              <a:solidFill>
                <a:schemeClr val="bg2"/>
              </a:solidFill>
            </a:endParaRPr>
          </a:p>
          <a:p>
            <a:pPr>
              <a:spcBef>
                <a:spcPts val="0"/>
              </a:spcBef>
              <a:tabLst>
                <a:tab pos="446088" algn="l"/>
                <a:tab pos="8069263" algn="l"/>
              </a:tabLst>
            </a:pPr>
            <a:r>
              <a:rPr lang="cs-CZ" altLang="cs-CZ" sz="2000" b="1" dirty="0">
                <a:solidFill>
                  <a:schemeClr val="bg2"/>
                </a:solidFill>
              </a:rPr>
              <a:t>*	</a:t>
            </a:r>
            <a:r>
              <a:rPr lang="cs-CZ" altLang="cs-CZ" sz="2000" b="1" dirty="0" err="1">
                <a:solidFill>
                  <a:schemeClr val="bg2"/>
                </a:solidFill>
              </a:rPr>
              <a:t>dvoustranně</a:t>
            </a:r>
            <a:r>
              <a:rPr lang="cs-CZ" altLang="cs-CZ" sz="2000" b="1" dirty="0">
                <a:solidFill>
                  <a:schemeClr val="bg2"/>
                </a:solidFill>
              </a:rPr>
              <a:t> napájené vedení s osamělými </a:t>
            </a:r>
            <a:r>
              <a:rPr lang="cs-CZ" altLang="cs-CZ" sz="2000" b="1" dirty="0" smtClean="0">
                <a:solidFill>
                  <a:schemeClr val="bg2"/>
                </a:solidFill>
              </a:rPr>
              <a:t>odběry</a:t>
            </a:r>
          </a:p>
          <a:p>
            <a:pPr>
              <a:spcBef>
                <a:spcPts val="0"/>
              </a:spcBef>
              <a:tabLst>
                <a:tab pos="446088" algn="l"/>
                <a:tab pos="8069263" algn="l"/>
              </a:tabLst>
            </a:pPr>
            <a:r>
              <a:rPr lang="cs-CZ" altLang="cs-CZ" sz="2000" b="1" i="1" dirty="0" smtClean="0">
                <a:solidFill>
                  <a:schemeClr val="bg2"/>
                </a:solidFill>
              </a:rPr>
              <a:t>	- podrobně, pouze stejnosměrný rozvod</a:t>
            </a:r>
            <a:endParaRPr lang="cs-CZ" altLang="cs-CZ" sz="2000" b="1" dirty="0" smtClean="0">
              <a:solidFill>
                <a:schemeClr val="bg2"/>
              </a:solidFill>
            </a:endParaRPr>
          </a:p>
          <a:p>
            <a:pPr>
              <a:spcBef>
                <a:spcPts val="0"/>
              </a:spcBef>
              <a:tabLst>
                <a:tab pos="446088" algn="l"/>
                <a:tab pos="8069263" algn="l"/>
              </a:tabLst>
            </a:pPr>
            <a:r>
              <a:rPr lang="cs-CZ" altLang="cs-CZ" sz="2000" b="1" dirty="0" smtClean="0">
                <a:solidFill>
                  <a:schemeClr val="bg2"/>
                </a:solidFill>
              </a:rPr>
              <a:t>*</a:t>
            </a:r>
            <a:r>
              <a:rPr lang="cs-CZ" altLang="cs-CZ" sz="2000" b="1" dirty="0">
                <a:solidFill>
                  <a:schemeClr val="bg2"/>
                </a:solidFill>
              </a:rPr>
              <a:t>	</a:t>
            </a:r>
            <a:r>
              <a:rPr lang="cs-CZ" altLang="cs-CZ" sz="2000" b="1" dirty="0" err="1">
                <a:solidFill>
                  <a:schemeClr val="bg2"/>
                </a:solidFill>
              </a:rPr>
              <a:t>dvoustranně</a:t>
            </a:r>
            <a:r>
              <a:rPr lang="cs-CZ" altLang="cs-CZ" sz="2000" b="1" dirty="0">
                <a:solidFill>
                  <a:schemeClr val="bg2"/>
                </a:solidFill>
              </a:rPr>
              <a:t> napájené se </a:t>
            </a:r>
            <a:r>
              <a:rPr lang="cs-CZ" altLang="cs-CZ" sz="2000" b="1" dirty="0" smtClean="0">
                <a:solidFill>
                  <a:schemeClr val="bg2"/>
                </a:solidFill>
              </a:rPr>
              <a:t>spojitým odběrem</a:t>
            </a:r>
          </a:p>
          <a:p>
            <a:pPr>
              <a:spcBef>
                <a:spcPts val="0"/>
              </a:spcBef>
              <a:tabLst>
                <a:tab pos="446088" algn="l"/>
                <a:tab pos="8069263" algn="l"/>
              </a:tabLst>
            </a:pPr>
            <a:r>
              <a:rPr lang="cs-CZ" altLang="cs-CZ" sz="2000" b="1" i="1" dirty="0" smtClean="0">
                <a:solidFill>
                  <a:schemeClr val="bg2"/>
                </a:solidFill>
              </a:rPr>
              <a:t>	- ne</a:t>
            </a:r>
            <a:endParaRPr lang="cs-CZ" altLang="cs-CZ" sz="20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769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19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19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19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19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19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19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19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19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19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19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819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15888"/>
            <a:ext cx="8713788" cy="647700"/>
          </a:xfrm>
        </p:spPr>
        <p:txBody>
          <a:bodyPr/>
          <a:lstStyle/>
          <a:p>
            <a:r>
              <a:rPr lang="cs-CZ" altLang="cs-CZ" sz="3400" b="1" u="sng">
                <a:solidFill>
                  <a:schemeClr val="bg2"/>
                </a:solidFill>
                <a:effectLst/>
              </a:rPr>
              <a:t>Jednoduché vedení s osamělými odběry</a:t>
            </a:r>
          </a:p>
        </p:txBody>
      </p:sp>
      <p:grpSp>
        <p:nvGrpSpPr>
          <p:cNvPr id="83002" name="Group 58"/>
          <p:cNvGrpSpPr>
            <a:grpSpLocks/>
          </p:cNvGrpSpPr>
          <p:nvPr/>
        </p:nvGrpSpPr>
        <p:grpSpPr bwMode="auto">
          <a:xfrm>
            <a:off x="754063" y="2060575"/>
            <a:ext cx="7273925" cy="1008063"/>
            <a:chOff x="475" y="1442"/>
            <a:chExt cx="4582" cy="635"/>
          </a:xfrm>
        </p:grpSpPr>
        <p:sp>
          <p:nvSpPr>
            <p:cNvPr id="82951" name="Oval 7"/>
            <p:cNvSpPr>
              <a:spLocks noChangeAspect="1" noChangeArrowheads="1"/>
            </p:cNvSpPr>
            <p:nvPr/>
          </p:nvSpPr>
          <p:spPr bwMode="auto">
            <a:xfrm>
              <a:off x="1156" y="1442"/>
              <a:ext cx="91" cy="91"/>
            </a:xfrm>
            <a:prstGeom prst="ellipse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sp>
          <p:nvSpPr>
            <p:cNvPr id="82958" name="Oval 14"/>
            <p:cNvSpPr>
              <a:spLocks noChangeAspect="1" noChangeArrowheads="1"/>
            </p:cNvSpPr>
            <p:nvPr/>
          </p:nvSpPr>
          <p:spPr bwMode="auto">
            <a:xfrm>
              <a:off x="1836" y="1442"/>
              <a:ext cx="91" cy="91"/>
            </a:xfrm>
            <a:prstGeom prst="ellipse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sp>
          <p:nvSpPr>
            <p:cNvPr id="82959" name="Oval 15"/>
            <p:cNvSpPr>
              <a:spLocks noChangeAspect="1" noChangeArrowheads="1"/>
            </p:cNvSpPr>
            <p:nvPr/>
          </p:nvSpPr>
          <p:spPr bwMode="auto">
            <a:xfrm>
              <a:off x="2653" y="1442"/>
              <a:ext cx="91" cy="91"/>
            </a:xfrm>
            <a:prstGeom prst="ellipse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sp>
          <p:nvSpPr>
            <p:cNvPr id="82960" name="Oval 16"/>
            <p:cNvSpPr>
              <a:spLocks noChangeAspect="1" noChangeArrowheads="1"/>
            </p:cNvSpPr>
            <p:nvPr/>
          </p:nvSpPr>
          <p:spPr bwMode="auto">
            <a:xfrm>
              <a:off x="3650" y="1442"/>
              <a:ext cx="91" cy="91"/>
            </a:xfrm>
            <a:prstGeom prst="ellipse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sp>
          <p:nvSpPr>
            <p:cNvPr id="82961" name="Oval 17"/>
            <p:cNvSpPr>
              <a:spLocks noChangeAspect="1" noChangeArrowheads="1"/>
            </p:cNvSpPr>
            <p:nvPr/>
          </p:nvSpPr>
          <p:spPr bwMode="auto">
            <a:xfrm>
              <a:off x="475" y="1442"/>
              <a:ext cx="91" cy="91"/>
            </a:xfrm>
            <a:prstGeom prst="ellips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sp>
          <p:nvSpPr>
            <p:cNvPr id="82962" name="Oval 18"/>
            <p:cNvSpPr>
              <a:spLocks noChangeAspect="1" noChangeArrowheads="1"/>
            </p:cNvSpPr>
            <p:nvPr/>
          </p:nvSpPr>
          <p:spPr bwMode="auto">
            <a:xfrm>
              <a:off x="4966" y="1442"/>
              <a:ext cx="91" cy="91"/>
            </a:xfrm>
            <a:prstGeom prst="ellipse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sp>
          <p:nvSpPr>
            <p:cNvPr id="82964" name="Oval 20"/>
            <p:cNvSpPr>
              <a:spLocks noChangeAspect="1" noChangeArrowheads="1"/>
            </p:cNvSpPr>
            <p:nvPr/>
          </p:nvSpPr>
          <p:spPr bwMode="auto">
            <a:xfrm>
              <a:off x="4285" y="1442"/>
              <a:ext cx="91" cy="91"/>
            </a:xfrm>
            <a:prstGeom prst="ellipse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cxnSp>
          <p:nvCxnSpPr>
            <p:cNvPr id="82965" name="AutoShape 21"/>
            <p:cNvCxnSpPr>
              <a:cxnSpLocks noChangeShapeType="1"/>
              <a:stCxn id="82961" idx="6"/>
              <a:endCxn id="82951" idx="2"/>
            </p:cNvCxnSpPr>
            <p:nvPr/>
          </p:nvCxnSpPr>
          <p:spPr bwMode="auto">
            <a:xfrm>
              <a:off x="578" y="1488"/>
              <a:ext cx="570" cy="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2966" name="AutoShape 22"/>
            <p:cNvCxnSpPr>
              <a:cxnSpLocks noChangeShapeType="1"/>
              <a:stCxn id="82951" idx="6"/>
              <a:endCxn id="82958" idx="2"/>
            </p:cNvCxnSpPr>
            <p:nvPr/>
          </p:nvCxnSpPr>
          <p:spPr bwMode="auto">
            <a:xfrm>
              <a:off x="1255" y="1488"/>
              <a:ext cx="573" cy="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2967" name="AutoShape 23"/>
            <p:cNvCxnSpPr>
              <a:cxnSpLocks noChangeShapeType="1"/>
              <a:stCxn id="82958" idx="6"/>
              <a:endCxn id="82959" idx="2"/>
            </p:cNvCxnSpPr>
            <p:nvPr/>
          </p:nvCxnSpPr>
          <p:spPr bwMode="auto">
            <a:xfrm>
              <a:off x="1935" y="1488"/>
              <a:ext cx="710" cy="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2968" name="AutoShape 24"/>
            <p:cNvCxnSpPr>
              <a:cxnSpLocks noChangeShapeType="1"/>
              <a:stCxn id="82959" idx="6"/>
              <a:endCxn id="82960" idx="2"/>
            </p:cNvCxnSpPr>
            <p:nvPr/>
          </p:nvCxnSpPr>
          <p:spPr bwMode="auto">
            <a:xfrm>
              <a:off x="2752" y="1488"/>
              <a:ext cx="890" cy="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2969" name="AutoShape 25"/>
            <p:cNvCxnSpPr>
              <a:cxnSpLocks noChangeShapeType="1"/>
              <a:stCxn id="82960" idx="6"/>
              <a:endCxn id="82964" idx="2"/>
            </p:cNvCxnSpPr>
            <p:nvPr/>
          </p:nvCxnSpPr>
          <p:spPr bwMode="auto">
            <a:xfrm>
              <a:off x="3749" y="1488"/>
              <a:ext cx="528" cy="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2971" name="AutoShape 27"/>
            <p:cNvCxnSpPr>
              <a:cxnSpLocks noChangeShapeType="1"/>
              <a:stCxn id="82964" idx="6"/>
              <a:endCxn id="82962" idx="2"/>
            </p:cNvCxnSpPr>
            <p:nvPr/>
          </p:nvCxnSpPr>
          <p:spPr bwMode="auto">
            <a:xfrm>
              <a:off x="4384" y="1488"/>
              <a:ext cx="574" cy="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2972" name="Line 28"/>
            <p:cNvSpPr>
              <a:spLocks noChangeShapeType="1"/>
            </p:cNvSpPr>
            <p:nvPr/>
          </p:nvSpPr>
          <p:spPr bwMode="auto">
            <a:xfrm>
              <a:off x="1202" y="1533"/>
              <a:ext cx="0" cy="5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82973" name="Line 29"/>
            <p:cNvSpPr>
              <a:spLocks noChangeShapeType="1"/>
            </p:cNvSpPr>
            <p:nvPr/>
          </p:nvSpPr>
          <p:spPr bwMode="auto">
            <a:xfrm>
              <a:off x="2699" y="1533"/>
              <a:ext cx="0" cy="5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82974" name="Line 30"/>
            <p:cNvSpPr>
              <a:spLocks noChangeShapeType="1"/>
            </p:cNvSpPr>
            <p:nvPr/>
          </p:nvSpPr>
          <p:spPr bwMode="auto">
            <a:xfrm>
              <a:off x="3696" y="1533"/>
              <a:ext cx="0" cy="5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82975" name="Line 31"/>
            <p:cNvSpPr>
              <a:spLocks noChangeShapeType="1"/>
            </p:cNvSpPr>
            <p:nvPr/>
          </p:nvSpPr>
          <p:spPr bwMode="auto">
            <a:xfrm>
              <a:off x="4332" y="1533"/>
              <a:ext cx="0" cy="5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82976" name="Line 32"/>
            <p:cNvSpPr>
              <a:spLocks noChangeShapeType="1"/>
            </p:cNvSpPr>
            <p:nvPr/>
          </p:nvSpPr>
          <p:spPr bwMode="auto">
            <a:xfrm>
              <a:off x="5012" y="1533"/>
              <a:ext cx="0" cy="5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82977" name="Line 33"/>
            <p:cNvSpPr>
              <a:spLocks noChangeShapeType="1"/>
            </p:cNvSpPr>
            <p:nvPr/>
          </p:nvSpPr>
          <p:spPr bwMode="auto">
            <a:xfrm>
              <a:off x="1882" y="1533"/>
              <a:ext cx="0" cy="5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</p:grpSp>
      <p:sp>
        <p:nvSpPr>
          <p:cNvPr id="82979" name="Text Box 35"/>
          <p:cNvSpPr txBox="1">
            <a:spLocks noChangeArrowheads="1"/>
          </p:cNvSpPr>
          <p:nvPr/>
        </p:nvSpPr>
        <p:spPr bwMode="auto">
          <a:xfrm>
            <a:off x="3076575" y="1773238"/>
            <a:ext cx="200025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b="1">
                <a:solidFill>
                  <a:srgbClr val="000000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82980" name="Text Box 36"/>
          <p:cNvSpPr txBox="1">
            <a:spLocks noChangeArrowheads="1"/>
          </p:cNvSpPr>
          <p:nvPr/>
        </p:nvSpPr>
        <p:spPr bwMode="auto">
          <a:xfrm>
            <a:off x="1924050" y="1773238"/>
            <a:ext cx="200025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b="1">
                <a:solidFill>
                  <a:srgbClr val="000000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82981" name="Text Box 37"/>
          <p:cNvSpPr txBox="1">
            <a:spLocks noChangeArrowheads="1"/>
          </p:cNvSpPr>
          <p:nvPr/>
        </p:nvSpPr>
        <p:spPr bwMode="auto">
          <a:xfrm>
            <a:off x="5940425" y="1773238"/>
            <a:ext cx="200025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b="1">
                <a:solidFill>
                  <a:srgbClr val="000000"/>
                </a:solidFill>
                <a:latin typeface="Arial" panose="020B0604020202020204" pitchFamily="34" charset="0"/>
              </a:rPr>
              <a:t>k</a:t>
            </a:r>
          </a:p>
        </p:txBody>
      </p:sp>
      <p:sp>
        <p:nvSpPr>
          <p:cNvPr id="82982" name="Text Box 38"/>
          <p:cNvSpPr txBox="1">
            <a:spLocks noChangeArrowheads="1"/>
          </p:cNvSpPr>
          <p:nvPr/>
        </p:nvSpPr>
        <p:spPr bwMode="auto">
          <a:xfrm>
            <a:off x="4356100" y="1773238"/>
            <a:ext cx="403225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b="1">
                <a:solidFill>
                  <a:srgbClr val="000000"/>
                </a:solidFill>
                <a:latin typeface="Arial" panose="020B0604020202020204" pitchFamily="34" charset="0"/>
              </a:rPr>
              <a:t>k-1</a:t>
            </a:r>
          </a:p>
        </p:txBody>
      </p:sp>
      <p:sp>
        <p:nvSpPr>
          <p:cNvPr id="82983" name="Text Box 39"/>
          <p:cNvSpPr txBox="1">
            <a:spLocks noChangeArrowheads="1"/>
          </p:cNvSpPr>
          <p:nvPr/>
        </p:nvSpPr>
        <p:spPr bwMode="auto">
          <a:xfrm>
            <a:off x="900113" y="1773238"/>
            <a:ext cx="200025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b="1">
                <a:solidFill>
                  <a:srgbClr val="000000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82984" name="Text Box 40"/>
          <p:cNvSpPr txBox="1">
            <a:spLocks noChangeArrowheads="1"/>
          </p:cNvSpPr>
          <p:nvPr/>
        </p:nvSpPr>
        <p:spPr bwMode="auto">
          <a:xfrm>
            <a:off x="6948488" y="2852738"/>
            <a:ext cx="195262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b="1">
                <a:solidFill>
                  <a:srgbClr val="FF0000"/>
                </a:solidFill>
                <a:latin typeface="Arial" panose="020B0604020202020204" pitchFamily="34" charset="0"/>
              </a:rPr>
              <a:t>I</a:t>
            </a:r>
            <a:r>
              <a:rPr lang="cs-CZ" altLang="cs-CZ" b="1" baseline="-25000">
                <a:solidFill>
                  <a:srgbClr val="FF0000"/>
                </a:solidFill>
                <a:latin typeface="Arial" panose="020B0604020202020204" pitchFamily="34" charset="0"/>
              </a:rPr>
              <a:t>r</a:t>
            </a:r>
          </a:p>
        </p:txBody>
      </p:sp>
      <p:sp>
        <p:nvSpPr>
          <p:cNvPr id="82985" name="Text Box 41"/>
          <p:cNvSpPr txBox="1">
            <a:spLocks noChangeArrowheads="1"/>
          </p:cNvSpPr>
          <p:nvPr/>
        </p:nvSpPr>
        <p:spPr bwMode="auto">
          <a:xfrm>
            <a:off x="8027988" y="1785938"/>
            <a:ext cx="212725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b="1">
                <a:solidFill>
                  <a:srgbClr val="000000"/>
                </a:solidFill>
                <a:latin typeface="Arial" panose="020B0604020202020204" pitchFamily="34" charset="0"/>
              </a:rPr>
              <a:t>n</a:t>
            </a:r>
          </a:p>
        </p:txBody>
      </p:sp>
      <p:sp>
        <p:nvSpPr>
          <p:cNvPr id="82986" name="Text Box 42"/>
          <p:cNvSpPr txBox="1">
            <a:spLocks noChangeArrowheads="1"/>
          </p:cNvSpPr>
          <p:nvPr/>
        </p:nvSpPr>
        <p:spPr bwMode="auto">
          <a:xfrm>
            <a:off x="6908800" y="1773238"/>
            <a:ext cx="161925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b="1">
                <a:solidFill>
                  <a:srgbClr val="000000"/>
                </a:solidFill>
                <a:latin typeface="Arial" panose="020B0604020202020204" pitchFamily="34" charset="0"/>
              </a:rPr>
              <a:t>r</a:t>
            </a:r>
          </a:p>
        </p:txBody>
      </p:sp>
      <p:sp>
        <p:nvSpPr>
          <p:cNvPr id="82987" name="Text Box 43"/>
          <p:cNvSpPr txBox="1">
            <a:spLocks noChangeArrowheads="1"/>
          </p:cNvSpPr>
          <p:nvPr/>
        </p:nvSpPr>
        <p:spPr bwMode="auto">
          <a:xfrm>
            <a:off x="5940425" y="2852738"/>
            <a:ext cx="220663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b="1">
                <a:solidFill>
                  <a:srgbClr val="FF0000"/>
                </a:solidFill>
                <a:latin typeface="Arial" panose="020B0604020202020204" pitchFamily="34" charset="0"/>
              </a:rPr>
              <a:t>I</a:t>
            </a:r>
            <a:r>
              <a:rPr lang="cs-CZ" altLang="cs-CZ" b="1" baseline="-25000">
                <a:solidFill>
                  <a:srgbClr val="FF0000"/>
                </a:solidFill>
                <a:latin typeface="Arial" panose="020B0604020202020204" pitchFamily="34" charset="0"/>
              </a:rPr>
              <a:t>k</a:t>
            </a:r>
          </a:p>
        </p:txBody>
      </p:sp>
      <p:sp>
        <p:nvSpPr>
          <p:cNvPr id="82988" name="Text Box 44"/>
          <p:cNvSpPr txBox="1">
            <a:spLocks noChangeArrowheads="1"/>
          </p:cNvSpPr>
          <p:nvPr/>
        </p:nvSpPr>
        <p:spPr bwMode="auto">
          <a:xfrm>
            <a:off x="4356100" y="2852738"/>
            <a:ext cx="355600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b="1">
                <a:solidFill>
                  <a:srgbClr val="FF0000"/>
                </a:solidFill>
                <a:latin typeface="Arial" panose="020B0604020202020204" pitchFamily="34" charset="0"/>
              </a:rPr>
              <a:t>I</a:t>
            </a:r>
            <a:r>
              <a:rPr lang="cs-CZ" altLang="cs-CZ" b="1" baseline="-25000">
                <a:solidFill>
                  <a:srgbClr val="FF0000"/>
                </a:solidFill>
                <a:latin typeface="Arial" panose="020B0604020202020204" pitchFamily="34" charset="0"/>
              </a:rPr>
              <a:t>k-1</a:t>
            </a:r>
          </a:p>
        </p:txBody>
      </p:sp>
      <p:sp>
        <p:nvSpPr>
          <p:cNvPr id="82989" name="Text Box 45"/>
          <p:cNvSpPr txBox="1">
            <a:spLocks noChangeArrowheads="1"/>
          </p:cNvSpPr>
          <p:nvPr/>
        </p:nvSpPr>
        <p:spPr bwMode="auto">
          <a:xfrm>
            <a:off x="3059113" y="2852738"/>
            <a:ext cx="220662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b="1">
                <a:solidFill>
                  <a:srgbClr val="FF0000"/>
                </a:solidFill>
                <a:latin typeface="Arial" panose="020B0604020202020204" pitchFamily="34" charset="0"/>
              </a:rPr>
              <a:t>I</a:t>
            </a:r>
            <a:r>
              <a:rPr lang="cs-CZ" altLang="cs-CZ" b="1" baseline="-25000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82990" name="Text Box 46"/>
          <p:cNvSpPr txBox="1">
            <a:spLocks noChangeArrowheads="1"/>
          </p:cNvSpPr>
          <p:nvPr/>
        </p:nvSpPr>
        <p:spPr bwMode="auto">
          <a:xfrm>
            <a:off x="1979613" y="2852738"/>
            <a:ext cx="220662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b="1">
                <a:solidFill>
                  <a:srgbClr val="FF0000"/>
                </a:solidFill>
                <a:latin typeface="Arial" panose="020B0604020202020204" pitchFamily="34" charset="0"/>
              </a:rPr>
              <a:t>I</a:t>
            </a:r>
            <a:r>
              <a:rPr lang="cs-CZ" altLang="cs-CZ" b="1" baseline="-25000">
                <a:solidFill>
                  <a:srgbClr val="FF0000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82991" name="Text Box 47"/>
          <p:cNvSpPr txBox="1">
            <a:spLocks noChangeArrowheads="1"/>
          </p:cNvSpPr>
          <p:nvPr/>
        </p:nvSpPr>
        <p:spPr bwMode="auto">
          <a:xfrm>
            <a:off x="8027988" y="2852738"/>
            <a:ext cx="230187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b="1">
                <a:solidFill>
                  <a:srgbClr val="FF0000"/>
                </a:solidFill>
                <a:latin typeface="Arial" panose="020B0604020202020204" pitchFamily="34" charset="0"/>
              </a:rPr>
              <a:t>I</a:t>
            </a:r>
            <a:r>
              <a:rPr lang="cs-CZ" altLang="cs-CZ" b="1" baseline="-25000">
                <a:solidFill>
                  <a:srgbClr val="FF0000"/>
                </a:solidFill>
                <a:latin typeface="Arial" panose="020B0604020202020204" pitchFamily="34" charset="0"/>
              </a:rPr>
              <a:t>n</a:t>
            </a:r>
          </a:p>
        </p:txBody>
      </p:sp>
      <p:sp>
        <p:nvSpPr>
          <p:cNvPr id="82992" name="Text Box 48"/>
          <p:cNvSpPr txBox="1">
            <a:spLocks noChangeArrowheads="1"/>
          </p:cNvSpPr>
          <p:nvPr/>
        </p:nvSpPr>
        <p:spPr bwMode="auto">
          <a:xfrm>
            <a:off x="4859338" y="2133600"/>
            <a:ext cx="566737" cy="34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b="1">
                <a:solidFill>
                  <a:srgbClr val="FF0000"/>
                </a:solidFill>
                <a:latin typeface="Arial" panose="020B0604020202020204" pitchFamily="34" charset="0"/>
              </a:rPr>
              <a:t>I(</a:t>
            </a:r>
            <a:r>
              <a:rPr lang="cs-CZ" altLang="cs-CZ" b="1" baseline="-25000">
                <a:solidFill>
                  <a:srgbClr val="FF0000"/>
                </a:solidFill>
                <a:latin typeface="Arial" panose="020B0604020202020204" pitchFamily="34" charset="0"/>
              </a:rPr>
              <a:t>k-1)k</a:t>
            </a:r>
          </a:p>
        </p:txBody>
      </p:sp>
      <p:sp>
        <p:nvSpPr>
          <p:cNvPr id="82993" name="Text Box 49"/>
          <p:cNvSpPr txBox="1">
            <a:spLocks noChangeArrowheads="1"/>
          </p:cNvSpPr>
          <p:nvPr/>
        </p:nvSpPr>
        <p:spPr bwMode="auto">
          <a:xfrm>
            <a:off x="4572001" y="1267393"/>
            <a:ext cx="685800" cy="349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36000" tIns="36000" rIns="36000" bIns="3600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L</a:t>
            </a:r>
            <a:r>
              <a:rPr lang="cs-CZ" altLang="cs-CZ" b="1" baseline="-25000" dirty="0" smtClean="0">
                <a:solidFill>
                  <a:srgbClr val="000000"/>
                </a:solidFill>
                <a:latin typeface="Arial" panose="020B0604020202020204" pitchFamily="34" charset="0"/>
              </a:rPr>
              <a:t>(k-1)k</a:t>
            </a:r>
            <a:endParaRPr lang="cs-CZ" altLang="cs-CZ" b="1" baseline="-250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994" name="Text Box 50"/>
          <p:cNvSpPr txBox="1">
            <a:spLocks noChangeArrowheads="1"/>
          </p:cNvSpPr>
          <p:nvPr/>
        </p:nvSpPr>
        <p:spPr bwMode="auto">
          <a:xfrm>
            <a:off x="3276600" y="835593"/>
            <a:ext cx="298727" cy="349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b="1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L</a:t>
            </a:r>
            <a:r>
              <a:rPr lang="cs-CZ" altLang="cs-CZ" b="1" baseline="-250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k</a:t>
            </a:r>
            <a:endParaRPr lang="cs-CZ" altLang="cs-CZ" b="1" baseline="-250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995" name="Text Box 51"/>
          <p:cNvSpPr txBox="1">
            <a:spLocks noChangeArrowheads="1"/>
          </p:cNvSpPr>
          <p:nvPr/>
        </p:nvSpPr>
        <p:spPr bwMode="auto">
          <a:xfrm>
            <a:off x="611188" y="1039813"/>
            <a:ext cx="136525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b="1">
                <a:solidFill>
                  <a:srgbClr val="FF0000"/>
                </a:solidFill>
                <a:latin typeface="Arial" panose="020B0604020202020204" pitchFamily="34" charset="0"/>
              </a:rPr>
              <a:t>I</a:t>
            </a:r>
          </a:p>
        </p:txBody>
      </p:sp>
      <p:sp>
        <p:nvSpPr>
          <p:cNvPr id="82996" name="Text Box 52"/>
          <p:cNvSpPr txBox="1">
            <a:spLocks noChangeArrowheads="1"/>
          </p:cNvSpPr>
          <p:nvPr/>
        </p:nvSpPr>
        <p:spPr bwMode="auto">
          <a:xfrm>
            <a:off x="323850" y="1724025"/>
            <a:ext cx="322263" cy="34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b="1">
                <a:solidFill>
                  <a:srgbClr val="0000FF"/>
                </a:solidFill>
                <a:latin typeface="Arial" panose="020B0604020202020204" pitchFamily="34" charset="0"/>
              </a:rPr>
              <a:t>U</a:t>
            </a:r>
            <a:r>
              <a:rPr lang="cs-CZ" altLang="cs-CZ" b="1" baseline="-25000">
                <a:solidFill>
                  <a:srgbClr val="0000FF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82997" name="Line 53"/>
          <p:cNvSpPr>
            <a:spLocks noChangeShapeType="1"/>
          </p:cNvSpPr>
          <p:nvPr/>
        </p:nvSpPr>
        <p:spPr bwMode="auto">
          <a:xfrm>
            <a:off x="827088" y="1112838"/>
            <a:ext cx="0" cy="9477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82998" name="Line 54"/>
          <p:cNvSpPr>
            <a:spLocks noChangeShapeType="1"/>
          </p:cNvSpPr>
          <p:nvPr/>
        </p:nvSpPr>
        <p:spPr bwMode="auto">
          <a:xfrm>
            <a:off x="5867400" y="1184275"/>
            <a:ext cx="0" cy="863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82999" name="Line 55"/>
          <p:cNvSpPr>
            <a:spLocks noChangeShapeType="1"/>
          </p:cNvSpPr>
          <p:nvPr/>
        </p:nvSpPr>
        <p:spPr bwMode="auto">
          <a:xfrm>
            <a:off x="827088" y="1184275"/>
            <a:ext cx="5040312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arrow" w="sm" len="lg"/>
            <a:tailEnd type="arrow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83000" name="Line 56"/>
          <p:cNvSpPr>
            <a:spLocks noChangeShapeType="1"/>
          </p:cNvSpPr>
          <p:nvPr/>
        </p:nvSpPr>
        <p:spPr bwMode="auto">
          <a:xfrm>
            <a:off x="4284663" y="1616075"/>
            <a:ext cx="0" cy="431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83001" name="Line 57"/>
          <p:cNvSpPr>
            <a:spLocks noChangeShapeType="1"/>
          </p:cNvSpPr>
          <p:nvPr/>
        </p:nvSpPr>
        <p:spPr bwMode="auto">
          <a:xfrm>
            <a:off x="4284663" y="1616075"/>
            <a:ext cx="1582737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arrow" w="sm" len="lg"/>
            <a:tailEnd type="arrow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83003" name="Text Box 59"/>
          <p:cNvSpPr txBox="1">
            <a:spLocks noChangeArrowheads="1"/>
          </p:cNvSpPr>
          <p:nvPr/>
        </p:nvSpPr>
        <p:spPr bwMode="auto">
          <a:xfrm>
            <a:off x="250825" y="3357563"/>
            <a:ext cx="8675688" cy="34131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982663" indent="-982663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344613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524000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3388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82775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399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971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543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115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n	…	celkový počet odběrů</a:t>
            </a:r>
          </a:p>
          <a:p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r	…	označení obecného (r- </a:t>
            </a:r>
            <a:r>
              <a:rPr lang="cs-CZ" altLang="cs-CZ" b="1" dirty="0" err="1">
                <a:solidFill>
                  <a:schemeClr val="bg2"/>
                </a:solidFill>
                <a:sym typeface="Symbol" panose="05050102010706020507" pitchFamily="18" charset="2"/>
              </a:rPr>
              <a:t>tého</a:t>
            </a:r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) odběru, r  n</a:t>
            </a:r>
          </a:p>
          <a:p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k, y	…	proměnné pro matematický výpočet</a:t>
            </a:r>
          </a:p>
          <a:p>
            <a:r>
              <a:rPr lang="cs-CZ" altLang="cs-CZ" b="1" dirty="0" err="1" smtClean="0">
                <a:solidFill>
                  <a:schemeClr val="bg2"/>
                </a:solidFill>
                <a:sym typeface="Symbol" panose="05050102010706020507" pitchFamily="18" charset="2"/>
              </a:rPr>
              <a:t>L</a:t>
            </a:r>
            <a:r>
              <a:rPr lang="cs-CZ" altLang="cs-CZ" b="1" baseline="-25000" dirty="0" err="1" smtClean="0">
                <a:solidFill>
                  <a:schemeClr val="bg2"/>
                </a:solidFill>
                <a:sym typeface="Symbol" panose="05050102010706020507" pitchFamily="18" charset="2"/>
              </a:rPr>
              <a:t>k</a:t>
            </a:r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	..	vzdálenost k - </a:t>
            </a:r>
            <a:r>
              <a:rPr lang="cs-CZ" altLang="cs-CZ" b="1" dirty="0" err="1">
                <a:solidFill>
                  <a:schemeClr val="bg2"/>
                </a:solidFill>
                <a:sym typeface="Symbol" panose="05050102010706020507" pitchFamily="18" charset="2"/>
              </a:rPr>
              <a:t>tého</a:t>
            </a:r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 odběru od počátku</a:t>
            </a:r>
          </a:p>
          <a:p>
            <a:r>
              <a:rPr lang="cs-CZ" altLang="cs-CZ" b="1" dirty="0" smtClean="0">
                <a:solidFill>
                  <a:schemeClr val="bg2"/>
                </a:solidFill>
                <a:sym typeface="Symbol" panose="05050102010706020507" pitchFamily="18" charset="2"/>
              </a:rPr>
              <a:t>L</a:t>
            </a:r>
            <a:r>
              <a:rPr lang="cs-CZ" altLang="cs-CZ" b="1" baseline="-25000" dirty="0" smtClean="0">
                <a:solidFill>
                  <a:schemeClr val="bg2"/>
                </a:solidFill>
                <a:sym typeface="Symbol" panose="05050102010706020507" pitchFamily="18" charset="2"/>
              </a:rPr>
              <a:t>(k-1)k</a:t>
            </a:r>
            <a:r>
              <a:rPr lang="cs-CZ" altLang="cs-CZ" b="1" dirty="0" smtClean="0">
                <a:solidFill>
                  <a:schemeClr val="bg2"/>
                </a:solidFill>
                <a:sym typeface="Symbol" panose="05050102010706020507" pitchFamily="18" charset="2"/>
              </a:rPr>
              <a:t> </a:t>
            </a:r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	…	vzdálenost mezi k- tým a (k-1) úsekem vedení (první úsek je l</a:t>
            </a:r>
            <a:r>
              <a:rPr lang="cs-CZ" altLang="cs-CZ" b="1" baseline="-25000" dirty="0">
                <a:solidFill>
                  <a:schemeClr val="bg2"/>
                </a:solidFill>
                <a:sym typeface="Symbol" panose="05050102010706020507" pitchFamily="18" charset="2"/>
              </a:rPr>
              <a:t>01</a:t>
            </a:r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)</a:t>
            </a:r>
          </a:p>
          <a:p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I	…	napájecí proud</a:t>
            </a:r>
          </a:p>
          <a:p>
            <a:r>
              <a:rPr lang="cs-CZ" altLang="cs-CZ" b="1" dirty="0" err="1">
                <a:solidFill>
                  <a:schemeClr val="bg2"/>
                </a:solidFill>
                <a:sym typeface="Symbol" panose="05050102010706020507" pitchFamily="18" charset="2"/>
              </a:rPr>
              <a:t>U</a:t>
            </a:r>
            <a:r>
              <a:rPr lang="cs-CZ" altLang="cs-CZ" b="1" baseline="-25000" dirty="0" err="1">
                <a:solidFill>
                  <a:schemeClr val="bg2"/>
                </a:solidFill>
                <a:sym typeface="Symbol" panose="05050102010706020507" pitchFamily="18" charset="2"/>
              </a:rPr>
              <a:t>j</a:t>
            </a:r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	…	jmenovité napětí</a:t>
            </a:r>
          </a:p>
          <a:p>
            <a:r>
              <a:rPr lang="cs-CZ" altLang="cs-CZ" b="1" dirty="0" err="1">
                <a:solidFill>
                  <a:schemeClr val="bg2"/>
                </a:solidFill>
                <a:sym typeface="Symbol" panose="05050102010706020507" pitchFamily="18" charset="2"/>
              </a:rPr>
              <a:t>U</a:t>
            </a:r>
            <a:r>
              <a:rPr lang="cs-CZ" altLang="cs-CZ" b="1" baseline="-25000" dirty="0" err="1">
                <a:solidFill>
                  <a:schemeClr val="bg2"/>
                </a:solidFill>
                <a:sym typeface="Symbol" panose="05050102010706020507" pitchFamily="18" charset="2"/>
              </a:rPr>
              <a:t>k</a:t>
            </a:r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	…	napětí v místě k- </a:t>
            </a:r>
            <a:r>
              <a:rPr lang="cs-CZ" altLang="cs-CZ" b="1" dirty="0" err="1">
                <a:solidFill>
                  <a:schemeClr val="bg2"/>
                </a:solidFill>
                <a:sym typeface="Symbol" panose="05050102010706020507" pitchFamily="18" charset="2"/>
              </a:rPr>
              <a:t>tého</a:t>
            </a:r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 odběru (na počátku </a:t>
            </a:r>
            <a:r>
              <a:rPr lang="cs-CZ" altLang="cs-CZ" b="1" dirty="0" err="1">
                <a:solidFill>
                  <a:schemeClr val="bg2"/>
                </a:solidFill>
                <a:sym typeface="Symbol" panose="05050102010706020507" pitchFamily="18" charset="2"/>
              </a:rPr>
              <a:t>U</a:t>
            </a:r>
            <a:r>
              <a:rPr lang="cs-CZ" altLang="cs-CZ" b="1" baseline="-25000" dirty="0" err="1">
                <a:solidFill>
                  <a:schemeClr val="bg2"/>
                </a:solidFill>
                <a:sym typeface="Symbol" panose="05050102010706020507" pitchFamily="18" charset="2"/>
              </a:rPr>
              <a:t>k</a:t>
            </a:r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 = U</a:t>
            </a:r>
            <a:r>
              <a:rPr lang="cs-CZ" altLang="cs-CZ" b="1" baseline="-25000" dirty="0">
                <a:solidFill>
                  <a:schemeClr val="bg2"/>
                </a:solidFill>
                <a:sym typeface="Symbol" panose="05050102010706020507" pitchFamily="18" charset="2"/>
              </a:rPr>
              <a:t>0</a:t>
            </a:r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, na konci </a:t>
            </a:r>
            <a:r>
              <a:rPr lang="cs-CZ" altLang="cs-CZ" b="1" dirty="0" err="1">
                <a:solidFill>
                  <a:schemeClr val="bg2"/>
                </a:solidFill>
                <a:sym typeface="Symbol" panose="05050102010706020507" pitchFamily="18" charset="2"/>
              </a:rPr>
              <a:t>U</a:t>
            </a:r>
            <a:r>
              <a:rPr lang="cs-CZ" altLang="cs-CZ" b="1" baseline="-25000" dirty="0" err="1">
                <a:solidFill>
                  <a:schemeClr val="bg2"/>
                </a:solidFill>
                <a:sym typeface="Symbol" panose="05050102010706020507" pitchFamily="18" charset="2"/>
              </a:rPr>
              <a:t>k</a:t>
            </a:r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 = </a:t>
            </a:r>
            <a:r>
              <a:rPr lang="cs-CZ" altLang="cs-CZ" b="1" dirty="0" err="1">
                <a:solidFill>
                  <a:schemeClr val="bg2"/>
                </a:solidFill>
                <a:sym typeface="Symbol" panose="05050102010706020507" pitchFamily="18" charset="2"/>
              </a:rPr>
              <a:t>U</a:t>
            </a:r>
            <a:r>
              <a:rPr lang="cs-CZ" altLang="cs-CZ" b="1" baseline="-25000" dirty="0" err="1">
                <a:solidFill>
                  <a:schemeClr val="bg2"/>
                </a:solidFill>
                <a:sym typeface="Symbol" panose="05050102010706020507" pitchFamily="18" charset="2"/>
              </a:rPr>
              <a:t>n</a:t>
            </a:r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) </a:t>
            </a:r>
          </a:p>
          <a:p>
            <a:r>
              <a:rPr lang="cs-CZ" altLang="cs-CZ" b="1" dirty="0" err="1">
                <a:solidFill>
                  <a:schemeClr val="bg2"/>
                </a:solidFill>
                <a:sym typeface="Symbol" panose="05050102010706020507" pitchFamily="18" charset="2"/>
              </a:rPr>
              <a:t>I</a:t>
            </a:r>
            <a:r>
              <a:rPr lang="cs-CZ" altLang="cs-CZ" b="1" baseline="-25000" dirty="0" err="1">
                <a:solidFill>
                  <a:schemeClr val="bg2"/>
                </a:solidFill>
                <a:sym typeface="Symbol" panose="05050102010706020507" pitchFamily="18" charset="2"/>
              </a:rPr>
              <a:t>k</a:t>
            </a:r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, </a:t>
            </a:r>
            <a:r>
              <a:rPr lang="cs-CZ" altLang="cs-CZ" b="1" dirty="0" err="1">
                <a:solidFill>
                  <a:schemeClr val="bg2"/>
                </a:solidFill>
                <a:sym typeface="Symbol" panose="05050102010706020507" pitchFamily="18" charset="2"/>
              </a:rPr>
              <a:t>P</a:t>
            </a:r>
            <a:r>
              <a:rPr lang="cs-CZ" altLang="cs-CZ" b="1" baseline="-25000" dirty="0" err="1">
                <a:solidFill>
                  <a:schemeClr val="bg2"/>
                </a:solidFill>
                <a:sym typeface="Symbol" panose="05050102010706020507" pitchFamily="18" charset="2"/>
              </a:rPr>
              <a:t>k</a:t>
            </a:r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	…	jednotlivé odběry, </a:t>
            </a:r>
            <a:r>
              <a:rPr lang="cs-CZ" altLang="cs-CZ" b="1" dirty="0" err="1">
                <a:solidFill>
                  <a:schemeClr val="bg2"/>
                </a:solidFill>
                <a:sym typeface="Symbol" panose="05050102010706020507" pitchFamily="18" charset="2"/>
              </a:rPr>
              <a:t>I</a:t>
            </a:r>
            <a:r>
              <a:rPr lang="cs-CZ" altLang="cs-CZ" b="1" baseline="-25000" dirty="0" err="1">
                <a:solidFill>
                  <a:schemeClr val="bg2"/>
                </a:solidFill>
                <a:sym typeface="Symbol" panose="05050102010706020507" pitchFamily="18" charset="2"/>
              </a:rPr>
              <a:t>k</a:t>
            </a:r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 = </a:t>
            </a:r>
            <a:r>
              <a:rPr lang="cs-CZ" altLang="cs-CZ" b="1" dirty="0" err="1">
                <a:solidFill>
                  <a:schemeClr val="bg2"/>
                </a:solidFill>
                <a:sym typeface="Symbol" panose="05050102010706020507" pitchFamily="18" charset="2"/>
              </a:rPr>
              <a:t>P</a:t>
            </a:r>
            <a:r>
              <a:rPr lang="cs-CZ" altLang="cs-CZ" b="1" baseline="-25000" dirty="0" err="1">
                <a:solidFill>
                  <a:schemeClr val="bg2"/>
                </a:solidFill>
                <a:sym typeface="Symbol" panose="05050102010706020507" pitchFamily="18" charset="2"/>
              </a:rPr>
              <a:t>k</a:t>
            </a:r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/</a:t>
            </a:r>
            <a:r>
              <a:rPr lang="cs-CZ" altLang="cs-CZ" b="1" dirty="0" err="1">
                <a:solidFill>
                  <a:schemeClr val="bg2"/>
                </a:solidFill>
                <a:sym typeface="Symbol" panose="05050102010706020507" pitchFamily="18" charset="2"/>
              </a:rPr>
              <a:t>U</a:t>
            </a:r>
            <a:r>
              <a:rPr lang="cs-CZ" altLang="cs-CZ" b="1" baseline="-25000" dirty="0" err="1">
                <a:solidFill>
                  <a:schemeClr val="bg2"/>
                </a:solidFill>
                <a:sym typeface="Symbol" panose="05050102010706020507" pitchFamily="18" charset="2"/>
              </a:rPr>
              <a:t>j</a:t>
            </a:r>
            <a:endParaRPr lang="cs-CZ" altLang="cs-CZ" b="1" baseline="-25000" dirty="0">
              <a:solidFill>
                <a:schemeClr val="bg2"/>
              </a:solidFill>
              <a:sym typeface="Symbol" panose="05050102010706020507" pitchFamily="18" charset="2"/>
            </a:endParaRPr>
          </a:p>
          <a:p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I</a:t>
            </a:r>
            <a:r>
              <a:rPr lang="cs-CZ" altLang="cs-CZ" b="1" baseline="-25000" dirty="0">
                <a:solidFill>
                  <a:schemeClr val="bg2"/>
                </a:solidFill>
                <a:sym typeface="Symbol" panose="05050102010706020507" pitchFamily="18" charset="2"/>
              </a:rPr>
              <a:t>k-1</a:t>
            </a:r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	..	proud mezi jednotlivými odběry  </a:t>
            </a:r>
          </a:p>
          <a:p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	…	měrný odpor vodiče</a:t>
            </a:r>
          </a:p>
          <a:p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S	..	průřez vodiče </a:t>
            </a:r>
          </a:p>
        </p:txBody>
      </p:sp>
      <p:sp>
        <p:nvSpPr>
          <p:cNvPr id="83004" name="Text Box 60"/>
          <p:cNvSpPr txBox="1">
            <a:spLocks noChangeArrowheads="1"/>
          </p:cNvSpPr>
          <p:nvPr/>
        </p:nvSpPr>
        <p:spPr bwMode="auto">
          <a:xfrm>
            <a:off x="1185863" y="1772218"/>
            <a:ext cx="433387" cy="349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36000" tIns="36000" rIns="36000" bIns="3600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L</a:t>
            </a:r>
            <a:r>
              <a:rPr lang="cs-CZ" altLang="cs-CZ" b="1" baseline="-25000" dirty="0" smtClean="0">
                <a:solidFill>
                  <a:srgbClr val="000000"/>
                </a:solidFill>
                <a:latin typeface="Arial" panose="020B0604020202020204" pitchFamily="34" charset="0"/>
              </a:rPr>
              <a:t>01</a:t>
            </a:r>
            <a:endParaRPr lang="cs-CZ" altLang="cs-CZ" b="1" baseline="-250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3005" name="Text Box 61"/>
          <p:cNvSpPr txBox="1">
            <a:spLocks noChangeArrowheads="1"/>
          </p:cNvSpPr>
          <p:nvPr/>
        </p:nvSpPr>
        <p:spPr bwMode="auto">
          <a:xfrm>
            <a:off x="5508625" y="1724025"/>
            <a:ext cx="322263" cy="34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b="1">
                <a:solidFill>
                  <a:srgbClr val="0000FF"/>
                </a:solidFill>
                <a:latin typeface="Arial" panose="020B0604020202020204" pitchFamily="34" charset="0"/>
              </a:rPr>
              <a:t>U</a:t>
            </a:r>
            <a:r>
              <a:rPr lang="cs-CZ" altLang="cs-CZ" b="1" baseline="-25000">
                <a:solidFill>
                  <a:srgbClr val="0000FF"/>
                </a:solidFill>
                <a:latin typeface="Arial" panose="020B0604020202020204" pitchFamily="34" charset="0"/>
              </a:rPr>
              <a:t>k</a:t>
            </a:r>
          </a:p>
        </p:txBody>
      </p:sp>
      <p:sp>
        <p:nvSpPr>
          <p:cNvPr id="83006" name="Text Box 62"/>
          <p:cNvSpPr txBox="1">
            <a:spLocks noChangeArrowheads="1"/>
          </p:cNvSpPr>
          <p:nvPr/>
        </p:nvSpPr>
        <p:spPr bwMode="auto">
          <a:xfrm>
            <a:off x="3779838" y="1724025"/>
            <a:ext cx="466725" cy="34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b="1">
                <a:solidFill>
                  <a:srgbClr val="0000FF"/>
                </a:solidFill>
                <a:latin typeface="Arial" panose="020B0604020202020204" pitchFamily="34" charset="0"/>
              </a:rPr>
              <a:t>U</a:t>
            </a:r>
            <a:r>
              <a:rPr lang="cs-CZ" altLang="cs-CZ" b="1" baseline="-25000">
                <a:solidFill>
                  <a:srgbClr val="0000FF"/>
                </a:solidFill>
                <a:latin typeface="Arial" panose="020B0604020202020204" pitchFamily="34" charset="0"/>
              </a:rPr>
              <a:t>k-1</a:t>
            </a:r>
          </a:p>
        </p:txBody>
      </p:sp>
      <p:sp>
        <p:nvSpPr>
          <p:cNvPr id="83007" name="Text Box 63"/>
          <p:cNvSpPr txBox="1">
            <a:spLocks noChangeArrowheads="1"/>
          </p:cNvSpPr>
          <p:nvPr/>
        </p:nvSpPr>
        <p:spPr bwMode="auto">
          <a:xfrm>
            <a:off x="7561263" y="1724025"/>
            <a:ext cx="466725" cy="34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b="1">
                <a:solidFill>
                  <a:srgbClr val="0000FF"/>
                </a:solidFill>
                <a:latin typeface="Arial" panose="020B0604020202020204" pitchFamily="34" charset="0"/>
              </a:rPr>
              <a:t>U</a:t>
            </a:r>
            <a:r>
              <a:rPr lang="cs-CZ" altLang="cs-CZ" b="1" baseline="-25000">
                <a:solidFill>
                  <a:srgbClr val="0000FF"/>
                </a:solidFill>
                <a:latin typeface="Arial" panose="020B0604020202020204" pitchFamily="34" charset="0"/>
              </a:rPr>
              <a:t>n</a:t>
            </a:r>
          </a:p>
        </p:txBody>
      </p:sp>
      <p:sp>
        <p:nvSpPr>
          <p:cNvPr id="83008" name="Text Box 64"/>
          <p:cNvSpPr txBox="1">
            <a:spLocks noChangeArrowheads="1"/>
          </p:cNvSpPr>
          <p:nvPr/>
        </p:nvSpPr>
        <p:spPr bwMode="auto">
          <a:xfrm>
            <a:off x="6516688" y="1724025"/>
            <a:ext cx="322262" cy="34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b="1">
                <a:solidFill>
                  <a:srgbClr val="0000FF"/>
                </a:solidFill>
                <a:latin typeface="Arial" panose="020B0604020202020204" pitchFamily="34" charset="0"/>
              </a:rPr>
              <a:t>U</a:t>
            </a:r>
            <a:r>
              <a:rPr lang="cs-CZ" altLang="cs-CZ" b="1" baseline="-25000">
                <a:solidFill>
                  <a:srgbClr val="0000FF"/>
                </a:solidFill>
                <a:latin typeface="Arial" panose="020B0604020202020204" pitchFamily="34" charset="0"/>
              </a:rPr>
              <a:t>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29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9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2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30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30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30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29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29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2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30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29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29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2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30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29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29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2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29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29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2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830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82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82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29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29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2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29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29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2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29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29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2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829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29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2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830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83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83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829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29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82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830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830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83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830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0" dur="500"/>
                                        <p:tgtEl>
                                          <p:spTgt spid="82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829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829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82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830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830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82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82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82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830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830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83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830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830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83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830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830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83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830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830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83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 nodeType="clickPar">
                      <p:stCondLst>
                        <p:cond delay="indefinite"/>
                      </p:stCondLst>
                      <p:childTnLst>
                        <p:par>
                          <p:cTn id="1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5" dur="500"/>
                                        <p:tgtEl>
                                          <p:spTgt spid="830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829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829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82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829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829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82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829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829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82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829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829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82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829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829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82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829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829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82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 nodeType="clickPar">
                      <p:stCondLst>
                        <p:cond delay="indefinite"/>
                      </p:stCondLst>
                      <p:childTnLst>
                        <p:par>
                          <p:cTn id="1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0" dur="500"/>
                                        <p:tgtEl>
                                          <p:spTgt spid="830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829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829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82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9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9" dur="500"/>
                                        <p:tgtEl>
                                          <p:spTgt spid="830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0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2" dur="500"/>
                                        <p:tgtEl>
                                          <p:spTgt spid="8300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6" grpId="0"/>
      <p:bldP spid="82979" grpId="0"/>
      <p:bldP spid="82980" grpId="0"/>
      <p:bldP spid="82981" grpId="0"/>
      <p:bldP spid="82982" grpId="0"/>
      <p:bldP spid="82983" grpId="0"/>
      <p:bldP spid="82984" grpId="0"/>
      <p:bldP spid="82985" grpId="0"/>
      <p:bldP spid="82986" grpId="0"/>
      <p:bldP spid="82987" grpId="0"/>
      <p:bldP spid="82988" grpId="0"/>
      <p:bldP spid="82989" grpId="0"/>
      <p:bldP spid="82990" grpId="0"/>
      <p:bldP spid="82991" grpId="0"/>
      <p:bldP spid="82992" grpId="0"/>
      <p:bldP spid="82993" grpId="0"/>
      <p:bldP spid="82994" grpId="0"/>
      <p:bldP spid="82995" grpId="0"/>
      <p:bldP spid="82996" grpId="0"/>
      <p:bldP spid="82997" grpId="0" animBg="1"/>
      <p:bldP spid="82998" grpId="0" animBg="1"/>
      <p:bldP spid="82999" grpId="0" animBg="1"/>
      <p:bldP spid="83000" grpId="0" animBg="1"/>
      <p:bldP spid="83001" grpId="0" animBg="1"/>
      <p:bldP spid="83004" grpId="0"/>
      <p:bldP spid="83005" grpId="0"/>
      <p:bldP spid="83006" grpId="0"/>
      <p:bldP spid="83007" grpId="0"/>
      <p:bldP spid="8300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14" name="Text Box 46"/>
          <p:cNvSpPr txBox="1">
            <a:spLocks noChangeArrowheads="1"/>
          </p:cNvSpPr>
          <p:nvPr/>
        </p:nvSpPr>
        <p:spPr bwMode="auto">
          <a:xfrm>
            <a:off x="107950" y="2852936"/>
            <a:ext cx="8856663" cy="4524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982663" indent="-982663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344613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524000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3388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82775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399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971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543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115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200" b="1" u="sng">
                <a:solidFill>
                  <a:schemeClr val="bg2"/>
                </a:solidFill>
                <a:sym typeface="Symbol" panose="05050102010706020507" pitchFamily="18" charset="2"/>
              </a:rPr>
              <a:t>Úbytek napětí lze určit pomocí metody adiční nebo superpoziční</a:t>
            </a:r>
            <a:r>
              <a:rPr lang="cs-CZ" altLang="cs-CZ" sz="2200" b="1">
                <a:solidFill>
                  <a:schemeClr val="bg2"/>
                </a:solidFill>
                <a:sym typeface="Symbol" panose="05050102010706020507" pitchFamily="18" charset="2"/>
              </a:rPr>
              <a:t>  </a:t>
            </a:r>
          </a:p>
        </p:txBody>
      </p:sp>
      <p:grpSp>
        <p:nvGrpSpPr>
          <p:cNvPr id="84020" name="Group 52"/>
          <p:cNvGrpSpPr>
            <a:grpSpLocks/>
          </p:cNvGrpSpPr>
          <p:nvPr/>
        </p:nvGrpSpPr>
        <p:grpSpPr bwMode="auto">
          <a:xfrm>
            <a:off x="323850" y="403225"/>
            <a:ext cx="7934325" cy="2365374"/>
            <a:chOff x="204" y="526"/>
            <a:chExt cx="4998" cy="1490"/>
          </a:xfrm>
        </p:grpSpPr>
        <p:grpSp>
          <p:nvGrpSpPr>
            <p:cNvPr id="83971" name="Group 3"/>
            <p:cNvGrpSpPr>
              <a:grpSpLocks/>
            </p:cNvGrpSpPr>
            <p:nvPr/>
          </p:nvGrpSpPr>
          <p:grpSpPr bwMode="auto">
            <a:xfrm>
              <a:off x="475" y="1298"/>
              <a:ext cx="4582" cy="635"/>
              <a:chOff x="475" y="1442"/>
              <a:chExt cx="4582" cy="635"/>
            </a:xfrm>
          </p:grpSpPr>
          <p:sp>
            <p:nvSpPr>
              <p:cNvPr id="83972" name="Oval 4"/>
              <p:cNvSpPr>
                <a:spLocks noChangeAspect="1" noChangeArrowheads="1"/>
              </p:cNvSpPr>
              <p:nvPr/>
            </p:nvSpPr>
            <p:spPr bwMode="auto">
              <a:xfrm>
                <a:off x="1156" y="1442"/>
                <a:ext cx="91" cy="91"/>
              </a:xfrm>
              <a:prstGeom prst="ellipse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83973" name="Oval 5"/>
              <p:cNvSpPr>
                <a:spLocks noChangeAspect="1" noChangeArrowheads="1"/>
              </p:cNvSpPr>
              <p:nvPr/>
            </p:nvSpPr>
            <p:spPr bwMode="auto">
              <a:xfrm>
                <a:off x="1836" y="1442"/>
                <a:ext cx="91" cy="91"/>
              </a:xfrm>
              <a:prstGeom prst="ellipse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83974" name="Oval 6"/>
              <p:cNvSpPr>
                <a:spLocks noChangeAspect="1" noChangeArrowheads="1"/>
              </p:cNvSpPr>
              <p:nvPr/>
            </p:nvSpPr>
            <p:spPr bwMode="auto">
              <a:xfrm>
                <a:off x="2653" y="1442"/>
                <a:ext cx="91" cy="91"/>
              </a:xfrm>
              <a:prstGeom prst="ellipse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83975" name="Oval 7"/>
              <p:cNvSpPr>
                <a:spLocks noChangeAspect="1" noChangeArrowheads="1"/>
              </p:cNvSpPr>
              <p:nvPr/>
            </p:nvSpPr>
            <p:spPr bwMode="auto">
              <a:xfrm>
                <a:off x="3650" y="1442"/>
                <a:ext cx="91" cy="91"/>
              </a:xfrm>
              <a:prstGeom prst="ellipse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83976" name="Oval 8"/>
              <p:cNvSpPr>
                <a:spLocks noChangeAspect="1" noChangeArrowheads="1"/>
              </p:cNvSpPr>
              <p:nvPr/>
            </p:nvSpPr>
            <p:spPr bwMode="auto">
              <a:xfrm>
                <a:off x="475" y="1442"/>
                <a:ext cx="91" cy="91"/>
              </a:xfrm>
              <a:prstGeom prst="ellips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83977" name="Oval 9"/>
              <p:cNvSpPr>
                <a:spLocks noChangeAspect="1" noChangeArrowheads="1"/>
              </p:cNvSpPr>
              <p:nvPr/>
            </p:nvSpPr>
            <p:spPr bwMode="auto">
              <a:xfrm>
                <a:off x="4966" y="1442"/>
                <a:ext cx="91" cy="91"/>
              </a:xfrm>
              <a:prstGeom prst="ellipse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83978" name="Oval 10"/>
              <p:cNvSpPr>
                <a:spLocks noChangeAspect="1" noChangeArrowheads="1"/>
              </p:cNvSpPr>
              <p:nvPr/>
            </p:nvSpPr>
            <p:spPr bwMode="auto">
              <a:xfrm>
                <a:off x="4285" y="1442"/>
                <a:ext cx="91" cy="91"/>
              </a:xfrm>
              <a:prstGeom prst="ellipse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cs-CZ"/>
              </a:p>
            </p:txBody>
          </p:sp>
          <p:cxnSp>
            <p:nvCxnSpPr>
              <p:cNvPr id="83979" name="AutoShape 11"/>
              <p:cNvCxnSpPr>
                <a:cxnSpLocks noChangeShapeType="1"/>
                <a:stCxn id="83976" idx="6"/>
                <a:endCxn id="83972" idx="2"/>
              </p:cNvCxnSpPr>
              <p:nvPr/>
            </p:nvCxnSpPr>
            <p:spPr bwMode="auto">
              <a:xfrm>
                <a:off x="578" y="1488"/>
                <a:ext cx="570" cy="0"/>
              </a:xfrm>
              <a:prstGeom prst="straightConnector1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3980" name="AutoShape 12"/>
              <p:cNvCxnSpPr>
                <a:cxnSpLocks noChangeShapeType="1"/>
                <a:stCxn id="83972" idx="6"/>
                <a:endCxn id="83973" idx="2"/>
              </p:cNvCxnSpPr>
              <p:nvPr/>
            </p:nvCxnSpPr>
            <p:spPr bwMode="auto">
              <a:xfrm>
                <a:off x="1255" y="1488"/>
                <a:ext cx="573" cy="0"/>
              </a:xfrm>
              <a:prstGeom prst="straightConnector1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3981" name="AutoShape 13"/>
              <p:cNvCxnSpPr>
                <a:cxnSpLocks noChangeShapeType="1"/>
                <a:stCxn id="83973" idx="6"/>
                <a:endCxn id="83974" idx="2"/>
              </p:cNvCxnSpPr>
              <p:nvPr/>
            </p:nvCxnSpPr>
            <p:spPr bwMode="auto">
              <a:xfrm>
                <a:off x="1935" y="1488"/>
                <a:ext cx="710" cy="0"/>
              </a:xfrm>
              <a:prstGeom prst="straightConnector1">
                <a:avLst/>
              </a:prstGeom>
              <a:noFill/>
              <a:ln w="38100">
                <a:solidFill>
                  <a:srgbClr val="000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3982" name="AutoShape 14"/>
              <p:cNvCxnSpPr>
                <a:cxnSpLocks noChangeShapeType="1"/>
                <a:stCxn id="83974" idx="6"/>
                <a:endCxn id="83975" idx="2"/>
              </p:cNvCxnSpPr>
              <p:nvPr/>
            </p:nvCxnSpPr>
            <p:spPr bwMode="auto">
              <a:xfrm>
                <a:off x="2752" y="1488"/>
                <a:ext cx="890" cy="0"/>
              </a:xfrm>
              <a:prstGeom prst="straightConnector1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3983" name="AutoShape 15"/>
              <p:cNvCxnSpPr>
                <a:cxnSpLocks noChangeShapeType="1"/>
                <a:stCxn id="83975" idx="6"/>
                <a:endCxn id="83978" idx="2"/>
              </p:cNvCxnSpPr>
              <p:nvPr/>
            </p:nvCxnSpPr>
            <p:spPr bwMode="auto">
              <a:xfrm>
                <a:off x="3749" y="1488"/>
                <a:ext cx="528" cy="0"/>
              </a:xfrm>
              <a:prstGeom prst="straightConnector1">
                <a:avLst/>
              </a:prstGeom>
              <a:noFill/>
              <a:ln w="38100">
                <a:solidFill>
                  <a:srgbClr val="000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3984" name="AutoShape 16"/>
              <p:cNvCxnSpPr>
                <a:cxnSpLocks noChangeShapeType="1"/>
                <a:stCxn id="83978" idx="6"/>
                <a:endCxn id="83977" idx="2"/>
              </p:cNvCxnSpPr>
              <p:nvPr/>
            </p:nvCxnSpPr>
            <p:spPr bwMode="auto">
              <a:xfrm>
                <a:off x="4384" y="1488"/>
                <a:ext cx="574" cy="0"/>
              </a:xfrm>
              <a:prstGeom prst="straightConnector1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83985" name="Line 17"/>
              <p:cNvSpPr>
                <a:spLocks noChangeShapeType="1"/>
              </p:cNvSpPr>
              <p:nvPr/>
            </p:nvSpPr>
            <p:spPr bwMode="auto">
              <a:xfrm>
                <a:off x="1202" y="1533"/>
                <a:ext cx="0" cy="544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83986" name="Line 18"/>
              <p:cNvSpPr>
                <a:spLocks noChangeShapeType="1"/>
              </p:cNvSpPr>
              <p:nvPr/>
            </p:nvSpPr>
            <p:spPr bwMode="auto">
              <a:xfrm>
                <a:off x="2699" y="1533"/>
                <a:ext cx="0" cy="544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83987" name="Line 19"/>
              <p:cNvSpPr>
                <a:spLocks noChangeShapeType="1"/>
              </p:cNvSpPr>
              <p:nvPr/>
            </p:nvSpPr>
            <p:spPr bwMode="auto">
              <a:xfrm>
                <a:off x="3696" y="1533"/>
                <a:ext cx="0" cy="544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83988" name="Line 20"/>
              <p:cNvSpPr>
                <a:spLocks noChangeShapeType="1"/>
              </p:cNvSpPr>
              <p:nvPr/>
            </p:nvSpPr>
            <p:spPr bwMode="auto">
              <a:xfrm>
                <a:off x="4332" y="1533"/>
                <a:ext cx="0" cy="544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83989" name="Line 21"/>
              <p:cNvSpPr>
                <a:spLocks noChangeShapeType="1"/>
              </p:cNvSpPr>
              <p:nvPr/>
            </p:nvSpPr>
            <p:spPr bwMode="auto">
              <a:xfrm>
                <a:off x="5012" y="1533"/>
                <a:ext cx="0" cy="544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83990" name="Line 22"/>
              <p:cNvSpPr>
                <a:spLocks noChangeShapeType="1"/>
              </p:cNvSpPr>
              <p:nvPr/>
            </p:nvSpPr>
            <p:spPr bwMode="auto">
              <a:xfrm>
                <a:off x="1882" y="1533"/>
                <a:ext cx="0" cy="544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cs-CZ"/>
              </a:p>
            </p:txBody>
          </p:sp>
        </p:grpSp>
        <p:sp>
          <p:nvSpPr>
            <p:cNvPr id="83991" name="Text Box 23"/>
            <p:cNvSpPr txBox="1">
              <a:spLocks noChangeArrowheads="1"/>
            </p:cNvSpPr>
            <p:nvPr/>
          </p:nvSpPr>
          <p:spPr bwMode="auto">
            <a:xfrm>
              <a:off x="1938" y="1117"/>
              <a:ext cx="12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83992" name="Text Box 24"/>
            <p:cNvSpPr txBox="1">
              <a:spLocks noChangeArrowheads="1"/>
            </p:cNvSpPr>
            <p:nvPr/>
          </p:nvSpPr>
          <p:spPr bwMode="auto">
            <a:xfrm>
              <a:off x="1212" y="1117"/>
              <a:ext cx="12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1</a:t>
              </a:r>
            </a:p>
          </p:txBody>
        </p:sp>
        <p:sp>
          <p:nvSpPr>
            <p:cNvPr id="83993" name="Text Box 25"/>
            <p:cNvSpPr txBox="1">
              <a:spLocks noChangeArrowheads="1"/>
            </p:cNvSpPr>
            <p:nvPr/>
          </p:nvSpPr>
          <p:spPr bwMode="auto">
            <a:xfrm>
              <a:off x="3742" y="1117"/>
              <a:ext cx="12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k</a:t>
              </a:r>
            </a:p>
          </p:txBody>
        </p:sp>
        <p:sp>
          <p:nvSpPr>
            <p:cNvPr id="83994" name="Text Box 26"/>
            <p:cNvSpPr txBox="1">
              <a:spLocks noChangeArrowheads="1"/>
            </p:cNvSpPr>
            <p:nvPr/>
          </p:nvSpPr>
          <p:spPr bwMode="auto">
            <a:xfrm>
              <a:off x="2744" y="1117"/>
              <a:ext cx="254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k-1</a:t>
              </a:r>
            </a:p>
          </p:txBody>
        </p:sp>
        <p:sp>
          <p:nvSpPr>
            <p:cNvPr id="83995" name="Text Box 27"/>
            <p:cNvSpPr txBox="1">
              <a:spLocks noChangeArrowheads="1"/>
            </p:cNvSpPr>
            <p:nvPr/>
          </p:nvSpPr>
          <p:spPr bwMode="auto">
            <a:xfrm>
              <a:off x="567" y="1117"/>
              <a:ext cx="12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83996" name="Text Box 28"/>
            <p:cNvSpPr txBox="1">
              <a:spLocks noChangeArrowheads="1"/>
            </p:cNvSpPr>
            <p:nvPr/>
          </p:nvSpPr>
          <p:spPr bwMode="auto">
            <a:xfrm>
              <a:off x="4377" y="1797"/>
              <a:ext cx="123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r</a:t>
              </a:r>
            </a:p>
          </p:txBody>
        </p:sp>
        <p:sp>
          <p:nvSpPr>
            <p:cNvPr id="83997" name="Text Box 29"/>
            <p:cNvSpPr txBox="1">
              <a:spLocks noChangeArrowheads="1"/>
            </p:cNvSpPr>
            <p:nvPr/>
          </p:nvSpPr>
          <p:spPr bwMode="auto">
            <a:xfrm>
              <a:off x="5057" y="1125"/>
              <a:ext cx="134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n</a:t>
              </a:r>
            </a:p>
          </p:txBody>
        </p:sp>
        <p:sp>
          <p:nvSpPr>
            <p:cNvPr id="83998" name="Text Box 30"/>
            <p:cNvSpPr txBox="1">
              <a:spLocks noChangeArrowheads="1"/>
            </p:cNvSpPr>
            <p:nvPr/>
          </p:nvSpPr>
          <p:spPr bwMode="auto">
            <a:xfrm>
              <a:off x="4352" y="1117"/>
              <a:ext cx="102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r</a:t>
              </a:r>
            </a:p>
          </p:txBody>
        </p:sp>
        <p:sp>
          <p:nvSpPr>
            <p:cNvPr id="83999" name="Text Box 31"/>
            <p:cNvSpPr txBox="1">
              <a:spLocks noChangeArrowheads="1"/>
            </p:cNvSpPr>
            <p:nvPr/>
          </p:nvSpPr>
          <p:spPr bwMode="auto">
            <a:xfrm>
              <a:off x="3742" y="1797"/>
              <a:ext cx="139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k</a:t>
              </a:r>
            </a:p>
          </p:txBody>
        </p:sp>
        <p:sp>
          <p:nvSpPr>
            <p:cNvPr id="84000" name="Text Box 32"/>
            <p:cNvSpPr txBox="1">
              <a:spLocks noChangeArrowheads="1"/>
            </p:cNvSpPr>
            <p:nvPr/>
          </p:nvSpPr>
          <p:spPr bwMode="auto">
            <a:xfrm>
              <a:off x="2744" y="1797"/>
              <a:ext cx="224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k-1</a:t>
              </a:r>
            </a:p>
          </p:txBody>
        </p:sp>
        <p:sp>
          <p:nvSpPr>
            <p:cNvPr id="84001" name="Text Box 33"/>
            <p:cNvSpPr txBox="1">
              <a:spLocks noChangeArrowheads="1"/>
            </p:cNvSpPr>
            <p:nvPr/>
          </p:nvSpPr>
          <p:spPr bwMode="auto">
            <a:xfrm>
              <a:off x="1927" y="1797"/>
              <a:ext cx="139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84002" name="Text Box 34"/>
            <p:cNvSpPr txBox="1">
              <a:spLocks noChangeArrowheads="1"/>
            </p:cNvSpPr>
            <p:nvPr/>
          </p:nvSpPr>
          <p:spPr bwMode="auto">
            <a:xfrm>
              <a:off x="1247" y="1797"/>
              <a:ext cx="139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1</a:t>
              </a:r>
            </a:p>
          </p:txBody>
        </p:sp>
        <p:sp>
          <p:nvSpPr>
            <p:cNvPr id="84003" name="Text Box 35"/>
            <p:cNvSpPr txBox="1">
              <a:spLocks noChangeArrowheads="1"/>
            </p:cNvSpPr>
            <p:nvPr/>
          </p:nvSpPr>
          <p:spPr bwMode="auto">
            <a:xfrm>
              <a:off x="5057" y="1797"/>
              <a:ext cx="145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n</a:t>
              </a:r>
            </a:p>
          </p:txBody>
        </p:sp>
        <p:sp>
          <p:nvSpPr>
            <p:cNvPr id="84004" name="Text Box 36"/>
            <p:cNvSpPr txBox="1">
              <a:spLocks noChangeArrowheads="1"/>
            </p:cNvSpPr>
            <p:nvPr/>
          </p:nvSpPr>
          <p:spPr bwMode="auto">
            <a:xfrm>
              <a:off x="3061" y="1344"/>
              <a:ext cx="357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I(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k-1)k</a:t>
              </a:r>
            </a:p>
          </p:txBody>
        </p:sp>
        <p:sp>
          <p:nvSpPr>
            <p:cNvPr id="84005" name="Text Box 37"/>
            <p:cNvSpPr txBox="1">
              <a:spLocks noChangeArrowheads="1"/>
            </p:cNvSpPr>
            <p:nvPr/>
          </p:nvSpPr>
          <p:spPr bwMode="auto">
            <a:xfrm>
              <a:off x="2880" y="798"/>
              <a:ext cx="432" cy="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 dirty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L</a:t>
              </a:r>
              <a:r>
                <a:rPr lang="cs-CZ" altLang="cs-CZ" b="1" baseline="-25000" dirty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(k-1)k</a:t>
              </a:r>
              <a:endParaRPr lang="cs-CZ" altLang="cs-CZ" b="1" baseline="-250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4006" name="Text Box 38"/>
            <p:cNvSpPr txBox="1">
              <a:spLocks noChangeArrowheads="1"/>
            </p:cNvSpPr>
            <p:nvPr/>
          </p:nvSpPr>
          <p:spPr bwMode="auto">
            <a:xfrm>
              <a:off x="2064" y="526"/>
              <a:ext cx="188" cy="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 dirty="0" err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L</a:t>
              </a:r>
              <a:r>
                <a:rPr lang="cs-CZ" altLang="cs-CZ" b="1" baseline="-25000" dirty="0" err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k</a:t>
              </a:r>
              <a:endParaRPr lang="cs-CZ" altLang="cs-CZ" b="1" baseline="-250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4007" name="Text Box 39"/>
            <p:cNvSpPr txBox="1">
              <a:spLocks noChangeArrowheads="1"/>
            </p:cNvSpPr>
            <p:nvPr/>
          </p:nvSpPr>
          <p:spPr bwMode="auto">
            <a:xfrm>
              <a:off x="385" y="655"/>
              <a:ext cx="8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</a:p>
          </p:txBody>
        </p:sp>
        <p:sp>
          <p:nvSpPr>
            <p:cNvPr id="84008" name="Text Box 40"/>
            <p:cNvSpPr txBox="1">
              <a:spLocks noChangeArrowheads="1"/>
            </p:cNvSpPr>
            <p:nvPr/>
          </p:nvSpPr>
          <p:spPr bwMode="auto">
            <a:xfrm>
              <a:off x="204" y="1086"/>
              <a:ext cx="203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FF"/>
                  </a:solidFill>
                  <a:latin typeface="Arial" panose="020B0604020202020204" pitchFamily="34" charset="0"/>
                </a:rPr>
                <a:t>U</a:t>
              </a:r>
              <a:r>
                <a:rPr lang="cs-CZ" altLang="cs-CZ" b="1" baseline="-25000">
                  <a:solidFill>
                    <a:srgbClr val="0000FF"/>
                  </a:solidFill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84009" name="Line 41"/>
            <p:cNvSpPr>
              <a:spLocks noChangeShapeType="1"/>
            </p:cNvSpPr>
            <p:nvPr/>
          </p:nvSpPr>
          <p:spPr bwMode="auto">
            <a:xfrm>
              <a:off x="521" y="701"/>
              <a:ext cx="0" cy="59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84010" name="Line 42"/>
            <p:cNvSpPr>
              <a:spLocks noChangeShapeType="1"/>
            </p:cNvSpPr>
            <p:nvPr/>
          </p:nvSpPr>
          <p:spPr bwMode="auto">
            <a:xfrm>
              <a:off x="3696" y="746"/>
              <a:ext cx="0" cy="5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84011" name="Line 43"/>
            <p:cNvSpPr>
              <a:spLocks noChangeShapeType="1"/>
            </p:cNvSpPr>
            <p:nvPr/>
          </p:nvSpPr>
          <p:spPr bwMode="auto">
            <a:xfrm>
              <a:off x="521" y="746"/>
              <a:ext cx="317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arrow" w="sm" len="lg"/>
              <a:tailEnd type="arrow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84012" name="Line 44"/>
            <p:cNvSpPr>
              <a:spLocks noChangeShapeType="1"/>
            </p:cNvSpPr>
            <p:nvPr/>
          </p:nvSpPr>
          <p:spPr bwMode="auto">
            <a:xfrm>
              <a:off x="2699" y="1018"/>
              <a:ext cx="0" cy="27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84013" name="Line 45"/>
            <p:cNvSpPr>
              <a:spLocks noChangeShapeType="1"/>
            </p:cNvSpPr>
            <p:nvPr/>
          </p:nvSpPr>
          <p:spPr bwMode="auto">
            <a:xfrm>
              <a:off x="2699" y="1018"/>
              <a:ext cx="99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arrow" w="sm" len="lg"/>
              <a:tailEnd type="arrow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84015" name="Text Box 47"/>
            <p:cNvSpPr txBox="1">
              <a:spLocks noChangeArrowheads="1"/>
            </p:cNvSpPr>
            <p:nvPr/>
          </p:nvSpPr>
          <p:spPr bwMode="auto">
            <a:xfrm>
              <a:off x="758" y="1116"/>
              <a:ext cx="262" cy="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 dirty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L</a:t>
              </a:r>
              <a:r>
                <a:rPr lang="cs-CZ" altLang="cs-CZ" b="1" baseline="-25000" dirty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01</a:t>
              </a:r>
              <a:endParaRPr lang="cs-CZ" altLang="cs-CZ" b="1" baseline="-250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4016" name="Text Box 48"/>
            <p:cNvSpPr txBox="1">
              <a:spLocks noChangeArrowheads="1"/>
            </p:cNvSpPr>
            <p:nvPr/>
          </p:nvSpPr>
          <p:spPr bwMode="auto">
            <a:xfrm>
              <a:off x="3470" y="1086"/>
              <a:ext cx="203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FF"/>
                  </a:solidFill>
                  <a:latin typeface="Arial" panose="020B0604020202020204" pitchFamily="34" charset="0"/>
                </a:rPr>
                <a:t>U</a:t>
              </a:r>
              <a:r>
                <a:rPr lang="cs-CZ" altLang="cs-CZ" b="1" baseline="-25000">
                  <a:solidFill>
                    <a:srgbClr val="0000FF"/>
                  </a:solidFill>
                  <a:latin typeface="Arial" panose="020B0604020202020204" pitchFamily="34" charset="0"/>
                </a:rPr>
                <a:t>k</a:t>
              </a:r>
            </a:p>
          </p:txBody>
        </p:sp>
        <p:sp>
          <p:nvSpPr>
            <p:cNvPr id="84017" name="Text Box 49"/>
            <p:cNvSpPr txBox="1">
              <a:spLocks noChangeArrowheads="1"/>
            </p:cNvSpPr>
            <p:nvPr/>
          </p:nvSpPr>
          <p:spPr bwMode="auto">
            <a:xfrm>
              <a:off x="2381" y="1086"/>
              <a:ext cx="294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FF"/>
                  </a:solidFill>
                  <a:latin typeface="Arial" panose="020B0604020202020204" pitchFamily="34" charset="0"/>
                </a:rPr>
                <a:t>U</a:t>
              </a:r>
              <a:r>
                <a:rPr lang="cs-CZ" altLang="cs-CZ" b="1" baseline="-25000">
                  <a:solidFill>
                    <a:srgbClr val="0000FF"/>
                  </a:solidFill>
                  <a:latin typeface="Arial" panose="020B0604020202020204" pitchFamily="34" charset="0"/>
                </a:rPr>
                <a:t>k-1</a:t>
              </a:r>
            </a:p>
          </p:txBody>
        </p:sp>
        <p:sp>
          <p:nvSpPr>
            <p:cNvPr id="84018" name="Text Box 50"/>
            <p:cNvSpPr txBox="1">
              <a:spLocks noChangeArrowheads="1"/>
            </p:cNvSpPr>
            <p:nvPr/>
          </p:nvSpPr>
          <p:spPr bwMode="auto">
            <a:xfrm>
              <a:off x="4763" y="1086"/>
              <a:ext cx="294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FF"/>
                  </a:solidFill>
                  <a:latin typeface="Arial" panose="020B0604020202020204" pitchFamily="34" charset="0"/>
                </a:rPr>
                <a:t>U</a:t>
              </a:r>
              <a:r>
                <a:rPr lang="cs-CZ" altLang="cs-CZ" b="1" baseline="-25000">
                  <a:solidFill>
                    <a:srgbClr val="0000FF"/>
                  </a:solidFill>
                  <a:latin typeface="Arial" panose="020B0604020202020204" pitchFamily="34" charset="0"/>
                </a:rPr>
                <a:t>n</a:t>
              </a:r>
            </a:p>
          </p:txBody>
        </p:sp>
        <p:sp>
          <p:nvSpPr>
            <p:cNvPr id="84019" name="Text Box 51"/>
            <p:cNvSpPr txBox="1">
              <a:spLocks noChangeArrowheads="1"/>
            </p:cNvSpPr>
            <p:nvPr/>
          </p:nvSpPr>
          <p:spPr bwMode="auto">
            <a:xfrm>
              <a:off x="4105" y="1086"/>
              <a:ext cx="203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FF"/>
                  </a:solidFill>
                  <a:latin typeface="Arial" panose="020B0604020202020204" pitchFamily="34" charset="0"/>
                </a:rPr>
                <a:t>U</a:t>
              </a:r>
              <a:r>
                <a:rPr lang="cs-CZ" altLang="cs-CZ" b="1" baseline="-25000">
                  <a:solidFill>
                    <a:srgbClr val="0000FF"/>
                  </a:solidFill>
                  <a:latin typeface="Arial" panose="020B0604020202020204" pitchFamily="34" charset="0"/>
                </a:rPr>
                <a:t>r</a:t>
              </a:r>
            </a:p>
          </p:txBody>
        </p:sp>
      </p:grpSp>
      <p:sp>
        <p:nvSpPr>
          <p:cNvPr id="84021" name="Text Box 53"/>
          <p:cNvSpPr txBox="1">
            <a:spLocks noChangeArrowheads="1"/>
          </p:cNvSpPr>
          <p:nvPr/>
        </p:nvSpPr>
        <p:spPr bwMode="auto">
          <a:xfrm>
            <a:off x="107949" y="4289400"/>
            <a:ext cx="8856217" cy="87934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982663" indent="-982663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344613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524000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3388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82775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399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971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543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115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600"/>
              </a:spcBef>
            </a:pPr>
            <a:r>
              <a:rPr lang="cs-CZ" altLang="cs-CZ" sz="2400" b="1" u="sng" dirty="0">
                <a:solidFill>
                  <a:schemeClr val="bg2"/>
                </a:solidFill>
                <a:sym typeface="Symbol" panose="05050102010706020507" pitchFamily="18" charset="2"/>
              </a:rPr>
              <a:t>Princip adiční metody:</a:t>
            </a:r>
          </a:p>
          <a:p>
            <a:pPr>
              <a:spcBef>
                <a:spcPts val="600"/>
              </a:spcBef>
            </a:pPr>
            <a:r>
              <a:rPr lang="cs-CZ" altLang="cs-CZ" sz="2200" b="1" u="sng" dirty="0">
                <a:solidFill>
                  <a:schemeClr val="bg2"/>
                </a:solidFill>
                <a:sym typeface="Symbol" panose="05050102010706020507" pitchFamily="18" charset="2"/>
              </a:rPr>
              <a:t>Při metodě adiční se sčítají úbytky napětí v jednotlivých úsecích</a:t>
            </a:r>
            <a:r>
              <a:rPr lang="cs-CZ" altLang="cs-CZ" sz="2200" b="1" dirty="0">
                <a:solidFill>
                  <a:schemeClr val="bg2"/>
                </a:solidFill>
                <a:sym typeface="Symbol" panose="05050102010706020507" pitchFamily="18" charset="2"/>
              </a:rPr>
              <a:t>  </a:t>
            </a:r>
          </a:p>
        </p:txBody>
      </p:sp>
      <p:sp>
        <p:nvSpPr>
          <p:cNvPr id="84022" name="Text Box 54"/>
          <p:cNvSpPr txBox="1">
            <a:spLocks noChangeArrowheads="1"/>
          </p:cNvSpPr>
          <p:nvPr/>
        </p:nvSpPr>
        <p:spPr bwMode="auto">
          <a:xfrm>
            <a:off x="107950" y="5229200"/>
            <a:ext cx="5472113" cy="4222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982663" indent="-982663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344613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524000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3388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82775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399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971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543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115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 dirty="0">
                <a:solidFill>
                  <a:schemeClr val="bg2"/>
                </a:solidFill>
                <a:sym typeface="Symbol" panose="05050102010706020507" pitchFamily="18" charset="2"/>
              </a:rPr>
              <a:t>Úbytek napětí mezi k-tým a k-1 odběrem:</a:t>
            </a:r>
          </a:p>
        </p:txBody>
      </p:sp>
      <p:graphicFrame>
        <p:nvGraphicFramePr>
          <p:cNvPr id="84023" name="Object 5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4749002"/>
              </p:ext>
            </p:extLst>
          </p:nvPr>
        </p:nvGraphicFramePr>
        <p:xfrm>
          <a:off x="163513" y="5777756"/>
          <a:ext cx="8872537" cy="963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72" name="Rovnice" r:id="rId3" imgW="4101840" imgH="444240" progId="Equation.3">
                  <p:embed/>
                </p:oleObj>
              </mc:Choice>
              <mc:Fallback>
                <p:oleObj name="Rovnice" r:id="rId3" imgW="4101840" imgH="444240" progId="Equation.3">
                  <p:embed/>
                  <p:pic>
                    <p:nvPicPr>
                      <p:cNvPr id="0" name="Object 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513" y="5777756"/>
                        <a:ext cx="8872537" cy="963612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 w="25400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" name="Text Box 46"/>
          <p:cNvSpPr txBox="1">
            <a:spLocks noChangeArrowheads="1"/>
          </p:cNvSpPr>
          <p:nvPr/>
        </p:nvSpPr>
        <p:spPr bwMode="auto">
          <a:xfrm>
            <a:off x="107504" y="3284984"/>
            <a:ext cx="8856663" cy="101784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982663" indent="-982663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344613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524000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3388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82775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399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971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543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115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spcBef>
                <a:spcPct val="50000"/>
              </a:spcBef>
              <a:tabLst>
                <a:tab pos="8069263" algn="l"/>
              </a:tabLst>
            </a:pPr>
            <a:r>
              <a:rPr lang="cs-CZ" altLang="cs-CZ" sz="2000" b="1" i="1" u="sng" dirty="0" smtClean="0">
                <a:solidFill>
                  <a:schemeClr val="bg2"/>
                </a:solidFill>
                <a:sym typeface="Symbol" panose="05050102010706020507" pitchFamily="18" charset="2"/>
              </a:rPr>
              <a:t>Adiční metoda se dá použít jak pro výpočet úbytku napětí, tak pro určení ztrát na vedení. Superpoziční metoda pouze pro výpočet úbytku napětí. Výklad je omezen pouze na adiční metodu</a:t>
            </a:r>
            <a:endParaRPr lang="cs-CZ" altLang="cs-CZ" sz="2000" b="1" i="1" dirty="0">
              <a:solidFill>
                <a:schemeClr val="bg2"/>
              </a:solidFill>
              <a:sym typeface="Symbol" panose="05050102010706020507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40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40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40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40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40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40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40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40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4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996" name="Group 4"/>
          <p:cNvGrpSpPr>
            <a:grpSpLocks/>
          </p:cNvGrpSpPr>
          <p:nvPr/>
        </p:nvGrpSpPr>
        <p:grpSpPr bwMode="auto">
          <a:xfrm>
            <a:off x="323850" y="114300"/>
            <a:ext cx="7934325" cy="2365374"/>
            <a:chOff x="204" y="526"/>
            <a:chExt cx="4998" cy="1490"/>
          </a:xfrm>
        </p:grpSpPr>
        <p:grpSp>
          <p:nvGrpSpPr>
            <p:cNvPr id="84997" name="Group 5"/>
            <p:cNvGrpSpPr>
              <a:grpSpLocks/>
            </p:cNvGrpSpPr>
            <p:nvPr/>
          </p:nvGrpSpPr>
          <p:grpSpPr bwMode="auto">
            <a:xfrm>
              <a:off x="475" y="1298"/>
              <a:ext cx="4582" cy="635"/>
              <a:chOff x="475" y="1442"/>
              <a:chExt cx="4582" cy="635"/>
            </a:xfrm>
          </p:grpSpPr>
          <p:sp>
            <p:nvSpPr>
              <p:cNvPr id="84998" name="Oval 6"/>
              <p:cNvSpPr>
                <a:spLocks noChangeAspect="1" noChangeArrowheads="1"/>
              </p:cNvSpPr>
              <p:nvPr/>
            </p:nvSpPr>
            <p:spPr bwMode="auto">
              <a:xfrm>
                <a:off x="1156" y="1442"/>
                <a:ext cx="91" cy="91"/>
              </a:xfrm>
              <a:prstGeom prst="ellipse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84999" name="Oval 7"/>
              <p:cNvSpPr>
                <a:spLocks noChangeAspect="1" noChangeArrowheads="1"/>
              </p:cNvSpPr>
              <p:nvPr/>
            </p:nvSpPr>
            <p:spPr bwMode="auto">
              <a:xfrm>
                <a:off x="1836" y="1442"/>
                <a:ext cx="91" cy="91"/>
              </a:xfrm>
              <a:prstGeom prst="ellipse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85000" name="Oval 8"/>
              <p:cNvSpPr>
                <a:spLocks noChangeAspect="1" noChangeArrowheads="1"/>
              </p:cNvSpPr>
              <p:nvPr/>
            </p:nvSpPr>
            <p:spPr bwMode="auto">
              <a:xfrm>
                <a:off x="2653" y="1442"/>
                <a:ext cx="91" cy="91"/>
              </a:xfrm>
              <a:prstGeom prst="ellipse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85001" name="Oval 9"/>
              <p:cNvSpPr>
                <a:spLocks noChangeAspect="1" noChangeArrowheads="1"/>
              </p:cNvSpPr>
              <p:nvPr/>
            </p:nvSpPr>
            <p:spPr bwMode="auto">
              <a:xfrm>
                <a:off x="3650" y="1442"/>
                <a:ext cx="91" cy="91"/>
              </a:xfrm>
              <a:prstGeom prst="ellipse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85002" name="Oval 10"/>
              <p:cNvSpPr>
                <a:spLocks noChangeAspect="1" noChangeArrowheads="1"/>
              </p:cNvSpPr>
              <p:nvPr/>
            </p:nvSpPr>
            <p:spPr bwMode="auto">
              <a:xfrm>
                <a:off x="475" y="1442"/>
                <a:ext cx="91" cy="91"/>
              </a:xfrm>
              <a:prstGeom prst="ellips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85003" name="Oval 11"/>
              <p:cNvSpPr>
                <a:spLocks noChangeAspect="1" noChangeArrowheads="1"/>
              </p:cNvSpPr>
              <p:nvPr/>
            </p:nvSpPr>
            <p:spPr bwMode="auto">
              <a:xfrm>
                <a:off x="4966" y="1442"/>
                <a:ext cx="91" cy="91"/>
              </a:xfrm>
              <a:prstGeom prst="ellipse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85004" name="Oval 12"/>
              <p:cNvSpPr>
                <a:spLocks noChangeAspect="1" noChangeArrowheads="1"/>
              </p:cNvSpPr>
              <p:nvPr/>
            </p:nvSpPr>
            <p:spPr bwMode="auto">
              <a:xfrm>
                <a:off x="4285" y="1442"/>
                <a:ext cx="91" cy="91"/>
              </a:xfrm>
              <a:prstGeom prst="ellipse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cs-CZ"/>
              </a:p>
            </p:txBody>
          </p:sp>
          <p:cxnSp>
            <p:nvCxnSpPr>
              <p:cNvPr id="85005" name="AutoShape 13"/>
              <p:cNvCxnSpPr>
                <a:cxnSpLocks noChangeShapeType="1"/>
                <a:stCxn id="85002" idx="6"/>
                <a:endCxn id="84998" idx="2"/>
              </p:cNvCxnSpPr>
              <p:nvPr/>
            </p:nvCxnSpPr>
            <p:spPr bwMode="auto">
              <a:xfrm>
                <a:off x="578" y="1488"/>
                <a:ext cx="570" cy="0"/>
              </a:xfrm>
              <a:prstGeom prst="straightConnector1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5006" name="AutoShape 14"/>
              <p:cNvCxnSpPr>
                <a:cxnSpLocks noChangeShapeType="1"/>
                <a:stCxn id="84998" idx="6"/>
                <a:endCxn id="84999" idx="2"/>
              </p:cNvCxnSpPr>
              <p:nvPr/>
            </p:nvCxnSpPr>
            <p:spPr bwMode="auto">
              <a:xfrm>
                <a:off x="1255" y="1488"/>
                <a:ext cx="573" cy="0"/>
              </a:xfrm>
              <a:prstGeom prst="straightConnector1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5007" name="AutoShape 15"/>
              <p:cNvCxnSpPr>
                <a:cxnSpLocks noChangeShapeType="1"/>
                <a:stCxn id="84999" idx="6"/>
                <a:endCxn id="85000" idx="2"/>
              </p:cNvCxnSpPr>
              <p:nvPr/>
            </p:nvCxnSpPr>
            <p:spPr bwMode="auto">
              <a:xfrm>
                <a:off x="1935" y="1488"/>
                <a:ext cx="710" cy="0"/>
              </a:xfrm>
              <a:prstGeom prst="straightConnector1">
                <a:avLst/>
              </a:prstGeom>
              <a:noFill/>
              <a:ln w="38100">
                <a:solidFill>
                  <a:srgbClr val="000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5008" name="AutoShape 16"/>
              <p:cNvCxnSpPr>
                <a:cxnSpLocks noChangeShapeType="1"/>
                <a:stCxn id="85000" idx="6"/>
                <a:endCxn id="85001" idx="2"/>
              </p:cNvCxnSpPr>
              <p:nvPr/>
            </p:nvCxnSpPr>
            <p:spPr bwMode="auto">
              <a:xfrm>
                <a:off x="2752" y="1488"/>
                <a:ext cx="890" cy="0"/>
              </a:xfrm>
              <a:prstGeom prst="straightConnector1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5009" name="AutoShape 17"/>
              <p:cNvCxnSpPr>
                <a:cxnSpLocks noChangeShapeType="1"/>
                <a:stCxn id="85001" idx="6"/>
                <a:endCxn id="85004" idx="2"/>
              </p:cNvCxnSpPr>
              <p:nvPr/>
            </p:nvCxnSpPr>
            <p:spPr bwMode="auto">
              <a:xfrm>
                <a:off x="3749" y="1488"/>
                <a:ext cx="528" cy="0"/>
              </a:xfrm>
              <a:prstGeom prst="straightConnector1">
                <a:avLst/>
              </a:prstGeom>
              <a:noFill/>
              <a:ln w="38100">
                <a:solidFill>
                  <a:srgbClr val="000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5010" name="AutoShape 18"/>
              <p:cNvCxnSpPr>
                <a:cxnSpLocks noChangeShapeType="1"/>
                <a:stCxn id="85004" idx="6"/>
                <a:endCxn id="85003" idx="2"/>
              </p:cNvCxnSpPr>
              <p:nvPr/>
            </p:nvCxnSpPr>
            <p:spPr bwMode="auto">
              <a:xfrm>
                <a:off x="4384" y="1488"/>
                <a:ext cx="574" cy="0"/>
              </a:xfrm>
              <a:prstGeom prst="straightConnector1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85011" name="Line 19"/>
              <p:cNvSpPr>
                <a:spLocks noChangeShapeType="1"/>
              </p:cNvSpPr>
              <p:nvPr/>
            </p:nvSpPr>
            <p:spPr bwMode="auto">
              <a:xfrm>
                <a:off x="1202" y="1533"/>
                <a:ext cx="0" cy="544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85012" name="Line 20"/>
              <p:cNvSpPr>
                <a:spLocks noChangeShapeType="1"/>
              </p:cNvSpPr>
              <p:nvPr/>
            </p:nvSpPr>
            <p:spPr bwMode="auto">
              <a:xfrm>
                <a:off x="2699" y="1533"/>
                <a:ext cx="0" cy="544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85013" name="Line 21"/>
              <p:cNvSpPr>
                <a:spLocks noChangeShapeType="1"/>
              </p:cNvSpPr>
              <p:nvPr/>
            </p:nvSpPr>
            <p:spPr bwMode="auto">
              <a:xfrm>
                <a:off x="3696" y="1533"/>
                <a:ext cx="0" cy="544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85014" name="Line 22"/>
              <p:cNvSpPr>
                <a:spLocks noChangeShapeType="1"/>
              </p:cNvSpPr>
              <p:nvPr/>
            </p:nvSpPr>
            <p:spPr bwMode="auto">
              <a:xfrm>
                <a:off x="4332" y="1533"/>
                <a:ext cx="0" cy="544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85015" name="Line 23"/>
              <p:cNvSpPr>
                <a:spLocks noChangeShapeType="1"/>
              </p:cNvSpPr>
              <p:nvPr/>
            </p:nvSpPr>
            <p:spPr bwMode="auto">
              <a:xfrm>
                <a:off x="5012" y="1533"/>
                <a:ext cx="0" cy="544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85016" name="Line 24"/>
              <p:cNvSpPr>
                <a:spLocks noChangeShapeType="1"/>
              </p:cNvSpPr>
              <p:nvPr/>
            </p:nvSpPr>
            <p:spPr bwMode="auto">
              <a:xfrm>
                <a:off x="1882" y="1533"/>
                <a:ext cx="0" cy="544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cs-CZ"/>
              </a:p>
            </p:txBody>
          </p:sp>
        </p:grpSp>
        <p:sp>
          <p:nvSpPr>
            <p:cNvPr id="85017" name="Text Box 25"/>
            <p:cNvSpPr txBox="1">
              <a:spLocks noChangeArrowheads="1"/>
            </p:cNvSpPr>
            <p:nvPr/>
          </p:nvSpPr>
          <p:spPr bwMode="auto">
            <a:xfrm>
              <a:off x="1938" y="1117"/>
              <a:ext cx="12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85018" name="Text Box 26"/>
            <p:cNvSpPr txBox="1">
              <a:spLocks noChangeArrowheads="1"/>
            </p:cNvSpPr>
            <p:nvPr/>
          </p:nvSpPr>
          <p:spPr bwMode="auto">
            <a:xfrm>
              <a:off x="1212" y="1117"/>
              <a:ext cx="12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1</a:t>
              </a:r>
            </a:p>
          </p:txBody>
        </p:sp>
        <p:sp>
          <p:nvSpPr>
            <p:cNvPr id="85019" name="Text Box 27"/>
            <p:cNvSpPr txBox="1">
              <a:spLocks noChangeArrowheads="1"/>
            </p:cNvSpPr>
            <p:nvPr/>
          </p:nvSpPr>
          <p:spPr bwMode="auto">
            <a:xfrm>
              <a:off x="3742" y="1117"/>
              <a:ext cx="12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k</a:t>
              </a:r>
            </a:p>
          </p:txBody>
        </p:sp>
        <p:sp>
          <p:nvSpPr>
            <p:cNvPr id="85020" name="Text Box 28"/>
            <p:cNvSpPr txBox="1">
              <a:spLocks noChangeArrowheads="1"/>
            </p:cNvSpPr>
            <p:nvPr/>
          </p:nvSpPr>
          <p:spPr bwMode="auto">
            <a:xfrm>
              <a:off x="2744" y="1117"/>
              <a:ext cx="254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k-1</a:t>
              </a:r>
            </a:p>
          </p:txBody>
        </p:sp>
        <p:sp>
          <p:nvSpPr>
            <p:cNvPr id="85021" name="Text Box 29"/>
            <p:cNvSpPr txBox="1">
              <a:spLocks noChangeArrowheads="1"/>
            </p:cNvSpPr>
            <p:nvPr/>
          </p:nvSpPr>
          <p:spPr bwMode="auto">
            <a:xfrm>
              <a:off x="567" y="1117"/>
              <a:ext cx="12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85022" name="Text Box 30"/>
            <p:cNvSpPr txBox="1">
              <a:spLocks noChangeArrowheads="1"/>
            </p:cNvSpPr>
            <p:nvPr/>
          </p:nvSpPr>
          <p:spPr bwMode="auto">
            <a:xfrm>
              <a:off x="4377" y="1797"/>
              <a:ext cx="123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r</a:t>
              </a:r>
            </a:p>
          </p:txBody>
        </p:sp>
        <p:sp>
          <p:nvSpPr>
            <p:cNvPr id="85023" name="Text Box 31"/>
            <p:cNvSpPr txBox="1">
              <a:spLocks noChangeArrowheads="1"/>
            </p:cNvSpPr>
            <p:nvPr/>
          </p:nvSpPr>
          <p:spPr bwMode="auto">
            <a:xfrm>
              <a:off x="5057" y="1125"/>
              <a:ext cx="134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n</a:t>
              </a:r>
            </a:p>
          </p:txBody>
        </p:sp>
        <p:sp>
          <p:nvSpPr>
            <p:cNvPr id="85024" name="Text Box 32"/>
            <p:cNvSpPr txBox="1">
              <a:spLocks noChangeArrowheads="1"/>
            </p:cNvSpPr>
            <p:nvPr/>
          </p:nvSpPr>
          <p:spPr bwMode="auto">
            <a:xfrm>
              <a:off x="4352" y="1117"/>
              <a:ext cx="102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r</a:t>
              </a:r>
            </a:p>
          </p:txBody>
        </p:sp>
        <p:sp>
          <p:nvSpPr>
            <p:cNvPr id="85025" name="Text Box 33"/>
            <p:cNvSpPr txBox="1">
              <a:spLocks noChangeArrowheads="1"/>
            </p:cNvSpPr>
            <p:nvPr/>
          </p:nvSpPr>
          <p:spPr bwMode="auto">
            <a:xfrm>
              <a:off x="3742" y="1797"/>
              <a:ext cx="139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k</a:t>
              </a:r>
            </a:p>
          </p:txBody>
        </p:sp>
        <p:sp>
          <p:nvSpPr>
            <p:cNvPr id="85026" name="Text Box 34"/>
            <p:cNvSpPr txBox="1">
              <a:spLocks noChangeArrowheads="1"/>
            </p:cNvSpPr>
            <p:nvPr/>
          </p:nvSpPr>
          <p:spPr bwMode="auto">
            <a:xfrm>
              <a:off x="2744" y="1797"/>
              <a:ext cx="224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k-1</a:t>
              </a:r>
            </a:p>
          </p:txBody>
        </p:sp>
        <p:sp>
          <p:nvSpPr>
            <p:cNvPr id="85027" name="Text Box 35"/>
            <p:cNvSpPr txBox="1">
              <a:spLocks noChangeArrowheads="1"/>
            </p:cNvSpPr>
            <p:nvPr/>
          </p:nvSpPr>
          <p:spPr bwMode="auto">
            <a:xfrm>
              <a:off x="1927" y="1797"/>
              <a:ext cx="139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85028" name="Text Box 36"/>
            <p:cNvSpPr txBox="1">
              <a:spLocks noChangeArrowheads="1"/>
            </p:cNvSpPr>
            <p:nvPr/>
          </p:nvSpPr>
          <p:spPr bwMode="auto">
            <a:xfrm>
              <a:off x="1247" y="1797"/>
              <a:ext cx="139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1</a:t>
              </a:r>
            </a:p>
          </p:txBody>
        </p:sp>
        <p:sp>
          <p:nvSpPr>
            <p:cNvPr id="85029" name="Text Box 37"/>
            <p:cNvSpPr txBox="1">
              <a:spLocks noChangeArrowheads="1"/>
            </p:cNvSpPr>
            <p:nvPr/>
          </p:nvSpPr>
          <p:spPr bwMode="auto">
            <a:xfrm>
              <a:off x="5057" y="1797"/>
              <a:ext cx="145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n</a:t>
              </a:r>
            </a:p>
          </p:txBody>
        </p:sp>
        <p:sp>
          <p:nvSpPr>
            <p:cNvPr id="85030" name="Text Box 38"/>
            <p:cNvSpPr txBox="1">
              <a:spLocks noChangeArrowheads="1"/>
            </p:cNvSpPr>
            <p:nvPr/>
          </p:nvSpPr>
          <p:spPr bwMode="auto">
            <a:xfrm>
              <a:off x="3061" y="1344"/>
              <a:ext cx="357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I(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k-1)k</a:t>
              </a:r>
            </a:p>
          </p:txBody>
        </p:sp>
        <p:sp>
          <p:nvSpPr>
            <p:cNvPr id="85031" name="Text Box 39"/>
            <p:cNvSpPr txBox="1">
              <a:spLocks noChangeArrowheads="1"/>
            </p:cNvSpPr>
            <p:nvPr/>
          </p:nvSpPr>
          <p:spPr bwMode="auto">
            <a:xfrm>
              <a:off x="2971" y="798"/>
              <a:ext cx="477" cy="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 dirty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L</a:t>
              </a:r>
              <a:r>
                <a:rPr lang="cs-CZ" altLang="cs-CZ" b="1" baseline="-25000" dirty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(k-1)k</a:t>
              </a:r>
              <a:endParaRPr lang="cs-CZ" altLang="cs-CZ" b="1" baseline="-250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5032" name="Text Box 40"/>
            <p:cNvSpPr txBox="1">
              <a:spLocks noChangeArrowheads="1"/>
            </p:cNvSpPr>
            <p:nvPr/>
          </p:nvSpPr>
          <p:spPr bwMode="auto">
            <a:xfrm>
              <a:off x="2064" y="526"/>
              <a:ext cx="188" cy="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 dirty="0" err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L</a:t>
              </a:r>
              <a:r>
                <a:rPr lang="cs-CZ" altLang="cs-CZ" b="1" baseline="-25000" dirty="0" err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k</a:t>
              </a:r>
              <a:endParaRPr lang="cs-CZ" altLang="cs-CZ" b="1" baseline="-250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5033" name="Text Box 41"/>
            <p:cNvSpPr txBox="1">
              <a:spLocks noChangeArrowheads="1"/>
            </p:cNvSpPr>
            <p:nvPr/>
          </p:nvSpPr>
          <p:spPr bwMode="auto">
            <a:xfrm>
              <a:off x="385" y="655"/>
              <a:ext cx="8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</a:p>
          </p:txBody>
        </p:sp>
        <p:sp>
          <p:nvSpPr>
            <p:cNvPr id="85034" name="Text Box 42"/>
            <p:cNvSpPr txBox="1">
              <a:spLocks noChangeArrowheads="1"/>
            </p:cNvSpPr>
            <p:nvPr/>
          </p:nvSpPr>
          <p:spPr bwMode="auto">
            <a:xfrm>
              <a:off x="204" y="1086"/>
              <a:ext cx="203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FF"/>
                  </a:solidFill>
                  <a:latin typeface="Arial" panose="020B0604020202020204" pitchFamily="34" charset="0"/>
                </a:rPr>
                <a:t>U</a:t>
              </a:r>
              <a:r>
                <a:rPr lang="cs-CZ" altLang="cs-CZ" b="1" baseline="-25000">
                  <a:solidFill>
                    <a:srgbClr val="0000FF"/>
                  </a:solidFill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85035" name="Line 43"/>
            <p:cNvSpPr>
              <a:spLocks noChangeShapeType="1"/>
            </p:cNvSpPr>
            <p:nvPr/>
          </p:nvSpPr>
          <p:spPr bwMode="auto">
            <a:xfrm>
              <a:off x="521" y="701"/>
              <a:ext cx="0" cy="59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85036" name="Line 44"/>
            <p:cNvSpPr>
              <a:spLocks noChangeShapeType="1"/>
            </p:cNvSpPr>
            <p:nvPr/>
          </p:nvSpPr>
          <p:spPr bwMode="auto">
            <a:xfrm>
              <a:off x="3696" y="746"/>
              <a:ext cx="0" cy="5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85037" name="Line 45"/>
            <p:cNvSpPr>
              <a:spLocks noChangeShapeType="1"/>
            </p:cNvSpPr>
            <p:nvPr/>
          </p:nvSpPr>
          <p:spPr bwMode="auto">
            <a:xfrm>
              <a:off x="521" y="746"/>
              <a:ext cx="317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arrow" w="sm" len="lg"/>
              <a:tailEnd type="arrow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85038" name="Line 46"/>
            <p:cNvSpPr>
              <a:spLocks noChangeShapeType="1"/>
            </p:cNvSpPr>
            <p:nvPr/>
          </p:nvSpPr>
          <p:spPr bwMode="auto">
            <a:xfrm>
              <a:off x="2699" y="1018"/>
              <a:ext cx="0" cy="27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85039" name="Line 47"/>
            <p:cNvSpPr>
              <a:spLocks noChangeShapeType="1"/>
            </p:cNvSpPr>
            <p:nvPr/>
          </p:nvSpPr>
          <p:spPr bwMode="auto">
            <a:xfrm>
              <a:off x="2699" y="1018"/>
              <a:ext cx="99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arrow" w="sm" len="lg"/>
              <a:tailEnd type="arrow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85040" name="Text Box 48"/>
            <p:cNvSpPr txBox="1">
              <a:spLocks noChangeArrowheads="1"/>
            </p:cNvSpPr>
            <p:nvPr/>
          </p:nvSpPr>
          <p:spPr bwMode="auto">
            <a:xfrm>
              <a:off x="758" y="1116"/>
              <a:ext cx="262" cy="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 dirty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L</a:t>
              </a:r>
              <a:r>
                <a:rPr lang="cs-CZ" altLang="cs-CZ" b="1" baseline="-25000" dirty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01</a:t>
              </a:r>
              <a:endParaRPr lang="cs-CZ" altLang="cs-CZ" b="1" baseline="-250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5041" name="Text Box 49"/>
            <p:cNvSpPr txBox="1">
              <a:spLocks noChangeArrowheads="1"/>
            </p:cNvSpPr>
            <p:nvPr/>
          </p:nvSpPr>
          <p:spPr bwMode="auto">
            <a:xfrm>
              <a:off x="3470" y="1086"/>
              <a:ext cx="203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FF"/>
                  </a:solidFill>
                  <a:latin typeface="Arial" panose="020B0604020202020204" pitchFamily="34" charset="0"/>
                </a:rPr>
                <a:t>U</a:t>
              </a:r>
              <a:r>
                <a:rPr lang="cs-CZ" altLang="cs-CZ" b="1" baseline="-25000">
                  <a:solidFill>
                    <a:srgbClr val="0000FF"/>
                  </a:solidFill>
                  <a:latin typeface="Arial" panose="020B0604020202020204" pitchFamily="34" charset="0"/>
                </a:rPr>
                <a:t>k</a:t>
              </a:r>
            </a:p>
          </p:txBody>
        </p:sp>
        <p:sp>
          <p:nvSpPr>
            <p:cNvPr id="85042" name="Text Box 50"/>
            <p:cNvSpPr txBox="1">
              <a:spLocks noChangeArrowheads="1"/>
            </p:cNvSpPr>
            <p:nvPr/>
          </p:nvSpPr>
          <p:spPr bwMode="auto">
            <a:xfrm>
              <a:off x="2381" y="1086"/>
              <a:ext cx="294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FF"/>
                  </a:solidFill>
                  <a:latin typeface="Arial" panose="020B0604020202020204" pitchFamily="34" charset="0"/>
                </a:rPr>
                <a:t>U</a:t>
              </a:r>
              <a:r>
                <a:rPr lang="cs-CZ" altLang="cs-CZ" b="1" baseline="-25000">
                  <a:solidFill>
                    <a:srgbClr val="0000FF"/>
                  </a:solidFill>
                  <a:latin typeface="Arial" panose="020B0604020202020204" pitchFamily="34" charset="0"/>
                </a:rPr>
                <a:t>k-1</a:t>
              </a:r>
            </a:p>
          </p:txBody>
        </p:sp>
        <p:sp>
          <p:nvSpPr>
            <p:cNvPr id="85043" name="Text Box 51"/>
            <p:cNvSpPr txBox="1">
              <a:spLocks noChangeArrowheads="1"/>
            </p:cNvSpPr>
            <p:nvPr/>
          </p:nvSpPr>
          <p:spPr bwMode="auto">
            <a:xfrm>
              <a:off x="4763" y="1086"/>
              <a:ext cx="294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FF"/>
                  </a:solidFill>
                  <a:latin typeface="Arial" panose="020B0604020202020204" pitchFamily="34" charset="0"/>
                </a:rPr>
                <a:t>U</a:t>
              </a:r>
              <a:r>
                <a:rPr lang="cs-CZ" altLang="cs-CZ" b="1" baseline="-25000">
                  <a:solidFill>
                    <a:srgbClr val="0000FF"/>
                  </a:solidFill>
                  <a:latin typeface="Arial" panose="020B0604020202020204" pitchFamily="34" charset="0"/>
                </a:rPr>
                <a:t>n</a:t>
              </a:r>
            </a:p>
          </p:txBody>
        </p:sp>
        <p:sp>
          <p:nvSpPr>
            <p:cNvPr id="85044" name="Text Box 52"/>
            <p:cNvSpPr txBox="1">
              <a:spLocks noChangeArrowheads="1"/>
            </p:cNvSpPr>
            <p:nvPr/>
          </p:nvSpPr>
          <p:spPr bwMode="auto">
            <a:xfrm>
              <a:off x="4105" y="1086"/>
              <a:ext cx="203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FF"/>
                  </a:solidFill>
                  <a:latin typeface="Arial" panose="020B0604020202020204" pitchFamily="34" charset="0"/>
                </a:rPr>
                <a:t>U</a:t>
              </a:r>
              <a:r>
                <a:rPr lang="cs-CZ" altLang="cs-CZ" b="1" baseline="-25000">
                  <a:solidFill>
                    <a:srgbClr val="0000FF"/>
                  </a:solidFill>
                  <a:latin typeface="Arial" panose="020B0604020202020204" pitchFamily="34" charset="0"/>
                </a:rPr>
                <a:t>r</a:t>
              </a:r>
            </a:p>
          </p:txBody>
        </p:sp>
      </p:grpSp>
      <p:sp>
        <p:nvSpPr>
          <p:cNvPr id="85046" name="Text Box 54"/>
          <p:cNvSpPr txBox="1">
            <a:spLocks noChangeArrowheads="1"/>
          </p:cNvSpPr>
          <p:nvPr/>
        </p:nvSpPr>
        <p:spPr bwMode="auto">
          <a:xfrm>
            <a:off x="179388" y="2565400"/>
            <a:ext cx="4679950" cy="4222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982663" indent="-982663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344613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524000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3388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82775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399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971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543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115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>
                <a:solidFill>
                  <a:schemeClr val="bg2"/>
                </a:solidFill>
                <a:sym typeface="Symbol" panose="05050102010706020507" pitchFamily="18" charset="2"/>
              </a:rPr>
              <a:t>Úbytek napětí v místě r-tého odběru:</a:t>
            </a:r>
          </a:p>
        </p:txBody>
      </p:sp>
      <p:graphicFrame>
        <p:nvGraphicFramePr>
          <p:cNvPr id="85047" name="Object 55"/>
          <p:cNvGraphicFramePr>
            <a:graphicFrameLocks noChangeAspect="1"/>
          </p:cNvGraphicFramePr>
          <p:nvPr/>
        </p:nvGraphicFramePr>
        <p:xfrm>
          <a:off x="439738" y="3035300"/>
          <a:ext cx="8335962" cy="898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144" name="Rovnice" r:id="rId3" imgW="4254480" imgH="457200" progId="Equation.3">
                  <p:embed/>
                </p:oleObj>
              </mc:Choice>
              <mc:Fallback>
                <p:oleObj name="Rovnice" r:id="rId3" imgW="4254480" imgH="457200" progId="Equation.3">
                  <p:embed/>
                  <p:pic>
                    <p:nvPicPr>
                      <p:cNvPr id="0" name="Object 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9738" y="3035300"/>
                        <a:ext cx="8335962" cy="898525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 w="25400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5049" name="Text Box 57"/>
          <p:cNvSpPr txBox="1">
            <a:spLocks noChangeArrowheads="1"/>
          </p:cNvSpPr>
          <p:nvPr/>
        </p:nvSpPr>
        <p:spPr bwMode="auto">
          <a:xfrm>
            <a:off x="179388" y="5383213"/>
            <a:ext cx="4752975" cy="4222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982663" indent="-982663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344613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524000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3388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82775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399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971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543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115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>
                <a:solidFill>
                  <a:schemeClr val="bg2"/>
                </a:solidFill>
                <a:sym typeface="Symbol" panose="05050102010706020507" pitchFamily="18" charset="2"/>
              </a:rPr>
              <a:t>Úbytek napětí na konci vedení (r = n):</a:t>
            </a:r>
          </a:p>
        </p:txBody>
      </p:sp>
      <p:graphicFrame>
        <p:nvGraphicFramePr>
          <p:cNvPr id="85050" name="Object 58"/>
          <p:cNvGraphicFramePr>
            <a:graphicFrameLocks noChangeAspect="1"/>
          </p:cNvGraphicFramePr>
          <p:nvPr/>
        </p:nvGraphicFramePr>
        <p:xfrm>
          <a:off x="293688" y="5876925"/>
          <a:ext cx="8556625" cy="919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145" name="Rovnice" r:id="rId5" imgW="4267080" imgH="457200" progId="Equation.3">
                  <p:embed/>
                </p:oleObj>
              </mc:Choice>
              <mc:Fallback>
                <p:oleObj name="Rovnice" r:id="rId5" imgW="4267080" imgH="457200" progId="Equation.3">
                  <p:embed/>
                  <p:pic>
                    <p:nvPicPr>
                      <p:cNvPr id="0" name="Object 5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3688" y="5876925"/>
                        <a:ext cx="8556625" cy="919163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 w="25400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5051" name="Text Box 59"/>
          <p:cNvSpPr txBox="1">
            <a:spLocks noChangeArrowheads="1"/>
          </p:cNvSpPr>
          <p:nvPr/>
        </p:nvSpPr>
        <p:spPr bwMode="auto">
          <a:xfrm>
            <a:off x="179388" y="4005263"/>
            <a:ext cx="8856662" cy="12160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defTabSz="1222375">
              <a:tabLst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344613" defTabSz="1222375">
              <a:tabLst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524000" defTabSz="1222375">
              <a:tabLst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3388" defTabSz="1222375">
              <a:tabLst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82775" defTabSz="1222375">
              <a:tabLst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39975" defTabSz="1222375" fontAlgn="base">
              <a:spcBef>
                <a:spcPct val="0"/>
              </a:spcBef>
              <a:spcAft>
                <a:spcPct val="0"/>
              </a:spcAft>
              <a:tabLst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97175" defTabSz="1222375" fontAlgn="base">
              <a:spcBef>
                <a:spcPct val="0"/>
              </a:spcBef>
              <a:spcAft>
                <a:spcPct val="0"/>
              </a:spcAft>
              <a:tabLst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54375" defTabSz="1222375" fontAlgn="base">
              <a:spcBef>
                <a:spcPct val="0"/>
              </a:spcBef>
              <a:spcAft>
                <a:spcPct val="0"/>
              </a:spcAft>
              <a:tabLst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11575" defTabSz="1222375" fontAlgn="base">
              <a:spcBef>
                <a:spcPct val="0"/>
              </a:spcBef>
              <a:spcAft>
                <a:spcPct val="0"/>
              </a:spcAft>
              <a:tabLst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b="1" u="sng">
                <a:solidFill>
                  <a:schemeClr val="bg2"/>
                </a:solidFill>
                <a:sym typeface="Symbol" panose="05050102010706020507" pitchFamily="18" charset="2"/>
              </a:rPr>
              <a:t>Slovní vyjádření</a:t>
            </a:r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:</a:t>
            </a:r>
          </a:p>
          <a:p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V 1. úseku (01) sečteme všechny proudy, které tímto úsekem prochází a vynásobíme odporem úseku. Obdobně pro další úseky. Celkový úbytek je dán součtem úbytků jednotlivých úseků.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4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4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50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50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50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5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5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5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50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5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5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5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18487" cy="504825"/>
          </a:xfrm>
        </p:spPr>
        <p:txBody>
          <a:bodyPr/>
          <a:lstStyle/>
          <a:p>
            <a:r>
              <a:rPr lang="cs-CZ" altLang="cs-CZ" sz="2800" b="1" u="sng">
                <a:solidFill>
                  <a:schemeClr val="bg2"/>
                </a:solidFill>
                <a:effectLst/>
              </a:rPr>
              <a:t>Příklady – adiční metoda</a:t>
            </a:r>
          </a:p>
        </p:txBody>
      </p:sp>
      <p:sp>
        <p:nvSpPr>
          <p:cNvPr id="86019" name="Text Box 3"/>
          <p:cNvSpPr txBox="1">
            <a:spLocks noChangeArrowheads="1"/>
          </p:cNvSpPr>
          <p:nvPr/>
        </p:nvSpPr>
        <p:spPr bwMode="auto">
          <a:xfrm>
            <a:off x="250825" y="692150"/>
            <a:ext cx="8497888" cy="20399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defTabSz="1222375"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162050" defTabSz="1222375"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41438" defTabSz="1222375"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20825" defTabSz="1222375"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1222375"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1222375" fontAlgn="base">
              <a:spcBef>
                <a:spcPct val="0"/>
              </a:spcBef>
              <a:spcAft>
                <a:spcPct val="0"/>
              </a:spcAft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1222375" fontAlgn="base">
              <a:spcBef>
                <a:spcPct val="0"/>
              </a:spcBef>
              <a:spcAft>
                <a:spcPct val="0"/>
              </a:spcAft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1222375" fontAlgn="base">
              <a:spcBef>
                <a:spcPct val="0"/>
              </a:spcBef>
              <a:spcAft>
                <a:spcPct val="0"/>
              </a:spcAft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1222375" fontAlgn="base">
              <a:spcBef>
                <a:spcPct val="0"/>
              </a:spcBef>
              <a:spcAft>
                <a:spcPct val="0"/>
              </a:spcAft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Vypočítejte napětí na konci a na 3. odběru stejnosměrného vedení. Napětí na počátku vedení je 400 V, průřez vedení je 50 mm</a:t>
            </a:r>
            <a:r>
              <a:rPr lang="cs-CZ" altLang="cs-CZ" b="1" baseline="30000" dirty="0">
                <a:solidFill>
                  <a:schemeClr val="bg2"/>
                </a:solidFill>
                <a:sym typeface="Symbol" panose="05050102010706020507" pitchFamily="18" charset="2"/>
              </a:rPr>
              <a:t>2</a:t>
            </a:r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, materiál vodiče hliník.</a:t>
            </a:r>
          </a:p>
          <a:p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Odběry:	1. 	I</a:t>
            </a:r>
            <a:r>
              <a:rPr lang="cs-CZ" altLang="cs-CZ" b="1" baseline="-25000" dirty="0">
                <a:solidFill>
                  <a:schemeClr val="bg2"/>
                </a:solidFill>
                <a:sym typeface="Symbol" panose="05050102010706020507" pitchFamily="18" charset="2"/>
              </a:rPr>
              <a:t>1</a:t>
            </a:r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 = 20 A	vzdálenost od počátku vedení	</a:t>
            </a:r>
            <a:r>
              <a:rPr lang="cs-CZ" altLang="cs-CZ" b="1" dirty="0" smtClean="0">
                <a:solidFill>
                  <a:schemeClr val="bg2"/>
                </a:solidFill>
                <a:sym typeface="Symbol" panose="05050102010706020507" pitchFamily="18" charset="2"/>
              </a:rPr>
              <a:t>L</a:t>
            </a:r>
            <a:r>
              <a:rPr lang="cs-CZ" altLang="cs-CZ" b="1" baseline="-25000" dirty="0" smtClean="0">
                <a:solidFill>
                  <a:schemeClr val="bg2"/>
                </a:solidFill>
                <a:sym typeface="Symbol" panose="05050102010706020507" pitchFamily="18" charset="2"/>
              </a:rPr>
              <a:t>01</a:t>
            </a:r>
            <a:r>
              <a:rPr lang="cs-CZ" altLang="cs-CZ" b="1" dirty="0" smtClean="0">
                <a:solidFill>
                  <a:schemeClr val="bg2"/>
                </a:solidFill>
                <a:sym typeface="Symbol" panose="05050102010706020507" pitchFamily="18" charset="2"/>
              </a:rPr>
              <a:t> </a:t>
            </a:r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= 50 m </a:t>
            </a:r>
          </a:p>
          <a:p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	2.	I</a:t>
            </a:r>
            <a:r>
              <a:rPr lang="cs-CZ" altLang="cs-CZ" b="1" baseline="-25000" dirty="0">
                <a:solidFill>
                  <a:schemeClr val="bg2"/>
                </a:solidFill>
                <a:sym typeface="Symbol" panose="05050102010706020507" pitchFamily="18" charset="2"/>
              </a:rPr>
              <a:t>2</a:t>
            </a:r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 = 30 A		</a:t>
            </a:r>
            <a:r>
              <a:rPr lang="cs-CZ" altLang="cs-CZ" b="1" dirty="0" smtClean="0">
                <a:solidFill>
                  <a:schemeClr val="bg2"/>
                </a:solidFill>
                <a:sym typeface="Symbol" panose="05050102010706020507" pitchFamily="18" charset="2"/>
              </a:rPr>
              <a:t>L</a:t>
            </a:r>
            <a:r>
              <a:rPr lang="cs-CZ" altLang="cs-CZ" b="1" baseline="-25000" dirty="0" smtClean="0">
                <a:solidFill>
                  <a:schemeClr val="bg2"/>
                </a:solidFill>
                <a:sym typeface="Symbol" panose="05050102010706020507" pitchFamily="18" charset="2"/>
              </a:rPr>
              <a:t>02</a:t>
            </a:r>
            <a:r>
              <a:rPr lang="cs-CZ" altLang="cs-CZ" b="1" dirty="0" smtClean="0">
                <a:solidFill>
                  <a:schemeClr val="bg2"/>
                </a:solidFill>
                <a:sym typeface="Symbol" panose="05050102010706020507" pitchFamily="18" charset="2"/>
              </a:rPr>
              <a:t> </a:t>
            </a:r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= 110 m </a:t>
            </a:r>
          </a:p>
          <a:p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	3.	I</a:t>
            </a:r>
            <a:r>
              <a:rPr lang="cs-CZ" altLang="cs-CZ" b="1" baseline="-25000" dirty="0">
                <a:solidFill>
                  <a:schemeClr val="bg2"/>
                </a:solidFill>
                <a:sym typeface="Symbol" panose="05050102010706020507" pitchFamily="18" charset="2"/>
              </a:rPr>
              <a:t>3</a:t>
            </a:r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 = 40 A		</a:t>
            </a:r>
            <a:r>
              <a:rPr lang="cs-CZ" altLang="cs-CZ" b="1" dirty="0" smtClean="0">
                <a:solidFill>
                  <a:schemeClr val="bg2"/>
                </a:solidFill>
                <a:sym typeface="Symbol" panose="05050102010706020507" pitchFamily="18" charset="2"/>
              </a:rPr>
              <a:t>L</a:t>
            </a:r>
            <a:r>
              <a:rPr lang="cs-CZ" altLang="cs-CZ" b="1" baseline="-25000" dirty="0" smtClean="0">
                <a:solidFill>
                  <a:schemeClr val="bg2"/>
                </a:solidFill>
                <a:sym typeface="Symbol" panose="05050102010706020507" pitchFamily="18" charset="2"/>
              </a:rPr>
              <a:t>03</a:t>
            </a:r>
            <a:r>
              <a:rPr lang="cs-CZ" altLang="cs-CZ" b="1" dirty="0" smtClean="0">
                <a:solidFill>
                  <a:schemeClr val="bg2"/>
                </a:solidFill>
                <a:sym typeface="Symbol" panose="05050102010706020507" pitchFamily="18" charset="2"/>
              </a:rPr>
              <a:t> </a:t>
            </a:r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= 150 m</a:t>
            </a:r>
          </a:p>
          <a:p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	4.	I</a:t>
            </a:r>
            <a:r>
              <a:rPr lang="cs-CZ" altLang="cs-CZ" b="1" baseline="-25000" dirty="0">
                <a:solidFill>
                  <a:schemeClr val="bg2"/>
                </a:solidFill>
                <a:sym typeface="Symbol" panose="05050102010706020507" pitchFamily="18" charset="2"/>
              </a:rPr>
              <a:t>4</a:t>
            </a:r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 = 20 A		</a:t>
            </a:r>
            <a:r>
              <a:rPr lang="cs-CZ" altLang="cs-CZ" b="1" dirty="0" smtClean="0">
                <a:solidFill>
                  <a:schemeClr val="bg2"/>
                </a:solidFill>
                <a:sym typeface="Symbol" panose="05050102010706020507" pitchFamily="18" charset="2"/>
              </a:rPr>
              <a:t>L</a:t>
            </a:r>
            <a:r>
              <a:rPr lang="cs-CZ" altLang="cs-CZ" b="1" baseline="-25000" dirty="0" smtClean="0">
                <a:solidFill>
                  <a:schemeClr val="bg2"/>
                </a:solidFill>
                <a:sym typeface="Symbol" panose="05050102010706020507" pitchFamily="18" charset="2"/>
              </a:rPr>
              <a:t>04</a:t>
            </a:r>
            <a:r>
              <a:rPr lang="cs-CZ" altLang="cs-CZ" b="1" dirty="0" smtClean="0">
                <a:solidFill>
                  <a:schemeClr val="bg2"/>
                </a:solidFill>
                <a:sym typeface="Symbol" panose="05050102010706020507" pitchFamily="18" charset="2"/>
              </a:rPr>
              <a:t> </a:t>
            </a:r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= 220 m</a:t>
            </a:r>
          </a:p>
          <a:p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	5.	I</a:t>
            </a:r>
            <a:r>
              <a:rPr lang="cs-CZ" altLang="cs-CZ" b="1" baseline="-25000" dirty="0">
                <a:solidFill>
                  <a:schemeClr val="bg2"/>
                </a:solidFill>
                <a:sym typeface="Symbol" panose="05050102010706020507" pitchFamily="18" charset="2"/>
              </a:rPr>
              <a:t>5</a:t>
            </a:r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 = 10 A		</a:t>
            </a:r>
            <a:r>
              <a:rPr lang="cs-CZ" altLang="cs-CZ" b="1" dirty="0" smtClean="0">
                <a:solidFill>
                  <a:schemeClr val="bg2"/>
                </a:solidFill>
                <a:sym typeface="Symbol" panose="05050102010706020507" pitchFamily="18" charset="2"/>
              </a:rPr>
              <a:t>L</a:t>
            </a:r>
            <a:r>
              <a:rPr lang="cs-CZ" altLang="cs-CZ" b="1" baseline="-25000" dirty="0" smtClean="0">
                <a:solidFill>
                  <a:schemeClr val="bg2"/>
                </a:solidFill>
                <a:sym typeface="Symbol" panose="05050102010706020507" pitchFamily="18" charset="2"/>
              </a:rPr>
              <a:t>05</a:t>
            </a:r>
            <a:r>
              <a:rPr lang="cs-CZ" altLang="cs-CZ" b="1" dirty="0" smtClean="0">
                <a:solidFill>
                  <a:schemeClr val="bg2"/>
                </a:solidFill>
                <a:sym typeface="Symbol" panose="05050102010706020507" pitchFamily="18" charset="2"/>
              </a:rPr>
              <a:t> </a:t>
            </a:r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= 250 m</a:t>
            </a:r>
          </a:p>
        </p:txBody>
      </p:sp>
      <p:sp>
        <p:nvSpPr>
          <p:cNvPr id="86022" name="Text Box 6"/>
          <p:cNvSpPr txBox="1">
            <a:spLocks noChangeArrowheads="1"/>
          </p:cNvSpPr>
          <p:nvPr/>
        </p:nvSpPr>
        <p:spPr bwMode="auto">
          <a:xfrm>
            <a:off x="107950" y="4875213"/>
            <a:ext cx="8893175" cy="1793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162050"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41438"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20825"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1222375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1222375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1222375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1222375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>
                <a:solidFill>
                  <a:schemeClr val="bg2"/>
                </a:solidFill>
                <a:sym typeface="Symbol" panose="05050102010706020507" pitchFamily="18" charset="2"/>
              </a:rPr>
              <a:t>1. </a:t>
            </a:r>
            <a:r>
              <a:rPr lang="cs-CZ" altLang="cs-CZ" sz="2000" b="1" u="sng">
                <a:solidFill>
                  <a:schemeClr val="bg2"/>
                </a:solidFill>
                <a:sym typeface="Symbol" panose="05050102010706020507" pitchFamily="18" charset="2"/>
              </a:rPr>
              <a:t>Výpočet proudového (výkonového) momentu (pro výpočet U</a:t>
            </a:r>
            <a:r>
              <a:rPr lang="cs-CZ" altLang="cs-CZ" sz="2000" b="1" u="sng" baseline="-25000">
                <a:solidFill>
                  <a:schemeClr val="bg2"/>
                </a:solidFill>
                <a:sym typeface="Symbol" panose="05050102010706020507" pitchFamily="18" charset="2"/>
              </a:rPr>
              <a:t>n</a:t>
            </a:r>
            <a:r>
              <a:rPr lang="cs-CZ" altLang="cs-CZ" sz="2000" b="1" u="sng">
                <a:solidFill>
                  <a:schemeClr val="bg2"/>
                </a:solidFill>
                <a:sym typeface="Symbol" panose="05050102010706020507" pitchFamily="18" charset="2"/>
              </a:rPr>
              <a:t>):</a:t>
            </a:r>
          </a:p>
          <a:p>
            <a:pPr>
              <a:spcBef>
                <a:spcPct val="50000"/>
              </a:spcBef>
            </a:pPr>
            <a:r>
              <a:rPr lang="cs-CZ" altLang="cs-CZ" sz="2000" b="1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Il = l</a:t>
            </a:r>
            <a:r>
              <a:rPr lang="cs-CZ" altLang="cs-CZ" sz="2000" b="1" baseline="-2500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01</a:t>
            </a:r>
            <a:r>
              <a:rPr lang="cs-CZ" altLang="cs-CZ" sz="2000" b="1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*(I</a:t>
            </a:r>
            <a:r>
              <a:rPr lang="cs-CZ" altLang="cs-CZ" sz="2000" b="1" baseline="-2500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1</a:t>
            </a:r>
            <a:r>
              <a:rPr lang="cs-CZ" altLang="cs-CZ" sz="2000" b="1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+I</a:t>
            </a:r>
            <a:r>
              <a:rPr lang="cs-CZ" altLang="cs-CZ" sz="2000" b="1" baseline="-2500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2</a:t>
            </a:r>
            <a:r>
              <a:rPr lang="cs-CZ" altLang="cs-CZ" sz="2000" b="1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+I</a:t>
            </a:r>
            <a:r>
              <a:rPr lang="cs-CZ" altLang="cs-CZ" sz="2000" b="1" baseline="-2500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3</a:t>
            </a:r>
            <a:r>
              <a:rPr lang="cs-CZ" altLang="cs-CZ" sz="2000" b="1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+I</a:t>
            </a:r>
            <a:r>
              <a:rPr lang="cs-CZ" altLang="cs-CZ" sz="2000" b="1" baseline="-2500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4</a:t>
            </a:r>
            <a:r>
              <a:rPr lang="cs-CZ" altLang="cs-CZ" sz="2000" b="1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+I</a:t>
            </a:r>
            <a:r>
              <a:rPr lang="cs-CZ" altLang="cs-CZ" sz="2000" b="1" baseline="-2500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5</a:t>
            </a:r>
            <a:r>
              <a:rPr lang="cs-CZ" altLang="cs-CZ" sz="2000" b="1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)+l</a:t>
            </a:r>
            <a:r>
              <a:rPr lang="cs-CZ" altLang="cs-CZ" sz="2000" b="1" baseline="-2500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12</a:t>
            </a:r>
            <a:r>
              <a:rPr lang="cs-CZ" altLang="cs-CZ" sz="2000" b="1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*(I</a:t>
            </a:r>
            <a:r>
              <a:rPr lang="cs-CZ" altLang="cs-CZ" sz="2000" b="1" baseline="-2500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2</a:t>
            </a:r>
            <a:r>
              <a:rPr lang="cs-CZ" altLang="cs-CZ" sz="2000" b="1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+I</a:t>
            </a:r>
            <a:r>
              <a:rPr lang="cs-CZ" altLang="cs-CZ" sz="2000" b="1" baseline="-2500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3</a:t>
            </a:r>
            <a:r>
              <a:rPr lang="cs-CZ" altLang="cs-CZ" sz="2000" b="1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+I</a:t>
            </a:r>
            <a:r>
              <a:rPr lang="cs-CZ" altLang="cs-CZ" sz="2000" b="1" baseline="-2500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4</a:t>
            </a:r>
            <a:r>
              <a:rPr lang="cs-CZ" altLang="cs-CZ" sz="2000" b="1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+I</a:t>
            </a:r>
            <a:r>
              <a:rPr lang="cs-CZ" altLang="cs-CZ" sz="2000" b="1" baseline="-2500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5</a:t>
            </a:r>
            <a:r>
              <a:rPr lang="cs-CZ" altLang="cs-CZ" sz="2000" b="1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)+l</a:t>
            </a:r>
            <a:r>
              <a:rPr lang="cs-CZ" altLang="cs-CZ" sz="2000" b="1" baseline="-2500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23</a:t>
            </a:r>
            <a:r>
              <a:rPr lang="cs-CZ" altLang="cs-CZ" sz="2000" b="1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*(I</a:t>
            </a:r>
            <a:r>
              <a:rPr lang="cs-CZ" altLang="cs-CZ" sz="2000" b="1" baseline="-2500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3</a:t>
            </a:r>
            <a:r>
              <a:rPr lang="cs-CZ" altLang="cs-CZ" sz="2000" b="1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+I</a:t>
            </a:r>
            <a:r>
              <a:rPr lang="cs-CZ" altLang="cs-CZ" sz="2000" b="1" baseline="-2500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4</a:t>
            </a:r>
            <a:r>
              <a:rPr lang="cs-CZ" altLang="cs-CZ" sz="2000" b="1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+I</a:t>
            </a:r>
            <a:r>
              <a:rPr lang="cs-CZ" altLang="cs-CZ" sz="2000" b="1" baseline="-2500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5</a:t>
            </a:r>
            <a:r>
              <a:rPr lang="cs-CZ" altLang="cs-CZ" sz="2000" b="1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)+l</a:t>
            </a:r>
            <a:r>
              <a:rPr lang="cs-CZ" altLang="cs-CZ" sz="2000" b="1" baseline="-2500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34</a:t>
            </a:r>
            <a:r>
              <a:rPr lang="cs-CZ" altLang="cs-CZ" sz="2000" b="1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*(I</a:t>
            </a:r>
            <a:r>
              <a:rPr lang="cs-CZ" altLang="cs-CZ" sz="2000" b="1" baseline="-2500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4</a:t>
            </a:r>
            <a:r>
              <a:rPr lang="cs-CZ" altLang="cs-CZ" sz="2000" b="1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+I</a:t>
            </a:r>
            <a:r>
              <a:rPr lang="cs-CZ" altLang="cs-CZ" sz="2000" b="1" baseline="-2500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5</a:t>
            </a:r>
            <a:r>
              <a:rPr lang="cs-CZ" altLang="cs-CZ" sz="2000" b="1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)+</a:t>
            </a:r>
          </a:p>
          <a:p>
            <a:r>
              <a:rPr lang="cs-CZ" altLang="cs-CZ" sz="2000" b="1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+l</a:t>
            </a:r>
            <a:r>
              <a:rPr lang="cs-CZ" altLang="cs-CZ" sz="2000" b="1" baseline="-2500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45</a:t>
            </a:r>
            <a:r>
              <a:rPr lang="cs-CZ" altLang="cs-CZ" sz="2000" b="1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*I</a:t>
            </a:r>
            <a:r>
              <a:rPr lang="cs-CZ" altLang="cs-CZ" sz="2000" b="1" baseline="-2500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5</a:t>
            </a:r>
            <a:r>
              <a:rPr lang="cs-CZ" altLang="cs-CZ" sz="2000" b="1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</a:p>
          <a:p>
            <a:r>
              <a:rPr lang="cs-CZ" altLang="cs-CZ" sz="2000" b="1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Il = 50*(20+30+40+20+10)+60*(30+40+20+10)+40*(40+20+10)+ +70*(20+10)+30*10=50*120+60*100+40*70+70*30+30*10=17200Am</a:t>
            </a:r>
          </a:p>
        </p:txBody>
      </p:sp>
      <p:grpSp>
        <p:nvGrpSpPr>
          <p:cNvPr id="86077" name="Group 61"/>
          <p:cNvGrpSpPr>
            <a:grpSpLocks/>
          </p:cNvGrpSpPr>
          <p:nvPr/>
        </p:nvGrpSpPr>
        <p:grpSpPr bwMode="auto">
          <a:xfrm>
            <a:off x="107950" y="2792413"/>
            <a:ext cx="7613650" cy="1716087"/>
            <a:chOff x="68" y="2077"/>
            <a:chExt cx="4796" cy="1081"/>
          </a:xfrm>
        </p:grpSpPr>
        <p:sp>
          <p:nvSpPr>
            <p:cNvPr id="86029" name="Oval 13"/>
            <p:cNvSpPr>
              <a:spLocks noChangeAspect="1" noChangeArrowheads="1"/>
            </p:cNvSpPr>
            <p:nvPr/>
          </p:nvSpPr>
          <p:spPr bwMode="auto">
            <a:xfrm>
              <a:off x="1156" y="2440"/>
              <a:ext cx="91" cy="91"/>
            </a:xfrm>
            <a:prstGeom prst="ellipse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sp>
          <p:nvSpPr>
            <p:cNvPr id="86030" name="Oval 14"/>
            <p:cNvSpPr>
              <a:spLocks noChangeAspect="1" noChangeArrowheads="1"/>
            </p:cNvSpPr>
            <p:nvPr/>
          </p:nvSpPr>
          <p:spPr bwMode="auto">
            <a:xfrm>
              <a:off x="1836" y="2440"/>
              <a:ext cx="91" cy="91"/>
            </a:xfrm>
            <a:prstGeom prst="ellipse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sp>
          <p:nvSpPr>
            <p:cNvPr id="86031" name="Oval 15"/>
            <p:cNvSpPr>
              <a:spLocks noChangeAspect="1" noChangeArrowheads="1"/>
            </p:cNvSpPr>
            <p:nvPr/>
          </p:nvSpPr>
          <p:spPr bwMode="auto">
            <a:xfrm>
              <a:off x="2653" y="2440"/>
              <a:ext cx="91" cy="91"/>
            </a:xfrm>
            <a:prstGeom prst="ellipse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sp>
          <p:nvSpPr>
            <p:cNvPr id="86032" name="Oval 16"/>
            <p:cNvSpPr>
              <a:spLocks noChangeAspect="1" noChangeArrowheads="1"/>
            </p:cNvSpPr>
            <p:nvPr/>
          </p:nvSpPr>
          <p:spPr bwMode="auto">
            <a:xfrm>
              <a:off x="3650" y="2440"/>
              <a:ext cx="91" cy="91"/>
            </a:xfrm>
            <a:prstGeom prst="ellipse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sp>
          <p:nvSpPr>
            <p:cNvPr id="86033" name="Oval 17"/>
            <p:cNvSpPr>
              <a:spLocks noChangeAspect="1" noChangeArrowheads="1"/>
            </p:cNvSpPr>
            <p:nvPr/>
          </p:nvSpPr>
          <p:spPr bwMode="auto">
            <a:xfrm>
              <a:off x="475" y="2440"/>
              <a:ext cx="91" cy="91"/>
            </a:xfrm>
            <a:prstGeom prst="ellips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sp>
          <p:nvSpPr>
            <p:cNvPr id="86035" name="Oval 19"/>
            <p:cNvSpPr>
              <a:spLocks noChangeAspect="1" noChangeArrowheads="1"/>
            </p:cNvSpPr>
            <p:nvPr/>
          </p:nvSpPr>
          <p:spPr bwMode="auto">
            <a:xfrm>
              <a:off x="4285" y="2440"/>
              <a:ext cx="91" cy="91"/>
            </a:xfrm>
            <a:prstGeom prst="ellipse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cxnSp>
          <p:nvCxnSpPr>
            <p:cNvPr id="86036" name="AutoShape 20"/>
            <p:cNvCxnSpPr>
              <a:cxnSpLocks noChangeShapeType="1"/>
              <a:stCxn id="86033" idx="6"/>
              <a:endCxn id="86029" idx="2"/>
            </p:cNvCxnSpPr>
            <p:nvPr/>
          </p:nvCxnSpPr>
          <p:spPr bwMode="auto">
            <a:xfrm>
              <a:off x="578" y="2486"/>
              <a:ext cx="570" cy="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6037" name="AutoShape 21"/>
            <p:cNvCxnSpPr>
              <a:cxnSpLocks noChangeShapeType="1"/>
              <a:stCxn id="86029" idx="6"/>
              <a:endCxn id="86030" idx="2"/>
            </p:cNvCxnSpPr>
            <p:nvPr/>
          </p:nvCxnSpPr>
          <p:spPr bwMode="auto">
            <a:xfrm>
              <a:off x="1255" y="2486"/>
              <a:ext cx="573" cy="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6038" name="AutoShape 22"/>
            <p:cNvCxnSpPr>
              <a:cxnSpLocks noChangeShapeType="1"/>
              <a:stCxn id="86030" idx="6"/>
              <a:endCxn id="86031" idx="2"/>
            </p:cNvCxnSpPr>
            <p:nvPr/>
          </p:nvCxnSpPr>
          <p:spPr bwMode="auto">
            <a:xfrm>
              <a:off x="1935" y="2486"/>
              <a:ext cx="710" cy="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6039" name="AutoShape 23"/>
            <p:cNvCxnSpPr>
              <a:cxnSpLocks noChangeShapeType="1"/>
              <a:stCxn id="86031" idx="6"/>
              <a:endCxn id="86032" idx="2"/>
            </p:cNvCxnSpPr>
            <p:nvPr/>
          </p:nvCxnSpPr>
          <p:spPr bwMode="auto">
            <a:xfrm>
              <a:off x="2752" y="2486"/>
              <a:ext cx="890" cy="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6040" name="AutoShape 24"/>
            <p:cNvCxnSpPr>
              <a:cxnSpLocks noChangeShapeType="1"/>
              <a:stCxn id="86032" idx="6"/>
              <a:endCxn id="86035" idx="2"/>
            </p:cNvCxnSpPr>
            <p:nvPr/>
          </p:nvCxnSpPr>
          <p:spPr bwMode="auto">
            <a:xfrm>
              <a:off x="3749" y="2486"/>
              <a:ext cx="528" cy="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6042" name="Line 26"/>
            <p:cNvSpPr>
              <a:spLocks noChangeShapeType="1"/>
            </p:cNvSpPr>
            <p:nvPr/>
          </p:nvSpPr>
          <p:spPr bwMode="auto">
            <a:xfrm>
              <a:off x="1202" y="2531"/>
              <a:ext cx="0" cy="5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86043" name="Line 27"/>
            <p:cNvSpPr>
              <a:spLocks noChangeShapeType="1"/>
            </p:cNvSpPr>
            <p:nvPr/>
          </p:nvSpPr>
          <p:spPr bwMode="auto">
            <a:xfrm>
              <a:off x="2699" y="2531"/>
              <a:ext cx="0" cy="5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86044" name="Line 28"/>
            <p:cNvSpPr>
              <a:spLocks noChangeShapeType="1"/>
            </p:cNvSpPr>
            <p:nvPr/>
          </p:nvSpPr>
          <p:spPr bwMode="auto">
            <a:xfrm>
              <a:off x="3696" y="2531"/>
              <a:ext cx="0" cy="5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86045" name="Line 29"/>
            <p:cNvSpPr>
              <a:spLocks noChangeShapeType="1"/>
            </p:cNvSpPr>
            <p:nvPr/>
          </p:nvSpPr>
          <p:spPr bwMode="auto">
            <a:xfrm>
              <a:off x="4332" y="2531"/>
              <a:ext cx="0" cy="5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86047" name="Line 31"/>
            <p:cNvSpPr>
              <a:spLocks noChangeShapeType="1"/>
            </p:cNvSpPr>
            <p:nvPr/>
          </p:nvSpPr>
          <p:spPr bwMode="auto">
            <a:xfrm>
              <a:off x="1882" y="2531"/>
              <a:ext cx="0" cy="5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86048" name="Text Box 32"/>
            <p:cNvSpPr txBox="1">
              <a:spLocks noChangeArrowheads="1"/>
            </p:cNvSpPr>
            <p:nvPr/>
          </p:nvSpPr>
          <p:spPr bwMode="auto">
            <a:xfrm>
              <a:off x="1938" y="2259"/>
              <a:ext cx="12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86049" name="Text Box 33"/>
            <p:cNvSpPr txBox="1">
              <a:spLocks noChangeArrowheads="1"/>
            </p:cNvSpPr>
            <p:nvPr/>
          </p:nvSpPr>
          <p:spPr bwMode="auto">
            <a:xfrm>
              <a:off x="1212" y="2259"/>
              <a:ext cx="12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1</a:t>
              </a:r>
            </a:p>
          </p:txBody>
        </p:sp>
        <p:sp>
          <p:nvSpPr>
            <p:cNvPr id="86050" name="Text Box 34"/>
            <p:cNvSpPr txBox="1">
              <a:spLocks noChangeArrowheads="1"/>
            </p:cNvSpPr>
            <p:nvPr/>
          </p:nvSpPr>
          <p:spPr bwMode="auto">
            <a:xfrm>
              <a:off x="3742" y="2259"/>
              <a:ext cx="12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4</a:t>
              </a:r>
            </a:p>
          </p:txBody>
        </p:sp>
        <p:sp>
          <p:nvSpPr>
            <p:cNvPr id="86051" name="Text Box 35"/>
            <p:cNvSpPr txBox="1">
              <a:spLocks noChangeArrowheads="1"/>
            </p:cNvSpPr>
            <p:nvPr/>
          </p:nvSpPr>
          <p:spPr bwMode="auto">
            <a:xfrm>
              <a:off x="2744" y="2259"/>
              <a:ext cx="12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3</a:t>
              </a:r>
            </a:p>
          </p:txBody>
        </p:sp>
        <p:sp>
          <p:nvSpPr>
            <p:cNvPr id="86052" name="Text Box 36"/>
            <p:cNvSpPr txBox="1">
              <a:spLocks noChangeArrowheads="1"/>
            </p:cNvSpPr>
            <p:nvPr/>
          </p:nvSpPr>
          <p:spPr bwMode="auto">
            <a:xfrm>
              <a:off x="567" y="2259"/>
              <a:ext cx="12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86053" name="Text Box 37"/>
            <p:cNvSpPr txBox="1">
              <a:spLocks noChangeArrowheads="1"/>
            </p:cNvSpPr>
            <p:nvPr/>
          </p:nvSpPr>
          <p:spPr bwMode="auto">
            <a:xfrm>
              <a:off x="4377" y="2939"/>
              <a:ext cx="487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5</a:t>
              </a: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=10A</a:t>
              </a:r>
              <a:endParaRPr lang="cs-CZ" altLang="cs-CZ" b="1" baseline="-2500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6055" name="Text Box 39"/>
            <p:cNvSpPr txBox="1">
              <a:spLocks noChangeArrowheads="1"/>
            </p:cNvSpPr>
            <p:nvPr/>
          </p:nvSpPr>
          <p:spPr bwMode="auto">
            <a:xfrm>
              <a:off x="4352" y="2259"/>
              <a:ext cx="12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5</a:t>
              </a:r>
            </a:p>
          </p:txBody>
        </p:sp>
        <p:sp>
          <p:nvSpPr>
            <p:cNvPr id="86056" name="Text Box 40"/>
            <p:cNvSpPr txBox="1">
              <a:spLocks noChangeArrowheads="1"/>
            </p:cNvSpPr>
            <p:nvPr/>
          </p:nvSpPr>
          <p:spPr bwMode="auto">
            <a:xfrm>
              <a:off x="3742" y="2939"/>
              <a:ext cx="487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4</a:t>
              </a: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=20A</a:t>
              </a:r>
              <a:endParaRPr lang="cs-CZ" altLang="cs-CZ" b="1" baseline="-2500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6057" name="Text Box 41"/>
            <p:cNvSpPr txBox="1">
              <a:spLocks noChangeArrowheads="1"/>
            </p:cNvSpPr>
            <p:nvPr/>
          </p:nvSpPr>
          <p:spPr bwMode="auto">
            <a:xfrm>
              <a:off x="2744" y="2939"/>
              <a:ext cx="487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3</a:t>
              </a: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=40A</a:t>
              </a:r>
              <a:endParaRPr lang="cs-CZ" altLang="cs-CZ" b="1" baseline="-2500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6058" name="Text Box 42"/>
            <p:cNvSpPr txBox="1">
              <a:spLocks noChangeArrowheads="1"/>
            </p:cNvSpPr>
            <p:nvPr/>
          </p:nvSpPr>
          <p:spPr bwMode="auto">
            <a:xfrm>
              <a:off x="1927" y="2939"/>
              <a:ext cx="487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2</a:t>
              </a: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=30A</a:t>
              </a:r>
              <a:endParaRPr lang="cs-CZ" altLang="cs-CZ" b="1" baseline="-2500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6059" name="Text Box 43"/>
            <p:cNvSpPr txBox="1">
              <a:spLocks noChangeArrowheads="1"/>
            </p:cNvSpPr>
            <p:nvPr/>
          </p:nvSpPr>
          <p:spPr bwMode="auto">
            <a:xfrm>
              <a:off x="1247" y="2939"/>
              <a:ext cx="487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1</a:t>
              </a: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=20A</a:t>
              </a:r>
              <a:endParaRPr lang="cs-CZ" altLang="cs-CZ" b="1" baseline="-2500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6064" name="Text Box 48"/>
            <p:cNvSpPr txBox="1">
              <a:spLocks noChangeArrowheads="1"/>
            </p:cNvSpPr>
            <p:nvPr/>
          </p:nvSpPr>
          <p:spPr bwMode="auto">
            <a:xfrm>
              <a:off x="385" y="2077"/>
              <a:ext cx="8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</a:p>
          </p:txBody>
        </p:sp>
        <p:sp>
          <p:nvSpPr>
            <p:cNvPr id="86065" name="Text Box 49"/>
            <p:cNvSpPr txBox="1">
              <a:spLocks noChangeArrowheads="1"/>
            </p:cNvSpPr>
            <p:nvPr/>
          </p:nvSpPr>
          <p:spPr bwMode="auto">
            <a:xfrm>
              <a:off x="68" y="2206"/>
              <a:ext cx="407" cy="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sz="1600" b="1">
                  <a:solidFill>
                    <a:srgbClr val="0000FF"/>
                  </a:solidFill>
                  <a:latin typeface="Arial" panose="020B0604020202020204" pitchFamily="34" charset="0"/>
                </a:rPr>
                <a:t>400 V</a:t>
              </a:r>
            </a:p>
          </p:txBody>
        </p:sp>
        <p:sp>
          <p:nvSpPr>
            <p:cNvPr id="86066" name="Line 50"/>
            <p:cNvSpPr>
              <a:spLocks noChangeShapeType="1"/>
            </p:cNvSpPr>
            <p:nvPr/>
          </p:nvSpPr>
          <p:spPr bwMode="auto">
            <a:xfrm>
              <a:off x="521" y="2160"/>
              <a:ext cx="0" cy="28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86071" name="Text Box 55"/>
            <p:cNvSpPr txBox="1">
              <a:spLocks noChangeArrowheads="1"/>
            </p:cNvSpPr>
            <p:nvPr/>
          </p:nvSpPr>
          <p:spPr bwMode="auto">
            <a:xfrm>
              <a:off x="718" y="2258"/>
              <a:ext cx="302" cy="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 dirty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L</a:t>
              </a:r>
              <a:r>
                <a:rPr lang="cs-CZ" altLang="cs-CZ" b="1" baseline="-25000" dirty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01</a:t>
              </a:r>
              <a:endParaRPr lang="cs-CZ" altLang="cs-CZ" b="1" baseline="-250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6073" name="Text Box 57"/>
            <p:cNvSpPr txBox="1">
              <a:spLocks noChangeArrowheads="1"/>
            </p:cNvSpPr>
            <p:nvPr/>
          </p:nvSpPr>
          <p:spPr bwMode="auto">
            <a:xfrm>
              <a:off x="2450" y="2228"/>
              <a:ext cx="294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FF"/>
                  </a:solidFill>
                  <a:latin typeface="Arial" panose="020B0604020202020204" pitchFamily="34" charset="0"/>
                </a:rPr>
                <a:t>U</a:t>
              </a:r>
              <a:r>
                <a:rPr lang="cs-CZ" altLang="cs-CZ" b="1" baseline="-25000">
                  <a:solidFill>
                    <a:srgbClr val="0000FF"/>
                  </a:solidFill>
                  <a:latin typeface="Arial" panose="020B0604020202020204" pitchFamily="34" charset="0"/>
                </a:rPr>
                <a:t>3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60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60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6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60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60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6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6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6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6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60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60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60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60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8" grpId="0"/>
      <p:bldP spid="860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Text Box 4"/>
          <p:cNvSpPr txBox="1">
            <a:spLocks noChangeArrowheads="1"/>
          </p:cNvSpPr>
          <p:nvPr/>
        </p:nvSpPr>
        <p:spPr bwMode="auto">
          <a:xfrm>
            <a:off x="107950" y="1998663"/>
            <a:ext cx="4462463" cy="7270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263525" indent="-263525"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162050"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41438"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20825"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1222375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1222375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1222375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1222375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>
                <a:solidFill>
                  <a:schemeClr val="bg2"/>
                </a:solidFill>
                <a:sym typeface="Symbol" panose="05050102010706020507" pitchFamily="18" charset="2"/>
              </a:rPr>
              <a:t>2.	</a:t>
            </a:r>
            <a:r>
              <a:rPr lang="cs-CZ" altLang="cs-CZ" sz="2000" b="1" u="sng">
                <a:solidFill>
                  <a:schemeClr val="bg2"/>
                </a:solidFill>
                <a:sym typeface="Symbol" panose="05050102010706020507" pitchFamily="18" charset="2"/>
              </a:rPr>
              <a:t>Výpočet úbytku napětí na konci vedení a napětí na konci vedení:</a:t>
            </a:r>
          </a:p>
        </p:txBody>
      </p:sp>
      <p:grpSp>
        <p:nvGrpSpPr>
          <p:cNvPr id="87045" name="Group 5"/>
          <p:cNvGrpSpPr>
            <a:grpSpLocks/>
          </p:cNvGrpSpPr>
          <p:nvPr/>
        </p:nvGrpSpPr>
        <p:grpSpPr bwMode="auto">
          <a:xfrm>
            <a:off x="655638" y="128588"/>
            <a:ext cx="7613650" cy="1716087"/>
            <a:chOff x="68" y="2077"/>
            <a:chExt cx="4796" cy="1081"/>
          </a:xfrm>
        </p:grpSpPr>
        <p:sp>
          <p:nvSpPr>
            <p:cNvPr id="87046" name="Oval 6"/>
            <p:cNvSpPr>
              <a:spLocks noChangeAspect="1" noChangeArrowheads="1"/>
            </p:cNvSpPr>
            <p:nvPr/>
          </p:nvSpPr>
          <p:spPr bwMode="auto">
            <a:xfrm>
              <a:off x="1156" y="2440"/>
              <a:ext cx="91" cy="91"/>
            </a:xfrm>
            <a:prstGeom prst="ellipse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sp>
          <p:nvSpPr>
            <p:cNvPr id="87047" name="Oval 7"/>
            <p:cNvSpPr>
              <a:spLocks noChangeAspect="1" noChangeArrowheads="1"/>
            </p:cNvSpPr>
            <p:nvPr/>
          </p:nvSpPr>
          <p:spPr bwMode="auto">
            <a:xfrm>
              <a:off x="1836" y="2440"/>
              <a:ext cx="91" cy="91"/>
            </a:xfrm>
            <a:prstGeom prst="ellipse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sp>
          <p:nvSpPr>
            <p:cNvPr id="87048" name="Oval 8"/>
            <p:cNvSpPr>
              <a:spLocks noChangeAspect="1" noChangeArrowheads="1"/>
            </p:cNvSpPr>
            <p:nvPr/>
          </p:nvSpPr>
          <p:spPr bwMode="auto">
            <a:xfrm>
              <a:off x="2653" y="2440"/>
              <a:ext cx="91" cy="91"/>
            </a:xfrm>
            <a:prstGeom prst="ellipse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sp>
          <p:nvSpPr>
            <p:cNvPr id="87049" name="Oval 9"/>
            <p:cNvSpPr>
              <a:spLocks noChangeAspect="1" noChangeArrowheads="1"/>
            </p:cNvSpPr>
            <p:nvPr/>
          </p:nvSpPr>
          <p:spPr bwMode="auto">
            <a:xfrm>
              <a:off x="3650" y="2440"/>
              <a:ext cx="91" cy="91"/>
            </a:xfrm>
            <a:prstGeom prst="ellipse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sp>
          <p:nvSpPr>
            <p:cNvPr id="87050" name="Oval 10"/>
            <p:cNvSpPr>
              <a:spLocks noChangeAspect="1" noChangeArrowheads="1"/>
            </p:cNvSpPr>
            <p:nvPr/>
          </p:nvSpPr>
          <p:spPr bwMode="auto">
            <a:xfrm>
              <a:off x="475" y="2440"/>
              <a:ext cx="91" cy="91"/>
            </a:xfrm>
            <a:prstGeom prst="ellips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sp>
          <p:nvSpPr>
            <p:cNvPr id="87051" name="Oval 11"/>
            <p:cNvSpPr>
              <a:spLocks noChangeAspect="1" noChangeArrowheads="1"/>
            </p:cNvSpPr>
            <p:nvPr/>
          </p:nvSpPr>
          <p:spPr bwMode="auto">
            <a:xfrm>
              <a:off x="4285" y="2440"/>
              <a:ext cx="91" cy="91"/>
            </a:xfrm>
            <a:prstGeom prst="ellipse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cxnSp>
          <p:nvCxnSpPr>
            <p:cNvPr id="87052" name="AutoShape 12"/>
            <p:cNvCxnSpPr>
              <a:cxnSpLocks noChangeShapeType="1"/>
              <a:stCxn id="87050" idx="6"/>
              <a:endCxn id="87046" idx="2"/>
            </p:cNvCxnSpPr>
            <p:nvPr/>
          </p:nvCxnSpPr>
          <p:spPr bwMode="auto">
            <a:xfrm>
              <a:off x="578" y="2486"/>
              <a:ext cx="570" cy="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7053" name="AutoShape 13"/>
            <p:cNvCxnSpPr>
              <a:cxnSpLocks noChangeShapeType="1"/>
              <a:stCxn id="87046" idx="6"/>
              <a:endCxn id="87047" idx="2"/>
            </p:cNvCxnSpPr>
            <p:nvPr/>
          </p:nvCxnSpPr>
          <p:spPr bwMode="auto">
            <a:xfrm>
              <a:off x="1255" y="2486"/>
              <a:ext cx="573" cy="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7054" name="AutoShape 14"/>
            <p:cNvCxnSpPr>
              <a:cxnSpLocks noChangeShapeType="1"/>
              <a:stCxn id="87047" idx="6"/>
              <a:endCxn id="87048" idx="2"/>
            </p:cNvCxnSpPr>
            <p:nvPr/>
          </p:nvCxnSpPr>
          <p:spPr bwMode="auto">
            <a:xfrm>
              <a:off x="1935" y="2486"/>
              <a:ext cx="710" cy="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7055" name="AutoShape 15"/>
            <p:cNvCxnSpPr>
              <a:cxnSpLocks noChangeShapeType="1"/>
              <a:stCxn id="87048" idx="6"/>
              <a:endCxn id="87049" idx="2"/>
            </p:cNvCxnSpPr>
            <p:nvPr/>
          </p:nvCxnSpPr>
          <p:spPr bwMode="auto">
            <a:xfrm>
              <a:off x="2752" y="2486"/>
              <a:ext cx="890" cy="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7056" name="AutoShape 16"/>
            <p:cNvCxnSpPr>
              <a:cxnSpLocks noChangeShapeType="1"/>
              <a:stCxn id="87049" idx="6"/>
              <a:endCxn id="87051" idx="2"/>
            </p:cNvCxnSpPr>
            <p:nvPr/>
          </p:nvCxnSpPr>
          <p:spPr bwMode="auto">
            <a:xfrm>
              <a:off x="3749" y="2486"/>
              <a:ext cx="528" cy="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7057" name="Line 17"/>
            <p:cNvSpPr>
              <a:spLocks noChangeShapeType="1"/>
            </p:cNvSpPr>
            <p:nvPr/>
          </p:nvSpPr>
          <p:spPr bwMode="auto">
            <a:xfrm>
              <a:off x="1202" y="2531"/>
              <a:ext cx="0" cy="5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87058" name="Line 18"/>
            <p:cNvSpPr>
              <a:spLocks noChangeShapeType="1"/>
            </p:cNvSpPr>
            <p:nvPr/>
          </p:nvSpPr>
          <p:spPr bwMode="auto">
            <a:xfrm>
              <a:off x="2699" y="2531"/>
              <a:ext cx="0" cy="5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87059" name="Line 19"/>
            <p:cNvSpPr>
              <a:spLocks noChangeShapeType="1"/>
            </p:cNvSpPr>
            <p:nvPr/>
          </p:nvSpPr>
          <p:spPr bwMode="auto">
            <a:xfrm>
              <a:off x="3696" y="2531"/>
              <a:ext cx="0" cy="5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87060" name="Line 20"/>
            <p:cNvSpPr>
              <a:spLocks noChangeShapeType="1"/>
            </p:cNvSpPr>
            <p:nvPr/>
          </p:nvSpPr>
          <p:spPr bwMode="auto">
            <a:xfrm>
              <a:off x="4332" y="2531"/>
              <a:ext cx="0" cy="5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87061" name="Line 21"/>
            <p:cNvSpPr>
              <a:spLocks noChangeShapeType="1"/>
            </p:cNvSpPr>
            <p:nvPr/>
          </p:nvSpPr>
          <p:spPr bwMode="auto">
            <a:xfrm>
              <a:off x="1882" y="2531"/>
              <a:ext cx="0" cy="5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87062" name="Text Box 22"/>
            <p:cNvSpPr txBox="1">
              <a:spLocks noChangeArrowheads="1"/>
            </p:cNvSpPr>
            <p:nvPr/>
          </p:nvSpPr>
          <p:spPr bwMode="auto">
            <a:xfrm>
              <a:off x="1938" y="2259"/>
              <a:ext cx="12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87063" name="Text Box 23"/>
            <p:cNvSpPr txBox="1">
              <a:spLocks noChangeArrowheads="1"/>
            </p:cNvSpPr>
            <p:nvPr/>
          </p:nvSpPr>
          <p:spPr bwMode="auto">
            <a:xfrm>
              <a:off x="1212" y="2259"/>
              <a:ext cx="12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1</a:t>
              </a:r>
            </a:p>
          </p:txBody>
        </p:sp>
        <p:sp>
          <p:nvSpPr>
            <p:cNvPr id="87064" name="Text Box 24"/>
            <p:cNvSpPr txBox="1">
              <a:spLocks noChangeArrowheads="1"/>
            </p:cNvSpPr>
            <p:nvPr/>
          </p:nvSpPr>
          <p:spPr bwMode="auto">
            <a:xfrm>
              <a:off x="3742" y="2259"/>
              <a:ext cx="12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4</a:t>
              </a:r>
            </a:p>
          </p:txBody>
        </p:sp>
        <p:sp>
          <p:nvSpPr>
            <p:cNvPr id="87065" name="Text Box 25"/>
            <p:cNvSpPr txBox="1">
              <a:spLocks noChangeArrowheads="1"/>
            </p:cNvSpPr>
            <p:nvPr/>
          </p:nvSpPr>
          <p:spPr bwMode="auto">
            <a:xfrm>
              <a:off x="2744" y="2259"/>
              <a:ext cx="12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3</a:t>
              </a:r>
            </a:p>
          </p:txBody>
        </p:sp>
        <p:sp>
          <p:nvSpPr>
            <p:cNvPr id="87066" name="Text Box 26"/>
            <p:cNvSpPr txBox="1">
              <a:spLocks noChangeArrowheads="1"/>
            </p:cNvSpPr>
            <p:nvPr/>
          </p:nvSpPr>
          <p:spPr bwMode="auto">
            <a:xfrm>
              <a:off x="567" y="2259"/>
              <a:ext cx="12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87067" name="Text Box 27"/>
            <p:cNvSpPr txBox="1">
              <a:spLocks noChangeArrowheads="1"/>
            </p:cNvSpPr>
            <p:nvPr/>
          </p:nvSpPr>
          <p:spPr bwMode="auto">
            <a:xfrm>
              <a:off x="4377" y="2939"/>
              <a:ext cx="487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5</a:t>
              </a: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=10A</a:t>
              </a:r>
              <a:endParaRPr lang="cs-CZ" altLang="cs-CZ" b="1" baseline="-2500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7068" name="Text Box 28"/>
            <p:cNvSpPr txBox="1">
              <a:spLocks noChangeArrowheads="1"/>
            </p:cNvSpPr>
            <p:nvPr/>
          </p:nvSpPr>
          <p:spPr bwMode="auto">
            <a:xfrm>
              <a:off x="4352" y="2259"/>
              <a:ext cx="12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5</a:t>
              </a:r>
            </a:p>
          </p:txBody>
        </p:sp>
        <p:sp>
          <p:nvSpPr>
            <p:cNvPr id="87069" name="Text Box 29"/>
            <p:cNvSpPr txBox="1">
              <a:spLocks noChangeArrowheads="1"/>
            </p:cNvSpPr>
            <p:nvPr/>
          </p:nvSpPr>
          <p:spPr bwMode="auto">
            <a:xfrm>
              <a:off x="3742" y="2939"/>
              <a:ext cx="487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4</a:t>
              </a: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=20A</a:t>
              </a:r>
              <a:endParaRPr lang="cs-CZ" altLang="cs-CZ" b="1" baseline="-2500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7070" name="Text Box 30"/>
            <p:cNvSpPr txBox="1">
              <a:spLocks noChangeArrowheads="1"/>
            </p:cNvSpPr>
            <p:nvPr/>
          </p:nvSpPr>
          <p:spPr bwMode="auto">
            <a:xfrm>
              <a:off x="2744" y="2939"/>
              <a:ext cx="487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3</a:t>
              </a: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=40A</a:t>
              </a:r>
              <a:endParaRPr lang="cs-CZ" altLang="cs-CZ" b="1" baseline="-2500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7071" name="Text Box 31"/>
            <p:cNvSpPr txBox="1">
              <a:spLocks noChangeArrowheads="1"/>
            </p:cNvSpPr>
            <p:nvPr/>
          </p:nvSpPr>
          <p:spPr bwMode="auto">
            <a:xfrm>
              <a:off x="1927" y="2939"/>
              <a:ext cx="487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2</a:t>
              </a: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=30A</a:t>
              </a:r>
              <a:endParaRPr lang="cs-CZ" altLang="cs-CZ" b="1" baseline="-2500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7072" name="Text Box 32"/>
            <p:cNvSpPr txBox="1">
              <a:spLocks noChangeArrowheads="1"/>
            </p:cNvSpPr>
            <p:nvPr/>
          </p:nvSpPr>
          <p:spPr bwMode="auto">
            <a:xfrm>
              <a:off x="1247" y="2939"/>
              <a:ext cx="487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1</a:t>
              </a: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=20A</a:t>
              </a:r>
              <a:endParaRPr lang="cs-CZ" altLang="cs-CZ" b="1" baseline="-2500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7073" name="Text Box 33"/>
            <p:cNvSpPr txBox="1">
              <a:spLocks noChangeArrowheads="1"/>
            </p:cNvSpPr>
            <p:nvPr/>
          </p:nvSpPr>
          <p:spPr bwMode="auto">
            <a:xfrm>
              <a:off x="385" y="2077"/>
              <a:ext cx="8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</a:p>
          </p:txBody>
        </p:sp>
        <p:sp>
          <p:nvSpPr>
            <p:cNvPr id="87074" name="Text Box 34"/>
            <p:cNvSpPr txBox="1">
              <a:spLocks noChangeArrowheads="1"/>
            </p:cNvSpPr>
            <p:nvPr/>
          </p:nvSpPr>
          <p:spPr bwMode="auto">
            <a:xfrm>
              <a:off x="68" y="2206"/>
              <a:ext cx="407" cy="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sz="1600" b="1">
                  <a:solidFill>
                    <a:srgbClr val="0000FF"/>
                  </a:solidFill>
                  <a:latin typeface="Arial" panose="020B0604020202020204" pitchFamily="34" charset="0"/>
                </a:rPr>
                <a:t>400 V</a:t>
              </a:r>
            </a:p>
          </p:txBody>
        </p:sp>
        <p:sp>
          <p:nvSpPr>
            <p:cNvPr id="87075" name="Line 35"/>
            <p:cNvSpPr>
              <a:spLocks noChangeShapeType="1"/>
            </p:cNvSpPr>
            <p:nvPr/>
          </p:nvSpPr>
          <p:spPr bwMode="auto">
            <a:xfrm>
              <a:off x="521" y="2160"/>
              <a:ext cx="0" cy="28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87076" name="Text Box 36"/>
            <p:cNvSpPr txBox="1">
              <a:spLocks noChangeArrowheads="1"/>
            </p:cNvSpPr>
            <p:nvPr/>
          </p:nvSpPr>
          <p:spPr bwMode="auto">
            <a:xfrm>
              <a:off x="739" y="2258"/>
              <a:ext cx="281" cy="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 dirty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L</a:t>
              </a:r>
              <a:r>
                <a:rPr lang="cs-CZ" altLang="cs-CZ" b="1" baseline="-25000" dirty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01</a:t>
              </a:r>
              <a:endParaRPr lang="cs-CZ" altLang="cs-CZ" b="1" baseline="-250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7077" name="Text Box 37"/>
            <p:cNvSpPr txBox="1">
              <a:spLocks noChangeArrowheads="1"/>
            </p:cNvSpPr>
            <p:nvPr/>
          </p:nvSpPr>
          <p:spPr bwMode="auto">
            <a:xfrm>
              <a:off x="2450" y="2228"/>
              <a:ext cx="294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FF"/>
                  </a:solidFill>
                  <a:latin typeface="Arial" panose="020B0604020202020204" pitchFamily="34" charset="0"/>
                </a:rPr>
                <a:t>U</a:t>
              </a:r>
              <a:r>
                <a:rPr lang="cs-CZ" altLang="cs-CZ" b="1" baseline="-25000">
                  <a:solidFill>
                    <a:srgbClr val="0000FF"/>
                  </a:solidFill>
                  <a:latin typeface="Arial" panose="020B0604020202020204" pitchFamily="34" charset="0"/>
                </a:rPr>
                <a:t>3</a:t>
              </a:r>
            </a:p>
          </p:txBody>
        </p:sp>
      </p:grpSp>
      <p:graphicFrame>
        <p:nvGraphicFramePr>
          <p:cNvPr id="87079" name="Object 39"/>
          <p:cNvGraphicFramePr>
            <a:graphicFrameLocks noChangeAspect="1"/>
          </p:cNvGraphicFramePr>
          <p:nvPr/>
        </p:nvGraphicFramePr>
        <p:xfrm>
          <a:off x="107950" y="2792413"/>
          <a:ext cx="4464050" cy="93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270" name="Rovnice" r:id="rId3" imgW="3047760" imgH="634680" progId="Equation.3">
                  <p:embed/>
                </p:oleObj>
              </mc:Choice>
              <mc:Fallback>
                <p:oleObj name="Rovnice" r:id="rId3" imgW="3047760" imgH="634680" progId="Equation.3">
                  <p:embed/>
                  <p:pic>
                    <p:nvPicPr>
                      <p:cNvPr id="0" name="Object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950" y="2792413"/>
                        <a:ext cx="4464050" cy="933450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 w="25400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7080" name="Text Box 40"/>
          <p:cNvSpPr txBox="1">
            <a:spLocks noChangeArrowheads="1"/>
          </p:cNvSpPr>
          <p:nvPr/>
        </p:nvSpPr>
        <p:spPr bwMode="auto">
          <a:xfrm>
            <a:off x="4859338" y="1989138"/>
            <a:ext cx="4032250" cy="7270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263525" indent="-263525"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162050"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41438"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20825"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1222375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1222375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1222375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1222375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>
                <a:solidFill>
                  <a:schemeClr val="bg2"/>
                </a:solidFill>
                <a:sym typeface="Symbol" panose="05050102010706020507" pitchFamily="18" charset="2"/>
              </a:rPr>
              <a:t>3.	</a:t>
            </a:r>
            <a:r>
              <a:rPr lang="cs-CZ" altLang="cs-CZ" sz="2000" b="1" u="sng">
                <a:solidFill>
                  <a:schemeClr val="bg2"/>
                </a:solidFill>
                <a:sym typeface="Symbol" panose="05050102010706020507" pitchFamily="18" charset="2"/>
              </a:rPr>
              <a:t>Výpočet procentního úbytku napětí na konci vedení:</a:t>
            </a:r>
          </a:p>
        </p:txBody>
      </p:sp>
      <p:graphicFrame>
        <p:nvGraphicFramePr>
          <p:cNvPr id="87081" name="Object 41"/>
          <p:cNvGraphicFramePr>
            <a:graphicFrameLocks noChangeAspect="1"/>
          </p:cNvGraphicFramePr>
          <p:nvPr/>
        </p:nvGraphicFramePr>
        <p:xfrm>
          <a:off x="4716463" y="2852738"/>
          <a:ext cx="4356100" cy="741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271" name="Rovnice" r:id="rId5" imgW="2616120" imgH="444240" progId="Equation.3">
                  <p:embed/>
                </p:oleObj>
              </mc:Choice>
              <mc:Fallback>
                <p:oleObj name="Rovnice" r:id="rId5" imgW="2616120" imgH="444240" progId="Equation.3">
                  <p:embed/>
                  <p:pic>
                    <p:nvPicPr>
                      <p:cNvPr id="0" name="Object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6463" y="2852738"/>
                        <a:ext cx="4356100" cy="741362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 w="25400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7083" name="Text Box 43"/>
          <p:cNvSpPr txBox="1">
            <a:spLocks noChangeArrowheads="1"/>
          </p:cNvSpPr>
          <p:nvPr/>
        </p:nvSpPr>
        <p:spPr bwMode="auto">
          <a:xfrm>
            <a:off x="142875" y="3948113"/>
            <a:ext cx="8893175" cy="16414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446088" indent="-446088"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162050"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41438"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20825"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1222375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1222375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1222375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1222375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 dirty="0">
                <a:solidFill>
                  <a:schemeClr val="bg2"/>
                </a:solidFill>
                <a:sym typeface="Symbol" panose="05050102010706020507" pitchFamily="18" charset="2"/>
              </a:rPr>
              <a:t>3. </a:t>
            </a:r>
            <a:r>
              <a:rPr lang="cs-CZ" altLang="cs-CZ" sz="2000" b="1" u="sng" dirty="0">
                <a:solidFill>
                  <a:schemeClr val="bg2"/>
                </a:solidFill>
                <a:sym typeface="Symbol" panose="05050102010706020507" pitchFamily="18" charset="2"/>
              </a:rPr>
              <a:t>Výpočet proudového (výkonového) momentu (pro výpočet U</a:t>
            </a:r>
            <a:r>
              <a:rPr lang="cs-CZ" altLang="cs-CZ" sz="2000" b="1" u="sng" baseline="-25000" dirty="0">
                <a:solidFill>
                  <a:schemeClr val="bg2"/>
                </a:solidFill>
                <a:sym typeface="Symbol" panose="05050102010706020507" pitchFamily="18" charset="2"/>
              </a:rPr>
              <a:t>3</a:t>
            </a:r>
            <a:r>
              <a:rPr lang="cs-CZ" altLang="cs-CZ" sz="2000" b="1" u="sng" dirty="0">
                <a:solidFill>
                  <a:schemeClr val="bg2"/>
                </a:solidFill>
                <a:sym typeface="Symbol" panose="05050102010706020507" pitchFamily="18" charset="2"/>
              </a:rPr>
              <a:t>):</a:t>
            </a:r>
          </a:p>
          <a:p>
            <a:pPr>
              <a:spcBef>
                <a:spcPct val="50000"/>
              </a:spcBef>
            </a:pPr>
            <a:r>
              <a:rPr lang="cs-CZ" altLang="cs-CZ" sz="2000" b="1" dirty="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</a:t>
            </a:r>
            <a:r>
              <a:rPr lang="cs-CZ" altLang="cs-CZ" sz="2000" b="1" dirty="0" err="1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Il</a:t>
            </a:r>
            <a:r>
              <a:rPr lang="cs-CZ" altLang="cs-CZ" sz="2000" b="1" dirty="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	= l</a:t>
            </a:r>
            <a:r>
              <a:rPr lang="cs-CZ" altLang="cs-CZ" sz="2000" b="1" baseline="-25000" dirty="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01</a:t>
            </a:r>
            <a:r>
              <a:rPr lang="cs-CZ" altLang="cs-CZ" sz="2000" b="1" dirty="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*(I</a:t>
            </a:r>
            <a:r>
              <a:rPr lang="cs-CZ" altLang="cs-CZ" sz="2000" b="1" baseline="-25000" dirty="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1</a:t>
            </a:r>
            <a:r>
              <a:rPr lang="cs-CZ" altLang="cs-CZ" sz="2000" b="1" dirty="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+I</a:t>
            </a:r>
            <a:r>
              <a:rPr lang="cs-CZ" altLang="cs-CZ" sz="2000" b="1" baseline="-25000" dirty="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2</a:t>
            </a:r>
            <a:r>
              <a:rPr lang="cs-CZ" altLang="cs-CZ" sz="2000" b="1" dirty="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+I</a:t>
            </a:r>
            <a:r>
              <a:rPr lang="cs-CZ" altLang="cs-CZ" sz="2000" b="1" baseline="-25000" dirty="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3</a:t>
            </a:r>
            <a:r>
              <a:rPr lang="cs-CZ" altLang="cs-CZ" sz="2000" b="1" dirty="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+I</a:t>
            </a:r>
            <a:r>
              <a:rPr lang="cs-CZ" altLang="cs-CZ" sz="2000" b="1" baseline="-25000" dirty="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4</a:t>
            </a:r>
            <a:r>
              <a:rPr lang="cs-CZ" altLang="cs-CZ" sz="2000" b="1" dirty="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+I</a:t>
            </a:r>
            <a:r>
              <a:rPr lang="cs-CZ" altLang="cs-CZ" sz="2000" b="1" baseline="-25000" dirty="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5</a:t>
            </a:r>
            <a:r>
              <a:rPr lang="cs-CZ" altLang="cs-CZ" sz="2000" b="1" dirty="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)+l</a:t>
            </a:r>
            <a:r>
              <a:rPr lang="cs-CZ" altLang="cs-CZ" sz="2000" b="1" baseline="-25000" dirty="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12</a:t>
            </a:r>
            <a:r>
              <a:rPr lang="cs-CZ" altLang="cs-CZ" sz="2000" b="1" dirty="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*(I</a:t>
            </a:r>
            <a:r>
              <a:rPr lang="cs-CZ" altLang="cs-CZ" sz="2000" b="1" baseline="-25000" dirty="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2</a:t>
            </a:r>
            <a:r>
              <a:rPr lang="cs-CZ" altLang="cs-CZ" sz="2000" b="1" dirty="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+I</a:t>
            </a:r>
            <a:r>
              <a:rPr lang="cs-CZ" altLang="cs-CZ" sz="2000" b="1" baseline="-25000" dirty="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3</a:t>
            </a:r>
            <a:r>
              <a:rPr lang="cs-CZ" altLang="cs-CZ" sz="2000" b="1" dirty="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+I</a:t>
            </a:r>
            <a:r>
              <a:rPr lang="cs-CZ" altLang="cs-CZ" sz="2000" b="1" baseline="-25000" dirty="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4</a:t>
            </a:r>
            <a:r>
              <a:rPr lang="cs-CZ" altLang="cs-CZ" sz="2000" b="1" dirty="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+I</a:t>
            </a:r>
            <a:r>
              <a:rPr lang="cs-CZ" altLang="cs-CZ" sz="2000" b="1" baseline="-25000" dirty="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5</a:t>
            </a:r>
            <a:r>
              <a:rPr lang="cs-CZ" altLang="cs-CZ" sz="2000" b="1" dirty="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)+l</a:t>
            </a:r>
            <a:r>
              <a:rPr lang="cs-CZ" altLang="cs-CZ" sz="2000" b="1" baseline="-25000" dirty="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23</a:t>
            </a:r>
            <a:r>
              <a:rPr lang="cs-CZ" altLang="cs-CZ" sz="2000" b="1" dirty="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*(I</a:t>
            </a:r>
            <a:r>
              <a:rPr lang="cs-CZ" altLang="cs-CZ" sz="2000" b="1" baseline="-25000" dirty="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3</a:t>
            </a:r>
            <a:r>
              <a:rPr lang="cs-CZ" altLang="cs-CZ" sz="2000" b="1" dirty="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+I</a:t>
            </a:r>
            <a:r>
              <a:rPr lang="cs-CZ" altLang="cs-CZ" sz="2000" b="1" baseline="-25000" dirty="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4</a:t>
            </a:r>
            <a:r>
              <a:rPr lang="cs-CZ" altLang="cs-CZ" sz="2000" b="1" dirty="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+I</a:t>
            </a:r>
            <a:r>
              <a:rPr lang="cs-CZ" altLang="cs-CZ" sz="2000" b="1" baseline="-25000" dirty="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5</a:t>
            </a:r>
            <a:r>
              <a:rPr lang="cs-CZ" altLang="cs-CZ" sz="2000" b="1" dirty="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)</a:t>
            </a:r>
          </a:p>
          <a:p>
            <a:pPr>
              <a:spcBef>
                <a:spcPct val="50000"/>
              </a:spcBef>
            </a:pPr>
            <a:r>
              <a:rPr lang="cs-CZ" altLang="cs-CZ" sz="2000" b="1" dirty="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</a:t>
            </a:r>
            <a:r>
              <a:rPr lang="cs-CZ" altLang="cs-CZ" sz="2000" b="1" dirty="0" err="1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Il</a:t>
            </a:r>
            <a:r>
              <a:rPr lang="cs-CZ" altLang="cs-CZ" sz="2000" b="1" dirty="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	= 50*(20+30+40+20+10)+60*(30+40+20+10)+40*(40+20+10)</a:t>
            </a:r>
          </a:p>
          <a:p>
            <a:r>
              <a:rPr lang="cs-CZ" altLang="cs-CZ" sz="2000" b="1" dirty="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	=50*120+60*100+40*70=14800Am</a:t>
            </a:r>
          </a:p>
        </p:txBody>
      </p:sp>
      <p:graphicFrame>
        <p:nvGraphicFramePr>
          <p:cNvPr id="87084" name="Object 44"/>
          <p:cNvGraphicFramePr>
            <a:graphicFrameLocks noChangeAspect="1"/>
          </p:cNvGraphicFramePr>
          <p:nvPr/>
        </p:nvGraphicFramePr>
        <p:xfrm>
          <a:off x="112713" y="5734050"/>
          <a:ext cx="4387850" cy="93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272" name="Rovnice" r:id="rId7" imgW="2997000" imgH="634680" progId="Equation.3">
                  <p:embed/>
                </p:oleObj>
              </mc:Choice>
              <mc:Fallback>
                <p:oleObj name="Rovnice" r:id="rId7" imgW="2997000" imgH="634680" progId="Equation.3">
                  <p:embed/>
                  <p:pic>
                    <p:nvPicPr>
                      <p:cNvPr id="0" name="Object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713" y="5734050"/>
                        <a:ext cx="4387850" cy="933450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 w="25400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7085" name="Object 45"/>
          <p:cNvGraphicFramePr>
            <a:graphicFrameLocks noChangeAspect="1"/>
          </p:cNvGraphicFramePr>
          <p:nvPr/>
        </p:nvGraphicFramePr>
        <p:xfrm>
          <a:off x="4757738" y="5805488"/>
          <a:ext cx="4251325" cy="741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273" name="Rovnice" r:id="rId9" imgW="2552400" imgH="444240" progId="Equation.3">
                  <p:embed/>
                </p:oleObj>
              </mc:Choice>
              <mc:Fallback>
                <p:oleObj name="Rovnice" r:id="rId9" imgW="2552400" imgH="444240" progId="Equation.3">
                  <p:embed/>
                  <p:pic>
                    <p:nvPicPr>
                      <p:cNvPr id="0" name="Object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57738" y="5805488"/>
                        <a:ext cx="4251325" cy="741362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 w="25400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70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70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7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70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70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7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7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7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7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7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7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7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7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70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7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7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7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87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87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7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7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7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7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7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7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4" grpId="0"/>
      <p:bldP spid="8708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18487" cy="504825"/>
          </a:xfrm>
        </p:spPr>
        <p:txBody>
          <a:bodyPr/>
          <a:lstStyle/>
          <a:p>
            <a:r>
              <a:rPr lang="cs-CZ" altLang="cs-CZ" sz="2800" b="1" u="sng">
                <a:solidFill>
                  <a:schemeClr val="bg2"/>
                </a:solidFill>
                <a:effectLst/>
              </a:rPr>
              <a:t>Příklady – adiční metoda</a:t>
            </a:r>
          </a:p>
        </p:txBody>
      </p:sp>
      <p:sp>
        <p:nvSpPr>
          <p:cNvPr id="88067" name="Text Box 3"/>
          <p:cNvSpPr txBox="1">
            <a:spLocks noChangeArrowheads="1"/>
          </p:cNvSpPr>
          <p:nvPr/>
        </p:nvSpPr>
        <p:spPr bwMode="auto">
          <a:xfrm>
            <a:off x="250825" y="692150"/>
            <a:ext cx="8713788" cy="17653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defTabSz="1222375"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162050" defTabSz="1222375"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41438" defTabSz="1222375"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20825" defTabSz="1222375"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1222375"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1222375" fontAlgn="base">
              <a:spcBef>
                <a:spcPct val="0"/>
              </a:spcBef>
              <a:spcAft>
                <a:spcPct val="0"/>
              </a:spcAft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1222375" fontAlgn="base">
              <a:spcBef>
                <a:spcPct val="0"/>
              </a:spcBef>
              <a:spcAft>
                <a:spcPct val="0"/>
              </a:spcAft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1222375" fontAlgn="base">
              <a:spcBef>
                <a:spcPct val="0"/>
              </a:spcBef>
              <a:spcAft>
                <a:spcPct val="0"/>
              </a:spcAft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1222375" fontAlgn="base">
              <a:spcBef>
                <a:spcPct val="0"/>
              </a:spcBef>
              <a:spcAft>
                <a:spcPct val="0"/>
              </a:spcAft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Vypočítejte průřez stejnosměrného vedení. Napětí na počátku vedení je 305 V, dovolený úbytek napětí je 5%, jmenovité napětí 300 V, materiál vodiče hliník.</a:t>
            </a:r>
          </a:p>
          <a:p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Odběry:	1. 	P</a:t>
            </a:r>
            <a:r>
              <a:rPr lang="cs-CZ" altLang="cs-CZ" b="1" baseline="-25000" dirty="0">
                <a:solidFill>
                  <a:schemeClr val="bg2"/>
                </a:solidFill>
                <a:sym typeface="Symbol" panose="05050102010706020507" pitchFamily="18" charset="2"/>
              </a:rPr>
              <a:t>1</a:t>
            </a:r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 = 6 kW	vzdálenost mezi odběry	</a:t>
            </a:r>
            <a:r>
              <a:rPr lang="cs-CZ" altLang="cs-CZ" b="1" dirty="0" smtClean="0">
                <a:solidFill>
                  <a:schemeClr val="bg2"/>
                </a:solidFill>
                <a:sym typeface="Symbol" panose="05050102010706020507" pitchFamily="18" charset="2"/>
              </a:rPr>
              <a:t>L</a:t>
            </a:r>
            <a:r>
              <a:rPr lang="cs-CZ" altLang="cs-CZ" b="1" baseline="-25000" dirty="0" smtClean="0">
                <a:solidFill>
                  <a:schemeClr val="bg2"/>
                </a:solidFill>
                <a:sym typeface="Symbol" panose="05050102010706020507" pitchFamily="18" charset="2"/>
              </a:rPr>
              <a:t>01</a:t>
            </a:r>
            <a:r>
              <a:rPr lang="cs-CZ" altLang="cs-CZ" b="1" dirty="0" smtClean="0">
                <a:solidFill>
                  <a:schemeClr val="bg2"/>
                </a:solidFill>
                <a:sym typeface="Symbol" panose="05050102010706020507" pitchFamily="18" charset="2"/>
              </a:rPr>
              <a:t> </a:t>
            </a:r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= 40 m </a:t>
            </a:r>
          </a:p>
          <a:p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	2.	P</a:t>
            </a:r>
            <a:r>
              <a:rPr lang="cs-CZ" altLang="cs-CZ" b="1" baseline="-25000" dirty="0">
                <a:solidFill>
                  <a:schemeClr val="bg2"/>
                </a:solidFill>
                <a:sym typeface="Symbol" panose="05050102010706020507" pitchFamily="18" charset="2"/>
              </a:rPr>
              <a:t>2</a:t>
            </a:r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 = 5 kW		</a:t>
            </a:r>
            <a:r>
              <a:rPr lang="cs-CZ" altLang="cs-CZ" b="1" dirty="0" smtClean="0">
                <a:solidFill>
                  <a:schemeClr val="bg2"/>
                </a:solidFill>
                <a:sym typeface="Symbol" panose="05050102010706020507" pitchFamily="18" charset="2"/>
              </a:rPr>
              <a:t>L</a:t>
            </a:r>
            <a:r>
              <a:rPr lang="cs-CZ" altLang="cs-CZ" b="1" baseline="-25000" dirty="0" smtClean="0">
                <a:solidFill>
                  <a:schemeClr val="bg2"/>
                </a:solidFill>
                <a:sym typeface="Symbol" panose="05050102010706020507" pitchFamily="18" charset="2"/>
              </a:rPr>
              <a:t>12</a:t>
            </a:r>
            <a:r>
              <a:rPr lang="cs-CZ" altLang="cs-CZ" b="1" dirty="0" smtClean="0">
                <a:solidFill>
                  <a:schemeClr val="bg2"/>
                </a:solidFill>
                <a:sym typeface="Symbol" panose="05050102010706020507" pitchFamily="18" charset="2"/>
              </a:rPr>
              <a:t> </a:t>
            </a:r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= 30 m </a:t>
            </a:r>
          </a:p>
          <a:p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	3.	P</a:t>
            </a:r>
            <a:r>
              <a:rPr lang="cs-CZ" altLang="cs-CZ" b="1" baseline="-25000" dirty="0">
                <a:solidFill>
                  <a:schemeClr val="bg2"/>
                </a:solidFill>
                <a:sym typeface="Symbol" panose="05050102010706020507" pitchFamily="18" charset="2"/>
              </a:rPr>
              <a:t>3</a:t>
            </a:r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 = 8 kW		</a:t>
            </a:r>
            <a:r>
              <a:rPr lang="cs-CZ" altLang="cs-CZ" b="1" dirty="0" smtClean="0">
                <a:solidFill>
                  <a:schemeClr val="bg2"/>
                </a:solidFill>
                <a:sym typeface="Symbol" panose="05050102010706020507" pitchFamily="18" charset="2"/>
              </a:rPr>
              <a:t>L</a:t>
            </a:r>
            <a:r>
              <a:rPr lang="cs-CZ" altLang="cs-CZ" b="1" baseline="-25000" dirty="0" smtClean="0">
                <a:solidFill>
                  <a:schemeClr val="bg2"/>
                </a:solidFill>
                <a:sym typeface="Symbol" panose="05050102010706020507" pitchFamily="18" charset="2"/>
              </a:rPr>
              <a:t>23</a:t>
            </a:r>
            <a:r>
              <a:rPr lang="cs-CZ" altLang="cs-CZ" b="1" dirty="0" smtClean="0">
                <a:solidFill>
                  <a:schemeClr val="bg2"/>
                </a:solidFill>
                <a:sym typeface="Symbol" panose="05050102010706020507" pitchFamily="18" charset="2"/>
              </a:rPr>
              <a:t> </a:t>
            </a:r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= 20 m</a:t>
            </a:r>
          </a:p>
          <a:p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	4.	P</a:t>
            </a:r>
            <a:r>
              <a:rPr lang="cs-CZ" altLang="cs-CZ" b="1" baseline="-25000" dirty="0">
                <a:solidFill>
                  <a:schemeClr val="bg2"/>
                </a:solidFill>
                <a:sym typeface="Symbol" panose="05050102010706020507" pitchFamily="18" charset="2"/>
              </a:rPr>
              <a:t>4</a:t>
            </a:r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 = 4 kW		</a:t>
            </a:r>
            <a:r>
              <a:rPr lang="cs-CZ" altLang="cs-CZ" b="1" dirty="0" smtClean="0">
                <a:solidFill>
                  <a:schemeClr val="bg2"/>
                </a:solidFill>
                <a:sym typeface="Symbol" panose="05050102010706020507" pitchFamily="18" charset="2"/>
              </a:rPr>
              <a:t>L</a:t>
            </a:r>
            <a:r>
              <a:rPr lang="cs-CZ" altLang="cs-CZ" b="1" baseline="-25000" dirty="0" smtClean="0">
                <a:solidFill>
                  <a:schemeClr val="bg2"/>
                </a:solidFill>
                <a:sym typeface="Symbol" panose="05050102010706020507" pitchFamily="18" charset="2"/>
              </a:rPr>
              <a:t>34</a:t>
            </a:r>
            <a:r>
              <a:rPr lang="cs-CZ" altLang="cs-CZ" b="1" dirty="0" smtClean="0">
                <a:solidFill>
                  <a:schemeClr val="bg2"/>
                </a:solidFill>
                <a:sym typeface="Symbol" panose="05050102010706020507" pitchFamily="18" charset="2"/>
              </a:rPr>
              <a:t> </a:t>
            </a:r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= 50 m</a:t>
            </a:r>
          </a:p>
        </p:txBody>
      </p:sp>
      <p:sp>
        <p:nvSpPr>
          <p:cNvPr id="88068" name="Text Box 4"/>
          <p:cNvSpPr txBox="1">
            <a:spLocks noChangeArrowheads="1"/>
          </p:cNvSpPr>
          <p:nvPr/>
        </p:nvSpPr>
        <p:spPr bwMode="auto">
          <a:xfrm>
            <a:off x="107950" y="4221163"/>
            <a:ext cx="6696075" cy="4222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162050"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41438"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20825"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1222375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1222375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1222375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1222375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>
                <a:solidFill>
                  <a:schemeClr val="bg2"/>
                </a:solidFill>
                <a:sym typeface="Symbol" panose="05050102010706020507" pitchFamily="18" charset="2"/>
              </a:rPr>
              <a:t>1. </a:t>
            </a:r>
            <a:r>
              <a:rPr lang="cs-CZ" altLang="cs-CZ" sz="2000" b="1" u="sng">
                <a:solidFill>
                  <a:schemeClr val="bg2"/>
                </a:solidFill>
                <a:sym typeface="Symbol" panose="05050102010706020507" pitchFamily="18" charset="2"/>
              </a:rPr>
              <a:t>Výpočet dovoleného úbytku napětí na konci vedení</a:t>
            </a:r>
            <a:endParaRPr lang="cs-CZ" altLang="cs-CZ" sz="2000" b="1">
              <a:solidFill>
                <a:schemeClr val="bg2"/>
              </a:solidFill>
              <a:latin typeface="Comic Sans MS" panose="030F0702030302020204" pitchFamily="66" charset="0"/>
              <a:sym typeface="Symbol" panose="05050102010706020507" pitchFamily="18" charset="2"/>
            </a:endParaRPr>
          </a:p>
        </p:txBody>
      </p:sp>
      <p:grpSp>
        <p:nvGrpSpPr>
          <p:cNvPr id="88103" name="Group 39"/>
          <p:cNvGrpSpPr>
            <a:grpSpLocks/>
          </p:cNvGrpSpPr>
          <p:nvPr/>
        </p:nvGrpSpPr>
        <p:grpSpPr bwMode="auto">
          <a:xfrm>
            <a:off x="419100" y="2420938"/>
            <a:ext cx="7081838" cy="1584325"/>
            <a:chOff x="264" y="1525"/>
            <a:chExt cx="4461" cy="998"/>
          </a:xfrm>
        </p:grpSpPr>
        <p:sp>
          <p:nvSpPr>
            <p:cNvPr id="88070" name="Oval 6"/>
            <p:cNvSpPr>
              <a:spLocks noChangeAspect="1" noChangeArrowheads="1"/>
            </p:cNvSpPr>
            <p:nvPr/>
          </p:nvSpPr>
          <p:spPr bwMode="auto">
            <a:xfrm>
              <a:off x="1352" y="1888"/>
              <a:ext cx="91" cy="91"/>
            </a:xfrm>
            <a:prstGeom prst="ellipse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sp>
          <p:nvSpPr>
            <p:cNvPr id="88071" name="Oval 7"/>
            <p:cNvSpPr>
              <a:spLocks noChangeAspect="1" noChangeArrowheads="1"/>
            </p:cNvSpPr>
            <p:nvPr/>
          </p:nvSpPr>
          <p:spPr bwMode="auto">
            <a:xfrm>
              <a:off x="2245" y="1888"/>
              <a:ext cx="91" cy="91"/>
            </a:xfrm>
            <a:prstGeom prst="ellipse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sp>
          <p:nvSpPr>
            <p:cNvPr id="88072" name="Oval 8"/>
            <p:cNvSpPr>
              <a:spLocks noChangeAspect="1" noChangeArrowheads="1"/>
            </p:cNvSpPr>
            <p:nvPr/>
          </p:nvSpPr>
          <p:spPr bwMode="auto">
            <a:xfrm>
              <a:off x="3061" y="1888"/>
              <a:ext cx="91" cy="91"/>
            </a:xfrm>
            <a:prstGeom prst="ellipse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sp>
          <p:nvSpPr>
            <p:cNvPr id="88073" name="Oval 9"/>
            <p:cNvSpPr>
              <a:spLocks noChangeAspect="1" noChangeArrowheads="1"/>
            </p:cNvSpPr>
            <p:nvPr/>
          </p:nvSpPr>
          <p:spPr bwMode="auto">
            <a:xfrm>
              <a:off x="4059" y="1888"/>
              <a:ext cx="91" cy="91"/>
            </a:xfrm>
            <a:prstGeom prst="ellipse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sp>
          <p:nvSpPr>
            <p:cNvPr id="88074" name="Oval 10"/>
            <p:cNvSpPr>
              <a:spLocks noChangeAspect="1" noChangeArrowheads="1"/>
            </p:cNvSpPr>
            <p:nvPr/>
          </p:nvSpPr>
          <p:spPr bwMode="auto">
            <a:xfrm>
              <a:off x="671" y="1888"/>
              <a:ext cx="91" cy="91"/>
            </a:xfrm>
            <a:prstGeom prst="ellips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cxnSp>
          <p:nvCxnSpPr>
            <p:cNvPr id="88076" name="AutoShape 12"/>
            <p:cNvCxnSpPr>
              <a:cxnSpLocks noChangeShapeType="1"/>
              <a:stCxn id="88074" idx="6"/>
              <a:endCxn id="88070" idx="2"/>
            </p:cNvCxnSpPr>
            <p:nvPr/>
          </p:nvCxnSpPr>
          <p:spPr bwMode="auto">
            <a:xfrm>
              <a:off x="774" y="1934"/>
              <a:ext cx="570" cy="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8077" name="AutoShape 13"/>
            <p:cNvCxnSpPr>
              <a:cxnSpLocks noChangeShapeType="1"/>
              <a:stCxn id="88070" idx="6"/>
              <a:endCxn id="88071" idx="2"/>
            </p:cNvCxnSpPr>
            <p:nvPr/>
          </p:nvCxnSpPr>
          <p:spPr bwMode="auto">
            <a:xfrm>
              <a:off x="1451" y="1934"/>
              <a:ext cx="786" cy="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8078" name="AutoShape 14"/>
            <p:cNvCxnSpPr>
              <a:cxnSpLocks noChangeShapeType="1"/>
              <a:stCxn id="88071" idx="6"/>
              <a:endCxn id="88072" idx="2"/>
            </p:cNvCxnSpPr>
            <p:nvPr/>
          </p:nvCxnSpPr>
          <p:spPr bwMode="auto">
            <a:xfrm>
              <a:off x="2344" y="1934"/>
              <a:ext cx="709" cy="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8079" name="AutoShape 15"/>
            <p:cNvCxnSpPr>
              <a:cxnSpLocks noChangeShapeType="1"/>
              <a:stCxn id="88072" idx="6"/>
              <a:endCxn id="88073" idx="2"/>
            </p:cNvCxnSpPr>
            <p:nvPr/>
          </p:nvCxnSpPr>
          <p:spPr bwMode="auto">
            <a:xfrm>
              <a:off x="3160" y="1934"/>
              <a:ext cx="891" cy="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8081" name="Line 17"/>
            <p:cNvSpPr>
              <a:spLocks noChangeShapeType="1"/>
            </p:cNvSpPr>
            <p:nvPr/>
          </p:nvSpPr>
          <p:spPr bwMode="auto">
            <a:xfrm>
              <a:off x="1398" y="1979"/>
              <a:ext cx="0" cy="5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88082" name="Line 18"/>
            <p:cNvSpPr>
              <a:spLocks noChangeShapeType="1"/>
            </p:cNvSpPr>
            <p:nvPr/>
          </p:nvSpPr>
          <p:spPr bwMode="auto">
            <a:xfrm>
              <a:off x="3107" y="1979"/>
              <a:ext cx="0" cy="5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88083" name="Line 19"/>
            <p:cNvSpPr>
              <a:spLocks noChangeShapeType="1"/>
            </p:cNvSpPr>
            <p:nvPr/>
          </p:nvSpPr>
          <p:spPr bwMode="auto">
            <a:xfrm>
              <a:off x="4105" y="1979"/>
              <a:ext cx="0" cy="5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88085" name="Line 21"/>
            <p:cNvSpPr>
              <a:spLocks noChangeShapeType="1"/>
            </p:cNvSpPr>
            <p:nvPr/>
          </p:nvSpPr>
          <p:spPr bwMode="auto">
            <a:xfrm>
              <a:off x="2290" y="1979"/>
              <a:ext cx="0" cy="5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88086" name="Text Box 22"/>
            <p:cNvSpPr txBox="1">
              <a:spLocks noChangeArrowheads="1"/>
            </p:cNvSpPr>
            <p:nvPr/>
          </p:nvSpPr>
          <p:spPr bwMode="auto">
            <a:xfrm>
              <a:off x="2134" y="1707"/>
              <a:ext cx="12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88087" name="Text Box 23"/>
            <p:cNvSpPr txBox="1">
              <a:spLocks noChangeArrowheads="1"/>
            </p:cNvSpPr>
            <p:nvPr/>
          </p:nvSpPr>
          <p:spPr bwMode="auto">
            <a:xfrm>
              <a:off x="1408" y="1707"/>
              <a:ext cx="12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1</a:t>
              </a:r>
            </a:p>
          </p:txBody>
        </p:sp>
        <p:sp>
          <p:nvSpPr>
            <p:cNvPr id="88088" name="Text Box 24"/>
            <p:cNvSpPr txBox="1">
              <a:spLocks noChangeArrowheads="1"/>
            </p:cNvSpPr>
            <p:nvPr/>
          </p:nvSpPr>
          <p:spPr bwMode="auto">
            <a:xfrm>
              <a:off x="3938" y="1707"/>
              <a:ext cx="12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4</a:t>
              </a:r>
            </a:p>
          </p:txBody>
        </p:sp>
        <p:sp>
          <p:nvSpPr>
            <p:cNvPr id="88089" name="Text Box 25"/>
            <p:cNvSpPr txBox="1">
              <a:spLocks noChangeArrowheads="1"/>
            </p:cNvSpPr>
            <p:nvPr/>
          </p:nvSpPr>
          <p:spPr bwMode="auto">
            <a:xfrm>
              <a:off x="2940" y="1707"/>
              <a:ext cx="12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3</a:t>
              </a:r>
            </a:p>
          </p:txBody>
        </p:sp>
        <p:sp>
          <p:nvSpPr>
            <p:cNvPr id="88090" name="Text Box 26"/>
            <p:cNvSpPr txBox="1">
              <a:spLocks noChangeArrowheads="1"/>
            </p:cNvSpPr>
            <p:nvPr/>
          </p:nvSpPr>
          <p:spPr bwMode="auto">
            <a:xfrm>
              <a:off x="763" y="1707"/>
              <a:ext cx="12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88093" name="Text Box 29"/>
            <p:cNvSpPr txBox="1">
              <a:spLocks noChangeArrowheads="1"/>
            </p:cNvSpPr>
            <p:nvPr/>
          </p:nvSpPr>
          <p:spPr bwMode="auto">
            <a:xfrm>
              <a:off x="4150" y="2251"/>
              <a:ext cx="575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P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4</a:t>
              </a: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=4kW</a:t>
              </a:r>
              <a:endParaRPr lang="cs-CZ" altLang="cs-CZ" b="1" baseline="-2500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8094" name="Text Box 30"/>
            <p:cNvSpPr txBox="1">
              <a:spLocks noChangeArrowheads="1"/>
            </p:cNvSpPr>
            <p:nvPr/>
          </p:nvSpPr>
          <p:spPr bwMode="auto">
            <a:xfrm>
              <a:off x="3167" y="2251"/>
              <a:ext cx="575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P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3</a:t>
              </a: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=8kW</a:t>
              </a:r>
              <a:endParaRPr lang="cs-CZ" altLang="cs-CZ" b="1" baseline="-2500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8095" name="Text Box 31"/>
            <p:cNvSpPr txBox="1">
              <a:spLocks noChangeArrowheads="1"/>
            </p:cNvSpPr>
            <p:nvPr/>
          </p:nvSpPr>
          <p:spPr bwMode="auto">
            <a:xfrm>
              <a:off x="2350" y="2251"/>
              <a:ext cx="575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P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2</a:t>
              </a: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=5kW</a:t>
              </a:r>
              <a:endParaRPr lang="cs-CZ" altLang="cs-CZ" b="1" baseline="-2500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8096" name="Text Box 32"/>
            <p:cNvSpPr txBox="1">
              <a:spLocks noChangeArrowheads="1"/>
            </p:cNvSpPr>
            <p:nvPr/>
          </p:nvSpPr>
          <p:spPr bwMode="auto">
            <a:xfrm>
              <a:off x="1443" y="2251"/>
              <a:ext cx="575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P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1</a:t>
              </a: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=6kW</a:t>
              </a:r>
              <a:endParaRPr lang="cs-CZ" altLang="cs-CZ" b="1" baseline="-2500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8097" name="Text Box 33"/>
            <p:cNvSpPr txBox="1">
              <a:spLocks noChangeArrowheads="1"/>
            </p:cNvSpPr>
            <p:nvPr/>
          </p:nvSpPr>
          <p:spPr bwMode="auto">
            <a:xfrm>
              <a:off x="581" y="1525"/>
              <a:ext cx="8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</a:p>
          </p:txBody>
        </p:sp>
        <p:sp>
          <p:nvSpPr>
            <p:cNvPr id="88098" name="Text Box 34"/>
            <p:cNvSpPr txBox="1">
              <a:spLocks noChangeArrowheads="1"/>
            </p:cNvSpPr>
            <p:nvPr/>
          </p:nvSpPr>
          <p:spPr bwMode="auto">
            <a:xfrm>
              <a:off x="264" y="1654"/>
              <a:ext cx="407" cy="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sz="1600" b="1">
                  <a:solidFill>
                    <a:srgbClr val="0000FF"/>
                  </a:solidFill>
                  <a:latin typeface="Arial" panose="020B0604020202020204" pitchFamily="34" charset="0"/>
                </a:rPr>
                <a:t>300 V</a:t>
              </a:r>
            </a:p>
          </p:txBody>
        </p:sp>
        <p:sp>
          <p:nvSpPr>
            <p:cNvPr id="88099" name="Line 35"/>
            <p:cNvSpPr>
              <a:spLocks noChangeShapeType="1"/>
            </p:cNvSpPr>
            <p:nvPr/>
          </p:nvSpPr>
          <p:spPr bwMode="auto">
            <a:xfrm>
              <a:off x="717" y="1608"/>
              <a:ext cx="0" cy="28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</p:grpSp>
      <p:graphicFrame>
        <p:nvGraphicFramePr>
          <p:cNvPr id="88104" name="Object 40"/>
          <p:cNvGraphicFramePr>
            <a:graphicFrameLocks noChangeAspect="1"/>
          </p:cNvGraphicFramePr>
          <p:nvPr/>
        </p:nvGraphicFramePr>
        <p:xfrm>
          <a:off x="1179513" y="4724400"/>
          <a:ext cx="5624512" cy="784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152" name="Rovnice" r:id="rId3" imgW="3377880" imgH="469800" progId="Equation.3">
                  <p:embed/>
                </p:oleObj>
              </mc:Choice>
              <mc:Fallback>
                <p:oleObj name="Rovnice" r:id="rId3" imgW="3377880" imgH="469800" progId="Equation.3">
                  <p:embed/>
                  <p:pic>
                    <p:nvPicPr>
                      <p:cNvPr id="0" name="Object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9513" y="4724400"/>
                        <a:ext cx="5624512" cy="784225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 w="25400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8105" name="Text Box 41"/>
          <p:cNvSpPr txBox="1">
            <a:spLocks noChangeArrowheads="1"/>
          </p:cNvSpPr>
          <p:nvPr/>
        </p:nvSpPr>
        <p:spPr bwMode="auto">
          <a:xfrm>
            <a:off x="107950" y="5718175"/>
            <a:ext cx="6696075" cy="8794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162050"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41438"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20825"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1222375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1222375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1222375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1222375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>
                <a:solidFill>
                  <a:schemeClr val="bg2"/>
                </a:solidFill>
                <a:sym typeface="Symbol" panose="05050102010706020507" pitchFamily="18" charset="2"/>
              </a:rPr>
              <a:t>2. </a:t>
            </a:r>
            <a:r>
              <a:rPr lang="cs-CZ" altLang="cs-CZ" sz="2000" b="1" u="sng">
                <a:solidFill>
                  <a:schemeClr val="bg2"/>
                </a:solidFill>
                <a:sym typeface="Symbol" panose="05050102010706020507" pitchFamily="18" charset="2"/>
              </a:rPr>
              <a:t>Výpočet výkonového momentu:</a:t>
            </a:r>
          </a:p>
          <a:p>
            <a:pPr>
              <a:spcBef>
                <a:spcPct val="50000"/>
              </a:spcBef>
            </a:pPr>
            <a:r>
              <a:rPr lang="cs-CZ" altLang="cs-CZ" sz="2000" b="1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Pl = 40*23+30*17+20*12+50*4 = 1870 kWm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80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80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8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80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80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8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8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8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8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80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8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8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8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8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81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6" grpId="0"/>
      <p:bldP spid="8806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18487" cy="504825"/>
          </a:xfrm>
        </p:spPr>
        <p:txBody>
          <a:bodyPr/>
          <a:lstStyle/>
          <a:p>
            <a:r>
              <a:rPr lang="cs-CZ" altLang="cs-CZ" sz="2800" b="1" u="sng">
                <a:solidFill>
                  <a:schemeClr val="bg2"/>
                </a:solidFill>
                <a:effectLst/>
              </a:rPr>
              <a:t>Příklady – adiční metoda</a:t>
            </a:r>
          </a:p>
        </p:txBody>
      </p:sp>
      <p:sp>
        <p:nvSpPr>
          <p:cNvPr id="89091" name="Text Box 3"/>
          <p:cNvSpPr txBox="1">
            <a:spLocks noChangeArrowheads="1"/>
          </p:cNvSpPr>
          <p:nvPr/>
        </p:nvSpPr>
        <p:spPr bwMode="auto">
          <a:xfrm>
            <a:off x="250825" y="692150"/>
            <a:ext cx="8713788" cy="17653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defTabSz="1222375"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162050" defTabSz="1222375"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41438" defTabSz="1222375"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20825" defTabSz="1222375"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1222375"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1222375" fontAlgn="base">
              <a:spcBef>
                <a:spcPct val="0"/>
              </a:spcBef>
              <a:spcAft>
                <a:spcPct val="0"/>
              </a:spcAft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1222375" fontAlgn="base">
              <a:spcBef>
                <a:spcPct val="0"/>
              </a:spcBef>
              <a:spcAft>
                <a:spcPct val="0"/>
              </a:spcAft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1222375" fontAlgn="base">
              <a:spcBef>
                <a:spcPct val="0"/>
              </a:spcBef>
              <a:spcAft>
                <a:spcPct val="0"/>
              </a:spcAft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1222375" fontAlgn="base">
              <a:spcBef>
                <a:spcPct val="0"/>
              </a:spcBef>
              <a:spcAft>
                <a:spcPct val="0"/>
              </a:spcAft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Vypočítejte průřez stejnosměrného vedení. Napětí na počátku vedení je 305 V, dovolený úbytek napětí je 5%, jmenovité napětí 300 V, materiál vodiče hliník.</a:t>
            </a:r>
          </a:p>
          <a:p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Odběry:	1. 	P</a:t>
            </a:r>
            <a:r>
              <a:rPr lang="cs-CZ" altLang="cs-CZ" b="1" baseline="-25000" dirty="0">
                <a:solidFill>
                  <a:schemeClr val="bg2"/>
                </a:solidFill>
                <a:sym typeface="Symbol" panose="05050102010706020507" pitchFamily="18" charset="2"/>
              </a:rPr>
              <a:t>1</a:t>
            </a:r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 = 6 kW	vzdálenost mezi odběry	</a:t>
            </a:r>
            <a:r>
              <a:rPr lang="cs-CZ" altLang="cs-CZ" b="1" dirty="0" smtClean="0">
                <a:solidFill>
                  <a:schemeClr val="bg2"/>
                </a:solidFill>
                <a:sym typeface="Symbol" panose="05050102010706020507" pitchFamily="18" charset="2"/>
              </a:rPr>
              <a:t>L</a:t>
            </a:r>
            <a:r>
              <a:rPr lang="cs-CZ" altLang="cs-CZ" b="1" baseline="-25000" dirty="0" smtClean="0">
                <a:solidFill>
                  <a:schemeClr val="bg2"/>
                </a:solidFill>
                <a:sym typeface="Symbol" panose="05050102010706020507" pitchFamily="18" charset="2"/>
              </a:rPr>
              <a:t>01</a:t>
            </a:r>
            <a:r>
              <a:rPr lang="cs-CZ" altLang="cs-CZ" b="1" dirty="0" smtClean="0">
                <a:solidFill>
                  <a:schemeClr val="bg2"/>
                </a:solidFill>
                <a:sym typeface="Symbol" panose="05050102010706020507" pitchFamily="18" charset="2"/>
              </a:rPr>
              <a:t> </a:t>
            </a:r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= 40 m </a:t>
            </a:r>
          </a:p>
          <a:p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	2.	P</a:t>
            </a:r>
            <a:r>
              <a:rPr lang="cs-CZ" altLang="cs-CZ" b="1" baseline="-25000" dirty="0">
                <a:solidFill>
                  <a:schemeClr val="bg2"/>
                </a:solidFill>
                <a:sym typeface="Symbol" panose="05050102010706020507" pitchFamily="18" charset="2"/>
              </a:rPr>
              <a:t>2</a:t>
            </a:r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 = 5 kW		</a:t>
            </a:r>
            <a:r>
              <a:rPr lang="cs-CZ" altLang="cs-CZ" b="1" dirty="0" smtClean="0">
                <a:solidFill>
                  <a:schemeClr val="bg2"/>
                </a:solidFill>
                <a:sym typeface="Symbol" panose="05050102010706020507" pitchFamily="18" charset="2"/>
              </a:rPr>
              <a:t>L</a:t>
            </a:r>
            <a:r>
              <a:rPr lang="cs-CZ" altLang="cs-CZ" b="1" baseline="-25000" dirty="0" smtClean="0">
                <a:solidFill>
                  <a:schemeClr val="bg2"/>
                </a:solidFill>
                <a:sym typeface="Symbol" panose="05050102010706020507" pitchFamily="18" charset="2"/>
              </a:rPr>
              <a:t>12</a:t>
            </a:r>
            <a:r>
              <a:rPr lang="cs-CZ" altLang="cs-CZ" b="1" dirty="0" smtClean="0">
                <a:solidFill>
                  <a:schemeClr val="bg2"/>
                </a:solidFill>
                <a:sym typeface="Symbol" panose="05050102010706020507" pitchFamily="18" charset="2"/>
              </a:rPr>
              <a:t> </a:t>
            </a:r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= 30 m </a:t>
            </a:r>
          </a:p>
          <a:p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	3.	P</a:t>
            </a:r>
            <a:r>
              <a:rPr lang="cs-CZ" altLang="cs-CZ" b="1" baseline="-25000" dirty="0">
                <a:solidFill>
                  <a:schemeClr val="bg2"/>
                </a:solidFill>
                <a:sym typeface="Symbol" panose="05050102010706020507" pitchFamily="18" charset="2"/>
              </a:rPr>
              <a:t>3</a:t>
            </a:r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 = 8 kW		</a:t>
            </a:r>
            <a:r>
              <a:rPr lang="cs-CZ" altLang="cs-CZ" b="1" dirty="0" smtClean="0">
                <a:solidFill>
                  <a:schemeClr val="bg2"/>
                </a:solidFill>
                <a:sym typeface="Symbol" panose="05050102010706020507" pitchFamily="18" charset="2"/>
              </a:rPr>
              <a:t>L</a:t>
            </a:r>
            <a:r>
              <a:rPr lang="cs-CZ" altLang="cs-CZ" b="1" baseline="-25000" dirty="0" smtClean="0">
                <a:solidFill>
                  <a:schemeClr val="bg2"/>
                </a:solidFill>
                <a:sym typeface="Symbol" panose="05050102010706020507" pitchFamily="18" charset="2"/>
              </a:rPr>
              <a:t>23</a:t>
            </a:r>
            <a:r>
              <a:rPr lang="cs-CZ" altLang="cs-CZ" b="1" dirty="0" smtClean="0">
                <a:solidFill>
                  <a:schemeClr val="bg2"/>
                </a:solidFill>
                <a:sym typeface="Symbol" panose="05050102010706020507" pitchFamily="18" charset="2"/>
              </a:rPr>
              <a:t> </a:t>
            </a:r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= 20 m</a:t>
            </a:r>
          </a:p>
          <a:p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	4.	P</a:t>
            </a:r>
            <a:r>
              <a:rPr lang="cs-CZ" altLang="cs-CZ" b="1" baseline="-25000" dirty="0">
                <a:solidFill>
                  <a:schemeClr val="bg2"/>
                </a:solidFill>
                <a:sym typeface="Symbol" panose="05050102010706020507" pitchFamily="18" charset="2"/>
              </a:rPr>
              <a:t>4</a:t>
            </a:r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 = 4 kW		</a:t>
            </a:r>
            <a:r>
              <a:rPr lang="cs-CZ" altLang="cs-CZ" b="1" dirty="0" smtClean="0">
                <a:solidFill>
                  <a:schemeClr val="bg2"/>
                </a:solidFill>
                <a:sym typeface="Symbol" panose="05050102010706020507" pitchFamily="18" charset="2"/>
              </a:rPr>
              <a:t>L</a:t>
            </a:r>
            <a:r>
              <a:rPr lang="cs-CZ" altLang="cs-CZ" b="1" baseline="-25000" dirty="0" smtClean="0">
                <a:solidFill>
                  <a:schemeClr val="bg2"/>
                </a:solidFill>
                <a:sym typeface="Symbol" panose="05050102010706020507" pitchFamily="18" charset="2"/>
              </a:rPr>
              <a:t>34</a:t>
            </a:r>
            <a:r>
              <a:rPr lang="cs-CZ" altLang="cs-CZ" b="1" dirty="0" smtClean="0">
                <a:solidFill>
                  <a:schemeClr val="bg2"/>
                </a:solidFill>
                <a:sym typeface="Symbol" panose="05050102010706020507" pitchFamily="18" charset="2"/>
              </a:rPr>
              <a:t> </a:t>
            </a:r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= 50 m</a:t>
            </a:r>
          </a:p>
        </p:txBody>
      </p:sp>
      <p:sp>
        <p:nvSpPr>
          <p:cNvPr id="89092" name="Text Box 4"/>
          <p:cNvSpPr txBox="1">
            <a:spLocks noChangeArrowheads="1"/>
          </p:cNvSpPr>
          <p:nvPr/>
        </p:nvSpPr>
        <p:spPr bwMode="auto">
          <a:xfrm>
            <a:off x="107950" y="4221163"/>
            <a:ext cx="2663825" cy="4222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162050"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41438"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20825"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1222375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1222375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1222375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1222375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>
                <a:solidFill>
                  <a:schemeClr val="bg2"/>
                </a:solidFill>
                <a:sym typeface="Symbol" panose="05050102010706020507" pitchFamily="18" charset="2"/>
              </a:rPr>
              <a:t>3. </a:t>
            </a:r>
            <a:r>
              <a:rPr lang="cs-CZ" altLang="cs-CZ" sz="2000" b="1" u="sng">
                <a:solidFill>
                  <a:schemeClr val="bg2"/>
                </a:solidFill>
                <a:sym typeface="Symbol" panose="05050102010706020507" pitchFamily="18" charset="2"/>
              </a:rPr>
              <a:t>Výpočet průřezu</a:t>
            </a:r>
            <a:endParaRPr lang="cs-CZ" altLang="cs-CZ" sz="2000" b="1">
              <a:solidFill>
                <a:schemeClr val="bg2"/>
              </a:solidFill>
              <a:latin typeface="Comic Sans MS" panose="030F0702030302020204" pitchFamily="66" charset="0"/>
              <a:sym typeface="Symbol" panose="05050102010706020507" pitchFamily="18" charset="2"/>
            </a:endParaRPr>
          </a:p>
        </p:txBody>
      </p:sp>
      <p:grpSp>
        <p:nvGrpSpPr>
          <p:cNvPr id="89093" name="Group 5"/>
          <p:cNvGrpSpPr>
            <a:grpSpLocks/>
          </p:cNvGrpSpPr>
          <p:nvPr/>
        </p:nvGrpSpPr>
        <p:grpSpPr bwMode="auto">
          <a:xfrm>
            <a:off x="419100" y="2420938"/>
            <a:ext cx="7081838" cy="1584325"/>
            <a:chOff x="264" y="1525"/>
            <a:chExt cx="4461" cy="998"/>
          </a:xfrm>
        </p:grpSpPr>
        <p:sp>
          <p:nvSpPr>
            <p:cNvPr id="89094" name="Oval 6"/>
            <p:cNvSpPr>
              <a:spLocks noChangeAspect="1" noChangeArrowheads="1"/>
            </p:cNvSpPr>
            <p:nvPr/>
          </p:nvSpPr>
          <p:spPr bwMode="auto">
            <a:xfrm>
              <a:off x="1352" y="1888"/>
              <a:ext cx="91" cy="91"/>
            </a:xfrm>
            <a:prstGeom prst="ellipse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sp>
          <p:nvSpPr>
            <p:cNvPr id="89095" name="Oval 7"/>
            <p:cNvSpPr>
              <a:spLocks noChangeAspect="1" noChangeArrowheads="1"/>
            </p:cNvSpPr>
            <p:nvPr/>
          </p:nvSpPr>
          <p:spPr bwMode="auto">
            <a:xfrm>
              <a:off x="2245" y="1888"/>
              <a:ext cx="91" cy="91"/>
            </a:xfrm>
            <a:prstGeom prst="ellipse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sp>
          <p:nvSpPr>
            <p:cNvPr id="89096" name="Oval 8"/>
            <p:cNvSpPr>
              <a:spLocks noChangeAspect="1" noChangeArrowheads="1"/>
            </p:cNvSpPr>
            <p:nvPr/>
          </p:nvSpPr>
          <p:spPr bwMode="auto">
            <a:xfrm>
              <a:off x="3061" y="1888"/>
              <a:ext cx="91" cy="91"/>
            </a:xfrm>
            <a:prstGeom prst="ellipse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sp>
          <p:nvSpPr>
            <p:cNvPr id="89097" name="Oval 9"/>
            <p:cNvSpPr>
              <a:spLocks noChangeAspect="1" noChangeArrowheads="1"/>
            </p:cNvSpPr>
            <p:nvPr/>
          </p:nvSpPr>
          <p:spPr bwMode="auto">
            <a:xfrm>
              <a:off x="4059" y="1888"/>
              <a:ext cx="91" cy="91"/>
            </a:xfrm>
            <a:prstGeom prst="ellipse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sp>
          <p:nvSpPr>
            <p:cNvPr id="89098" name="Oval 10"/>
            <p:cNvSpPr>
              <a:spLocks noChangeAspect="1" noChangeArrowheads="1"/>
            </p:cNvSpPr>
            <p:nvPr/>
          </p:nvSpPr>
          <p:spPr bwMode="auto">
            <a:xfrm>
              <a:off x="671" y="1888"/>
              <a:ext cx="91" cy="91"/>
            </a:xfrm>
            <a:prstGeom prst="ellips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cxnSp>
          <p:nvCxnSpPr>
            <p:cNvPr id="89099" name="AutoShape 11"/>
            <p:cNvCxnSpPr>
              <a:cxnSpLocks noChangeShapeType="1"/>
              <a:stCxn id="89098" idx="6"/>
              <a:endCxn id="89094" idx="2"/>
            </p:cNvCxnSpPr>
            <p:nvPr/>
          </p:nvCxnSpPr>
          <p:spPr bwMode="auto">
            <a:xfrm>
              <a:off x="774" y="1934"/>
              <a:ext cx="570" cy="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9100" name="AutoShape 12"/>
            <p:cNvCxnSpPr>
              <a:cxnSpLocks noChangeShapeType="1"/>
              <a:stCxn id="89094" idx="6"/>
              <a:endCxn id="89095" idx="2"/>
            </p:cNvCxnSpPr>
            <p:nvPr/>
          </p:nvCxnSpPr>
          <p:spPr bwMode="auto">
            <a:xfrm>
              <a:off x="1451" y="1934"/>
              <a:ext cx="786" cy="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9101" name="AutoShape 13"/>
            <p:cNvCxnSpPr>
              <a:cxnSpLocks noChangeShapeType="1"/>
              <a:stCxn id="89095" idx="6"/>
              <a:endCxn id="89096" idx="2"/>
            </p:cNvCxnSpPr>
            <p:nvPr/>
          </p:nvCxnSpPr>
          <p:spPr bwMode="auto">
            <a:xfrm>
              <a:off x="2344" y="1934"/>
              <a:ext cx="709" cy="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9102" name="AutoShape 14"/>
            <p:cNvCxnSpPr>
              <a:cxnSpLocks noChangeShapeType="1"/>
              <a:stCxn id="89096" idx="6"/>
              <a:endCxn id="89097" idx="2"/>
            </p:cNvCxnSpPr>
            <p:nvPr/>
          </p:nvCxnSpPr>
          <p:spPr bwMode="auto">
            <a:xfrm>
              <a:off x="3160" y="1934"/>
              <a:ext cx="891" cy="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9103" name="Line 15"/>
            <p:cNvSpPr>
              <a:spLocks noChangeShapeType="1"/>
            </p:cNvSpPr>
            <p:nvPr/>
          </p:nvSpPr>
          <p:spPr bwMode="auto">
            <a:xfrm>
              <a:off x="1398" y="1979"/>
              <a:ext cx="0" cy="5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89104" name="Line 16"/>
            <p:cNvSpPr>
              <a:spLocks noChangeShapeType="1"/>
            </p:cNvSpPr>
            <p:nvPr/>
          </p:nvSpPr>
          <p:spPr bwMode="auto">
            <a:xfrm>
              <a:off x="3107" y="1979"/>
              <a:ext cx="0" cy="5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89105" name="Line 17"/>
            <p:cNvSpPr>
              <a:spLocks noChangeShapeType="1"/>
            </p:cNvSpPr>
            <p:nvPr/>
          </p:nvSpPr>
          <p:spPr bwMode="auto">
            <a:xfrm>
              <a:off x="4105" y="1979"/>
              <a:ext cx="0" cy="5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89106" name="Line 18"/>
            <p:cNvSpPr>
              <a:spLocks noChangeShapeType="1"/>
            </p:cNvSpPr>
            <p:nvPr/>
          </p:nvSpPr>
          <p:spPr bwMode="auto">
            <a:xfrm>
              <a:off x="2290" y="1979"/>
              <a:ext cx="0" cy="5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89107" name="Text Box 19"/>
            <p:cNvSpPr txBox="1">
              <a:spLocks noChangeArrowheads="1"/>
            </p:cNvSpPr>
            <p:nvPr/>
          </p:nvSpPr>
          <p:spPr bwMode="auto">
            <a:xfrm>
              <a:off x="2134" y="1707"/>
              <a:ext cx="12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89108" name="Text Box 20"/>
            <p:cNvSpPr txBox="1">
              <a:spLocks noChangeArrowheads="1"/>
            </p:cNvSpPr>
            <p:nvPr/>
          </p:nvSpPr>
          <p:spPr bwMode="auto">
            <a:xfrm>
              <a:off x="1408" y="1707"/>
              <a:ext cx="12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1</a:t>
              </a:r>
            </a:p>
          </p:txBody>
        </p:sp>
        <p:sp>
          <p:nvSpPr>
            <p:cNvPr id="89109" name="Text Box 21"/>
            <p:cNvSpPr txBox="1">
              <a:spLocks noChangeArrowheads="1"/>
            </p:cNvSpPr>
            <p:nvPr/>
          </p:nvSpPr>
          <p:spPr bwMode="auto">
            <a:xfrm>
              <a:off x="3938" y="1707"/>
              <a:ext cx="12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4</a:t>
              </a:r>
            </a:p>
          </p:txBody>
        </p:sp>
        <p:sp>
          <p:nvSpPr>
            <p:cNvPr id="89110" name="Text Box 22"/>
            <p:cNvSpPr txBox="1">
              <a:spLocks noChangeArrowheads="1"/>
            </p:cNvSpPr>
            <p:nvPr/>
          </p:nvSpPr>
          <p:spPr bwMode="auto">
            <a:xfrm>
              <a:off x="2940" y="1707"/>
              <a:ext cx="12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3</a:t>
              </a:r>
            </a:p>
          </p:txBody>
        </p:sp>
        <p:sp>
          <p:nvSpPr>
            <p:cNvPr id="89111" name="Text Box 23"/>
            <p:cNvSpPr txBox="1">
              <a:spLocks noChangeArrowheads="1"/>
            </p:cNvSpPr>
            <p:nvPr/>
          </p:nvSpPr>
          <p:spPr bwMode="auto">
            <a:xfrm>
              <a:off x="763" y="1707"/>
              <a:ext cx="12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89112" name="Text Box 24"/>
            <p:cNvSpPr txBox="1">
              <a:spLocks noChangeArrowheads="1"/>
            </p:cNvSpPr>
            <p:nvPr/>
          </p:nvSpPr>
          <p:spPr bwMode="auto">
            <a:xfrm>
              <a:off x="4150" y="2251"/>
              <a:ext cx="575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P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4</a:t>
              </a: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=4kW</a:t>
              </a:r>
              <a:endParaRPr lang="cs-CZ" altLang="cs-CZ" b="1" baseline="-2500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9113" name="Text Box 25"/>
            <p:cNvSpPr txBox="1">
              <a:spLocks noChangeArrowheads="1"/>
            </p:cNvSpPr>
            <p:nvPr/>
          </p:nvSpPr>
          <p:spPr bwMode="auto">
            <a:xfrm>
              <a:off x="3167" y="2251"/>
              <a:ext cx="575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P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3</a:t>
              </a: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=8kW</a:t>
              </a:r>
              <a:endParaRPr lang="cs-CZ" altLang="cs-CZ" b="1" baseline="-2500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9114" name="Text Box 26"/>
            <p:cNvSpPr txBox="1">
              <a:spLocks noChangeArrowheads="1"/>
            </p:cNvSpPr>
            <p:nvPr/>
          </p:nvSpPr>
          <p:spPr bwMode="auto">
            <a:xfrm>
              <a:off x="2350" y="2251"/>
              <a:ext cx="575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P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2</a:t>
              </a: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=5kW</a:t>
              </a:r>
              <a:endParaRPr lang="cs-CZ" altLang="cs-CZ" b="1" baseline="-2500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9115" name="Text Box 27"/>
            <p:cNvSpPr txBox="1">
              <a:spLocks noChangeArrowheads="1"/>
            </p:cNvSpPr>
            <p:nvPr/>
          </p:nvSpPr>
          <p:spPr bwMode="auto">
            <a:xfrm>
              <a:off x="1443" y="2251"/>
              <a:ext cx="575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P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1</a:t>
              </a: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=6kW</a:t>
              </a:r>
              <a:endParaRPr lang="cs-CZ" altLang="cs-CZ" b="1" baseline="-2500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9116" name="Text Box 28"/>
            <p:cNvSpPr txBox="1">
              <a:spLocks noChangeArrowheads="1"/>
            </p:cNvSpPr>
            <p:nvPr/>
          </p:nvSpPr>
          <p:spPr bwMode="auto">
            <a:xfrm>
              <a:off x="581" y="1525"/>
              <a:ext cx="8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</a:p>
          </p:txBody>
        </p:sp>
        <p:sp>
          <p:nvSpPr>
            <p:cNvPr id="89117" name="Text Box 29"/>
            <p:cNvSpPr txBox="1">
              <a:spLocks noChangeArrowheads="1"/>
            </p:cNvSpPr>
            <p:nvPr/>
          </p:nvSpPr>
          <p:spPr bwMode="auto">
            <a:xfrm>
              <a:off x="264" y="1654"/>
              <a:ext cx="407" cy="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sz="1600" b="1">
                  <a:solidFill>
                    <a:srgbClr val="0000FF"/>
                  </a:solidFill>
                  <a:latin typeface="Arial" panose="020B0604020202020204" pitchFamily="34" charset="0"/>
                </a:rPr>
                <a:t>300 V</a:t>
              </a:r>
            </a:p>
          </p:txBody>
        </p:sp>
        <p:sp>
          <p:nvSpPr>
            <p:cNvPr id="89118" name="Line 30"/>
            <p:cNvSpPr>
              <a:spLocks noChangeShapeType="1"/>
            </p:cNvSpPr>
            <p:nvPr/>
          </p:nvSpPr>
          <p:spPr bwMode="auto">
            <a:xfrm>
              <a:off x="717" y="1608"/>
              <a:ext cx="0" cy="28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</p:grpSp>
      <p:graphicFrame>
        <p:nvGraphicFramePr>
          <p:cNvPr id="89119" name="Object 31"/>
          <p:cNvGraphicFramePr>
            <a:graphicFrameLocks noChangeAspect="1"/>
          </p:cNvGraphicFramePr>
          <p:nvPr/>
        </p:nvGraphicFramePr>
        <p:xfrm>
          <a:off x="107950" y="4797425"/>
          <a:ext cx="8856663" cy="735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69" name="Rovnice" r:id="rId3" imgW="5219640" imgH="431640" progId="Equation.3">
                  <p:embed/>
                </p:oleObj>
              </mc:Choice>
              <mc:Fallback>
                <p:oleObj name="Rovnice" r:id="rId3" imgW="5219640" imgH="431640" progId="Equation.3">
                  <p:embed/>
                  <p:pic>
                    <p:nvPicPr>
                      <p:cNvPr id="0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950" y="4797425"/>
                        <a:ext cx="8856663" cy="735013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 w="25400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9121" name="Text Box 33"/>
          <p:cNvSpPr txBox="1">
            <a:spLocks noChangeArrowheads="1"/>
          </p:cNvSpPr>
          <p:nvPr/>
        </p:nvSpPr>
        <p:spPr bwMode="auto">
          <a:xfrm>
            <a:off x="3636963" y="5661025"/>
            <a:ext cx="5256212" cy="1092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263525" indent="-263525"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162050"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41438"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20825"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1222375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1222375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1222375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1222375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>
                <a:solidFill>
                  <a:schemeClr val="bg2"/>
                </a:solidFill>
                <a:sym typeface="Symbol" panose="05050102010706020507" pitchFamily="18" charset="2"/>
              </a:rPr>
              <a:t>4.	Napětí na konci vedení (výpočet pro matematický průřez):</a:t>
            </a:r>
          </a:p>
          <a:p>
            <a:pPr>
              <a:spcBef>
                <a:spcPct val="20000"/>
              </a:spcBef>
            </a:pPr>
            <a:r>
              <a:rPr lang="cs-CZ" altLang="cs-CZ" sz="2000" b="1">
                <a:solidFill>
                  <a:schemeClr val="bg2"/>
                </a:solidFill>
                <a:sym typeface="Symbol" panose="05050102010706020507" pitchFamily="18" charset="2"/>
              </a:rPr>
              <a:t>	U</a:t>
            </a:r>
            <a:r>
              <a:rPr lang="cs-CZ" altLang="cs-CZ" sz="2000" b="1" baseline="-25000">
                <a:solidFill>
                  <a:schemeClr val="bg2"/>
                </a:solidFill>
                <a:sym typeface="Symbol" panose="05050102010706020507" pitchFamily="18" charset="2"/>
              </a:rPr>
              <a:t>n</a:t>
            </a:r>
            <a:r>
              <a:rPr lang="cs-CZ" altLang="cs-CZ" sz="2000" b="1">
                <a:solidFill>
                  <a:schemeClr val="bg2"/>
                </a:solidFill>
                <a:sym typeface="Symbol" panose="05050102010706020507" pitchFamily="18" charset="2"/>
              </a:rPr>
              <a:t> = 305 – 15 = 290 V</a:t>
            </a:r>
            <a:endParaRPr lang="cs-CZ" altLang="cs-CZ" sz="2000" b="1">
              <a:solidFill>
                <a:schemeClr val="bg2"/>
              </a:solidFill>
              <a:latin typeface="Comic Sans MS" panose="030F0702030302020204" pitchFamily="66" charset="0"/>
              <a:sym typeface="Symbol" panose="05050102010706020507" pitchFamily="18" charset="2"/>
            </a:endParaRPr>
          </a:p>
        </p:txBody>
      </p:sp>
      <p:sp>
        <p:nvSpPr>
          <p:cNvPr id="89122" name="Text Box 34"/>
          <p:cNvSpPr txBox="1">
            <a:spLocks noChangeArrowheads="1"/>
          </p:cNvSpPr>
          <p:nvPr/>
        </p:nvSpPr>
        <p:spPr bwMode="auto">
          <a:xfrm>
            <a:off x="107950" y="5734050"/>
            <a:ext cx="3240088" cy="4222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263525" indent="-263525"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162050"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41438"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20825"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1222375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1222375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1222375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1222375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>
                <a:solidFill>
                  <a:schemeClr val="bg2"/>
                </a:solidFill>
                <a:sym typeface="Symbol" panose="05050102010706020507" pitchFamily="18" charset="2"/>
              </a:rPr>
              <a:t>Volíme průřez 25mm</a:t>
            </a:r>
            <a:r>
              <a:rPr lang="cs-CZ" altLang="cs-CZ" sz="2000" b="1" baseline="30000">
                <a:solidFill>
                  <a:schemeClr val="bg2"/>
                </a:solidFill>
                <a:sym typeface="Symbol" panose="05050102010706020507" pitchFamily="18" charset="2"/>
              </a:rPr>
              <a:t>2</a:t>
            </a:r>
            <a:r>
              <a:rPr lang="cs-CZ" altLang="cs-CZ" sz="2000" b="1">
                <a:solidFill>
                  <a:schemeClr val="bg2"/>
                </a:solidFill>
                <a:sym typeface="Symbol" panose="05050102010706020507" pitchFamily="18" charset="2"/>
              </a:rPr>
              <a:t>.</a:t>
            </a:r>
            <a:endParaRPr lang="cs-CZ" altLang="cs-CZ" sz="2000" b="1">
              <a:solidFill>
                <a:schemeClr val="bg2"/>
              </a:solidFill>
              <a:latin typeface="Comic Sans MS" panose="030F0702030302020204" pitchFamily="66" charset="0"/>
              <a:sym typeface="Symbol" panose="05050102010706020507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90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90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9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90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90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9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90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90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9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90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9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9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9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9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9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891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0" grpId="0"/>
      <p:bldP spid="8909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7325"/>
            <a:ext cx="8218487" cy="1512888"/>
          </a:xfrm>
        </p:spPr>
        <p:txBody>
          <a:bodyPr/>
          <a:lstStyle/>
          <a:p>
            <a:r>
              <a:rPr lang="cs-CZ" altLang="cs-CZ" sz="4000" b="1" u="sng">
                <a:solidFill>
                  <a:schemeClr val="bg2"/>
                </a:solidFill>
                <a:effectLst/>
              </a:rPr>
              <a:t>Elektrické parametry venkovního vedení</a:t>
            </a:r>
          </a:p>
        </p:txBody>
      </p:sp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179388" y="1935163"/>
            <a:ext cx="8675687" cy="1854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273050" indent="-273050" defTabSz="1222375">
              <a:tabLst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162050" defTabSz="1222375">
              <a:tabLst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41438" defTabSz="1222375">
              <a:tabLst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20825" defTabSz="1222375">
              <a:tabLst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1222375">
              <a:tabLst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1222375" fontAlgn="base">
              <a:spcBef>
                <a:spcPct val="0"/>
              </a:spcBef>
              <a:spcAft>
                <a:spcPct val="0"/>
              </a:spcAft>
              <a:tabLst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1222375" fontAlgn="base">
              <a:spcBef>
                <a:spcPct val="0"/>
              </a:spcBef>
              <a:spcAft>
                <a:spcPct val="0"/>
              </a:spcAft>
              <a:tabLst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1222375" fontAlgn="base">
              <a:spcBef>
                <a:spcPct val="0"/>
              </a:spcBef>
              <a:spcAft>
                <a:spcPct val="0"/>
              </a:spcAft>
              <a:tabLst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1222375" fontAlgn="base">
              <a:spcBef>
                <a:spcPct val="0"/>
              </a:spcBef>
              <a:spcAft>
                <a:spcPct val="0"/>
              </a:spcAft>
              <a:tabLst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400" b="1" u="sng">
                <a:solidFill>
                  <a:schemeClr val="bg2"/>
                </a:solidFill>
              </a:rPr>
              <a:t>Základní (primární) parametry venkovního vedení: </a:t>
            </a:r>
          </a:p>
          <a:p>
            <a:pPr>
              <a:spcBef>
                <a:spcPct val="50000"/>
              </a:spcBef>
            </a:pPr>
            <a:r>
              <a:rPr lang="cs-CZ" altLang="cs-CZ" sz="2000" b="1">
                <a:solidFill>
                  <a:schemeClr val="bg2"/>
                </a:solidFill>
              </a:rPr>
              <a:t>*	činný odpor	R</a:t>
            </a:r>
            <a:r>
              <a:rPr lang="cs-CZ" altLang="cs-CZ" sz="2000" b="1" baseline="-25000">
                <a:solidFill>
                  <a:schemeClr val="bg2"/>
                </a:solidFill>
              </a:rPr>
              <a:t>1</a:t>
            </a:r>
            <a:r>
              <a:rPr lang="cs-CZ" altLang="cs-CZ" sz="2000" b="1">
                <a:solidFill>
                  <a:schemeClr val="bg2"/>
                </a:solidFill>
              </a:rPr>
              <a:t>	(</a:t>
            </a:r>
            <a:r>
              <a:rPr lang="cs-CZ" altLang="cs-CZ" sz="2000" b="1">
                <a:solidFill>
                  <a:schemeClr val="bg2"/>
                </a:solidFill>
                <a:sym typeface="Symbol" panose="05050102010706020507" pitchFamily="18" charset="2"/>
              </a:rPr>
              <a:t>/km)</a:t>
            </a:r>
          </a:p>
          <a:p>
            <a:r>
              <a:rPr lang="cs-CZ" altLang="cs-CZ" sz="2000" b="1">
                <a:solidFill>
                  <a:schemeClr val="bg2"/>
                </a:solidFill>
              </a:rPr>
              <a:t>*	indukčnost 	L</a:t>
            </a:r>
            <a:r>
              <a:rPr lang="cs-CZ" altLang="cs-CZ" sz="2000" b="1" baseline="-25000">
                <a:solidFill>
                  <a:schemeClr val="bg2"/>
                </a:solidFill>
              </a:rPr>
              <a:t>1</a:t>
            </a:r>
            <a:r>
              <a:rPr lang="cs-CZ" altLang="cs-CZ" sz="2000" b="1">
                <a:solidFill>
                  <a:schemeClr val="bg2"/>
                </a:solidFill>
              </a:rPr>
              <a:t>	(H/km)</a:t>
            </a:r>
          </a:p>
          <a:p>
            <a:r>
              <a:rPr lang="cs-CZ" altLang="cs-CZ" sz="2000" b="1">
                <a:solidFill>
                  <a:schemeClr val="bg2"/>
                </a:solidFill>
              </a:rPr>
              <a:t>*	svod (vodivost)	G</a:t>
            </a:r>
            <a:r>
              <a:rPr lang="cs-CZ" altLang="cs-CZ" sz="2000" b="1" baseline="-25000">
                <a:solidFill>
                  <a:schemeClr val="bg2"/>
                </a:solidFill>
              </a:rPr>
              <a:t>1</a:t>
            </a:r>
            <a:r>
              <a:rPr lang="cs-CZ" altLang="cs-CZ" sz="2000" b="1">
                <a:solidFill>
                  <a:schemeClr val="bg2"/>
                </a:solidFill>
              </a:rPr>
              <a:t>	(S/km)</a:t>
            </a:r>
          </a:p>
          <a:p>
            <a:r>
              <a:rPr lang="cs-CZ" altLang="cs-CZ" sz="2000" b="1">
                <a:solidFill>
                  <a:schemeClr val="bg2"/>
                </a:solidFill>
              </a:rPr>
              <a:t>*	kapacita	C</a:t>
            </a:r>
            <a:r>
              <a:rPr lang="cs-CZ" altLang="cs-CZ" sz="2000" b="1" baseline="-25000">
                <a:solidFill>
                  <a:schemeClr val="bg2"/>
                </a:solidFill>
              </a:rPr>
              <a:t>1</a:t>
            </a:r>
            <a:r>
              <a:rPr lang="cs-CZ" altLang="cs-CZ" sz="2000" b="1">
                <a:solidFill>
                  <a:schemeClr val="bg2"/>
                </a:solidFill>
              </a:rPr>
              <a:t>	(F/m)</a:t>
            </a:r>
          </a:p>
        </p:txBody>
      </p:sp>
      <p:sp>
        <p:nvSpPr>
          <p:cNvPr id="65540" name="Text Box 4"/>
          <p:cNvSpPr txBox="1">
            <a:spLocks noChangeArrowheads="1"/>
          </p:cNvSpPr>
          <p:nvPr/>
        </p:nvSpPr>
        <p:spPr bwMode="auto">
          <a:xfrm>
            <a:off x="179388" y="4311650"/>
            <a:ext cx="8675687" cy="1854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273050" indent="-273050" defTabSz="1222375">
              <a:tabLst>
                <a:tab pos="3679825" algn="l"/>
                <a:tab pos="6811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162050" defTabSz="1222375">
              <a:tabLst>
                <a:tab pos="3679825" algn="l"/>
                <a:tab pos="6811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41438" defTabSz="1222375">
              <a:tabLst>
                <a:tab pos="3679825" algn="l"/>
                <a:tab pos="6811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20825" defTabSz="1222375">
              <a:tabLst>
                <a:tab pos="3679825" algn="l"/>
                <a:tab pos="6811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1222375">
              <a:tabLst>
                <a:tab pos="3679825" algn="l"/>
                <a:tab pos="6811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1222375" fontAlgn="base">
              <a:spcBef>
                <a:spcPct val="0"/>
              </a:spcBef>
              <a:spcAft>
                <a:spcPct val="0"/>
              </a:spcAft>
              <a:tabLst>
                <a:tab pos="3679825" algn="l"/>
                <a:tab pos="6811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1222375" fontAlgn="base">
              <a:spcBef>
                <a:spcPct val="0"/>
              </a:spcBef>
              <a:spcAft>
                <a:spcPct val="0"/>
              </a:spcAft>
              <a:tabLst>
                <a:tab pos="3679825" algn="l"/>
                <a:tab pos="6811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1222375" fontAlgn="base">
              <a:spcBef>
                <a:spcPct val="0"/>
              </a:spcBef>
              <a:spcAft>
                <a:spcPct val="0"/>
              </a:spcAft>
              <a:tabLst>
                <a:tab pos="3679825" algn="l"/>
                <a:tab pos="6811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1222375" fontAlgn="base">
              <a:spcBef>
                <a:spcPct val="0"/>
              </a:spcBef>
              <a:spcAft>
                <a:spcPct val="0"/>
              </a:spcAft>
              <a:tabLst>
                <a:tab pos="3679825" algn="l"/>
                <a:tab pos="6811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400" b="1" u="sng" dirty="0">
                <a:solidFill>
                  <a:schemeClr val="bg2"/>
                </a:solidFill>
              </a:rPr>
              <a:t>Sekundární parametry venkovního vedení: </a:t>
            </a:r>
          </a:p>
          <a:p>
            <a:pPr>
              <a:spcBef>
                <a:spcPct val="50000"/>
              </a:spcBef>
            </a:pPr>
            <a:r>
              <a:rPr lang="cs-CZ" altLang="cs-CZ" sz="2000" b="1" dirty="0">
                <a:solidFill>
                  <a:schemeClr val="bg2"/>
                </a:solidFill>
              </a:rPr>
              <a:t>*	indukční reaktance	X</a:t>
            </a:r>
            <a:r>
              <a:rPr lang="cs-CZ" altLang="cs-CZ" sz="2000" b="1" baseline="-25000" dirty="0">
                <a:solidFill>
                  <a:schemeClr val="bg2"/>
                </a:solidFill>
              </a:rPr>
              <a:t>1 </a:t>
            </a:r>
            <a:r>
              <a:rPr lang="cs-CZ" altLang="cs-CZ" sz="2000" b="1" dirty="0">
                <a:solidFill>
                  <a:schemeClr val="bg2"/>
                </a:solidFill>
              </a:rPr>
              <a:t>= 2*</a:t>
            </a:r>
            <a:r>
              <a:rPr lang="cs-CZ" altLang="cs-CZ" sz="2000" b="1" dirty="0">
                <a:solidFill>
                  <a:schemeClr val="bg2"/>
                </a:solidFill>
                <a:sym typeface="Symbol" panose="05050102010706020507" pitchFamily="18" charset="2"/>
              </a:rPr>
              <a:t>*f*L</a:t>
            </a:r>
            <a:r>
              <a:rPr lang="cs-CZ" altLang="cs-CZ" sz="2000" b="1" baseline="-25000" dirty="0">
                <a:solidFill>
                  <a:schemeClr val="bg2"/>
                </a:solidFill>
                <a:sym typeface="Symbol" panose="05050102010706020507" pitchFamily="18" charset="2"/>
              </a:rPr>
              <a:t>1</a:t>
            </a:r>
            <a:r>
              <a:rPr lang="cs-CZ" altLang="cs-CZ" sz="2000" b="1" dirty="0">
                <a:solidFill>
                  <a:schemeClr val="bg2"/>
                </a:solidFill>
              </a:rPr>
              <a:t>	(</a:t>
            </a:r>
            <a:r>
              <a:rPr lang="cs-CZ" altLang="cs-CZ" sz="2000" b="1" dirty="0">
                <a:solidFill>
                  <a:schemeClr val="bg2"/>
                </a:solidFill>
                <a:sym typeface="Symbol" panose="05050102010706020507" pitchFamily="18" charset="2"/>
              </a:rPr>
              <a:t>/km)</a:t>
            </a:r>
          </a:p>
          <a:p>
            <a:r>
              <a:rPr lang="cs-CZ" altLang="cs-CZ" sz="2000" b="1" dirty="0">
                <a:solidFill>
                  <a:schemeClr val="bg2"/>
                </a:solidFill>
              </a:rPr>
              <a:t>*	kapacitní vodivost	B</a:t>
            </a:r>
            <a:r>
              <a:rPr lang="cs-CZ" altLang="cs-CZ" sz="2000" b="1" baseline="-25000" dirty="0">
                <a:solidFill>
                  <a:schemeClr val="bg2"/>
                </a:solidFill>
              </a:rPr>
              <a:t>1</a:t>
            </a:r>
            <a:r>
              <a:rPr lang="cs-CZ" altLang="cs-CZ" sz="2000" b="1" dirty="0">
                <a:solidFill>
                  <a:schemeClr val="bg2"/>
                </a:solidFill>
              </a:rPr>
              <a:t> = 2*</a:t>
            </a:r>
            <a:r>
              <a:rPr lang="cs-CZ" altLang="cs-CZ" sz="2000" b="1" dirty="0">
                <a:solidFill>
                  <a:schemeClr val="bg2"/>
                </a:solidFill>
                <a:sym typeface="Symbol" panose="05050102010706020507" pitchFamily="18" charset="2"/>
              </a:rPr>
              <a:t>*f*C</a:t>
            </a:r>
            <a:r>
              <a:rPr lang="cs-CZ" altLang="cs-CZ" sz="2000" b="1" baseline="-25000" dirty="0">
                <a:solidFill>
                  <a:schemeClr val="bg2"/>
                </a:solidFill>
                <a:sym typeface="Symbol" panose="05050102010706020507" pitchFamily="18" charset="2"/>
              </a:rPr>
              <a:t>1</a:t>
            </a:r>
            <a:r>
              <a:rPr lang="cs-CZ" altLang="cs-CZ" sz="2000" b="1" dirty="0">
                <a:solidFill>
                  <a:schemeClr val="bg2"/>
                </a:solidFill>
              </a:rPr>
              <a:t> 	(S/km)</a:t>
            </a:r>
          </a:p>
          <a:p>
            <a:r>
              <a:rPr lang="cs-CZ" altLang="cs-CZ" sz="2000" b="1" dirty="0">
                <a:solidFill>
                  <a:schemeClr val="bg2"/>
                </a:solidFill>
              </a:rPr>
              <a:t>*	podélná impedance	Z</a:t>
            </a:r>
            <a:r>
              <a:rPr lang="cs-CZ" altLang="cs-CZ" sz="2000" b="1" baseline="-25000" dirty="0">
                <a:solidFill>
                  <a:schemeClr val="bg2"/>
                </a:solidFill>
              </a:rPr>
              <a:t>1</a:t>
            </a:r>
            <a:r>
              <a:rPr lang="cs-CZ" altLang="cs-CZ" sz="2000" b="1" dirty="0">
                <a:solidFill>
                  <a:schemeClr val="bg2"/>
                </a:solidFill>
              </a:rPr>
              <a:t> = R</a:t>
            </a:r>
            <a:r>
              <a:rPr lang="cs-CZ" altLang="cs-CZ" sz="2000" b="1" baseline="-25000" dirty="0">
                <a:solidFill>
                  <a:schemeClr val="bg2"/>
                </a:solidFill>
              </a:rPr>
              <a:t>1</a:t>
            </a:r>
            <a:r>
              <a:rPr lang="cs-CZ" altLang="cs-CZ" sz="2000" b="1" dirty="0">
                <a:solidFill>
                  <a:schemeClr val="bg2"/>
                </a:solidFill>
              </a:rPr>
              <a:t> + jX</a:t>
            </a:r>
            <a:r>
              <a:rPr lang="cs-CZ" altLang="cs-CZ" sz="2000" b="1" baseline="-25000" dirty="0">
                <a:solidFill>
                  <a:schemeClr val="bg2"/>
                </a:solidFill>
              </a:rPr>
              <a:t>1</a:t>
            </a:r>
            <a:r>
              <a:rPr lang="cs-CZ" altLang="cs-CZ" sz="2000" b="1" dirty="0">
                <a:solidFill>
                  <a:schemeClr val="bg2"/>
                </a:solidFill>
              </a:rPr>
              <a:t>	(</a:t>
            </a:r>
            <a:r>
              <a:rPr lang="cs-CZ" altLang="cs-CZ" sz="2000" b="1" dirty="0">
                <a:solidFill>
                  <a:schemeClr val="bg2"/>
                </a:solidFill>
                <a:sym typeface="Symbol" panose="05050102010706020507" pitchFamily="18" charset="2"/>
              </a:rPr>
              <a:t></a:t>
            </a:r>
            <a:r>
              <a:rPr lang="cs-CZ" altLang="cs-CZ" sz="2000" b="1" dirty="0">
                <a:solidFill>
                  <a:schemeClr val="bg2"/>
                </a:solidFill>
              </a:rPr>
              <a:t>/km)</a:t>
            </a:r>
          </a:p>
          <a:p>
            <a:r>
              <a:rPr lang="cs-CZ" altLang="cs-CZ" sz="2000" b="1" dirty="0">
                <a:solidFill>
                  <a:schemeClr val="bg2"/>
                </a:solidFill>
              </a:rPr>
              <a:t>*	příčná admitance	Y</a:t>
            </a:r>
            <a:r>
              <a:rPr lang="cs-CZ" altLang="cs-CZ" sz="2000" b="1" baseline="-25000" dirty="0">
                <a:solidFill>
                  <a:schemeClr val="bg2"/>
                </a:solidFill>
              </a:rPr>
              <a:t>1</a:t>
            </a:r>
            <a:r>
              <a:rPr lang="cs-CZ" altLang="cs-CZ" sz="2000" b="1" dirty="0">
                <a:solidFill>
                  <a:schemeClr val="bg2"/>
                </a:solidFill>
              </a:rPr>
              <a:t> = G1 + jB1	(S/km)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5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5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5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5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55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55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55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55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55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55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18487" cy="504825"/>
          </a:xfrm>
        </p:spPr>
        <p:txBody>
          <a:bodyPr/>
          <a:lstStyle/>
          <a:p>
            <a:r>
              <a:rPr lang="cs-CZ" altLang="cs-CZ" sz="2800" b="1" u="sng">
                <a:solidFill>
                  <a:schemeClr val="bg2"/>
                </a:solidFill>
                <a:effectLst/>
              </a:rPr>
              <a:t>Příklady – adiční metoda</a:t>
            </a:r>
          </a:p>
        </p:txBody>
      </p:sp>
      <p:sp>
        <p:nvSpPr>
          <p:cNvPr id="90115" name="Text Box 3"/>
          <p:cNvSpPr txBox="1">
            <a:spLocks noChangeArrowheads="1"/>
          </p:cNvSpPr>
          <p:nvPr/>
        </p:nvSpPr>
        <p:spPr bwMode="auto">
          <a:xfrm>
            <a:off x="250825" y="812800"/>
            <a:ext cx="8713788" cy="231050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defTabSz="1222375"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162050" defTabSz="1222375"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41438" defTabSz="1222375"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20825" defTabSz="1222375"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1222375"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1222375" fontAlgn="base">
              <a:spcBef>
                <a:spcPct val="0"/>
              </a:spcBef>
              <a:spcAft>
                <a:spcPct val="0"/>
              </a:spcAft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1222375" fontAlgn="base">
              <a:spcBef>
                <a:spcPct val="0"/>
              </a:spcBef>
              <a:spcAft>
                <a:spcPct val="0"/>
              </a:spcAft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1222375" fontAlgn="base">
              <a:spcBef>
                <a:spcPct val="0"/>
              </a:spcBef>
              <a:spcAft>
                <a:spcPct val="0"/>
              </a:spcAft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1222375" fontAlgn="base">
              <a:spcBef>
                <a:spcPct val="0"/>
              </a:spcBef>
              <a:spcAft>
                <a:spcPct val="0"/>
              </a:spcAft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Vypočítejte napětí na 2. odběru a na konci stejnosměrného vedení. Napětí na počátku vedení a jmenovité napětí je 500 V, průřez vedení je 50 mm</a:t>
            </a:r>
            <a:r>
              <a:rPr lang="cs-CZ" altLang="cs-CZ" b="1" baseline="30000" dirty="0">
                <a:solidFill>
                  <a:schemeClr val="bg2"/>
                </a:solidFill>
                <a:sym typeface="Symbol" panose="05050102010706020507" pitchFamily="18" charset="2"/>
              </a:rPr>
              <a:t>2</a:t>
            </a:r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, materiál vodiče měď.</a:t>
            </a:r>
          </a:p>
          <a:p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Odběry:	1. 	P</a:t>
            </a:r>
            <a:r>
              <a:rPr lang="cs-CZ" altLang="cs-CZ" b="1" baseline="-25000" dirty="0">
                <a:solidFill>
                  <a:schemeClr val="bg2"/>
                </a:solidFill>
                <a:sym typeface="Symbol" panose="05050102010706020507" pitchFamily="18" charset="2"/>
              </a:rPr>
              <a:t>1</a:t>
            </a:r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 = 10 kW	vzdálenost od počátku vedení	</a:t>
            </a:r>
            <a:r>
              <a:rPr lang="cs-CZ" altLang="cs-CZ" b="1" dirty="0" smtClean="0">
                <a:solidFill>
                  <a:schemeClr val="bg2"/>
                </a:solidFill>
                <a:sym typeface="Symbol" panose="05050102010706020507" pitchFamily="18" charset="2"/>
              </a:rPr>
              <a:t>L</a:t>
            </a:r>
            <a:r>
              <a:rPr lang="cs-CZ" altLang="cs-CZ" b="1" baseline="-25000" dirty="0" smtClean="0">
                <a:solidFill>
                  <a:schemeClr val="bg2"/>
                </a:solidFill>
                <a:sym typeface="Symbol" panose="05050102010706020507" pitchFamily="18" charset="2"/>
              </a:rPr>
              <a:t>01</a:t>
            </a:r>
            <a:r>
              <a:rPr lang="cs-CZ" altLang="cs-CZ" b="1" dirty="0" smtClean="0">
                <a:solidFill>
                  <a:schemeClr val="bg2"/>
                </a:solidFill>
                <a:sym typeface="Symbol" panose="05050102010706020507" pitchFamily="18" charset="2"/>
              </a:rPr>
              <a:t> </a:t>
            </a:r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= 30 m </a:t>
            </a:r>
          </a:p>
          <a:p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	2.	P</a:t>
            </a:r>
            <a:r>
              <a:rPr lang="cs-CZ" altLang="cs-CZ" b="1" baseline="-25000" dirty="0">
                <a:solidFill>
                  <a:schemeClr val="bg2"/>
                </a:solidFill>
                <a:sym typeface="Symbol" panose="05050102010706020507" pitchFamily="18" charset="2"/>
              </a:rPr>
              <a:t>2</a:t>
            </a:r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 = 30 kW		</a:t>
            </a:r>
            <a:r>
              <a:rPr lang="cs-CZ" altLang="cs-CZ" b="1" dirty="0" smtClean="0">
                <a:solidFill>
                  <a:schemeClr val="bg2"/>
                </a:solidFill>
                <a:sym typeface="Symbol" panose="05050102010706020507" pitchFamily="18" charset="2"/>
              </a:rPr>
              <a:t>L</a:t>
            </a:r>
            <a:r>
              <a:rPr lang="cs-CZ" altLang="cs-CZ" b="1" baseline="-25000" dirty="0" smtClean="0">
                <a:solidFill>
                  <a:schemeClr val="bg2"/>
                </a:solidFill>
                <a:sym typeface="Symbol" panose="05050102010706020507" pitchFamily="18" charset="2"/>
              </a:rPr>
              <a:t>02</a:t>
            </a:r>
            <a:r>
              <a:rPr lang="cs-CZ" altLang="cs-CZ" b="1" dirty="0" smtClean="0">
                <a:solidFill>
                  <a:schemeClr val="bg2"/>
                </a:solidFill>
                <a:sym typeface="Symbol" panose="05050102010706020507" pitchFamily="18" charset="2"/>
              </a:rPr>
              <a:t> </a:t>
            </a:r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= 80 m </a:t>
            </a:r>
          </a:p>
          <a:p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	3.	P</a:t>
            </a:r>
            <a:r>
              <a:rPr lang="cs-CZ" altLang="cs-CZ" b="1" baseline="-25000" dirty="0">
                <a:solidFill>
                  <a:schemeClr val="bg2"/>
                </a:solidFill>
                <a:sym typeface="Symbol" panose="05050102010706020507" pitchFamily="18" charset="2"/>
              </a:rPr>
              <a:t>3</a:t>
            </a:r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 = 20 kW		</a:t>
            </a:r>
            <a:r>
              <a:rPr lang="cs-CZ" altLang="cs-CZ" b="1" dirty="0" smtClean="0">
                <a:solidFill>
                  <a:schemeClr val="bg2"/>
                </a:solidFill>
                <a:sym typeface="Symbol" panose="05050102010706020507" pitchFamily="18" charset="2"/>
              </a:rPr>
              <a:t>L</a:t>
            </a:r>
            <a:r>
              <a:rPr lang="cs-CZ" altLang="cs-CZ" b="1" baseline="-25000" dirty="0" smtClean="0">
                <a:solidFill>
                  <a:schemeClr val="bg2"/>
                </a:solidFill>
                <a:sym typeface="Symbol" panose="05050102010706020507" pitchFamily="18" charset="2"/>
              </a:rPr>
              <a:t>03</a:t>
            </a:r>
            <a:r>
              <a:rPr lang="cs-CZ" altLang="cs-CZ" b="1" dirty="0" smtClean="0">
                <a:solidFill>
                  <a:schemeClr val="bg2"/>
                </a:solidFill>
                <a:sym typeface="Symbol" panose="05050102010706020507" pitchFamily="18" charset="2"/>
              </a:rPr>
              <a:t> </a:t>
            </a:r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= 110 m</a:t>
            </a:r>
          </a:p>
          <a:p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	4.	P</a:t>
            </a:r>
            <a:r>
              <a:rPr lang="cs-CZ" altLang="cs-CZ" b="1" baseline="-25000" dirty="0">
                <a:solidFill>
                  <a:schemeClr val="bg2"/>
                </a:solidFill>
                <a:sym typeface="Symbol" panose="05050102010706020507" pitchFamily="18" charset="2"/>
              </a:rPr>
              <a:t>4</a:t>
            </a:r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 = </a:t>
            </a:r>
            <a:r>
              <a:rPr lang="cs-CZ" altLang="cs-CZ" b="1" dirty="0" smtClean="0">
                <a:solidFill>
                  <a:schemeClr val="bg2"/>
                </a:solidFill>
                <a:sym typeface="Symbol" panose="05050102010706020507" pitchFamily="18" charset="2"/>
              </a:rPr>
              <a:t>10 kW		L</a:t>
            </a:r>
            <a:r>
              <a:rPr lang="cs-CZ" altLang="cs-CZ" b="1" baseline="-25000" dirty="0" smtClean="0">
                <a:solidFill>
                  <a:schemeClr val="bg2"/>
                </a:solidFill>
                <a:sym typeface="Symbol" panose="05050102010706020507" pitchFamily="18" charset="2"/>
              </a:rPr>
              <a:t>04</a:t>
            </a:r>
            <a:r>
              <a:rPr lang="cs-CZ" altLang="cs-CZ" b="1" dirty="0" smtClean="0">
                <a:solidFill>
                  <a:schemeClr val="bg2"/>
                </a:solidFill>
                <a:sym typeface="Symbol" panose="05050102010706020507" pitchFamily="18" charset="2"/>
              </a:rPr>
              <a:t> = 150 m</a:t>
            </a:r>
          </a:p>
          <a:p>
            <a:r>
              <a:rPr lang="cs-CZ" altLang="cs-CZ" b="1" dirty="0" smtClean="0">
                <a:solidFill>
                  <a:schemeClr val="bg2"/>
                </a:solidFill>
                <a:sym typeface="Symbol" panose="05050102010706020507" pitchFamily="18" charset="2"/>
              </a:rPr>
              <a:t>	5.	P</a:t>
            </a:r>
            <a:r>
              <a:rPr lang="cs-CZ" altLang="cs-CZ" b="1" baseline="-25000" dirty="0" smtClean="0">
                <a:solidFill>
                  <a:schemeClr val="bg2"/>
                </a:solidFill>
                <a:sym typeface="Symbol" panose="05050102010706020507" pitchFamily="18" charset="2"/>
              </a:rPr>
              <a:t>4</a:t>
            </a:r>
            <a:r>
              <a:rPr lang="cs-CZ" altLang="cs-CZ" b="1" dirty="0" smtClean="0">
                <a:solidFill>
                  <a:schemeClr val="bg2"/>
                </a:solidFill>
                <a:sym typeface="Symbol" panose="05050102010706020507" pitchFamily="18" charset="2"/>
              </a:rPr>
              <a:t> </a:t>
            </a:r>
            <a:r>
              <a:rPr lang="cs-CZ" altLang="cs-CZ" b="1" smtClean="0">
                <a:solidFill>
                  <a:schemeClr val="bg2"/>
                </a:solidFill>
                <a:sym typeface="Symbol" panose="05050102010706020507" pitchFamily="18" charset="2"/>
              </a:rPr>
              <a:t>= 20 </a:t>
            </a:r>
            <a:r>
              <a:rPr lang="cs-CZ" altLang="cs-CZ" b="1" dirty="0" smtClean="0">
                <a:solidFill>
                  <a:schemeClr val="bg2"/>
                </a:solidFill>
                <a:sym typeface="Symbol" panose="05050102010706020507" pitchFamily="18" charset="2"/>
              </a:rPr>
              <a:t>kW		L</a:t>
            </a:r>
            <a:r>
              <a:rPr lang="cs-CZ" altLang="cs-CZ" b="1" baseline="-25000" dirty="0" smtClean="0">
                <a:solidFill>
                  <a:schemeClr val="bg2"/>
                </a:solidFill>
                <a:sym typeface="Symbol" panose="05050102010706020507" pitchFamily="18" charset="2"/>
              </a:rPr>
              <a:t>04</a:t>
            </a:r>
            <a:r>
              <a:rPr lang="cs-CZ" altLang="cs-CZ" b="1" dirty="0" smtClean="0">
                <a:solidFill>
                  <a:schemeClr val="bg2"/>
                </a:solidFill>
                <a:sym typeface="Symbol" panose="05050102010706020507" pitchFamily="18" charset="2"/>
              </a:rPr>
              <a:t> </a:t>
            </a:r>
            <a:r>
              <a:rPr lang="cs-CZ" altLang="cs-CZ" b="1" smtClean="0">
                <a:solidFill>
                  <a:schemeClr val="bg2"/>
                </a:solidFill>
                <a:sym typeface="Symbol" panose="05050102010706020507" pitchFamily="18" charset="2"/>
              </a:rPr>
              <a:t>= 220 m</a:t>
            </a:r>
            <a:endParaRPr lang="cs-CZ" altLang="cs-CZ" b="1" dirty="0" smtClean="0">
              <a:solidFill>
                <a:schemeClr val="bg2"/>
              </a:solidFill>
              <a:sym typeface="Symbol" panose="05050102010706020507" pitchFamily="18" charset="2"/>
            </a:endParaRPr>
          </a:p>
        </p:txBody>
      </p:sp>
      <p:sp>
        <p:nvSpPr>
          <p:cNvPr id="90150" name="Text Box 38"/>
          <p:cNvSpPr txBox="1">
            <a:spLocks noChangeArrowheads="1"/>
          </p:cNvSpPr>
          <p:nvPr/>
        </p:nvSpPr>
        <p:spPr bwMode="auto">
          <a:xfrm>
            <a:off x="250825" y="3357563"/>
            <a:ext cx="8713788" cy="17653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defTabSz="1222375"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162050" defTabSz="1222375"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41438" defTabSz="1222375"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20825" defTabSz="1222375"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1222375"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1222375" fontAlgn="base">
              <a:spcBef>
                <a:spcPct val="0"/>
              </a:spcBef>
              <a:spcAft>
                <a:spcPct val="0"/>
              </a:spcAft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1222375" fontAlgn="base">
              <a:spcBef>
                <a:spcPct val="0"/>
              </a:spcBef>
              <a:spcAft>
                <a:spcPct val="0"/>
              </a:spcAft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1222375" fontAlgn="base">
              <a:spcBef>
                <a:spcPct val="0"/>
              </a:spcBef>
              <a:spcAft>
                <a:spcPct val="0"/>
              </a:spcAft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1222375" fontAlgn="base">
              <a:spcBef>
                <a:spcPct val="0"/>
              </a:spcBef>
              <a:spcAft>
                <a:spcPct val="0"/>
              </a:spcAft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Vypočítejte průřez stejnosměrného vedení. Napětí na počátku vedení je 500 V, dovolený úbytek napětí je 5%, materiál vodiče </a:t>
            </a:r>
            <a:r>
              <a:rPr lang="cs-CZ" altLang="cs-CZ" b="1" dirty="0" smtClean="0">
                <a:solidFill>
                  <a:schemeClr val="bg2"/>
                </a:solidFill>
                <a:sym typeface="Symbol" panose="05050102010706020507" pitchFamily="18" charset="2"/>
              </a:rPr>
              <a:t>měď.</a:t>
            </a:r>
            <a:endParaRPr lang="cs-CZ" altLang="cs-CZ" b="1" dirty="0">
              <a:solidFill>
                <a:schemeClr val="bg2"/>
              </a:solidFill>
              <a:sym typeface="Symbol" panose="05050102010706020507" pitchFamily="18" charset="2"/>
            </a:endParaRPr>
          </a:p>
          <a:p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Odběry:	1. 	I</a:t>
            </a:r>
            <a:r>
              <a:rPr lang="cs-CZ" altLang="cs-CZ" b="1" baseline="-25000" dirty="0">
                <a:solidFill>
                  <a:schemeClr val="bg2"/>
                </a:solidFill>
                <a:sym typeface="Symbol" panose="05050102010706020507" pitchFamily="18" charset="2"/>
              </a:rPr>
              <a:t>1</a:t>
            </a:r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 = 30 A	vzdálenost mezi odběry	</a:t>
            </a:r>
            <a:r>
              <a:rPr lang="cs-CZ" altLang="cs-CZ" b="1" dirty="0" smtClean="0">
                <a:solidFill>
                  <a:schemeClr val="bg2"/>
                </a:solidFill>
                <a:sym typeface="Symbol" panose="05050102010706020507" pitchFamily="18" charset="2"/>
              </a:rPr>
              <a:t>L</a:t>
            </a:r>
            <a:r>
              <a:rPr lang="cs-CZ" altLang="cs-CZ" b="1" baseline="-25000" dirty="0" smtClean="0">
                <a:solidFill>
                  <a:schemeClr val="bg2"/>
                </a:solidFill>
                <a:sym typeface="Symbol" panose="05050102010706020507" pitchFamily="18" charset="2"/>
              </a:rPr>
              <a:t>01</a:t>
            </a:r>
            <a:r>
              <a:rPr lang="cs-CZ" altLang="cs-CZ" b="1" dirty="0" smtClean="0">
                <a:solidFill>
                  <a:schemeClr val="bg2"/>
                </a:solidFill>
                <a:sym typeface="Symbol" panose="05050102010706020507" pitchFamily="18" charset="2"/>
              </a:rPr>
              <a:t> </a:t>
            </a:r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= 40 m </a:t>
            </a:r>
          </a:p>
          <a:p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	2.	I</a:t>
            </a:r>
            <a:r>
              <a:rPr lang="cs-CZ" altLang="cs-CZ" b="1" baseline="-25000" dirty="0">
                <a:solidFill>
                  <a:schemeClr val="bg2"/>
                </a:solidFill>
                <a:sym typeface="Symbol" panose="05050102010706020507" pitchFamily="18" charset="2"/>
              </a:rPr>
              <a:t>2</a:t>
            </a:r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 = 50 A		</a:t>
            </a:r>
            <a:r>
              <a:rPr lang="cs-CZ" altLang="cs-CZ" b="1" dirty="0" smtClean="0">
                <a:solidFill>
                  <a:schemeClr val="bg2"/>
                </a:solidFill>
                <a:sym typeface="Symbol" panose="05050102010706020507" pitchFamily="18" charset="2"/>
              </a:rPr>
              <a:t>L</a:t>
            </a:r>
            <a:r>
              <a:rPr lang="cs-CZ" altLang="cs-CZ" b="1" baseline="-25000" dirty="0" smtClean="0">
                <a:solidFill>
                  <a:schemeClr val="bg2"/>
                </a:solidFill>
                <a:sym typeface="Symbol" panose="05050102010706020507" pitchFamily="18" charset="2"/>
              </a:rPr>
              <a:t>12</a:t>
            </a:r>
            <a:r>
              <a:rPr lang="cs-CZ" altLang="cs-CZ" b="1" dirty="0" smtClean="0">
                <a:solidFill>
                  <a:schemeClr val="bg2"/>
                </a:solidFill>
                <a:sym typeface="Symbol" panose="05050102010706020507" pitchFamily="18" charset="2"/>
              </a:rPr>
              <a:t> </a:t>
            </a:r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= 30 m </a:t>
            </a:r>
          </a:p>
          <a:p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	3.	I</a:t>
            </a:r>
            <a:r>
              <a:rPr lang="cs-CZ" altLang="cs-CZ" b="1" baseline="-25000" dirty="0">
                <a:solidFill>
                  <a:schemeClr val="bg2"/>
                </a:solidFill>
                <a:sym typeface="Symbol" panose="05050102010706020507" pitchFamily="18" charset="2"/>
              </a:rPr>
              <a:t>3</a:t>
            </a:r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 = 40 A		</a:t>
            </a:r>
            <a:r>
              <a:rPr lang="cs-CZ" altLang="cs-CZ" b="1" dirty="0" smtClean="0">
                <a:solidFill>
                  <a:schemeClr val="bg2"/>
                </a:solidFill>
                <a:sym typeface="Symbol" panose="05050102010706020507" pitchFamily="18" charset="2"/>
              </a:rPr>
              <a:t>L</a:t>
            </a:r>
            <a:r>
              <a:rPr lang="cs-CZ" altLang="cs-CZ" b="1" baseline="-25000" dirty="0" smtClean="0">
                <a:solidFill>
                  <a:schemeClr val="bg2"/>
                </a:solidFill>
                <a:sym typeface="Symbol" panose="05050102010706020507" pitchFamily="18" charset="2"/>
              </a:rPr>
              <a:t>23</a:t>
            </a:r>
            <a:r>
              <a:rPr lang="cs-CZ" altLang="cs-CZ" b="1" dirty="0" smtClean="0">
                <a:solidFill>
                  <a:schemeClr val="bg2"/>
                </a:solidFill>
                <a:sym typeface="Symbol" panose="05050102010706020507" pitchFamily="18" charset="2"/>
              </a:rPr>
              <a:t> </a:t>
            </a:r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= 20 m</a:t>
            </a:r>
          </a:p>
          <a:p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	4.	I</a:t>
            </a:r>
            <a:r>
              <a:rPr lang="cs-CZ" altLang="cs-CZ" b="1" baseline="-25000" dirty="0">
                <a:solidFill>
                  <a:schemeClr val="bg2"/>
                </a:solidFill>
                <a:sym typeface="Symbol" panose="05050102010706020507" pitchFamily="18" charset="2"/>
              </a:rPr>
              <a:t>4</a:t>
            </a:r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 = 60 A		</a:t>
            </a:r>
            <a:r>
              <a:rPr lang="cs-CZ" altLang="cs-CZ" b="1" dirty="0" smtClean="0">
                <a:solidFill>
                  <a:schemeClr val="bg2"/>
                </a:solidFill>
                <a:sym typeface="Symbol" panose="05050102010706020507" pitchFamily="18" charset="2"/>
              </a:rPr>
              <a:t>L</a:t>
            </a:r>
            <a:r>
              <a:rPr lang="cs-CZ" altLang="cs-CZ" b="1" baseline="-25000" dirty="0" smtClean="0">
                <a:solidFill>
                  <a:schemeClr val="bg2"/>
                </a:solidFill>
                <a:sym typeface="Symbol" panose="05050102010706020507" pitchFamily="18" charset="2"/>
              </a:rPr>
              <a:t>34</a:t>
            </a:r>
            <a:r>
              <a:rPr lang="cs-CZ" altLang="cs-CZ" b="1" dirty="0" smtClean="0">
                <a:solidFill>
                  <a:schemeClr val="bg2"/>
                </a:solidFill>
                <a:sym typeface="Symbol" panose="05050102010706020507" pitchFamily="18" charset="2"/>
              </a:rPr>
              <a:t> </a:t>
            </a:r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= 50 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0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0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0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0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0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0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0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0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0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14" grpId="0"/>
      <p:bldP spid="90115" grpId="0"/>
      <p:bldP spid="9015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139" name="Group 3"/>
          <p:cNvGrpSpPr>
            <a:grpSpLocks/>
          </p:cNvGrpSpPr>
          <p:nvPr/>
        </p:nvGrpSpPr>
        <p:grpSpPr bwMode="auto">
          <a:xfrm>
            <a:off x="323850" y="128588"/>
            <a:ext cx="7934325" cy="2363787"/>
            <a:chOff x="204" y="527"/>
            <a:chExt cx="4998" cy="1489"/>
          </a:xfrm>
        </p:grpSpPr>
        <p:grpSp>
          <p:nvGrpSpPr>
            <p:cNvPr id="91140" name="Group 4"/>
            <p:cNvGrpSpPr>
              <a:grpSpLocks/>
            </p:cNvGrpSpPr>
            <p:nvPr/>
          </p:nvGrpSpPr>
          <p:grpSpPr bwMode="auto">
            <a:xfrm>
              <a:off x="475" y="1298"/>
              <a:ext cx="4582" cy="635"/>
              <a:chOff x="475" y="1442"/>
              <a:chExt cx="4582" cy="635"/>
            </a:xfrm>
          </p:grpSpPr>
          <p:sp>
            <p:nvSpPr>
              <p:cNvPr id="91141" name="Oval 5"/>
              <p:cNvSpPr>
                <a:spLocks noChangeAspect="1" noChangeArrowheads="1"/>
              </p:cNvSpPr>
              <p:nvPr/>
            </p:nvSpPr>
            <p:spPr bwMode="auto">
              <a:xfrm>
                <a:off x="1156" y="1442"/>
                <a:ext cx="91" cy="91"/>
              </a:xfrm>
              <a:prstGeom prst="ellipse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91142" name="Oval 6"/>
              <p:cNvSpPr>
                <a:spLocks noChangeAspect="1" noChangeArrowheads="1"/>
              </p:cNvSpPr>
              <p:nvPr/>
            </p:nvSpPr>
            <p:spPr bwMode="auto">
              <a:xfrm>
                <a:off x="1836" y="1442"/>
                <a:ext cx="91" cy="91"/>
              </a:xfrm>
              <a:prstGeom prst="ellipse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91143" name="Oval 7"/>
              <p:cNvSpPr>
                <a:spLocks noChangeAspect="1" noChangeArrowheads="1"/>
              </p:cNvSpPr>
              <p:nvPr/>
            </p:nvSpPr>
            <p:spPr bwMode="auto">
              <a:xfrm>
                <a:off x="2653" y="1442"/>
                <a:ext cx="91" cy="91"/>
              </a:xfrm>
              <a:prstGeom prst="ellipse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91144" name="Oval 8"/>
              <p:cNvSpPr>
                <a:spLocks noChangeAspect="1" noChangeArrowheads="1"/>
              </p:cNvSpPr>
              <p:nvPr/>
            </p:nvSpPr>
            <p:spPr bwMode="auto">
              <a:xfrm>
                <a:off x="3650" y="1442"/>
                <a:ext cx="91" cy="91"/>
              </a:xfrm>
              <a:prstGeom prst="ellipse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91145" name="Oval 9"/>
              <p:cNvSpPr>
                <a:spLocks noChangeAspect="1" noChangeArrowheads="1"/>
              </p:cNvSpPr>
              <p:nvPr/>
            </p:nvSpPr>
            <p:spPr bwMode="auto">
              <a:xfrm>
                <a:off x="475" y="1442"/>
                <a:ext cx="91" cy="91"/>
              </a:xfrm>
              <a:prstGeom prst="ellips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91146" name="Oval 10"/>
              <p:cNvSpPr>
                <a:spLocks noChangeAspect="1" noChangeArrowheads="1"/>
              </p:cNvSpPr>
              <p:nvPr/>
            </p:nvSpPr>
            <p:spPr bwMode="auto">
              <a:xfrm>
                <a:off x="4966" y="1442"/>
                <a:ext cx="91" cy="91"/>
              </a:xfrm>
              <a:prstGeom prst="ellipse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91147" name="Oval 11"/>
              <p:cNvSpPr>
                <a:spLocks noChangeAspect="1" noChangeArrowheads="1"/>
              </p:cNvSpPr>
              <p:nvPr/>
            </p:nvSpPr>
            <p:spPr bwMode="auto">
              <a:xfrm>
                <a:off x="4285" y="1442"/>
                <a:ext cx="91" cy="91"/>
              </a:xfrm>
              <a:prstGeom prst="ellipse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cs-CZ"/>
              </a:p>
            </p:txBody>
          </p:sp>
          <p:cxnSp>
            <p:nvCxnSpPr>
              <p:cNvPr id="91148" name="AutoShape 12"/>
              <p:cNvCxnSpPr>
                <a:cxnSpLocks noChangeShapeType="1"/>
                <a:stCxn id="91145" idx="6"/>
                <a:endCxn id="91141" idx="2"/>
              </p:cNvCxnSpPr>
              <p:nvPr/>
            </p:nvCxnSpPr>
            <p:spPr bwMode="auto">
              <a:xfrm>
                <a:off x="578" y="1488"/>
                <a:ext cx="570" cy="0"/>
              </a:xfrm>
              <a:prstGeom prst="straightConnector1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1149" name="AutoShape 13"/>
              <p:cNvCxnSpPr>
                <a:cxnSpLocks noChangeShapeType="1"/>
                <a:stCxn id="91141" idx="6"/>
                <a:endCxn id="91142" idx="2"/>
              </p:cNvCxnSpPr>
              <p:nvPr/>
            </p:nvCxnSpPr>
            <p:spPr bwMode="auto">
              <a:xfrm>
                <a:off x="1255" y="1488"/>
                <a:ext cx="573" cy="0"/>
              </a:xfrm>
              <a:prstGeom prst="straightConnector1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1150" name="AutoShape 14"/>
              <p:cNvCxnSpPr>
                <a:cxnSpLocks noChangeShapeType="1"/>
                <a:stCxn id="91142" idx="6"/>
                <a:endCxn id="91143" idx="2"/>
              </p:cNvCxnSpPr>
              <p:nvPr/>
            </p:nvCxnSpPr>
            <p:spPr bwMode="auto">
              <a:xfrm>
                <a:off x="1935" y="1488"/>
                <a:ext cx="710" cy="0"/>
              </a:xfrm>
              <a:prstGeom prst="straightConnector1">
                <a:avLst/>
              </a:prstGeom>
              <a:noFill/>
              <a:ln w="38100">
                <a:solidFill>
                  <a:srgbClr val="000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1151" name="AutoShape 15"/>
              <p:cNvCxnSpPr>
                <a:cxnSpLocks noChangeShapeType="1"/>
                <a:stCxn id="91143" idx="6"/>
                <a:endCxn id="91144" idx="2"/>
              </p:cNvCxnSpPr>
              <p:nvPr/>
            </p:nvCxnSpPr>
            <p:spPr bwMode="auto">
              <a:xfrm>
                <a:off x="2752" y="1488"/>
                <a:ext cx="890" cy="0"/>
              </a:xfrm>
              <a:prstGeom prst="straightConnector1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1152" name="AutoShape 16"/>
              <p:cNvCxnSpPr>
                <a:cxnSpLocks noChangeShapeType="1"/>
                <a:stCxn id="91144" idx="6"/>
                <a:endCxn id="91147" idx="2"/>
              </p:cNvCxnSpPr>
              <p:nvPr/>
            </p:nvCxnSpPr>
            <p:spPr bwMode="auto">
              <a:xfrm>
                <a:off x="3749" y="1488"/>
                <a:ext cx="528" cy="0"/>
              </a:xfrm>
              <a:prstGeom prst="straightConnector1">
                <a:avLst/>
              </a:prstGeom>
              <a:noFill/>
              <a:ln w="38100">
                <a:solidFill>
                  <a:srgbClr val="000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1153" name="AutoShape 17"/>
              <p:cNvCxnSpPr>
                <a:cxnSpLocks noChangeShapeType="1"/>
                <a:stCxn id="91147" idx="6"/>
                <a:endCxn id="91146" idx="2"/>
              </p:cNvCxnSpPr>
              <p:nvPr/>
            </p:nvCxnSpPr>
            <p:spPr bwMode="auto">
              <a:xfrm>
                <a:off x="4384" y="1488"/>
                <a:ext cx="574" cy="0"/>
              </a:xfrm>
              <a:prstGeom prst="straightConnector1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91154" name="Line 18"/>
              <p:cNvSpPr>
                <a:spLocks noChangeShapeType="1"/>
              </p:cNvSpPr>
              <p:nvPr/>
            </p:nvSpPr>
            <p:spPr bwMode="auto">
              <a:xfrm>
                <a:off x="1202" y="1533"/>
                <a:ext cx="0" cy="544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91155" name="Line 19"/>
              <p:cNvSpPr>
                <a:spLocks noChangeShapeType="1"/>
              </p:cNvSpPr>
              <p:nvPr/>
            </p:nvSpPr>
            <p:spPr bwMode="auto">
              <a:xfrm>
                <a:off x="2699" y="1533"/>
                <a:ext cx="0" cy="544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91156" name="Line 20"/>
              <p:cNvSpPr>
                <a:spLocks noChangeShapeType="1"/>
              </p:cNvSpPr>
              <p:nvPr/>
            </p:nvSpPr>
            <p:spPr bwMode="auto">
              <a:xfrm>
                <a:off x="3696" y="1533"/>
                <a:ext cx="0" cy="544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91157" name="Line 21"/>
              <p:cNvSpPr>
                <a:spLocks noChangeShapeType="1"/>
              </p:cNvSpPr>
              <p:nvPr/>
            </p:nvSpPr>
            <p:spPr bwMode="auto">
              <a:xfrm>
                <a:off x="4332" y="1533"/>
                <a:ext cx="0" cy="544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91158" name="Line 22"/>
              <p:cNvSpPr>
                <a:spLocks noChangeShapeType="1"/>
              </p:cNvSpPr>
              <p:nvPr/>
            </p:nvSpPr>
            <p:spPr bwMode="auto">
              <a:xfrm>
                <a:off x="5012" y="1533"/>
                <a:ext cx="0" cy="544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91159" name="Line 23"/>
              <p:cNvSpPr>
                <a:spLocks noChangeShapeType="1"/>
              </p:cNvSpPr>
              <p:nvPr/>
            </p:nvSpPr>
            <p:spPr bwMode="auto">
              <a:xfrm>
                <a:off x="1882" y="1533"/>
                <a:ext cx="0" cy="544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cs-CZ"/>
              </a:p>
            </p:txBody>
          </p:sp>
        </p:grpSp>
        <p:sp>
          <p:nvSpPr>
            <p:cNvPr id="91160" name="Text Box 24"/>
            <p:cNvSpPr txBox="1">
              <a:spLocks noChangeArrowheads="1"/>
            </p:cNvSpPr>
            <p:nvPr/>
          </p:nvSpPr>
          <p:spPr bwMode="auto">
            <a:xfrm>
              <a:off x="1938" y="1117"/>
              <a:ext cx="12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91161" name="Text Box 25"/>
            <p:cNvSpPr txBox="1">
              <a:spLocks noChangeArrowheads="1"/>
            </p:cNvSpPr>
            <p:nvPr/>
          </p:nvSpPr>
          <p:spPr bwMode="auto">
            <a:xfrm>
              <a:off x="1212" y="1117"/>
              <a:ext cx="12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1</a:t>
              </a:r>
            </a:p>
          </p:txBody>
        </p:sp>
        <p:sp>
          <p:nvSpPr>
            <p:cNvPr id="91162" name="Text Box 26"/>
            <p:cNvSpPr txBox="1">
              <a:spLocks noChangeArrowheads="1"/>
            </p:cNvSpPr>
            <p:nvPr/>
          </p:nvSpPr>
          <p:spPr bwMode="auto">
            <a:xfrm>
              <a:off x="3742" y="1117"/>
              <a:ext cx="12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k</a:t>
              </a:r>
            </a:p>
          </p:txBody>
        </p:sp>
        <p:sp>
          <p:nvSpPr>
            <p:cNvPr id="91163" name="Text Box 27"/>
            <p:cNvSpPr txBox="1">
              <a:spLocks noChangeArrowheads="1"/>
            </p:cNvSpPr>
            <p:nvPr/>
          </p:nvSpPr>
          <p:spPr bwMode="auto">
            <a:xfrm>
              <a:off x="2744" y="1117"/>
              <a:ext cx="254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k-1</a:t>
              </a:r>
            </a:p>
          </p:txBody>
        </p:sp>
        <p:sp>
          <p:nvSpPr>
            <p:cNvPr id="91164" name="Text Box 28"/>
            <p:cNvSpPr txBox="1">
              <a:spLocks noChangeArrowheads="1"/>
            </p:cNvSpPr>
            <p:nvPr/>
          </p:nvSpPr>
          <p:spPr bwMode="auto">
            <a:xfrm>
              <a:off x="567" y="1117"/>
              <a:ext cx="12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91165" name="Text Box 29"/>
            <p:cNvSpPr txBox="1">
              <a:spLocks noChangeArrowheads="1"/>
            </p:cNvSpPr>
            <p:nvPr/>
          </p:nvSpPr>
          <p:spPr bwMode="auto">
            <a:xfrm>
              <a:off x="4377" y="1797"/>
              <a:ext cx="123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r</a:t>
              </a:r>
            </a:p>
          </p:txBody>
        </p:sp>
        <p:sp>
          <p:nvSpPr>
            <p:cNvPr id="91166" name="Text Box 30"/>
            <p:cNvSpPr txBox="1">
              <a:spLocks noChangeArrowheads="1"/>
            </p:cNvSpPr>
            <p:nvPr/>
          </p:nvSpPr>
          <p:spPr bwMode="auto">
            <a:xfrm>
              <a:off x="5057" y="1125"/>
              <a:ext cx="134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n</a:t>
              </a:r>
            </a:p>
          </p:txBody>
        </p:sp>
        <p:sp>
          <p:nvSpPr>
            <p:cNvPr id="91167" name="Text Box 31"/>
            <p:cNvSpPr txBox="1">
              <a:spLocks noChangeArrowheads="1"/>
            </p:cNvSpPr>
            <p:nvPr/>
          </p:nvSpPr>
          <p:spPr bwMode="auto">
            <a:xfrm>
              <a:off x="4352" y="1117"/>
              <a:ext cx="102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r</a:t>
              </a:r>
            </a:p>
          </p:txBody>
        </p:sp>
        <p:sp>
          <p:nvSpPr>
            <p:cNvPr id="91168" name="Text Box 32"/>
            <p:cNvSpPr txBox="1">
              <a:spLocks noChangeArrowheads="1"/>
            </p:cNvSpPr>
            <p:nvPr/>
          </p:nvSpPr>
          <p:spPr bwMode="auto">
            <a:xfrm>
              <a:off x="3742" y="1797"/>
              <a:ext cx="139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k</a:t>
              </a:r>
            </a:p>
          </p:txBody>
        </p:sp>
        <p:sp>
          <p:nvSpPr>
            <p:cNvPr id="91169" name="Text Box 33"/>
            <p:cNvSpPr txBox="1">
              <a:spLocks noChangeArrowheads="1"/>
            </p:cNvSpPr>
            <p:nvPr/>
          </p:nvSpPr>
          <p:spPr bwMode="auto">
            <a:xfrm>
              <a:off x="2744" y="1797"/>
              <a:ext cx="224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k-1</a:t>
              </a:r>
            </a:p>
          </p:txBody>
        </p:sp>
        <p:sp>
          <p:nvSpPr>
            <p:cNvPr id="91170" name="Text Box 34"/>
            <p:cNvSpPr txBox="1">
              <a:spLocks noChangeArrowheads="1"/>
            </p:cNvSpPr>
            <p:nvPr/>
          </p:nvSpPr>
          <p:spPr bwMode="auto">
            <a:xfrm>
              <a:off x="1927" y="1797"/>
              <a:ext cx="139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91171" name="Text Box 35"/>
            <p:cNvSpPr txBox="1">
              <a:spLocks noChangeArrowheads="1"/>
            </p:cNvSpPr>
            <p:nvPr/>
          </p:nvSpPr>
          <p:spPr bwMode="auto">
            <a:xfrm>
              <a:off x="1247" y="1797"/>
              <a:ext cx="139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1</a:t>
              </a:r>
            </a:p>
          </p:txBody>
        </p:sp>
        <p:sp>
          <p:nvSpPr>
            <p:cNvPr id="91172" name="Text Box 36"/>
            <p:cNvSpPr txBox="1">
              <a:spLocks noChangeArrowheads="1"/>
            </p:cNvSpPr>
            <p:nvPr/>
          </p:nvSpPr>
          <p:spPr bwMode="auto">
            <a:xfrm>
              <a:off x="5057" y="1797"/>
              <a:ext cx="145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n</a:t>
              </a:r>
            </a:p>
          </p:txBody>
        </p:sp>
        <p:sp>
          <p:nvSpPr>
            <p:cNvPr id="91173" name="Text Box 37"/>
            <p:cNvSpPr txBox="1">
              <a:spLocks noChangeArrowheads="1"/>
            </p:cNvSpPr>
            <p:nvPr/>
          </p:nvSpPr>
          <p:spPr bwMode="auto">
            <a:xfrm>
              <a:off x="3061" y="1344"/>
              <a:ext cx="357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I(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k-1)k</a:t>
              </a:r>
            </a:p>
          </p:txBody>
        </p:sp>
        <p:sp>
          <p:nvSpPr>
            <p:cNvPr id="91174" name="Text Box 38"/>
            <p:cNvSpPr txBox="1">
              <a:spLocks noChangeArrowheads="1"/>
            </p:cNvSpPr>
            <p:nvPr/>
          </p:nvSpPr>
          <p:spPr bwMode="auto">
            <a:xfrm>
              <a:off x="2971" y="799"/>
              <a:ext cx="341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l</a:t>
              </a:r>
              <a:r>
                <a:rPr lang="cs-CZ" altLang="cs-CZ" b="1" baseline="-25000">
                  <a:solidFill>
                    <a:srgbClr val="000000"/>
                  </a:solidFill>
                  <a:latin typeface="Arial" panose="020B0604020202020204" pitchFamily="34" charset="0"/>
                </a:rPr>
                <a:t>(k-1)k</a:t>
              </a:r>
            </a:p>
          </p:txBody>
        </p:sp>
        <p:sp>
          <p:nvSpPr>
            <p:cNvPr id="91175" name="Text Box 39"/>
            <p:cNvSpPr txBox="1">
              <a:spLocks noChangeArrowheads="1"/>
            </p:cNvSpPr>
            <p:nvPr/>
          </p:nvSpPr>
          <p:spPr bwMode="auto">
            <a:xfrm>
              <a:off x="2064" y="527"/>
              <a:ext cx="139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l</a:t>
              </a:r>
              <a:r>
                <a:rPr lang="cs-CZ" altLang="cs-CZ" b="1" baseline="-25000">
                  <a:solidFill>
                    <a:srgbClr val="000000"/>
                  </a:solidFill>
                  <a:latin typeface="Arial" panose="020B0604020202020204" pitchFamily="34" charset="0"/>
                </a:rPr>
                <a:t>k</a:t>
              </a:r>
            </a:p>
          </p:txBody>
        </p:sp>
        <p:sp>
          <p:nvSpPr>
            <p:cNvPr id="91176" name="Text Box 40"/>
            <p:cNvSpPr txBox="1">
              <a:spLocks noChangeArrowheads="1"/>
            </p:cNvSpPr>
            <p:nvPr/>
          </p:nvSpPr>
          <p:spPr bwMode="auto">
            <a:xfrm>
              <a:off x="385" y="655"/>
              <a:ext cx="8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</a:p>
          </p:txBody>
        </p:sp>
        <p:sp>
          <p:nvSpPr>
            <p:cNvPr id="91177" name="Text Box 41"/>
            <p:cNvSpPr txBox="1">
              <a:spLocks noChangeArrowheads="1"/>
            </p:cNvSpPr>
            <p:nvPr/>
          </p:nvSpPr>
          <p:spPr bwMode="auto">
            <a:xfrm>
              <a:off x="204" y="1086"/>
              <a:ext cx="203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FF"/>
                  </a:solidFill>
                  <a:latin typeface="Arial" panose="020B0604020202020204" pitchFamily="34" charset="0"/>
                </a:rPr>
                <a:t>U</a:t>
              </a:r>
              <a:r>
                <a:rPr lang="cs-CZ" altLang="cs-CZ" b="1" baseline="-25000">
                  <a:solidFill>
                    <a:srgbClr val="0000FF"/>
                  </a:solidFill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91178" name="Line 42"/>
            <p:cNvSpPr>
              <a:spLocks noChangeShapeType="1"/>
            </p:cNvSpPr>
            <p:nvPr/>
          </p:nvSpPr>
          <p:spPr bwMode="auto">
            <a:xfrm>
              <a:off x="521" y="701"/>
              <a:ext cx="0" cy="59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91179" name="Line 43"/>
            <p:cNvSpPr>
              <a:spLocks noChangeShapeType="1"/>
            </p:cNvSpPr>
            <p:nvPr/>
          </p:nvSpPr>
          <p:spPr bwMode="auto">
            <a:xfrm>
              <a:off x="3696" y="746"/>
              <a:ext cx="0" cy="5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91180" name="Line 44"/>
            <p:cNvSpPr>
              <a:spLocks noChangeShapeType="1"/>
            </p:cNvSpPr>
            <p:nvPr/>
          </p:nvSpPr>
          <p:spPr bwMode="auto">
            <a:xfrm>
              <a:off x="521" y="746"/>
              <a:ext cx="317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arrow" w="sm" len="lg"/>
              <a:tailEnd type="arrow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91181" name="Line 45"/>
            <p:cNvSpPr>
              <a:spLocks noChangeShapeType="1"/>
            </p:cNvSpPr>
            <p:nvPr/>
          </p:nvSpPr>
          <p:spPr bwMode="auto">
            <a:xfrm>
              <a:off x="2699" y="1018"/>
              <a:ext cx="0" cy="27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91182" name="Line 46"/>
            <p:cNvSpPr>
              <a:spLocks noChangeShapeType="1"/>
            </p:cNvSpPr>
            <p:nvPr/>
          </p:nvSpPr>
          <p:spPr bwMode="auto">
            <a:xfrm>
              <a:off x="2699" y="1018"/>
              <a:ext cx="99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arrow" w="sm" len="lg"/>
              <a:tailEnd type="arrow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91183" name="Text Box 47"/>
            <p:cNvSpPr txBox="1">
              <a:spLocks noChangeArrowheads="1"/>
            </p:cNvSpPr>
            <p:nvPr/>
          </p:nvSpPr>
          <p:spPr bwMode="auto">
            <a:xfrm>
              <a:off x="793" y="1117"/>
              <a:ext cx="227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l</a:t>
              </a:r>
              <a:r>
                <a:rPr lang="cs-CZ" altLang="cs-CZ" b="1" baseline="-25000">
                  <a:solidFill>
                    <a:srgbClr val="000000"/>
                  </a:solidFill>
                  <a:latin typeface="Arial" panose="020B0604020202020204" pitchFamily="34" charset="0"/>
                </a:rPr>
                <a:t>01</a:t>
              </a:r>
            </a:p>
          </p:txBody>
        </p:sp>
        <p:sp>
          <p:nvSpPr>
            <p:cNvPr id="91184" name="Text Box 48"/>
            <p:cNvSpPr txBox="1">
              <a:spLocks noChangeArrowheads="1"/>
            </p:cNvSpPr>
            <p:nvPr/>
          </p:nvSpPr>
          <p:spPr bwMode="auto">
            <a:xfrm>
              <a:off x="3470" y="1086"/>
              <a:ext cx="203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FF"/>
                  </a:solidFill>
                  <a:latin typeface="Arial" panose="020B0604020202020204" pitchFamily="34" charset="0"/>
                </a:rPr>
                <a:t>U</a:t>
              </a:r>
              <a:r>
                <a:rPr lang="cs-CZ" altLang="cs-CZ" b="1" baseline="-25000">
                  <a:solidFill>
                    <a:srgbClr val="0000FF"/>
                  </a:solidFill>
                  <a:latin typeface="Arial" panose="020B0604020202020204" pitchFamily="34" charset="0"/>
                </a:rPr>
                <a:t>k</a:t>
              </a:r>
            </a:p>
          </p:txBody>
        </p:sp>
        <p:sp>
          <p:nvSpPr>
            <p:cNvPr id="91185" name="Text Box 49"/>
            <p:cNvSpPr txBox="1">
              <a:spLocks noChangeArrowheads="1"/>
            </p:cNvSpPr>
            <p:nvPr/>
          </p:nvSpPr>
          <p:spPr bwMode="auto">
            <a:xfrm>
              <a:off x="2381" y="1086"/>
              <a:ext cx="294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FF"/>
                  </a:solidFill>
                  <a:latin typeface="Arial" panose="020B0604020202020204" pitchFamily="34" charset="0"/>
                </a:rPr>
                <a:t>U</a:t>
              </a:r>
              <a:r>
                <a:rPr lang="cs-CZ" altLang="cs-CZ" b="1" baseline="-25000">
                  <a:solidFill>
                    <a:srgbClr val="0000FF"/>
                  </a:solidFill>
                  <a:latin typeface="Arial" panose="020B0604020202020204" pitchFamily="34" charset="0"/>
                </a:rPr>
                <a:t>k-1</a:t>
              </a:r>
            </a:p>
          </p:txBody>
        </p:sp>
        <p:sp>
          <p:nvSpPr>
            <p:cNvPr id="91186" name="Text Box 50"/>
            <p:cNvSpPr txBox="1">
              <a:spLocks noChangeArrowheads="1"/>
            </p:cNvSpPr>
            <p:nvPr/>
          </p:nvSpPr>
          <p:spPr bwMode="auto">
            <a:xfrm>
              <a:off x="4763" y="1086"/>
              <a:ext cx="294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FF"/>
                  </a:solidFill>
                  <a:latin typeface="Arial" panose="020B0604020202020204" pitchFamily="34" charset="0"/>
                </a:rPr>
                <a:t>U</a:t>
              </a:r>
              <a:r>
                <a:rPr lang="cs-CZ" altLang="cs-CZ" b="1" baseline="-25000">
                  <a:solidFill>
                    <a:srgbClr val="0000FF"/>
                  </a:solidFill>
                  <a:latin typeface="Arial" panose="020B0604020202020204" pitchFamily="34" charset="0"/>
                </a:rPr>
                <a:t>n</a:t>
              </a:r>
            </a:p>
          </p:txBody>
        </p:sp>
        <p:sp>
          <p:nvSpPr>
            <p:cNvPr id="91187" name="Text Box 51"/>
            <p:cNvSpPr txBox="1">
              <a:spLocks noChangeArrowheads="1"/>
            </p:cNvSpPr>
            <p:nvPr/>
          </p:nvSpPr>
          <p:spPr bwMode="auto">
            <a:xfrm>
              <a:off x="4105" y="1086"/>
              <a:ext cx="203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FF"/>
                  </a:solidFill>
                  <a:latin typeface="Arial" panose="020B0604020202020204" pitchFamily="34" charset="0"/>
                </a:rPr>
                <a:t>U</a:t>
              </a:r>
              <a:r>
                <a:rPr lang="cs-CZ" altLang="cs-CZ" b="1" baseline="-25000">
                  <a:solidFill>
                    <a:srgbClr val="0000FF"/>
                  </a:solidFill>
                  <a:latin typeface="Arial" panose="020B0604020202020204" pitchFamily="34" charset="0"/>
                </a:rPr>
                <a:t>r</a:t>
              </a:r>
            </a:p>
          </p:txBody>
        </p:sp>
      </p:grpSp>
      <p:sp>
        <p:nvSpPr>
          <p:cNvPr id="91188" name="Text Box 52"/>
          <p:cNvSpPr txBox="1">
            <a:spLocks noChangeArrowheads="1"/>
          </p:cNvSpPr>
          <p:nvPr/>
        </p:nvSpPr>
        <p:spPr bwMode="auto">
          <a:xfrm>
            <a:off x="107950" y="2636838"/>
            <a:ext cx="8928100" cy="12446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defTabSz="1222375">
              <a:tabLst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344613" defTabSz="1222375">
              <a:tabLst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524000" defTabSz="1222375">
              <a:tabLst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3388" defTabSz="1222375">
              <a:tabLst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82775" defTabSz="1222375">
              <a:tabLst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39975" defTabSz="1222375" fontAlgn="base">
              <a:spcBef>
                <a:spcPct val="0"/>
              </a:spcBef>
              <a:spcAft>
                <a:spcPct val="0"/>
              </a:spcAft>
              <a:tabLst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97175" defTabSz="1222375" fontAlgn="base">
              <a:spcBef>
                <a:spcPct val="0"/>
              </a:spcBef>
              <a:spcAft>
                <a:spcPct val="0"/>
              </a:spcAft>
              <a:tabLst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54375" defTabSz="1222375" fontAlgn="base">
              <a:spcBef>
                <a:spcPct val="0"/>
              </a:spcBef>
              <a:spcAft>
                <a:spcPct val="0"/>
              </a:spcAft>
              <a:tabLst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11575" defTabSz="1222375" fontAlgn="base">
              <a:spcBef>
                <a:spcPct val="0"/>
              </a:spcBef>
              <a:spcAft>
                <a:spcPct val="0"/>
              </a:spcAft>
              <a:tabLst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400" b="1" u="sng">
                <a:solidFill>
                  <a:schemeClr val="bg2"/>
                </a:solidFill>
                <a:sym typeface="Symbol" panose="05050102010706020507" pitchFamily="18" charset="2"/>
              </a:rPr>
              <a:t>Princip superpoziční metody:</a:t>
            </a:r>
          </a:p>
          <a:p>
            <a:pPr>
              <a:spcBef>
                <a:spcPct val="50000"/>
              </a:spcBef>
            </a:pPr>
            <a:r>
              <a:rPr lang="cs-CZ" altLang="cs-CZ" sz="2000" b="1" u="sng">
                <a:solidFill>
                  <a:schemeClr val="bg2"/>
                </a:solidFill>
                <a:sym typeface="Symbol" panose="05050102010706020507" pitchFamily="18" charset="2"/>
              </a:rPr>
              <a:t>Při metodě superpoziční se sčítají úbytky napětí jednotlivých úseků způsobené průchodem proudu pro jednotlivé odběry </a:t>
            </a:r>
            <a:r>
              <a:rPr lang="cs-CZ" altLang="cs-CZ" sz="2000" b="1">
                <a:solidFill>
                  <a:schemeClr val="bg2"/>
                </a:solidFill>
                <a:sym typeface="Symbol" panose="05050102010706020507" pitchFamily="18" charset="2"/>
              </a:rPr>
              <a:t>  </a:t>
            </a:r>
          </a:p>
        </p:txBody>
      </p:sp>
      <p:sp>
        <p:nvSpPr>
          <p:cNvPr id="91189" name="Text Box 53"/>
          <p:cNvSpPr txBox="1">
            <a:spLocks noChangeArrowheads="1"/>
          </p:cNvSpPr>
          <p:nvPr/>
        </p:nvSpPr>
        <p:spPr bwMode="auto">
          <a:xfrm>
            <a:off x="4213225" y="4076700"/>
            <a:ext cx="4679950" cy="4222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982663" indent="-982663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344613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524000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3388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82775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399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971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543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115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>
                <a:solidFill>
                  <a:schemeClr val="bg2"/>
                </a:solidFill>
                <a:sym typeface="Symbol" panose="05050102010706020507" pitchFamily="18" charset="2"/>
              </a:rPr>
              <a:t>Úbytek napětí v místě r-tého odběru:</a:t>
            </a:r>
          </a:p>
        </p:txBody>
      </p:sp>
      <p:graphicFrame>
        <p:nvGraphicFramePr>
          <p:cNvPr id="91190" name="Object 54"/>
          <p:cNvGraphicFramePr>
            <a:graphicFrameLocks noChangeAspect="1"/>
          </p:cNvGraphicFramePr>
          <p:nvPr/>
        </p:nvGraphicFramePr>
        <p:xfrm>
          <a:off x="222250" y="4581525"/>
          <a:ext cx="7453313" cy="1004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241" name="Rovnice" r:id="rId3" imgW="3301920" imgH="444240" progId="Equation.3">
                  <p:embed/>
                </p:oleObj>
              </mc:Choice>
              <mc:Fallback>
                <p:oleObj name="Rovnice" r:id="rId3" imgW="3301920" imgH="444240" progId="Equation.3">
                  <p:embed/>
                  <p:pic>
                    <p:nvPicPr>
                      <p:cNvPr id="0" name="Object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2250" y="4581525"/>
                        <a:ext cx="7453313" cy="1004888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 w="25400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1191" name="Text Box 55"/>
          <p:cNvSpPr txBox="1">
            <a:spLocks noChangeArrowheads="1"/>
          </p:cNvSpPr>
          <p:nvPr/>
        </p:nvSpPr>
        <p:spPr bwMode="auto">
          <a:xfrm>
            <a:off x="1187450" y="6021388"/>
            <a:ext cx="2916238" cy="66675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defTabSz="1222375">
              <a:tabLst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344613" defTabSz="1222375">
              <a:tabLst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524000" defTabSz="1222375">
              <a:tabLst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3388" defTabSz="1222375">
              <a:tabLst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82775" defTabSz="1222375">
              <a:tabLst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39975" defTabSz="1222375" fontAlgn="base">
              <a:spcBef>
                <a:spcPct val="0"/>
              </a:spcBef>
              <a:spcAft>
                <a:spcPct val="0"/>
              </a:spcAft>
              <a:tabLst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97175" defTabSz="1222375" fontAlgn="base">
              <a:spcBef>
                <a:spcPct val="0"/>
              </a:spcBef>
              <a:spcAft>
                <a:spcPct val="0"/>
              </a:spcAft>
              <a:tabLst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54375" defTabSz="1222375" fontAlgn="base">
              <a:spcBef>
                <a:spcPct val="0"/>
              </a:spcBef>
              <a:spcAft>
                <a:spcPct val="0"/>
              </a:spcAft>
              <a:tabLst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11575" defTabSz="1222375" fontAlgn="base">
              <a:spcBef>
                <a:spcPct val="0"/>
              </a:spcBef>
              <a:spcAft>
                <a:spcPct val="0"/>
              </a:spcAft>
              <a:tabLst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U způsobený odběry do místa výpočtu napětí</a:t>
            </a:r>
          </a:p>
        </p:txBody>
      </p:sp>
      <p:sp>
        <p:nvSpPr>
          <p:cNvPr id="91192" name="Text Box 56"/>
          <p:cNvSpPr txBox="1">
            <a:spLocks noChangeArrowheads="1"/>
          </p:cNvSpPr>
          <p:nvPr/>
        </p:nvSpPr>
        <p:spPr bwMode="auto">
          <a:xfrm>
            <a:off x="4716463" y="6021388"/>
            <a:ext cx="2951162" cy="66675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defTabSz="1222375">
              <a:tabLst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344613" defTabSz="1222375">
              <a:tabLst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524000" defTabSz="1222375">
              <a:tabLst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3388" defTabSz="1222375">
              <a:tabLst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82775" defTabSz="1222375">
              <a:tabLst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39975" defTabSz="1222375" fontAlgn="base">
              <a:spcBef>
                <a:spcPct val="0"/>
              </a:spcBef>
              <a:spcAft>
                <a:spcPct val="0"/>
              </a:spcAft>
              <a:tabLst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97175" defTabSz="1222375" fontAlgn="base">
              <a:spcBef>
                <a:spcPct val="0"/>
              </a:spcBef>
              <a:spcAft>
                <a:spcPct val="0"/>
              </a:spcAft>
              <a:tabLst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54375" defTabSz="1222375" fontAlgn="base">
              <a:spcBef>
                <a:spcPct val="0"/>
              </a:spcBef>
              <a:spcAft>
                <a:spcPct val="0"/>
              </a:spcAft>
              <a:tabLst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11575" defTabSz="1222375" fontAlgn="base">
              <a:spcBef>
                <a:spcPct val="0"/>
              </a:spcBef>
              <a:spcAft>
                <a:spcPct val="0"/>
              </a:spcAft>
              <a:tabLst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U způsobený odběry za místem výpočtu napětí</a:t>
            </a:r>
          </a:p>
        </p:txBody>
      </p:sp>
      <p:sp>
        <p:nvSpPr>
          <p:cNvPr id="91193" name="AutoShape 57"/>
          <p:cNvSpPr>
            <a:spLocks/>
          </p:cNvSpPr>
          <p:nvPr/>
        </p:nvSpPr>
        <p:spPr bwMode="auto">
          <a:xfrm rot="16200000">
            <a:off x="2375694" y="4256882"/>
            <a:ext cx="431800" cy="3097212"/>
          </a:xfrm>
          <a:prstGeom prst="leftBrace">
            <a:avLst>
              <a:gd name="adj1" fmla="val 59773"/>
              <a:gd name="adj2" fmla="val 50000"/>
            </a:avLst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cs-CZ"/>
          </a:p>
        </p:txBody>
      </p:sp>
      <p:sp>
        <p:nvSpPr>
          <p:cNvPr id="91194" name="AutoShape 58"/>
          <p:cNvSpPr>
            <a:spLocks/>
          </p:cNvSpPr>
          <p:nvPr/>
        </p:nvSpPr>
        <p:spPr bwMode="auto">
          <a:xfrm rot="16200000">
            <a:off x="5976144" y="4256882"/>
            <a:ext cx="431800" cy="3097212"/>
          </a:xfrm>
          <a:prstGeom prst="leftBrace">
            <a:avLst>
              <a:gd name="adj1" fmla="val 59773"/>
              <a:gd name="adj2" fmla="val 50000"/>
            </a:avLst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1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1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11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11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1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1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1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1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1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1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1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1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91" grpId="0" animBg="1"/>
      <p:bldP spid="91192" grpId="0" animBg="1"/>
      <p:bldP spid="91193" grpId="0" animBg="1"/>
      <p:bldP spid="9119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62" name="Group 2"/>
          <p:cNvGrpSpPr>
            <a:grpSpLocks/>
          </p:cNvGrpSpPr>
          <p:nvPr/>
        </p:nvGrpSpPr>
        <p:grpSpPr bwMode="auto">
          <a:xfrm>
            <a:off x="323850" y="128588"/>
            <a:ext cx="7934325" cy="2363787"/>
            <a:chOff x="204" y="527"/>
            <a:chExt cx="4998" cy="1489"/>
          </a:xfrm>
        </p:grpSpPr>
        <p:grpSp>
          <p:nvGrpSpPr>
            <p:cNvPr id="92163" name="Group 3"/>
            <p:cNvGrpSpPr>
              <a:grpSpLocks/>
            </p:cNvGrpSpPr>
            <p:nvPr/>
          </p:nvGrpSpPr>
          <p:grpSpPr bwMode="auto">
            <a:xfrm>
              <a:off x="475" y="1298"/>
              <a:ext cx="4582" cy="635"/>
              <a:chOff x="475" y="1442"/>
              <a:chExt cx="4582" cy="635"/>
            </a:xfrm>
          </p:grpSpPr>
          <p:sp>
            <p:nvSpPr>
              <p:cNvPr id="92164" name="Oval 4"/>
              <p:cNvSpPr>
                <a:spLocks noChangeAspect="1" noChangeArrowheads="1"/>
              </p:cNvSpPr>
              <p:nvPr/>
            </p:nvSpPr>
            <p:spPr bwMode="auto">
              <a:xfrm>
                <a:off x="1156" y="1442"/>
                <a:ext cx="91" cy="91"/>
              </a:xfrm>
              <a:prstGeom prst="ellipse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92165" name="Oval 5"/>
              <p:cNvSpPr>
                <a:spLocks noChangeAspect="1" noChangeArrowheads="1"/>
              </p:cNvSpPr>
              <p:nvPr/>
            </p:nvSpPr>
            <p:spPr bwMode="auto">
              <a:xfrm>
                <a:off x="1836" y="1442"/>
                <a:ext cx="91" cy="91"/>
              </a:xfrm>
              <a:prstGeom prst="ellipse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92166" name="Oval 6"/>
              <p:cNvSpPr>
                <a:spLocks noChangeAspect="1" noChangeArrowheads="1"/>
              </p:cNvSpPr>
              <p:nvPr/>
            </p:nvSpPr>
            <p:spPr bwMode="auto">
              <a:xfrm>
                <a:off x="2653" y="1442"/>
                <a:ext cx="91" cy="91"/>
              </a:xfrm>
              <a:prstGeom prst="ellipse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92167" name="Oval 7"/>
              <p:cNvSpPr>
                <a:spLocks noChangeAspect="1" noChangeArrowheads="1"/>
              </p:cNvSpPr>
              <p:nvPr/>
            </p:nvSpPr>
            <p:spPr bwMode="auto">
              <a:xfrm>
                <a:off x="3650" y="1442"/>
                <a:ext cx="91" cy="91"/>
              </a:xfrm>
              <a:prstGeom prst="ellipse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92168" name="Oval 8"/>
              <p:cNvSpPr>
                <a:spLocks noChangeAspect="1" noChangeArrowheads="1"/>
              </p:cNvSpPr>
              <p:nvPr/>
            </p:nvSpPr>
            <p:spPr bwMode="auto">
              <a:xfrm>
                <a:off x="475" y="1442"/>
                <a:ext cx="91" cy="91"/>
              </a:xfrm>
              <a:prstGeom prst="ellips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92169" name="Oval 9"/>
              <p:cNvSpPr>
                <a:spLocks noChangeAspect="1" noChangeArrowheads="1"/>
              </p:cNvSpPr>
              <p:nvPr/>
            </p:nvSpPr>
            <p:spPr bwMode="auto">
              <a:xfrm>
                <a:off x="4966" y="1442"/>
                <a:ext cx="91" cy="91"/>
              </a:xfrm>
              <a:prstGeom prst="ellipse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92170" name="Oval 10"/>
              <p:cNvSpPr>
                <a:spLocks noChangeAspect="1" noChangeArrowheads="1"/>
              </p:cNvSpPr>
              <p:nvPr/>
            </p:nvSpPr>
            <p:spPr bwMode="auto">
              <a:xfrm>
                <a:off x="4285" y="1442"/>
                <a:ext cx="91" cy="91"/>
              </a:xfrm>
              <a:prstGeom prst="ellipse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cs-CZ"/>
              </a:p>
            </p:txBody>
          </p:sp>
          <p:cxnSp>
            <p:nvCxnSpPr>
              <p:cNvPr id="92171" name="AutoShape 11"/>
              <p:cNvCxnSpPr>
                <a:cxnSpLocks noChangeShapeType="1"/>
                <a:stCxn id="92168" idx="6"/>
                <a:endCxn id="92164" idx="2"/>
              </p:cNvCxnSpPr>
              <p:nvPr/>
            </p:nvCxnSpPr>
            <p:spPr bwMode="auto">
              <a:xfrm>
                <a:off x="578" y="1488"/>
                <a:ext cx="570" cy="0"/>
              </a:xfrm>
              <a:prstGeom prst="straightConnector1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2172" name="AutoShape 12"/>
              <p:cNvCxnSpPr>
                <a:cxnSpLocks noChangeShapeType="1"/>
                <a:stCxn id="92164" idx="6"/>
                <a:endCxn id="92165" idx="2"/>
              </p:cNvCxnSpPr>
              <p:nvPr/>
            </p:nvCxnSpPr>
            <p:spPr bwMode="auto">
              <a:xfrm>
                <a:off x="1255" y="1488"/>
                <a:ext cx="573" cy="0"/>
              </a:xfrm>
              <a:prstGeom prst="straightConnector1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2173" name="AutoShape 13"/>
              <p:cNvCxnSpPr>
                <a:cxnSpLocks noChangeShapeType="1"/>
                <a:stCxn id="92165" idx="6"/>
                <a:endCxn id="92166" idx="2"/>
              </p:cNvCxnSpPr>
              <p:nvPr/>
            </p:nvCxnSpPr>
            <p:spPr bwMode="auto">
              <a:xfrm>
                <a:off x="1935" y="1488"/>
                <a:ext cx="710" cy="0"/>
              </a:xfrm>
              <a:prstGeom prst="straightConnector1">
                <a:avLst/>
              </a:prstGeom>
              <a:noFill/>
              <a:ln w="38100">
                <a:solidFill>
                  <a:srgbClr val="000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2174" name="AutoShape 14"/>
              <p:cNvCxnSpPr>
                <a:cxnSpLocks noChangeShapeType="1"/>
                <a:stCxn id="92166" idx="6"/>
                <a:endCxn id="92167" idx="2"/>
              </p:cNvCxnSpPr>
              <p:nvPr/>
            </p:nvCxnSpPr>
            <p:spPr bwMode="auto">
              <a:xfrm>
                <a:off x="2752" y="1488"/>
                <a:ext cx="890" cy="0"/>
              </a:xfrm>
              <a:prstGeom prst="straightConnector1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2175" name="AutoShape 15"/>
              <p:cNvCxnSpPr>
                <a:cxnSpLocks noChangeShapeType="1"/>
                <a:stCxn id="92167" idx="6"/>
                <a:endCxn id="92170" idx="2"/>
              </p:cNvCxnSpPr>
              <p:nvPr/>
            </p:nvCxnSpPr>
            <p:spPr bwMode="auto">
              <a:xfrm>
                <a:off x="3749" y="1488"/>
                <a:ext cx="528" cy="0"/>
              </a:xfrm>
              <a:prstGeom prst="straightConnector1">
                <a:avLst/>
              </a:prstGeom>
              <a:noFill/>
              <a:ln w="38100">
                <a:solidFill>
                  <a:srgbClr val="000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2176" name="AutoShape 16"/>
              <p:cNvCxnSpPr>
                <a:cxnSpLocks noChangeShapeType="1"/>
                <a:stCxn id="92170" idx="6"/>
                <a:endCxn id="92169" idx="2"/>
              </p:cNvCxnSpPr>
              <p:nvPr/>
            </p:nvCxnSpPr>
            <p:spPr bwMode="auto">
              <a:xfrm>
                <a:off x="4384" y="1488"/>
                <a:ext cx="574" cy="0"/>
              </a:xfrm>
              <a:prstGeom prst="straightConnector1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92177" name="Line 17"/>
              <p:cNvSpPr>
                <a:spLocks noChangeShapeType="1"/>
              </p:cNvSpPr>
              <p:nvPr/>
            </p:nvSpPr>
            <p:spPr bwMode="auto">
              <a:xfrm>
                <a:off x="1202" y="1533"/>
                <a:ext cx="0" cy="544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92178" name="Line 18"/>
              <p:cNvSpPr>
                <a:spLocks noChangeShapeType="1"/>
              </p:cNvSpPr>
              <p:nvPr/>
            </p:nvSpPr>
            <p:spPr bwMode="auto">
              <a:xfrm>
                <a:off x="2699" y="1533"/>
                <a:ext cx="0" cy="544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92179" name="Line 19"/>
              <p:cNvSpPr>
                <a:spLocks noChangeShapeType="1"/>
              </p:cNvSpPr>
              <p:nvPr/>
            </p:nvSpPr>
            <p:spPr bwMode="auto">
              <a:xfrm>
                <a:off x="3696" y="1533"/>
                <a:ext cx="0" cy="544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92180" name="Line 20"/>
              <p:cNvSpPr>
                <a:spLocks noChangeShapeType="1"/>
              </p:cNvSpPr>
              <p:nvPr/>
            </p:nvSpPr>
            <p:spPr bwMode="auto">
              <a:xfrm>
                <a:off x="4332" y="1533"/>
                <a:ext cx="0" cy="544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92181" name="Line 21"/>
              <p:cNvSpPr>
                <a:spLocks noChangeShapeType="1"/>
              </p:cNvSpPr>
              <p:nvPr/>
            </p:nvSpPr>
            <p:spPr bwMode="auto">
              <a:xfrm>
                <a:off x="5012" y="1533"/>
                <a:ext cx="0" cy="544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92182" name="Line 22"/>
              <p:cNvSpPr>
                <a:spLocks noChangeShapeType="1"/>
              </p:cNvSpPr>
              <p:nvPr/>
            </p:nvSpPr>
            <p:spPr bwMode="auto">
              <a:xfrm>
                <a:off x="1882" y="1533"/>
                <a:ext cx="0" cy="544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cs-CZ"/>
              </a:p>
            </p:txBody>
          </p:sp>
        </p:grpSp>
        <p:sp>
          <p:nvSpPr>
            <p:cNvPr id="92183" name="Text Box 23"/>
            <p:cNvSpPr txBox="1">
              <a:spLocks noChangeArrowheads="1"/>
            </p:cNvSpPr>
            <p:nvPr/>
          </p:nvSpPr>
          <p:spPr bwMode="auto">
            <a:xfrm>
              <a:off x="1938" y="1117"/>
              <a:ext cx="12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92184" name="Text Box 24"/>
            <p:cNvSpPr txBox="1">
              <a:spLocks noChangeArrowheads="1"/>
            </p:cNvSpPr>
            <p:nvPr/>
          </p:nvSpPr>
          <p:spPr bwMode="auto">
            <a:xfrm>
              <a:off x="1212" y="1117"/>
              <a:ext cx="12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1</a:t>
              </a:r>
            </a:p>
          </p:txBody>
        </p:sp>
        <p:sp>
          <p:nvSpPr>
            <p:cNvPr id="92185" name="Text Box 25"/>
            <p:cNvSpPr txBox="1">
              <a:spLocks noChangeArrowheads="1"/>
            </p:cNvSpPr>
            <p:nvPr/>
          </p:nvSpPr>
          <p:spPr bwMode="auto">
            <a:xfrm>
              <a:off x="3742" y="1117"/>
              <a:ext cx="12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k</a:t>
              </a:r>
            </a:p>
          </p:txBody>
        </p:sp>
        <p:sp>
          <p:nvSpPr>
            <p:cNvPr id="92186" name="Text Box 26"/>
            <p:cNvSpPr txBox="1">
              <a:spLocks noChangeArrowheads="1"/>
            </p:cNvSpPr>
            <p:nvPr/>
          </p:nvSpPr>
          <p:spPr bwMode="auto">
            <a:xfrm>
              <a:off x="2744" y="1117"/>
              <a:ext cx="254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k-1</a:t>
              </a:r>
            </a:p>
          </p:txBody>
        </p:sp>
        <p:sp>
          <p:nvSpPr>
            <p:cNvPr id="92187" name="Text Box 27"/>
            <p:cNvSpPr txBox="1">
              <a:spLocks noChangeArrowheads="1"/>
            </p:cNvSpPr>
            <p:nvPr/>
          </p:nvSpPr>
          <p:spPr bwMode="auto">
            <a:xfrm>
              <a:off x="567" y="1117"/>
              <a:ext cx="12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92188" name="Text Box 28"/>
            <p:cNvSpPr txBox="1">
              <a:spLocks noChangeArrowheads="1"/>
            </p:cNvSpPr>
            <p:nvPr/>
          </p:nvSpPr>
          <p:spPr bwMode="auto">
            <a:xfrm>
              <a:off x="4377" y="1797"/>
              <a:ext cx="123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r</a:t>
              </a:r>
            </a:p>
          </p:txBody>
        </p:sp>
        <p:sp>
          <p:nvSpPr>
            <p:cNvPr id="92189" name="Text Box 29"/>
            <p:cNvSpPr txBox="1">
              <a:spLocks noChangeArrowheads="1"/>
            </p:cNvSpPr>
            <p:nvPr/>
          </p:nvSpPr>
          <p:spPr bwMode="auto">
            <a:xfrm>
              <a:off x="5057" y="1125"/>
              <a:ext cx="134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n</a:t>
              </a:r>
            </a:p>
          </p:txBody>
        </p:sp>
        <p:sp>
          <p:nvSpPr>
            <p:cNvPr id="92190" name="Text Box 30"/>
            <p:cNvSpPr txBox="1">
              <a:spLocks noChangeArrowheads="1"/>
            </p:cNvSpPr>
            <p:nvPr/>
          </p:nvSpPr>
          <p:spPr bwMode="auto">
            <a:xfrm>
              <a:off x="4352" y="1117"/>
              <a:ext cx="102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r</a:t>
              </a:r>
            </a:p>
          </p:txBody>
        </p:sp>
        <p:sp>
          <p:nvSpPr>
            <p:cNvPr id="92191" name="Text Box 31"/>
            <p:cNvSpPr txBox="1">
              <a:spLocks noChangeArrowheads="1"/>
            </p:cNvSpPr>
            <p:nvPr/>
          </p:nvSpPr>
          <p:spPr bwMode="auto">
            <a:xfrm>
              <a:off x="3742" y="1797"/>
              <a:ext cx="139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k</a:t>
              </a:r>
            </a:p>
          </p:txBody>
        </p:sp>
        <p:sp>
          <p:nvSpPr>
            <p:cNvPr id="92192" name="Text Box 32"/>
            <p:cNvSpPr txBox="1">
              <a:spLocks noChangeArrowheads="1"/>
            </p:cNvSpPr>
            <p:nvPr/>
          </p:nvSpPr>
          <p:spPr bwMode="auto">
            <a:xfrm>
              <a:off x="2744" y="1797"/>
              <a:ext cx="224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k-1</a:t>
              </a:r>
            </a:p>
          </p:txBody>
        </p:sp>
        <p:sp>
          <p:nvSpPr>
            <p:cNvPr id="92193" name="Text Box 33"/>
            <p:cNvSpPr txBox="1">
              <a:spLocks noChangeArrowheads="1"/>
            </p:cNvSpPr>
            <p:nvPr/>
          </p:nvSpPr>
          <p:spPr bwMode="auto">
            <a:xfrm>
              <a:off x="1927" y="1797"/>
              <a:ext cx="139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92194" name="Text Box 34"/>
            <p:cNvSpPr txBox="1">
              <a:spLocks noChangeArrowheads="1"/>
            </p:cNvSpPr>
            <p:nvPr/>
          </p:nvSpPr>
          <p:spPr bwMode="auto">
            <a:xfrm>
              <a:off x="1247" y="1797"/>
              <a:ext cx="139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1</a:t>
              </a:r>
            </a:p>
          </p:txBody>
        </p:sp>
        <p:sp>
          <p:nvSpPr>
            <p:cNvPr id="92195" name="Text Box 35"/>
            <p:cNvSpPr txBox="1">
              <a:spLocks noChangeArrowheads="1"/>
            </p:cNvSpPr>
            <p:nvPr/>
          </p:nvSpPr>
          <p:spPr bwMode="auto">
            <a:xfrm>
              <a:off x="5057" y="1797"/>
              <a:ext cx="145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n</a:t>
              </a:r>
            </a:p>
          </p:txBody>
        </p:sp>
        <p:sp>
          <p:nvSpPr>
            <p:cNvPr id="92196" name="Text Box 36"/>
            <p:cNvSpPr txBox="1">
              <a:spLocks noChangeArrowheads="1"/>
            </p:cNvSpPr>
            <p:nvPr/>
          </p:nvSpPr>
          <p:spPr bwMode="auto">
            <a:xfrm>
              <a:off x="3061" y="1344"/>
              <a:ext cx="357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I(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k-1)k</a:t>
              </a:r>
            </a:p>
          </p:txBody>
        </p:sp>
        <p:sp>
          <p:nvSpPr>
            <p:cNvPr id="92197" name="Text Box 37"/>
            <p:cNvSpPr txBox="1">
              <a:spLocks noChangeArrowheads="1"/>
            </p:cNvSpPr>
            <p:nvPr/>
          </p:nvSpPr>
          <p:spPr bwMode="auto">
            <a:xfrm>
              <a:off x="2971" y="799"/>
              <a:ext cx="341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l</a:t>
              </a:r>
              <a:r>
                <a:rPr lang="cs-CZ" altLang="cs-CZ" b="1" baseline="-25000">
                  <a:solidFill>
                    <a:srgbClr val="000000"/>
                  </a:solidFill>
                  <a:latin typeface="Arial" panose="020B0604020202020204" pitchFamily="34" charset="0"/>
                </a:rPr>
                <a:t>(k-1)k</a:t>
              </a:r>
            </a:p>
          </p:txBody>
        </p:sp>
        <p:sp>
          <p:nvSpPr>
            <p:cNvPr id="92198" name="Text Box 38"/>
            <p:cNvSpPr txBox="1">
              <a:spLocks noChangeArrowheads="1"/>
            </p:cNvSpPr>
            <p:nvPr/>
          </p:nvSpPr>
          <p:spPr bwMode="auto">
            <a:xfrm>
              <a:off x="2064" y="527"/>
              <a:ext cx="139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l</a:t>
              </a:r>
              <a:r>
                <a:rPr lang="cs-CZ" altLang="cs-CZ" b="1" baseline="-25000">
                  <a:solidFill>
                    <a:srgbClr val="000000"/>
                  </a:solidFill>
                  <a:latin typeface="Arial" panose="020B0604020202020204" pitchFamily="34" charset="0"/>
                </a:rPr>
                <a:t>k</a:t>
              </a:r>
            </a:p>
          </p:txBody>
        </p:sp>
        <p:sp>
          <p:nvSpPr>
            <p:cNvPr id="92199" name="Text Box 39"/>
            <p:cNvSpPr txBox="1">
              <a:spLocks noChangeArrowheads="1"/>
            </p:cNvSpPr>
            <p:nvPr/>
          </p:nvSpPr>
          <p:spPr bwMode="auto">
            <a:xfrm>
              <a:off x="385" y="655"/>
              <a:ext cx="8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</a:p>
          </p:txBody>
        </p:sp>
        <p:sp>
          <p:nvSpPr>
            <p:cNvPr id="92200" name="Text Box 40"/>
            <p:cNvSpPr txBox="1">
              <a:spLocks noChangeArrowheads="1"/>
            </p:cNvSpPr>
            <p:nvPr/>
          </p:nvSpPr>
          <p:spPr bwMode="auto">
            <a:xfrm>
              <a:off x="204" y="1086"/>
              <a:ext cx="203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FF"/>
                  </a:solidFill>
                  <a:latin typeface="Arial" panose="020B0604020202020204" pitchFamily="34" charset="0"/>
                </a:rPr>
                <a:t>U</a:t>
              </a:r>
              <a:r>
                <a:rPr lang="cs-CZ" altLang="cs-CZ" b="1" baseline="-25000">
                  <a:solidFill>
                    <a:srgbClr val="0000FF"/>
                  </a:solidFill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92201" name="Line 41"/>
            <p:cNvSpPr>
              <a:spLocks noChangeShapeType="1"/>
            </p:cNvSpPr>
            <p:nvPr/>
          </p:nvSpPr>
          <p:spPr bwMode="auto">
            <a:xfrm>
              <a:off x="521" y="701"/>
              <a:ext cx="0" cy="59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92202" name="Line 42"/>
            <p:cNvSpPr>
              <a:spLocks noChangeShapeType="1"/>
            </p:cNvSpPr>
            <p:nvPr/>
          </p:nvSpPr>
          <p:spPr bwMode="auto">
            <a:xfrm>
              <a:off x="3696" y="746"/>
              <a:ext cx="0" cy="5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92203" name="Line 43"/>
            <p:cNvSpPr>
              <a:spLocks noChangeShapeType="1"/>
            </p:cNvSpPr>
            <p:nvPr/>
          </p:nvSpPr>
          <p:spPr bwMode="auto">
            <a:xfrm>
              <a:off x="521" y="746"/>
              <a:ext cx="317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arrow" w="sm" len="lg"/>
              <a:tailEnd type="arrow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92204" name="Line 44"/>
            <p:cNvSpPr>
              <a:spLocks noChangeShapeType="1"/>
            </p:cNvSpPr>
            <p:nvPr/>
          </p:nvSpPr>
          <p:spPr bwMode="auto">
            <a:xfrm>
              <a:off x="2699" y="1018"/>
              <a:ext cx="0" cy="27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92205" name="Line 45"/>
            <p:cNvSpPr>
              <a:spLocks noChangeShapeType="1"/>
            </p:cNvSpPr>
            <p:nvPr/>
          </p:nvSpPr>
          <p:spPr bwMode="auto">
            <a:xfrm>
              <a:off x="2699" y="1018"/>
              <a:ext cx="99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arrow" w="sm" len="lg"/>
              <a:tailEnd type="arrow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92206" name="Text Box 46"/>
            <p:cNvSpPr txBox="1">
              <a:spLocks noChangeArrowheads="1"/>
            </p:cNvSpPr>
            <p:nvPr/>
          </p:nvSpPr>
          <p:spPr bwMode="auto">
            <a:xfrm>
              <a:off x="793" y="1117"/>
              <a:ext cx="227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l</a:t>
              </a:r>
              <a:r>
                <a:rPr lang="cs-CZ" altLang="cs-CZ" b="1" baseline="-25000">
                  <a:solidFill>
                    <a:srgbClr val="000000"/>
                  </a:solidFill>
                  <a:latin typeface="Arial" panose="020B0604020202020204" pitchFamily="34" charset="0"/>
                </a:rPr>
                <a:t>01</a:t>
              </a:r>
            </a:p>
          </p:txBody>
        </p:sp>
        <p:sp>
          <p:nvSpPr>
            <p:cNvPr id="92207" name="Text Box 47"/>
            <p:cNvSpPr txBox="1">
              <a:spLocks noChangeArrowheads="1"/>
            </p:cNvSpPr>
            <p:nvPr/>
          </p:nvSpPr>
          <p:spPr bwMode="auto">
            <a:xfrm>
              <a:off x="3470" y="1086"/>
              <a:ext cx="203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FF"/>
                  </a:solidFill>
                  <a:latin typeface="Arial" panose="020B0604020202020204" pitchFamily="34" charset="0"/>
                </a:rPr>
                <a:t>U</a:t>
              </a:r>
              <a:r>
                <a:rPr lang="cs-CZ" altLang="cs-CZ" b="1" baseline="-25000">
                  <a:solidFill>
                    <a:srgbClr val="0000FF"/>
                  </a:solidFill>
                  <a:latin typeface="Arial" panose="020B0604020202020204" pitchFamily="34" charset="0"/>
                </a:rPr>
                <a:t>k</a:t>
              </a:r>
            </a:p>
          </p:txBody>
        </p:sp>
        <p:sp>
          <p:nvSpPr>
            <p:cNvPr id="92208" name="Text Box 48"/>
            <p:cNvSpPr txBox="1">
              <a:spLocks noChangeArrowheads="1"/>
            </p:cNvSpPr>
            <p:nvPr/>
          </p:nvSpPr>
          <p:spPr bwMode="auto">
            <a:xfrm>
              <a:off x="2381" y="1086"/>
              <a:ext cx="294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FF"/>
                  </a:solidFill>
                  <a:latin typeface="Arial" panose="020B0604020202020204" pitchFamily="34" charset="0"/>
                </a:rPr>
                <a:t>U</a:t>
              </a:r>
              <a:r>
                <a:rPr lang="cs-CZ" altLang="cs-CZ" b="1" baseline="-25000">
                  <a:solidFill>
                    <a:srgbClr val="0000FF"/>
                  </a:solidFill>
                  <a:latin typeface="Arial" panose="020B0604020202020204" pitchFamily="34" charset="0"/>
                </a:rPr>
                <a:t>k-1</a:t>
              </a:r>
            </a:p>
          </p:txBody>
        </p:sp>
        <p:sp>
          <p:nvSpPr>
            <p:cNvPr id="92209" name="Text Box 49"/>
            <p:cNvSpPr txBox="1">
              <a:spLocks noChangeArrowheads="1"/>
            </p:cNvSpPr>
            <p:nvPr/>
          </p:nvSpPr>
          <p:spPr bwMode="auto">
            <a:xfrm>
              <a:off x="4763" y="1086"/>
              <a:ext cx="294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FF"/>
                  </a:solidFill>
                  <a:latin typeface="Arial" panose="020B0604020202020204" pitchFamily="34" charset="0"/>
                </a:rPr>
                <a:t>U</a:t>
              </a:r>
              <a:r>
                <a:rPr lang="cs-CZ" altLang="cs-CZ" b="1" baseline="-25000">
                  <a:solidFill>
                    <a:srgbClr val="0000FF"/>
                  </a:solidFill>
                  <a:latin typeface="Arial" panose="020B0604020202020204" pitchFamily="34" charset="0"/>
                </a:rPr>
                <a:t>n</a:t>
              </a:r>
            </a:p>
          </p:txBody>
        </p:sp>
        <p:sp>
          <p:nvSpPr>
            <p:cNvPr id="92210" name="Text Box 50"/>
            <p:cNvSpPr txBox="1">
              <a:spLocks noChangeArrowheads="1"/>
            </p:cNvSpPr>
            <p:nvPr/>
          </p:nvSpPr>
          <p:spPr bwMode="auto">
            <a:xfrm>
              <a:off x="4105" y="1086"/>
              <a:ext cx="203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FF"/>
                  </a:solidFill>
                  <a:latin typeface="Arial" panose="020B0604020202020204" pitchFamily="34" charset="0"/>
                </a:rPr>
                <a:t>U</a:t>
              </a:r>
              <a:r>
                <a:rPr lang="cs-CZ" altLang="cs-CZ" b="1" baseline="-25000">
                  <a:solidFill>
                    <a:srgbClr val="0000FF"/>
                  </a:solidFill>
                  <a:latin typeface="Arial" panose="020B0604020202020204" pitchFamily="34" charset="0"/>
                </a:rPr>
                <a:t>r</a:t>
              </a:r>
            </a:p>
          </p:txBody>
        </p:sp>
      </p:grpSp>
      <p:sp>
        <p:nvSpPr>
          <p:cNvPr id="92218" name="Text Box 58"/>
          <p:cNvSpPr txBox="1">
            <a:spLocks noChangeArrowheads="1"/>
          </p:cNvSpPr>
          <p:nvPr/>
        </p:nvSpPr>
        <p:spPr bwMode="auto">
          <a:xfrm>
            <a:off x="179388" y="2708275"/>
            <a:ext cx="8856662" cy="20399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defTabSz="1222375">
              <a:tabLst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344613" defTabSz="1222375">
              <a:tabLst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524000" defTabSz="1222375">
              <a:tabLst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3388" defTabSz="1222375">
              <a:tabLst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82775" defTabSz="1222375">
              <a:tabLst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39975" defTabSz="1222375" fontAlgn="base">
              <a:spcBef>
                <a:spcPct val="0"/>
              </a:spcBef>
              <a:spcAft>
                <a:spcPct val="0"/>
              </a:spcAft>
              <a:tabLst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97175" defTabSz="1222375" fontAlgn="base">
              <a:spcBef>
                <a:spcPct val="0"/>
              </a:spcBef>
              <a:spcAft>
                <a:spcPct val="0"/>
              </a:spcAft>
              <a:tabLst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54375" defTabSz="1222375" fontAlgn="base">
              <a:spcBef>
                <a:spcPct val="0"/>
              </a:spcBef>
              <a:spcAft>
                <a:spcPct val="0"/>
              </a:spcAft>
              <a:tabLst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11575" defTabSz="1222375" fontAlgn="base">
              <a:spcBef>
                <a:spcPct val="0"/>
              </a:spcBef>
              <a:spcAft>
                <a:spcPct val="0"/>
              </a:spcAft>
              <a:tabLst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b="1" u="sng">
                <a:solidFill>
                  <a:schemeClr val="bg2"/>
                </a:solidFill>
                <a:sym typeface="Symbol" panose="05050102010706020507" pitchFamily="18" charset="2"/>
              </a:rPr>
              <a:t>Slovní vyjádření</a:t>
            </a:r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:</a:t>
            </a:r>
          </a:p>
          <a:p>
            <a:r>
              <a:rPr lang="cs-CZ" altLang="cs-CZ" b="1" u="sng">
                <a:solidFill>
                  <a:schemeClr val="bg2"/>
                </a:solidFill>
                <a:sym typeface="Symbol" panose="05050102010706020507" pitchFamily="18" charset="2"/>
              </a:rPr>
              <a:t>Do místa výpočtu úbytku napětí</a:t>
            </a:r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: 1. odběr vynásobíme odporem od zdroje k tomuto odběru, 2. odběr vynásobíme odporem od zdroje k tomuto odběru a takto postupujeme až k místu, ve kterém úbytek napětí počítáme. </a:t>
            </a:r>
          </a:p>
          <a:p>
            <a:r>
              <a:rPr lang="cs-CZ" altLang="cs-CZ" b="1" u="sng">
                <a:solidFill>
                  <a:schemeClr val="bg2"/>
                </a:solidFill>
                <a:sym typeface="Symbol" panose="05050102010706020507" pitchFamily="18" charset="2"/>
              </a:rPr>
              <a:t>Za místem výpočtu úbytku napětí</a:t>
            </a:r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: Odpor úseku od počátku do místa výpočtu úbytku napětí vynásobíme všemi odběry za tímto místem.</a:t>
            </a:r>
          </a:p>
          <a:p>
            <a:r>
              <a:rPr lang="cs-CZ" altLang="cs-CZ" b="1" u="sng">
                <a:solidFill>
                  <a:schemeClr val="bg2"/>
                </a:solidFill>
                <a:sym typeface="Symbol" panose="05050102010706020507" pitchFamily="18" charset="2"/>
              </a:rPr>
              <a:t>Oba úbytky sečteme</a:t>
            </a:r>
          </a:p>
        </p:txBody>
      </p:sp>
      <p:sp>
        <p:nvSpPr>
          <p:cNvPr id="92219" name="Text Box 59"/>
          <p:cNvSpPr txBox="1">
            <a:spLocks noChangeArrowheads="1"/>
          </p:cNvSpPr>
          <p:nvPr/>
        </p:nvSpPr>
        <p:spPr bwMode="auto">
          <a:xfrm>
            <a:off x="179388" y="4895850"/>
            <a:ext cx="4752975" cy="4222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982663" indent="-982663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344613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524000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3388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82775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399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971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543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115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>
                <a:solidFill>
                  <a:schemeClr val="bg2"/>
                </a:solidFill>
                <a:sym typeface="Symbol" panose="05050102010706020507" pitchFamily="18" charset="2"/>
              </a:rPr>
              <a:t>Úbytek napětí na konci vedení (r = n):</a:t>
            </a:r>
          </a:p>
        </p:txBody>
      </p:sp>
      <p:graphicFrame>
        <p:nvGraphicFramePr>
          <p:cNvPr id="92221" name="Object 61"/>
          <p:cNvGraphicFramePr>
            <a:graphicFrameLocks noChangeAspect="1"/>
          </p:cNvGraphicFramePr>
          <p:nvPr/>
        </p:nvGraphicFramePr>
        <p:xfrm>
          <a:off x="3786188" y="5445125"/>
          <a:ext cx="4241800" cy="1004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68" name="Rovnice" r:id="rId3" imgW="1879560" imgH="444240" progId="Equation.3">
                  <p:embed/>
                </p:oleObj>
              </mc:Choice>
              <mc:Fallback>
                <p:oleObj name="Rovnice" r:id="rId3" imgW="1879560" imgH="444240" progId="Equation.3">
                  <p:embed/>
                  <p:pic>
                    <p:nvPicPr>
                      <p:cNvPr id="0" name="Object 6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86188" y="5445125"/>
                        <a:ext cx="4241800" cy="1004888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 w="25400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2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2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2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2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2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2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2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2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18487" cy="504825"/>
          </a:xfrm>
        </p:spPr>
        <p:txBody>
          <a:bodyPr/>
          <a:lstStyle/>
          <a:p>
            <a:r>
              <a:rPr lang="cs-CZ" altLang="cs-CZ" sz="2800" b="1" u="sng">
                <a:solidFill>
                  <a:schemeClr val="bg2"/>
                </a:solidFill>
                <a:effectLst/>
              </a:rPr>
              <a:t>Příklady – superpoziční metoda</a:t>
            </a:r>
          </a:p>
        </p:txBody>
      </p:sp>
      <p:sp>
        <p:nvSpPr>
          <p:cNvPr id="93187" name="Text Box 3"/>
          <p:cNvSpPr txBox="1">
            <a:spLocks noChangeArrowheads="1"/>
          </p:cNvSpPr>
          <p:nvPr/>
        </p:nvSpPr>
        <p:spPr bwMode="auto">
          <a:xfrm>
            <a:off x="250825" y="692150"/>
            <a:ext cx="8497888" cy="20399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defTabSz="1222375"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162050" defTabSz="1222375"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41438" defTabSz="1222375"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20825" defTabSz="1222375"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1222375"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1222375" fontAlgn="base">
              <a:spcBef>
                <a:spcPct val="0"/>
              </a:spcBef>
              <a:spcAft>
                <a:spcPct val="0"/>
              </a:spcAft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1222375" fontAlgn="base">
              <a:spcBef>
                <a:spcPct val="0"/>
              </a:spcBef>
              <a:spcAft>
                <a:spcPct val="0"/>
              </a:spcAft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1222375" fontAlgn="base">
              <a:spcBef>
                <a:spcPct val="0"/>
              </a:spcBef>
              <a:spcAft>
                <a:spcPct val="0"/>
              </a:spcAft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1222375" fontAlgn="base">
              <a:spcBef>
                <a:spcPct val="0"/>
              </a:spcBef>
              <a:spcAft>
                <a:spcPct val="0"/>
              </a:spcAft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Vypočítejte napětí na konci a na 3. odběru stejnosměrného vedení. Napětí na počátku vedení je 400 V, průřez vedení je 50 mm</a:t>
            </a:r>
            <a:r>
              <a:rPr lang="cs-CZ" altLang="cs-CZ" b="1" baseline="30000">
                <a:solidFill>
                  <a:schemeClr val="bg2"/>
                </a:solidFill>
                <a:sym typeface="Symbol" panose="05050102010706020507" pitchFamily="18" charset="2"/>
              </a:rPr>
              <a:t>2</a:t>
            </a:r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, materiál vodiče hliník.</a:t>
            </a:r>
          </a:p>
          <a:p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Odběry:	1. 	I</a:t>
            </a:r>
            <a:r>
              <a:rPr lang="cs-CZ" altLang="cs-CZ" b="1" baseline="-25000">
                <a:solidFill>
                  <a:schemeClr val="bg2"/>
                </a:solidFill>
                <a:sym typeface="Symbol" panose="05050102010706020507" pitchFamily="18" charset="2"/>
              </a:rPr>
              <a:t>1</a:t>
            </a:r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 = 20 A	vzdálenost od počátku vedení	l</a:t>
            </a:r>
            <a:r>
              <a:rPr lang="cs-CZ" altLang="cs-CZ" b="1" baseline="-25000">
                <a:solidFill>
                  <a:schemeClr val="bg2"/>
                </a:solidFill>
                <a:sym typeface="Symbol" panose="05050102010706020507" pitchFamily="18" charset="2"/>
              </a:rPr>
              <a:t>01</a:t>
            </a:r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 = 50 m </a:t>
            </a:r>
          </a:p>
          <a:p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	2.	I</a:t>
            </a:r>
            <a:r>
              <a:rPr lang="cs-CZ" altLang="cs-CZ" b="1" baseline="-25000">
                <a:solidFill>
                  <a:schemeClr val="bg2"/>
                </a:solidFill>
                <a:sym typeface="Symbol" panose="05050102010706020507" pitchFamily="18" charset="2"/>
              </a:rPr>
              <a:t>2</a:t>
            </a:r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 = 30 A		l</a:t>
            </a:r>
            <a:r>
              <a:rPr lang="cs-CZ" altLang="cs-CZ" b="1" baseline="-25000">
                <a:solidFill>
                  <a:schemeClr val="bg2"/>
                </a:solidFill>
                <a:sym typeface="Symbol" panose="05050102010706020507" pitchFamily="18" charset="2"/>
              </a:rPr>
              <a:t>02</a:t>
            </a:r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 = 110 m </a:t>
            </a:r>
          </a:p>
          <a:p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	3.	I</a:t>
            </a:r>
            <a:r>
              <a:rPr lang="cs-CZ" altLang="cs-CZ" b="1" baseline="-25000">
                <a:solidFill>
                  <a:schemeClr val="bg2"/>
                </a:solidFill>
                <a:sym typeface="Symbol" panose="05050102010706020507" pitchFamily="18" charset="2"/>
              </a:rPr>
              <a:t>3</a:t>
            </a:r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 = 40 A		l</a:t>
            </a:r>
            <a:r>
              <a:rPr lang="cs-CZ" altLang="cs-CZ" b="1" baseline="-25000">
                <a:solidFill>
                  <a:schemeClr val="bg2"/>
                </a:solidFill>
                <a:sym typeface="Symbol" panose="05050102010706020507" pitchFamily="18" charset="2"/>
              </a:rPr>
              <a:t>03</a:t>
            </a:r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 = 150 m</a:t>
            </a:r>
          </a:p>
          <a:p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	4.	I</a:t>
            </a:r>
            <a:r>
              <a:rPr lang="cs-CZ" altLang="cs-CZ" b="1" baseline="-25000">
                <a:solidFill>
                  <a:schemeClr val="bg2"/>
                </a:solidFill>
                <a:sym typeface="Symbol" panose="05050102010706020507" pitchFamily="18" charset="2"/>
              </a:rPr>
              <a:t>4</a:t>
            </a:r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 = 20 A		l</a:t>
            </a:r>
            <a:r>
              <a:rPr lang="cs-CZ" altLang="cs-CZ" b="1" baseline="-25000">
                <a:solidFill>
                  <a:schemeClr val="bg2"/>
                </a:solidFill>
                <a:sym typeface="Symbol" panose="05050102010706020507" pitchFamily="18" charset="2"/>
              </a:rPr>
              <a:t>04</a:t>
            </a:r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 = 220 m</a:t>
            </a:r>
          </a:p>
          <a:p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	5.	I</a:t>
            </a:r>
            <a:r>
              <a:rPr lang="cs-CZ" altLang="cs-CZ" b="1" baseline="-25000">
                <a:solidFill>
                  <a:schemeClr val="bg2"/>
                </a:solidFill>
                <a:sym typeface="Symbol" panose="05050102010706020507" pitchFamily="18" charset="2"/>
              </a:rPr>
              <a:t>5</a:t>
            </a:r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 = 10 A		l</a:t>
            </a:r>
            <a:r>
              <a:rPr lang="cs-CZ" altLang="cs-CZ" b="1" baseline="-25000">
                <a:solidFill>
                  <a:schemeClr val="bg2"/>
                </a:solidFill>
                <a:sym typeface="Symbol" panose="05050102010706020507" pitchFamily="18" charset="2"/>
              </a:rPr>
              <a:t>05</a:t>
            </a:r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 = 250 m</a:t>
            </a:r>
          </a:p>
        </p:txBody>
      </p:sp>
      <p:sp>
        <p:nvSpPr>
          <p:cNvPr id="93188" name="Text Box 4"/>
          <p:cNvSpPr txBox="1">
            <a:spLocks noChangeArrowheads="1"/>
          </p:cNvSpPr>
          <p:nvPr/>
        </p:nvSpPr>
        <p:spPr bwMode="auto">
          <a:xfrm>
            <a:off x="107950" y="4868863"/>
            <a:ext cx="8893175" cy="10795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162050"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41438"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20825"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1222375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1222375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1222375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1222375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1. </a:t>
            </a:r>
            <a:r>
              <a:rPr lang="cs-CZ" altLang="cs-CZ" b="1" u="sng">
                <a:solidFill>
                  <a:schemeClr val="bg2"/>
                </a:solidFill>
                <a:sym typeface="Symbol" panose="05050102010706020507" pitchFamily="18" charset="2"/>
              </a:rPr>
              <a:t>Výpočet proudového (výkonového) momentu (pro výpočet U</a:t>
            </a:r>
            <a:r>
              <a:rPr lang="cs-CZ" altLang="cs-CZ" b="1" u="sng" baseline="-25000">
                <a:solidFill>
                  <a:schemeClr val="bg2"/>
                </a:solidFill>
                <a:sym typeface="Symbol" panose="05050102010706020507" pitchFamily="18" charset="2"/>
              </a:rPr>
              <a:t>n</a:t>
            </a:r>
            <a:r>
              <a:rPr lang="cs-CZ" altLang="cs-CZ" b="1" u="sng">
                <a:solidFill>
                  <a:schemeClr val="bg2"/>
                </a:solidFill>
                <a:sym typeface="Symbol" panose="05050102010706020507" pitchFamily="18" charset="2"/>
              </a:rPr>
              <a:t>):</a:t>
            </a:r>
          </a:p>
          <a:p>
            <a:pPr>
              <a:spcBef>
                <a:spcPct val="50000"/>
              </a:spcBef>
            </a:pPr>
            <a:r>
              <a:rPr lang="cs-CZ" altLang="cs-CZ" b="1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Il =I</a:t>
            </a:r>
            <a:r>
              <a:rPr lang="cs-CZ" altLang="cs-CZ" b="1" baseline="-2500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1</a:t>
            </a:r>
            <a:r>
              <a:rPr lang="cs-CZ" altLang="cs-CZ" b="1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*l</a:t>
            </a:r>
            <a:r>
              <a:rPr lang="cs-CZ" altLang="cs-CZ" b="1" baseline="-2500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01</a:t>
            </a:r>
            <a:r>
              <a:rPr lang="cs-CZ" altLang="cs-CZ" b="1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+I</a:t>
            </a:r>
            <a:r>
              <a:rPr lang="cs-CZ" altLang="cs-CZ" b="1" baseline="-2500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2</a:t>
            </a:r>
            <a:r>
              <a:rPr lang="cs-CZ" altLang="cs-CZ" b="1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*(l</a:t>
            </a:r>
            <a:r>
              <a:rPr lang="cs-CZ" altLang="cs-CZ" b="1" baseline="-2500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01</a:t>
            </a:r>
            <a:r>
              <a:rPr lang="cs-CZ" altLang="cs-CZ" b="1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+l</a:t>
            </a:r>
            <a:r>
              <a:rPr lang="cs-CZ" altLang="cs-CZ" b="1" baseline="-2500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02</a:t>
            </a:r>
            <a:r>
              <a:rPr lang="cs-CZ" altLang="cs-CZ" b="1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)+I</a:t>
            </a:r>
            <a:r>
              <a:rPr lang="cs-CZ" altLang="cs-CZ" b="1" baseline="-2500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3</a:t>
            </a:r>
            <a:r>
              <a:rPr lang="cs-CZ" altLang="cs-CZ" b="1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*(l</a:t>
            </a:r>
            <a:r>
              <a:rPr lang="cs-CZ" altLang="cs-CZ" b="1" baseline="-2500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01</a:t>
            </a:r>
            <a:r>
              <a:rPr lang="cs-CZ" altLang="cs-CZ" b="1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+l</a:t>
            </a:r>
            <a:r>
              <a:rPr lang="cs-CZ" altLang="cs-CZ" b="1" baseline="-2500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02</a:t>
            </a:r>
            <a:r>
              <a:rPr lang="cs-CZ" altLang="cs-CZ" b="1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+l</a:t>
            </a:r>
            <a:r>
              <a:rPr lang="cs-CZ" altLang="cs-CZ" b="1" baseline="-2500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03</a:t>
            </a:r>
            <a:r>
              <a:rPr lang="cs-CZ" altLang="cs-CZ" b="1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)+I</a:t>
            </a:r>
            <a:r>
              <a:rPr lang="cs-CZ" altLang="cs-CZ" b="1" baseline="-2500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4</a:t>
            </a:r>
            <a:r>
              <a:rPr lang="cs-CZ" altLang="cs-CZ" b="1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*(l</a:t>
            </a:r>
            <a:r>
              <a:rPr lang="cs-CZ" altLang="cs-CZ" b="1" baseline="-2500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01</a:t>
            </a:r>
            <a:r>
              <a:rPr lang="cs-CZ" altLang="cs-CZ" b="1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+l</a:t>
            </a:r>
            <a:r>
              <a:rPr lang="cs-CZ" altLang="cs-CZ" b="1" baseline="-2500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02</a:t>
            </a:r>
            <a:r>
              <a:rPr lang="cs-CZ" altLang="cs-CZ" b="1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+l</a:t>
            </a:r>
            <a:r>
              <a:rPr lang="cs-CZ" altLang="cs-CZ" b="1" baseline="-2500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03</a:t>
            </a:r>
            <a:r>
              <a:rPr lang="cs-CZ" altLang="cs-CZ" b="1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+l</a:t>
            </a:r>
            <a:r>
              <a:rPr lang="cs-CZ" altLang="cs-CZ" b="1" baseline="-2500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04</a:t>
            </a:r>
            <a:r>
              <a:rPr lang="cs-CZ" altLang="cs-CZ" b="1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)+I</a:t>
            </a:r>
            <a:r>
              <a:rPr lang="cs-CZ" altLang="cs-CZ" b="1" baseline="-2500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5</a:t>
            </a:r>
            <a:r>
              <a:rPr lang="cs-CZ" altLang="cs-CZ" b="1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*(l</a:t>
            </a:r>
            <a:r>
              <a:rPr lang="cs-CZ" altLang="cs-CZ" b="1" baseline="-2500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01</a:t>
            </a:r>
            <a:r>
              <a:rPr lang="cs-CZ" altLang="cs-CZ" b="1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+l</a:t>
            </a:r>
            <a:r>
              <a:rPr lang="cs-CZ" altLang="cs-CZ" b="1" baseline="-2500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02</a:t>
            </a:r>
            <a:r>
              <a:rPr lang="cs-CZ" altLang="cs-CZ" b="1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+l</a:t>
            </a:r>
            <a:r>
              <a:rPr lang="cs-CZ" altLang="cs-CZ" b="1" baseline="-2500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03</a:t>
            </a:r>
            <a:r>
              <a:rPr lang="cs-CZ" altLang="cs-CZ" b="1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+l</a:t>
            </a:r>
            <a:r>
              <a:rPr lang="cs-CZ" altLang="cs-CZ" b="1" baseline="-2500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04</a:t>
            </a:r>
            <a:r>
              <a:rPr lang="cs-CZ" altLang="cs-CZ" b="1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+l</a:t>
            </a:r>
            <a:r>
              <a:rPr lang="cs-CZ" altLang="cs-CZ" b="1" baseline="-2500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05</a:t>
            </a:r>
            <a:r>
              <a:rPr lang="cs-CZ" altLang="cs-CZ" b="1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) = 20*50+30*110+40*150+20*220+10*250 =17200 Am</a:t>
            </a:r>
          </a:p>
        </p:txBody>
      </p:sp>
      <p:grpSp>
        <p:nvGrpSpPr>
          <p:cNvPr id="93189" name="Group 5"/>
          <p:cNvGrpSpPr>
            <a:grpSpLocks/>
          </p:cNvGrpSpPr>
          <p:nvPr/>
        </p:nvGrpSpPr>
        <p:grpSpPr bwMode="auto">
          <a:xfrm>
            <a:off x="107950" y="2792413"/>
            <a:ext cx="7613650" cy="1716087"/>
            <a:chOff x="68" y="2077"/>
            <a:chExt cx="4796" cy="1081"/>
          </a:xfrm>
        </p:grpSpPr>
        <p:sp>
          <p:nvSpPr>
            <p:cNvPr id="93190" name="Oval 6"/>
            <p:cNvSpPr>
              <a:spLocks noChangeAspect="1" noChangeArrowheads="1"/>
            </p:cNvSpPr>
            <p:nvPr/>
          </p:nvSpPr>
          <p:spPr bwMode="auto">
            <a:xfrm>
              <a:off x="1156" y="2440"/>
              <a:ext cx="91" cy="91"/>
            </a:xfrm>
            <a:prstGeom prst="ellipse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sp>
          <p:nvSpPr>
            <p:cNvPr id="93191" name="Oval 7"/>
            <p:cNvSpPr>
              <a:spLocks noChangeAspect="1" noChangeArrowheads="1"/>
            </p:cNvSpPr>
            <p:nvPr/>
          </p:nvSpPr>
          <p:spPr bwMode="auto">
            <a:xfrm>
              <a:off x="1836" y="2440"/>
              <a:ext cx="91" cy="91"/>
            </a:xfrm>
            <a:prstGeom prst="ellipse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sp>
          <p:nvSpPr>
            <p:cNvPr id="93192" name="Oval 8"/>
            <p:cNvSpPr>
              <a:spLocks noChangeAspect="1" noChangeArrowheads="1"/>
            </p:cNvSpPr>
            <p:nvPr/>
          </p:nvSpPr>
          <p:spPr bwMode="auto">
            <a:xfrm>
              <a:off x="2653" y="2440"/>
              <a:ext cx="91" cy="91"/>
            </a:xfrm>
            <a:prstGeom prst="ellipse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sp>
          <p:nvSpPr>
            <p:cNvPr id="93193" name="Oval 9"/>
            <p:cNvSpPr>
              <a:spLocks noChangeAspect="1" noChangeArrowheads="1"/>
            </p:cNvSpPr>
            <p:nvPr/>
          </p:nvSpPr>
          <p:spPr bwMode="auto">
            <a:xfrm>
              <a:off x="3650" y="2440"/>
              <a:ext cx="91" cy="91"/>
            </a:xfrm>
            <a:prstGeom prst="ellipse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sp>
          <p:nvSpPr>
            <p:cNvPr id="93194" name="Oval 10"/>
            <p:cNvSpPr>
              <a:spLocks noChangeAspect="1" noChangeArrowheads="1"/>
            </p:cNvSpPr>
            <p:nvPr/>
          </p:nvSpPr>
          <p:spPr bwMode="auto">
            <a:xfrm>
              <a:off x="475" y="2440"/>
              <a:ext cx="91" cy="91"/>
            </a:xfrm>
            <a:prstGeom prst="ellips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sp>
          <p:nvSpPr>
            <p:cNvPr id="93195" name="Oval 11"/>
            <p:cNvSpPr>
              <a:spLocks noChangeAspect="1" noChangeArrowheads="1"/>
            </p:cNvSpPr>
            <p:nvPr/>
          </p:nvSpPr>
          <p:spPr bwMode="auto">
            <a:xfrm>
              <a:off x="4285" y="2440"/>
              <a:ext cx="91" cy="91"/>
            </a:xfrm>
            <a:prstGeom prst="ellipse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cxnSp>
          <p:nvCxnSpPr>
            <p:cNvPr id="93196" name="AutoShape 12"/>
            <p:cNvCxnSpPr>
              <a:cxnSpLocks noChangeShapeType="1"/>
              <a:stCxn id="93194" idx="6"/>
              <a:endCxn id="93190" idx="2"/>
            </p:cNvCxnSpPr>
            <p:nvPr/>
          </p:nvCxnSpPr>
          <p:spPr bwMode="auto">
            <a:xfrm>
              <a:off x="578" y="2486"/>
              <a:ext cx="570" cy="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3197" name="AutoShape 13"/>
            <p:cNvCxnSpPr>
              <a:cxnSpLocks noChangeShapeType="1"/>
              <a:stCxn id="93190" idx="6"/>
              <a:endCxn id="93191" idx="2"/>
            </p:cNvCxnSpPr>
            <p:nvPr/>
          </p:nvCxnSpPr>
          <p:spPr bwMode="auto">
            <a:xfrm>
              <a:off x="1255" y="2486"/>
              <a:ext cx="573" cy="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3198" name="AutoShape 14"/>
            <p:cNvCxnSpPr>
              <a:cxnSpLocks noChangeShapeType="1"/>
              <a:stCxn id="93191" idx="6"/>
              <a:endCxn id="93192" idx="2"/>
            </p:cNvCxnSpPr>
            <p:nvPr/>
          </p:nvCxnSpPr>
          <p:spPr bwMode="auto">
            <a:xfrm>
              <a:off x="1935" y="2486"/>
              <a:ext cx="710" cy="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3199" name="AutoShape 15"/>
            <p:cNvCxnSpPr>
              <a:cxnSpLocks noChangeShapeType="1"/>
              <a:stCxn id="93192" idx="6"/>
              <a:endCxn id="93193" idx="2"/>
            </p:cNvCxnSpPr>
            <p:nvPr/>
          </p:nvCxnSpPr>
          <p:spPr bwMode="auto">
            <a:xfrm>
              <a:off x="2752" y="2486"/>
              <a:ext cx="890" cy="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3200" name="AutoShape 16"/>
            <p:cNvCxnSpPr>
              <a:cxnSpLocks noChangeShapeType="1"/>
              <a:stCxn id="93193" idx="6"/>
              <a:endCxn id="93195" idx="2"/>
            </p:cNvCxnSpPr>
            <p:nvPr/>
          </p:nvCxnSpPr>
          <p:spPr bwMode="auto">
            <a:xfrm>
              <a:off x="3749" y="2486"/>
              <a:ext cx="528" cy="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93201" name="Line 17"/>
            <p:cNvSpPr>
              <a:spLocks noChangeShapeType="1"/>
            </p:cNvSpPr>
            <p:nvPr/>
          </p:nvSpPr>
          <p:spPr bwMode="auto">
            <a:xfrm>
              <a:off x="1202" y="2531"/>
              <a:ext cx="0" cy="5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93202" name="Line 18"/>
            <p:cNvSpPr>
              <a:spLocks noChangeShapeType="1"/>
            </p:cNvSpPr>
            <p:nvPr/>
          </p:nvSpPr>
          <p:spPr bwMode="auto">
            <a:xfrm>
              <a:off x="2699" y="2531"/>
              <a:ext cx="0" cy="5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93203" name="Line 19"/>
            <p:cNvSpPr>
              <a:spLocks noChangeShapeType="1"/>
            </p:cNvSpPr>
            <p:nvPr/>
          </p:nvSpPr>
          <p:spPr bwMode="auto">
            <a:xfrm>
              <a:off x="3696" y="2531"/>
              <a:ext cx="0" cy="5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93204" name="Line 20"/>
            <p:cNvSpPr>
              <a:spLocks noChangeShapeType="1"/>
            </p:cNvSpPr>
            <p:nvPr/>
          </p:nvSpPr>
          <p:spPr bwMode="auto">
            <a:xfrm>
              <a:off x="4332" y="2531"/>
              <a:ext cx="0" cy="5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93205" name="Line 21"/>
            <p:cNvSpPr>
              <a:spLocks noChangeShapeType="1"/>
            </p:cNvSpPr>
            <p:nvPr/>
          </p:nvSpPr>
          <p:spPr bwMode="auto">
            <a:xfrm>
              <a:off x="1882" y="2531"/>
              <a:ext cx="0" cy="5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93206" name="Text Box 22"/>
            <p:cNvSpPr txBox="1">
              <a:spLocks noChangeArrowheads="1"/>
            </p:cNvSpPr>
            <p:nvPr/>
          </p:nvSpPr>
          <p:spPr bwMode="auto">
            <a:xfrm>
              <a:off x="1938" y="2259"/>
              <a:ext cx="12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93207" name="Text Box 23"/>
            <p:cNvSpPr txBox="1">
              <a:spLocks noChangeArrowheads="1"/>
            </p:cNvSpPr>
            <p:nvPr/>
          </p:nvSpPr>
          <p:spPr bwMode="auto">
            <a:xfrm>
              <a:off x="1212" y="2259"/>
              <a:ext cx="12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1</a:t>
              </a:r>
            </a:p>
          </p:txBody>
        </p:sp>
        <p:sp>
          <p:nvSpPr>
            <p:cNvPr id="93208" name="Text Box 24"/>
            <p:cNvSpPr txBox="1">
              <a:spLocks noChangeArrowheads="1"/>
            </p:cNvSpPr>
            <p:nvPr/>
          </p:nvSpPr>
          <p:spPr bwMode="auto">
            <a:xfrm>
              <a:off x="3742" y="2259"/>
              <a:ext cx="12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4</a:t>
              </a:r>
            </a:p>
          </p:txBody>
        </p:sp>
        <p:sp>
          <p:nvSpPr>
            <p:cNvPr id="93209" name="Text Box 25"/>
            <p:cNvSpPr txBox="1">
              <a:spLocks noChangeArrowheads="1"/>
            </p:cNvSpPr>
            <p:nvPr/>
          </p:nvSpPr>
          <p:spPr bwMode="auto">
            <a:xfrm>
              <a:off x="2744" y="2259"/>
              <a:ext cx="12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3</a:t>
              </a:r>
            </a:p>
          </p:txBody>
        </p:sp>
        <p:sp>
          <p:nvSpPr>
            <p:cNvPr id="93210" name="Text Box 26"/>
            <p:cNvSpPr txBox="1">
              <a:spLocks noChangeArrowheads="1"/>
            </p:cNvSpPr>
            <p:nvPr/>
          </p:nvSpPr>
          <p:spPr bwMode="auto">
            <a:xfrm>
              <a:off x="567" y="2259"/>
              <a:ext cx="12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93211" name="Text Box 27"/>
            <p:cNvSpPr txBox="1">
              <a:spLocks noChangeArrowheads="1"/>
            </p:cNvSpPr>
            <p:nvPr/>
          </p:nvSpPr>
          <p:spPr bwMode="auto">
            <a:xfrm>
              <a:off x="4377" y="2939"/>
              <a:ext cx="487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5</a:t>
              </a: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=10A</a:t>
              </a:r>
              <a:endParaRPr lang="cs-CZ" altLang="cs-CZ" b="1" baseline="-2500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3212" name="Text Box 28"/>
            <p:cNvSpPr txBox="1">
              <a:spLocks noChangeArrowheads="1"/>
            </p:cNvSpPr>
            <p:nvPr/>
          </p:nvSpPr>
          <p:spPr bwMode="auto">
            <a:xfrm>
              <a:off x="4352" y="2259"/>
              <a:ext cx="12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5</a:t>
              </a:r>
            </a:p>
          </p:txBody>
        </p:sp>
        <p:sp>
          <p:nvSpPr>
            <p:cNvPr id="93213" name="Text Box 29"/>
            <p:cNvSpPr txBox="1">
              <a:spLocks noChangeArrowheads="1"/>
            </p:cNvSpPr>
            <p:nvPr/>
          </p:nvSpPr>
          <p:spPr bwMode="auto">
            <a:xfrm>
              <a:off x="3742" y="2939"/>
              <a:ext cx="487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4</a:t>
              </a: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=20A</a:t>
              </a:r>
              <a:endParaRPr lang="cs-CZ" altLang="cs-CZ" b="1" baseline="-2500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3214" name="Text Box 30"/>
            <p:cNvSpPr txBox="1">
              <a:spLocks noChangeArrowheads="1"/>
            </p:cNvSpPr>
            <p:nvPr/>
          </p:nvSpPr>
          <p:spPr bwMode="auto">
            <a:xfrm>
              <a:off x="2744" y="2939"/>
              <a:ext cx="487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3</a:t>
              </a: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=40A</a:t>
              </a:r>
              <a:endParaRPr lang="cs-CZ" altLang="cs-CZ" b="1" baseline="-2500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3215" name="Text Box 31"/>
            <p:cNvSpPr txBox="1">
              <a:spLocks noChangeArrowheads="1"/>
            </p:cNvSpPr>
            <p:nvPr/>
          </p:nvSpPr>
          <p:spPr bwMode="auto">
            <a:xfrm>
              <a:off x="1927" y="2939"/>
              <a:ext cx="487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2</a:t>
              </a: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=30A</a:t>
              </a:r>
              <a:endParaRPr lang="cs-CZ" altLang="cs-CZ" b="1" baseline="-2500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3216" name="Text Box 32"/>
            <p:cNvSpPr txBox="1">
              <a:spLocks noChangeArrowheads="1"/>
            </p:cNvSpPr>
            <p:nvPr/>
          </p:nvSpPr>
          <p:spPr bwMode="auto">
            <a:xfrm>
              <a:off x="1247" y="2939"/>
              <a:ext cx="487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1</a:t>
              </a: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=20A</a:t>
              </a:r>
              <a:endParaRPr lang="cs-CZ" altLang="cs-CZ" b="1" baseline="-2500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3217" name="Text Box 33"/>
            <p:cNvSpPr txBox="1">
              <a:spLocks noChangeArrowheads="1"/>
            </p:cNvSpPr>
            <p:nvPr/>
          </p:nvSpPr>
          <p:spPr bwMode="auto">
            <a:xfrm>
              <a:off x="385" y="2077"/>
              <a:ext cx="8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</a:p>
          </p:txBody>
        </p:sp>
        <p:sp>
          <p:nvSpPr>
            <p:cNvPr id="93218" name="Text Box 34"/>
            <p:cNvSpPr txBox="1">
              <a:spLocks noChangeArrowheads="1"/>
            </p:cNvSpPr>
            <p:nvPr/>
          </p:nvSpPr>
          <p:spPr bwMode="auto">
            <a:xfrm>
              <a:off x="68" y="2206"/>
              <a:ext cx="407" cy="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sz="1600" b="1">
                  <a:solidFill>
                    <a:srgbClr val="0000FF"/>
                  </a:solidFill>
                  <a:latin typeface="Arial" panose="020B0604020202020204" pitchFamily="34" charset="0"/>
                </a:rPr>
                <a:t>400 V</a:t>
              </a:r>
            </a:p>
          </p:txBody>
        </p:sp>
        <p:sp>
          <p:nvSpPr>
            <p:cNvPr id="93219" name="Line 35"/>
            <p:cNvSpPr>
              <a:spLocks noChangeShapeType="1"/>
            </p:cNvSpPr>
            <p:nvPr/>
          </p:nvSpPr>
          <p:spPr bwMode="auto">
            <a:xfrm>
              <a:off x="521" y="2160"/>
              <a:ext cx="0" cy="28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93220" name="Text Box 36"/>
            <p:cNvSpPr txBox="1">
              <a:spLocks noChangeArrowheads="1"/>
            </p:cNvSpPr>
            <p:nvPr/>
          </p:nvSpPr>
          <p:spPr bwMode="auto">
            <a:xfrm>
              <a:off x="793" y="2259"/>
              <a:ext cx="227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l</a:t>
              </a:r>
              <a:r>
                <a:rPr lang="cs-CZ" altLang="cs-CZ" b="1" baseline="-25000">
                  <a:solidFill>
                    <a:srgbClr val="000000"/>
                  </a:solidFill>
                  <a:latin typeface="Arial" panose="020B0604020202020204" pitchFamily="34" charset="0"/>
                </a:rPr>
                <a:t>01</a:t>
              </a:r>
            </a:p>
          </p:txBody>
        </p:sp>
        <p:sp>
          <p:nvSpPr>
            <p:cNvPr id="93221" name="Text Box 37"/>
            <p:cNvSpPr txBox="1">
              <a:spLocks noChangeArrowheads="1"/>
            </p:cNvSpPr>
            <p:nvPr/>
          </p:nvSpPr>
          <p:spPr bwMode="auto">
            <a:xfrm>
              <a:off x="2450" y="2228"/>
              <a:ext cx="294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FF"/>
                  </a:solidFill>
                  <a:latin typeface="Arial" panose="020B0604020202020204" pitchFamily="34" charset="0"/>
                </a:rPr>
                <a:t>U</a:t>
              </a:r>
              <a:r>
                <a:rPr lang="cs-CZ" altLang="cs-CZ" b="1" baseline="-25000">
                  <a:solidFill>
                    <a:srgbClr val="0000FF"/>
                  </a:solidFill>
                  <a:latin typeface="Arial" panose="020B0604020202020204" pitchFamily="34" charset="0"/>
                </a:rPr>
                <a:t>3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3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3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3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3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3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3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3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3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3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31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31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6" grpId="0"/>
      <p:bldP spid="9318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 Box 2"/>
          <p:cNvSpPr txBox="1">
            <a:spLocks noChangeArrowheads="1"/>
          </p:cNvSpPr>
          <p:nvPr/>
        </p:nvSpPr>
        <p:spPr bwMode="auto">
          <a:xfrm>
            <a:off x="107950" y="1998663"/>
            <a:ext cx="4462463" cy="7270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263525" indent="-263525"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162050"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41438"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20825"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1222375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1222375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1222375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1222375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>
                <a:solidFill>
                  <a:schemeClr val="bg2"/>
                </a:solidFill>
                <a:sym typeface="Symbol" panose="05050102010706020507" pitchFamily="18" charset="2"/>
              </a:rPr>
              <a:t>2.	</a:t>
            </a:r>
            <a:r>
              <a:rPr lang="cs-CZ" altLang="cs-CZ" sz="2000" b="1" u="sng">
                <a:solidFill>
                  <a:schemeClr val="bg2"/>
                </a:solidFill>
                <a:sym typeface="Symbol" panose="05050102010706020507" pitchFamily="18" charset="2"/>
              </a:rPr>
              <a:t>Výpočet úbytku napětí na konci vedení a napětí na konci vedení:</a:t>
            </a:r>
          </a:p>
        </p:txBody>
      </p:sp>
      <p:grpSp>
        <p:nvGrpSpPr>
          <p:cNvPr id="94211" name="Group 3"/>
          <p:cNvGrpSpPr>
            <a:grpSpLocks/>
          </p:cNvGrpSpPr>
          <p:nvPr/>
        </p:nvGrpSpPr>
        <p:grpSpPr bwMode="auto">
          <a:xfrm>
            <a:off x="655638" y="128588"/>
            <a:ext cx="7588250" cy="1716087"/>
            <a:chOff x="68" y="2077"/>
            <a:chExt cx="4780" cy="1081"/>
          </a:xfrm>
        </p:grpSpPr>
        <p:sp>
          <p:nvSpPr>
            <p:cNvPr id="94212" name="Oval 4"/>
            <p:cNvSpPr>
              <a:spLocks noChangeAspect="1" noChangeArrowheads="1"/>
            </p:cNvSpPr>
            <p:nvPr/>
          </p:nvSpPr>
          <p:spPr bwMode="auto">
            <a:xfrm>
              <a:off x="1156" y="2440"/>
              <a:ext cx="91" cy="91"/>
            </a:xfrm>
            <a:prstGeom prst="ellipse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sp>
          <p:nvSpPr>
            <p:cNvPr id="94213" name="Oval 5"/>
            <p:cNvSpPr>
              <a:spLocks noChangeAspect="1" noChangeArrowheads="1"/>
            </p:cNvSpPr>
            <p:nvPr/>
          </p:nvSpPr>
          <p:spPr bwMode="auto">
            <a:xfrm>
              <a:off x="1836" y="2440"/>
              <a:ext cx="91" cy="91"/>
            </a:xfrm>
            <a:prstGeom prst="ellipse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sp>
          <p:nvSpPr>
            <p:cNvPr id="94214" name="Oval 6"/>
            <p:cNvSpPr>
              <a:spLocks noChangeAspect="1" noChangeArrowheads="1"/>
            </p:cNvSpPr>
            <p:nvPr/>
          </p:nvSpPr>
          <p:spPr bwMode="auto">
            <a:xfrm>
              <a:off x="2653" y="2440"/>
              <a:ext cx="91" cy="91"/>
            </a:xfrm>
            <a:prstGeom prst="ellipse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sp>
          <p:nvSpPr>
            <p:cNvPr id="94215" name="Oval 7"/>
            <p:cNvSpPr>
              <a:spLocks noChangeAspect="1" noChangeArrowheads="1"/>
            </p:cNvSpPr>
            <p:nvPr/>
          </p:nvSpPr>
          <p:spPr bwMode="auto">
            <a:xfrm>
              <a:off x="3650" y="2440"/>
              <a:ext cx="91" cy="91"/>
            </a:xfrm>
            <a:prstGeom prst="ellipse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sp>
          <p:nvSpPr>
            <p:cNvPr id="94216" name="Oval 8"/>
            <p:cNvSpPr>
              <a:spLocks noChangeAspect="1" noChangeArrowheads="1"/>
            </p:cNvSpPr>
            <p:nvPr/>
          </p:nvSpPr>
          <p:spPr bwMode="auto">
            <a:xfrm>
              <a:off x="475" y="2440"/>
              <a:ext cx="91" cy="91"/>
            </a:xfrm>
            <a:prstGeom prst="ellips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sp>
          <p:nvSpPr>
            <p:cNvPr id="94217" name="Oval 9"/>
            <p:cNvSpPr>
              <a:spLocks noChangeAspect="1" noChangeArrowheads="1"/>
            </p:cNvSpPr>
            <p:nvPr/>
          </p:nvSpPr>
          <p:spPr bwMode="auto">
            <a:xfrm>
              <a:off x="4285" y="2440"/>
              <a:ext cx="91" cy="91"/>
            </a:xfrm>
            <a:prstGeom prst="ellipse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cxnSp>
          <p:nvCxnSpPr>
            <p:cNvPr id="94218" name="AutoShape 10"/>
            <p:cNvCxnSpPr>
              <a:cxnSpLocks noChangeShapeType="1"/>
              <a:stCxn id="94216" idx="6"/>
              <a:endCxn id="94212" idx="2"/>
            </p:cNvCxnSpPr>
            <p:nvPr/>
          </p:nvCxnSpPr>
          <p:spPr bwMode="auto">
            <a:xfrm>
              <a:off x="578" y="2486"/>
              <a:ext cx="570" cy="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4219" name="AutoShape 11"/>
            <p:cNvCxnSpPr>
              <a:cxnSpLocks noChangeShapeType="1"/>
              <a:stCxn id="94212" idx="6"/>
              <a:endCxn id="94213" idx="2"/>
            </p:cNvCxnSpPr>
            <p:nvPr/>
          </p:nvCxnSpPr>
          <p:spPr bwMode="auto">
            <a:xfrm>
              <a:off x="1255" y="2486"/>
              <a:ext cx="573" cy="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4220" name="AutoShape 12"/>
            <p:cNvCxnSpPr>
              <a:cxnSpLocks noChangeShapeType="1"/>
              <a:stCxn id="94213" idx="6"/>
              <a:endCxn id="94214" idx="2"/>
            </p:cNvCxnSpPr>
            <p:nvPr/>
          </p:nvCxnSpPr>
          <p:spPr bwMode="auto">
            <a:xfrm>
              <a:off x="1935" y="2486"/>
              <a:ext cx="710" cy="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4221" name="AutoShape 13"/>
            <p:cNvCxnSpPr>
              <a:cxnSpLocks noChangeShapeType="1"/>
              <a:stCxn id="94214" idx="6"/>
              <a:endCxn id="94215" idx="2"/>
            </p:cNvCxnSpPr>
            <p:nvPr/>
          </p:nvCxnSpPr>
          <p:spPr bwMode="auto">
            <a:xfrm>
              <a:off x="2752" y="2486"/>
              <a:ext cx="890" cy="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4222" name="AutoShape 14"/>
            <p:cNvCxnSpPr>
              <a:cxnSpLocks noChangeShapeType="1"/>
              <a:stCxn id="94215" idx="6"/>
              <a:endCxn id="94217" idx="2"/>
            </p:cNvCxnSpPr>
            <p:nvPr/>
          </p:nvCxnSpPr>
          <p:spPr bwMode="auto">
            <a:xfrm>
              <a:off x="3749" y="2486"/>
              <a:ext cx="528" cy="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94223" name="Line 15"/>
            <p:cNvSpPr>
              <a:spLocks noChangeShapeType="1"/>
            </p:cNvSpPr>
            <p:nvPr/>
          </p:nvSpPr>
          <p:spPr bwMode="auto">
            <a:xfrm>
              <a:off x="1202" y="2531"/>
              <a:ext cx="0" cy="5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94224" name="Line 16"/>
            <p:cNvSpPr>
              <a:spLocks noChangeShapeType="1"/>
            </p:cNvSpPr>
            <p:nvPr/>
          </p:nvSpPr>
          <p:spPr bwMode="auto">
            <a:xfrm>
              <a:off x="2699" y="2531"/>
              <a:ext cx="0" cy="5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94225" name="Line 17"/>
            <p:cNvSpPr>
              <a:spLocks noChangeShapeType="1"/>
            </p:cNvSpPr>
            <p:nvPr/>
          </p:nvSpPr>
          <p:spPr bwMode="auto">
            <a:xfrm>
              <a:off x="3696" y="2531"/>
              <a:ext cx="0" cy="5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94226" name="Line 18"/>
            <p:cNvSpPr>
              <a:spLocks noChangeShapeType="1"/>
            </p:cNvSpPr>
            <p:nvPr/>
          </p:nvSpPr>
          <p:spPr bwMode="auto">
            <a:xfrm>
              <a:off x="4332" y="2531"/>
              <a:ext cx="0" cy="5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94227" name="Line 19"/>
            <p:cNvSpPr>
              <a:spLocks noChangeShapeType="1"/>
            </p:cNvSpPr>
            <p:nvPr/>
          </p:nvSpPr>
          <p:spPr bwMode="auto">
            <a:xfrm>
              <a:off x="1882" y="2531"/>
              <a:ext cx="0" cy="5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94228" name="Text Box 20"/>
            <p:cNvSpPr txBox="1">
              <a:spLocks noChangeArrowheads="1"/>
            </p:cNvSpPr>
            <p:nvPr/>
          </p:nvSpPr>
          <p:spPr bwMode="auto">
            <a:xfrm>
              <a:off x="1938" y="2259"/>
              <a:ext cx="12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94229" name="Text Box 21"/>
            <p:cNvSpPr txBox="1">
              <a:spLocks noChangeArrowheads="1"/>
            </p:cNvSpPr>
            <p:nvPr/>
          </p:nvSpPr>
          <p:spPr bwMode="auto">
            <a:xfrm>
              <a:off x="1212" y="2259"/>
              <a:ext cx="12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1</a:t>
              </a:r>
            </a:p>
          </p:txBody>
        </p:sp>
        <p:sp>
          <p:nvSpPr>
            <p:cNvPr id="94230" name="Text Box 22"/>
            <p:cNvSpPr txBox="1">
              <a:spLocks noChangeArrowheads="1"/>
            </p:cNvSpPr>
            <p:nvPr/>
          </p:nvSpPr>
          <p:spPr bwMode="auto">
            <a:xfrm>
              <a:off x="3742" y="2259"/>
              <a:ext cx="12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4</a:t>
              </a:r>
            </a:p>
          </p:txBody>
        </p:sp>
        <p:sp>
          <p:nvSpPr>
            <p:cNvPr id="94231" name="Text Box 23"/>
            <p:cNvSpPr txBox="1">
              <a:spLocks noChangeArrowheads="1"/>
            </p:cNvSpPr>
            <p:nvPr/>
          </p:nvSpPr>
          <p:spPr bwMode="auto">
            <a:xfrm>
              <a:off x="2744" y="2259"/>
              <a:ext cx="12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3</a:t>
              </a:r>
            </a:p>
          </p:txBody>
        </p:sp>
        <p:sp>
          <p:nvSpPr>
            <p:cNvPr id="94232" name="Text Box 24"/>
            <p:cNvSpPr txBox="1">
              <a:spLocks noChangeArrowheads="1"/>
            </p:cNvSpPr>
            <p:nvPr/>
          </p:nvSpPr>
          <p:spPr bwMode="auto">
            <a:xfrm>
              <a:off x="567" y="2259"/>
              <a:ext cx="12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94233" name="Text Box 25"/>
            <p:cNvSpPr txBox="1">
              <a:spLocks noChangeArrowheads="1"/>
            </p:cNvSpPr>
            <p:nvPr/>
          </p:nvSpPr>
          <p:spPr bwMode="auto">
            <a:xfrm>
              <a:off x="4377" y="2939"/>
              <a:ext cx="471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r</a:t>
              </a: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=10A</a:t>
              </a:r>
              <a:endParaRPr lang="cs-CZ" altLang="cs-CZ" b="1" baseline="-2500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4234" name="Text Box 26"/>
            <p:cNvSpPr txBox="1">
              <a:spLocks noChangeArrowheads="1"/>
            </p:cNvSpPr>
            <p:nvPr/>
          </p:nvSpPr>
          <p:spPr bwMode="auto">
            <a:xfrm>
              <a:off x="4352" y="2259"/>
              <a:ext cx="12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5</a:t>
              </a:r>
            </a:p>
          </p:txBody>
        </p:sp>
        <p:sp>
          <p:nvSpPr>
            <p:cNvPr id="94235" name="Text Box 27"/>
            <p:cNvSpPr txBox="1">
              <a:spLocks noChangeArrowheads="1"/>
            </p:cNvSpPr>
            <p:nvPr/>
          </p:nvSpPr>
          <p:spPr bwMode="auto">
            <a:xfrm>
              <a:off x="3742" y="2939"/>
              <a:ext cx="487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4</a:t>
              </a: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=20A</a:t>
              </a:r>
              <a:endParaRPr lang="cs-CZ" altLang="cs-CZ" b="1" baseline="-2500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4236" name="Text Box 28"/>
            <p:cNvSpPr txBox="1">
              <a:spLocks noChangeArrowheads="1"/>
            </p:cNvSpPr>
            <p:nvPr/>
          </p:nvSpPr>
          <p:spPr bwMode="auto">
            <a:xfrm>
              <a:off x="2744" y="2939"/>
              <a:ext cx="487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3</a:t>
              </a: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=40A</a:t>
              </a:r>
              <a:endParaRPr lang="cs-CZ" altLang="cs-CZ" b="1" baseline="-2500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4237" name="Text Box 29"/>
            <p:cNvSpPr txBox="1">
              <a:spLocks noChangeArrowheads="1"/>
            </p:cNvSpPr>
            <p:nvPr/>
          </p:nvSpPr>
          <p:spPr bwMode="auto">
            <a:xfrm>
              <a:off x="1927" y="2939"/>
              <a:ext cx="487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2</a:t>
              </a: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=30A</a:t>
              </a:r>
              <a:endParaRPr lang="cs-CZ" altLang="cs-CZ" b="1" baseline="-2500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4238" name="Text Box 30"/>
            <p:cNvSpPr txBox="1">
              <a:spLocks noChangeArrowheads="1"/>
            </p:cNvSpPr>
            <p:nvPr/>
          </p:nvSpPr>
          <p:spPr bwMode="auto">
            <a:xfrm>
              <a:off x="1247" y="2939"/>
              <a:ext cx="487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1</a:t>
              </a: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=20A</a:t>
              </a:r>
              <a:endParaRPr lang="cs-CZ" altLang="cs-CZ" b="1" baseline="-2500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4239" name="Text Box 31"/>
            <p:cNvSpPr txBox="1">
              <a:spLocks noChangeArrowheads="1"/>
            </p:cNvSpPr>
            <p:nvPr/>
          </p:nvSpPr>
          <p:spPr bwMode="auto">
            <a:xfrm>
              <a:off x="385" y="2077"/>
              <a:ext cx="8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</a:p>
          </p:txBody>
        </p:sp>
        <p:sp>
          <p:nvSpPr>
            <p:cNvPr id="94240" name="Text Box 32"/>
            <p:cNvSpPr txBox="1">
              <a:spLocks noChangeArrowheads="1"/>
            </p:cNvSpPr>
            <p:nvPr/>
          </p:nvSpPr>
          <p:spPr bwMode="auto">
            <a:xfrm>
              <a:off x="68" y="2206"/>
              <a:ext cx="407" cy="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sz="1600" b="1">
                  <a:solidFill>
                    <a:srgbClr val="0000FF"/>
                  </a:solidFill>
                  <a:latin typeface="Arial" panose="020B0604020202020204" pitchFamily="34" charset="0"/>
                </a:rPr>
                <a:t>400 V</a:t>
              </a:r>
            </a:p>
          </p:txBody>
        </p:sp>
        <p:sp>
          <p:nvSpPr>
            <p:cNvPr id="94241" name="Line 33"/>
            <p:cNvSpPr>
              <a:spLocks noChangeShapeType="1"/>
            </p:cNvSpPr>
            <p:nvPr/>
          </p:nvSpPr>
          <p:spPr bwMode="auto">
            <a:xfrm>
              <a:off x="521" y="2160"/>
              <a:ext cx="0" cy="28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94242" name="Text Box 34"/>
            <p:cNvSpPr txBox="1">
              <a:spLocks noChangeArrowheads="1"/>
            </p:cNvSpPr>
            <p:nvPr/>
          </p:nvSpPr>
          <p:spPr bwMode="auto">
            <a:xfrm>
              <a:off x="793" y="2259"/>
              <a:ext cx="227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l</a:t>
              </a:r>
              <a:r>
                <a:rPr lang="cs-CZ" altLang="cs-CZ" b="1" baseline="-25000">
                  <a:solidFill>
                    <a:srgbClr val="000000"/>
                  </a:solidFill>
                  <a:latin typeface="Arial" panose="020B0604020202020204" pitchFamily="34" charset="0"/>
                </a:rPr>
                <a:t>01</a:t>
              </a:r>
            </a:p>
          </p:txBody>
        </p:sp>
        <p:sp>
          <p:nvSpPr>
            <p:cNvPr id="94243" name="Text Box 35"/>
            <p:cNvSpPr txBox="1">
              <a:spLocks noChangeArrowheads="1"/>
            </p:cNvSpPr>
            <p:nvPr/>
          </p:nvSpPr>
          <p:spPr bwMode="auto">
            <a:xfrm>
              <a:off x="2450" y="2228"/>
              <a:ext cx="294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FF"/>
                  </a:solidFill>
                  <a:latin typeface="Arial" panose="020B0604020202020204" pitchFamily="34" charset="0"/>
                </a:rPr>
                <a:t>U</a:t>
              </a:r>
              <a:r>
                <a:rPr lang="cs-CZ" altLang="cs-CZ" b="1" baseline="-25000">
                  <a:solidFill>
                    <a:srgbClr val="0000FF"/>
                  </a:solidFill>
                  <a:latin typeface="Arial" panose="020B0604020202020204" pitchFamily="34" charset="0"/>
                </a:rPr>
                <a:t>3</a:t>
              </a:r>
            </a:p>
          </p:txBody>
        </p:sp>
      </p:grpSp>
      <p:graphicFrame>
        <p:nvGraphicFramePr>
          <p:cNvPr id="94244" name="Object 36"/>
          <p:cNvGraphicFramePr>
            <a:graphicFrameLocks noChangeAspect="1"/>
          </p:cNvGraphicFramePr>
          <p:nvPr/>
        </p:nvGraphicFramePr>
        <p:xfrm>
          <a:off x="107950" y="2792413"/>
          <a:ext cx="4464050" cy="93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434" name="Rovnice" r:id="rId3" imgW="3047760" imgH="634680" progId="Equation.3">
                  <p:embed/>
                </p:oleObj>
              </mc:Choice>
              <mc:Fallback>
                <p:oleObj name="Rovnice" r:id="rId3" imgW="3047760" imgH="634680" progId="Equation.3">
                  <p:embed/>
                  <p:pic>
                    <p:nvPicPr>
                      <p:cNvPr id="0" name="Object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950" y="2792413"/>
                        <a:ext cx="4464050" cy="933450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 w="25400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4245" name="Text Box 37"/>
          <p:cNvSpPr txBox="1">
            <a:spLocks noChangeArrowheads="1"/>
          </p:cNvSpPr>
          <p:nvPr/>
        </p:nvSpPr>
        <p:spPr bwMode="auto">
          <a:xfrm>
            <a:off x="4859338" y="1989138"/>
            <a:ext cx="4032250" cy="7270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263525" indent="-263525"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162050"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41438"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20825"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1222375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1222375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1222375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1222375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>
                <a:solidFill>
                  <a:schemeClr val="bg2"/>
                </a:solidFill>
                <a:sym typeface="Symbol" panose="05050102010706020507" pitchFamily="18" charset="2"/>
              </a:rPr>
              <a:t>3.	</a:t>
            </a:r>
            <a:r>
              <a:rPr lang="cs-CZ" altLang="cs-CZ" sz="2000" b="1" u="sng">
                <a:solidFill>
                  <a:schemeClr val="bg2"/>
                </a:solidFill>
                <a:sym typeface="Symbol" panose="05050102010706020507" pitchFamily="18" charset="2"/>
              </a:rPr>
              <a:t>Výpočet procentního úbytku napětí na konci vedení:</a:t>
            </a:r>
          </a:p>
        </p:txBody>
      </p:sp>
      <p:graphicFrame>
        <p:nvGraphicFramePr>
          <p:cNvPr id="94246" name="Object 38"/>
          <p:cNvGraphicFramePr>
            <a:graphicFrameLocks noChangeAspect="1"/>
          </p:cNvGraphicFramePr>
          <p:nvPr/>
        </p:nvGraphicFramePr>
        <p:xfrm>
          <a:off x="4716463" y="2852738"/>
          <a:ext cx="4356100" cy="741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435" name="Rovnice" r:id="rId5" imgW="2616120" imgH="444240" progId="Equation.3">
                  <p:embed/>
                </p:oleObj>
              </mc:Choice>
              <mc:Fallback>
                <p:oleObj name="Rovnice" r:id="rId5" imgW="2616120" imgH="444240" progId="Equation.3">
                  <p:embed/>
                  <p:pic>
                    <p:nvPicPr>
                      <p:cNvPr id="0" name="Object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6463" y="2852738"/>
                        <a:ext cx="4356100" cy="741362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 w="25400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4247" name="Text Box 39"/>
          <p:cNvSpPr txBox="1">
            <a:spLocks noChangeArrowheads="1"/>
          </p:cNvSpPr>
          <p:nvPr/>
        </p:nvSpPr>
        <p:spPr bwMode="auto">
          <a:xfrm>
            <a:off x="142875" y="3948113"/>
            <a:ext cx="8893175" cy="11842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720725" indent="-720725" defTabSz="1222375">
              <a:tabLst>
                <a:tab pos="4460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162050" defTabSz="1222375">
              <a:tabLst>
                <a:tab pos="4460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41438" defTabSz="1222375">
              <a:tabLst>
                <a:tab pos="4460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20825" defTabSz="1222375">
              <a:tabLst>
                <a:tab pos="4460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1222375">
              <a:tabLst>
                <a:tab pos="4460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1222375" fontAlgn="base">
              <a:spcBef>
                <a:spcPct val="0"/>
              </a:spcBef>
              <a:spcAft>
                <a:spcPct val="0"/>
              </a:spcAft>
              <a:tabLst>
                <a:tab pos="4460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1222375" fontAlgn="base">
              <a:spcBef>
                <a:spcPct val="0"/>
              </a:spcBef>
              <a:spcAft>
                <a:spcPct val="0"/>
              </a:spcAft>
              <a:tabLst>
                <a:tab pos="4460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1222375" fontAlgn="base">
              <a:spcBef>
                <a:spcPct val="0"/>
              </a:spcBef>
              <a:spcAft>
                <a:spcPct val="0"/>
              </a:spcAft>
              <a:tabLst>
                <a:tab pos="4460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1222375" fontAlgn="base">
              <a:spcBef>
                <a:spcPct val="0"/>
              </a:spcBef>
              <a:spcAft>
                <a:spcPct val="0"/>
              </a:spcAft>
              <a:tabLst>
                <a:tab pos="4460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>
                <a:solidFill>
                  <a:schemeClr val="bg2"/>
                </a:solidFill>
                <a:sym typeface="Symbol" panose="05050102010706020507" pitchFamily="18" charset="2"/>
              </a:rPr>
              <a:t>3. </a:t>
            </a:r>
            <a:r>
              <a:rPr lang="cs-CZ" altLang="cs-CZ" sz="2000" b="1" u="sng">
                <a:solidFill>
                  <a:schemeClr val="bg2"/>
                </a:solidFill>
                <a:sym typeface="Symbol" panose="05050102010706020507" pitchFamily="18" charset="2"/>
              </a:rPr>
              <a:t>Výpočet proudového (výkonového) momentu (pro výpočet U</a:t>
            </a:r>
            <a:r>
              <a:rPr lang="cs-CZ" altLang="cs-CZ" sz="2000" b="1" u="sng" baseline="-25000">
                <a:solidFill>
                  <a:schemeClr val="bg2"/>
                </a:solidFill>
                <a:sym typeface="Symbol" panose="05050102010706020507" pitchFamily="18" charset="2"/>
              </a:rPr>
              <a:t>3</a:t>
            </a:r>
            <a:r>
              <a:rPr lang="cs-CZ" altLang="cs-CZ" sz="2000" b="1" u="sng">
                <a:solidFill>
                  <a:schemeClr val="bg2"/>
                </a:solidFill>
                <a:sym typeface="Symbol" panose="05050102010706020507" pitchFamily="18" charset="2"/>
              </a:rPr>
              <a:t>):</a:t>
            </a:r>
          </a:p>
          <a:p>
            <a:pPr>
              <a:spcBef>
                <a:spcPct val="50000"/>
              </a:spcBef>
            </a:pPr>
            <a:r>
              <a:rPr lang="cs-CZ" altLang="cs-CZ" sz="2000" b="1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Il	=	I</a:t>
            </a:r>
            <a:r>
              <a:rPr lang="cs-CZ" altLang="cs-CZ" sz="2000" b="1" baseline="-2500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1</a:t>
            </a:r>
            <a:r>
              <a:rPr lang="cs-CZ" altLang="cs-CZ" sz="2000" b="1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*l</a:t>
            </a:r>
            <a:r>
              <a:rPr lang="cs-CZ" altLang="cs-CZ" sz="2000" b="1" baseline="-2500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01</a:t>
            </a:r>
            <a:r>
              <a:rPr lang="cs-CZ" altLang="cs-CZ" sz="2000" b="1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+I</a:t>
            </a:r>
            <a:r>
              <a:rPr lang="cs-CZ" altLang="cs-CZ" sz="2000" b="1" baseline="-2500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2</a:t>
            </a:r>
            <a:r>
              <a:rPr lang="cs-CZ" altLang="cs-CZ" sz="2000" b="1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*(l</a:t>
            </a:r>
            <a:r>
              <a:rPr lang="cs-CZ" altLang="cs-CZ" sz="2000" b="1" baseline="-2500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01</a:t>
            </a:r>
            <a:r>
              <a:rPr lang="cs-CZ" altLang="cs-CZ" sz="2000" b="1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+l</a:t>
            </a:r>
            <a:r>
              <a:rPr lang="cs-CZ" altLang="cs-CZ" sz="2000" b="1" baseline="-2500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02</a:t>
            </a:r>
            <a:r>
              <a:rPr lang="cs-CZ" altLang="cs-CZ" sz="2000" b="1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)+I</a:t>
            </a:r>
            <a:r>
              <a:rPr lang="cs-CZ" altLang="cs-CZ" sz="2000" b="1" baseline="-2500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3</a:t>
            </a:r>
            <a:r>
              <a:rPr lang="cs-CZ" altLang="cs-CZ" sz="2000" b="1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*(l</a:t>
            </a:r>
            <a:r>
              <a:rPr lang="cs-CZ" altLang="cs-CZ" sz="2000" b="1" baseline="-2500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01</a:t>
            </a:r>
            <a:r>
              <a:rPr lang="cs-CZ" altLang="cs-CZ" sz="2000" b="1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+l</a:t>
            </a:r>
            <a:r>
              <a:rPr lang="cs-CZ" altLang="cs-CZ" sz="2000" b="1" baseline="-2500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02</a:t>
            </a:r>
            <a:r>
              <a:rPr lang="cs-CZ" altLang="cs-CZ" sz="2000" b="1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+l</a:t>
            </a:r>
            <a:r>
              <a:rPr lang="cs-CZ" altLang="cs-CZ" sz="2000" b="1" baseline="-2500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03</a:t>
            </a:r>
            <a:r>
              <a:rPr lang="cs-CZ" altLang="cs-CZ" sz="2000" b="1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)+(l</a:t>
            </a:r>
            <a:r>
              <a:rPr lang="cs-CZ" altLang="cs-CZ" sz="2000" b="1" baseline="-2500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01</a:t>
            </a:r>
            <a:r>
              <a:rPr lang="cs-CZ" altLang="cs-CZ" sz="2000" b="1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+l</a:t>
            </a:r>
            <a:r>
              <a:rPr lang="cs-CZ" altLang="cs-CZ" sz="2000" b="1" baseline="-2500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02</a:t>
            </a:r>
            <a:r>
              <a:rPr lang="cs-CZ" altLang="cs-CZ" sz="2000" b="1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+l</a:t>
            </a:r>
            <a:r>
              <a:rPr lang="cs-CZ" altLang="cs-CZ" sz="2000" b="1" baseline="-2500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03</a:t>
            </a:r>
            <a:r>
              <a:rPr lang="cs-CZ" altLang="cs-CZ" sz="2000" b="1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)*(I</a:t>
            </a:r>
            <a:r>
              <a:rPr lang="cs-CZ" altLang="cs-CZ" sz="2000" b="1" baseline="-2500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04</a:t>
            </a:r>
            <a:r>
              <a:rPr lang="cs-CZ" altLang="cs-CZ" sz="2000" b="1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+I</a:t>
            </a:r>
            <a:r>
              <a:rPr lang="cs-CZ" altLang="cs-CZ" sz="2000" b="1" baseline="-2500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05</a:t>
            </a:r>
            <a:r>
              <a:rPr lang="cs-CZ" altLang="cs-CZ" sz="2000" b="1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) = 20*50+30*110+40*150+150*30=14800Am</a:t>
            </a:r>
          </a:p>
        </p:txBody>
      </p:sp>
      <p:graphicFrame>
        <p:nvGraphicFramePr>
          <p:cNvPr id="94248" name="Object 40"/>
          <p:cNvGraphicFramePr>
            <a:graphicFrameLocks noChangeAspect="1"/>
          </p:cNvGraphicFramePr>
          <p:nvPr/>
        </p:nvGraphicFramePr>
        <p:xfrm>
          <a:off x="153988" y="5516563"/>
          <a:ext cx="4387850" cy="93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436" name="Rovnice" r:id="rId7" imgW="2997000" imgH="634680" progId="Equation.3">
                  <p:embed/>
                </p:oleObj>
              </mc:Choice>
              <mc:Fallback>
                <p:oleObj name="Rovnice" r:id="rId7" imgW="2997000" imgH="634680" progId="Equation.3">
                  <p:embed/>
                  <p:pic>
                    <p:nvPicPr>
                      <p:cNvPr id="0" name="Object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988" y="5516563"/>
                        <a:ext cx="4387850" cy="933450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 w="25400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4249" name="Object 41"/>
          <p:cNvGraphicFramePr>
            <a:graphicFrameLocks noChangeAspect="1"/>
          </p:cNvGraphicFramePr>
          <p:nvPr/>
        </p:nvGraphicFramePr>
        <p:xfrm>
          <a:off x="4716463" y="5589588"/>
          <a:ext cx="4335462" cy="741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437" name="Rovnice" r:id="rId9" imgW="2603160" imgH="444240" progId="Equation.3">
                  <p:embed/>
                </p:oleObj>
              </mc:Choice>
              <mc:Fallback>
                <p:oleObj name="Rovnice" r:id="rId9" imgW="2603160" imgH="444240" progId="Equation.3">
                  <p:embed/>
                  <p:pic>
                    <p:nvPicPr>
                      <p:cNvPr id="0" name="Object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6463" y="5589588"/>
                        <a:ext cx="4335462" cy="741362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 w="25400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4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4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4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4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4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4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4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4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4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4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4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4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4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4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4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4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42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4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4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4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4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4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4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0" grpId="0"/>
      <p:bldP spid="9424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18487" cy="504825"/>
          </a:xfrm>
        </p:spPr>
        <p:txBody>
          <a:bodyPr/>
          <a:lstStyle/>
          <a:p>
            <a:r>
              <a:rPr lang="cs-CZ" altLang="cs-CZ" sz="2800" b="1" u="sng">
                <a:solidFill>
                  <a:schemeClr val="bg2"/>
                </a:solidFill>
                <a:effectLst/>
              </a:rPr>
              <a:t>Příklady</a:t>
            </a:r>
          </a:p>
        </p:txBody>
      </p:sp>
      <p:sp>
        <p:nvSpPr>
          <p:cNvPr id="95235" name="Text Box 3"/>
          <p:cNvSpPr txBox="1">
            <a:spLocks noChangeArrowheads="1"/>
          </p:cNvSpPr>
          <p:nvPr/>
        </p:nvSpPr>
        <p:spPr bwMode="auto">
          <a:xfrm>
            <a:off x="250825" y="692150"/>
            <a:ext cx="8713788" cy="17653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defTabSz="1222375"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162050" defTabSz="1222375"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41438" defTabSz="1222375"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20825" defTabSz="1222375"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1222375"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1222375" fontAlgn="base">
              <a:spcBef>
                <a:spcPct val="0"/>
              </a:spcBef>
              <a:spcAft>
                <a:spcPct val="0"/>
              </a:spcAft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1222375" fontAlgn="base">
              <a:spcBef>
                <a:spcPct val="0"/>
              </a:spcBef>
              <a:spcAft>
                <a:spcPct val="0"/>
              </a:spcAft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1222375" fontAlgn="base">
              <a:spcBef>
                <a:spcPct val="0"/>
              </a:spcBef>
              <a:spcAft>
                <a:spcPct val="0"/>
              </a:spcAft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1222375" fontAlgn="base">
              <a:spcBef>
                <a:spcPct val="0"/>
              </a:spcBef>
              <a:spcAft>
                <a:spcPct val="0"/>
              </a:spcAft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Vypočítejte průřez stejnosměrného vedení. Napětí na počátku vedení je 305 V, dovolený úbytek napětí je 5%, jmenovité napětí 300 V, materiál vodiče hliník.</a:t>
            </a:r>
          </a:p>
          <a:p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Odběry:	1. 	P</a:t>
            </a:r>
            <a:r>
              <a:rPr lang="cs-CZ" altLang="cs-CZ" b="1" baseline="-25000">
                <a:solidFill>
                  <a:schemeClr val="bg2"/>
                </a:solidFill>
                <a:sym typeface="Symbol" panose="05050102010706020507" pitchFamily="18" charset="2"/>
              </a:rPr>
              <a:t>1</a:t>
            </a:r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 = 6 kW	vzdálenost mezi odběry	l</a:t>
            </a:r>
            <a:r>
              <a:rPr lang="cs-CZ" altLang="cs-CZ" b="1" baseline="-25000">
                <a:solidFill>
                  <a:schemeClr val="bg2"/>
                </a:solidFill>
                <a:sym typeface="Symbol" panose="05050102010706020507" pitchFamily="18" charset="2"/>
              </a:rPr>
              <a:t>01</a:t>
            </a:r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 = 40 m </a:t>
            </a:r>
          </a:p>
          <a:p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	2.	P</a:t>
            </a:r>
            <a:r>
              <a:rPr lang="cs-CZ" altLang="cs-CZ" b="1" baseline="-25000">
                <a:solidFill>
                  <a:schemeClr val="bg2"/>
                </a:solidFill>
                <a:sym typeface="Symbol" panose="05050102010706020507" pitchFamily="18" charset="2"/>
              </a:rPr>
              <a:t>2</a:t>
            </a:r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 = 5 kW		l</a:t>
            </a:r>
            <a:r>
              <a:rPr lang="cs-CZ" altLang="cs-CZ" b="1" baseline="-25000">
                <a:solidFill>
                  <a:schemeClr val="bg2"/>
                </a:solidFill>
                <a:sym typeface="Symbol" panose="05050102010706020507" pitchFamily="18" charset="2"/>
              </a:rPr>
              <a:t>12</a:t>
            </a:r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 = 30 m </a:t>
            </a:r>
          </a:p>
          <a:p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	3.	P</a:t>
            </a:r>
            <a:r>
              <a:rPr lang="cs-CZ" altLang="cs-CZ" b="1" baseline="-25000">
                <a:solidFill>
                  <a:schemeClr val="bg2"/>
                </a:solidFill>
                <a:sym typeface="Symbol" panose="05050102010706020507" pitchFamily="18" charset="2"/>
              </a:rPr>
              <a:t>3</a:t>
            </a:r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 = 8 kW		l</a:t>
            </a:r>
            <a:r>
              <a:rPr lang="cs-CZ" altLang="cs-CZ" b="1" baseline="-25000">
                <a:solidFill>
                  <a:schemeClr val="bg2"/>
                </a:solidFill>
                <a:sym typeface="Symbol" panose="05050102010706020507" pitchFamily="18" charset="2"/>
              </a:rPr>
              <a:t>23</a:t>
            </a:r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 = 20 m</a:t>
            </a:r>
          </a:p>
          <a:p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	4.	P</a:t>
            </a:r>
            <a:r>
              <a:rPr lang="cs-CZ" altLang="cs-CZ" b="1" baseline="-25000">
                <a:solidFill>
                  <a:schemeClr val="bg2"/>
                </a:solidFill>
                <a:sym typeface="Symbol" panose="05050102010706020507" pitchFamily="18" charset="2"/>
              </a:rPr>
              <a:t>4</a:t>
            </a:r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 = 4 kW		l</a:t>
            </a:r>
            <a:r>
              <a:rPr lang="cs-CZ" altLang="cs-CZ" b="1" baseline="-25000">
                <a:solidFill>
                  <a:schemeClr val="bg2"/>
                </a:solidFill>
                <a:sym typeface="Symbol" panose="05050102010706020507" pitchFamily="18" charset="2"/>
              </a:rPr>
              <a:t>34</a:t>
            </a:r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 = 50 m</a:t>
            </a:r>
          </a:p>
        </p:txBody>
      </p:sp>
      <p:sp>
        <p:nvSpPr>
          <p:cNvPr id="95236" name="Text Box 4"/>
          <p:cNvSpPr txBox="1">
            <a:spLocks noChangeArrowheads="1"/>
          </p:cNvSpPr>
          <p:nvPr/>
        </p:nvSpPr>
        <p:spPr bwMode="auto">
          <a:xfrm>
            <a:off x="107950" y="4221163"/>
            <a:ext cx="6696075" cy="4222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162050"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41438"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20825"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1222375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1222375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1222375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1222375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>
                <a:solidFill>
                  <a:schemeClr val="bg2"/>
                </a:solidFill>
                <a:sym typeface="Symbol" panose="05050102010706020507" pitchFamily="18" charset="2"/>
              </a:rPr>
              <a:t>1. </a:t>
            </a:r>
            <a:r>
              <a:rPr lang="cs-CZ" altLang="cs-CZ" sz="2000" b="1" u="sng">
                <a:solidFill>
                  <a:schemeClr val="bg2"/>
                </a:solidFill>
                <a:sym typeface="Symbol" panose="05050102010706020507" pitchFamily="18" charset="2"/>
              </a:rPr>
              <a:t>Výpočet dovoleného úbytku napětí na konci vedení</a:t>
            </a:r>
            <a:endParaRPr lang="cs-CZ" altLang="cs-CZ" sz="2000" b="1">
              <a:solidFill>
                <a:schemeClr val="bg2"/>
              </a:solidFill>
              <a:latin typeface="Comic Sans MS" panose="030F0702030302020204" pitchFamily="66" charset="0"/>
              <a:sym typeface="Symbol" panose="05050102010706020507" pitchFamily="18" charset="2"/>
            </a:endParaRPr>
          </a:p>
        </p:txBody>
      </p:sp>
      <p:grpSp>
        <p:nvGrpSpPr>
          <p:cNvPr id="95237" name="Group 5"/>
          <p:cNvGrpSpPr>
            <a:grpSpLocks/>
          </p:cNvGrpSpPr>
          <p:nvPr/>
        </p:nvGrpSpPr>
        <p:grpSpPr bwMode="auto">
          <a:xfrm>
            <a:off x="419100" y="2420938"/>
            <a:ext cx="7081838" cy="1584325"/>
            <a:chOff x="264" y="1525"/>
            <a:chExt cx="4461" cy="998"/>
          </a:xfrm>
        </p:grpSpPr>
        <p:sp>
          <p:nvSpPr>
            <p:cNvPr id="95238" name="Oval 6"/>
            <p:cNvSpPr>
              <a:spLocks noChangeAspect="1" noChangeArrowheads="1"/>
            </p:cNvSpPr>
            <p:nvPr/>
          </p:nvSpPr>
          <p:spPr bwMode="auto">
            <a:xfrm>
              <a:off x="1352" y="1888"/>
              <a:ext cx="91" cy="91"/>
            </a:xfrm>
            <a:prstGeom prst="ellipse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sp>
          <p:nvSpPr>
            <p:cNvPr id="95239" name="Oval 7"/>
            <p:cNvSpPr>
              <a:spLocks noChangeAspect="1" noChangeArrowheads="1"/>
            </p:cNvSpPr>
            <p:nvPr/>
          </p:nvSpPr>
          <p:spPr bwMode="auto">
            <a:xfrm>
              <a:off x="2245" y="1888"/>
              <a:ext cx="91" cy="91"/>
            </a:xfrm>
            <a:prstGeom prst="ellipse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sp>
          <p:nvSpPr>
            <p:cNvPr id="95240" name="Oval 8"/>
            <p:cNvSpPr>
              <a:spLocks noChangeAspect="1" noChangeArrowheads="1"/>
            </p:cNvSpPr>
            <p:nvPr/>
          </p:nvSpPr>
          <p:spPr bwMode="auto">
            <a:xfrm>
              <a:off x="3061" y="1888"/>
              <a:ext cx="91" cy="91"/>
            </a:xfrm>
            <a:prstGeom prst="ellipse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sp>
          <p:nvSpPr>
            <p:cNvPr id="95241" name="Oval 9"/>
            <p:cNvSpPr>
              <a:spLocks noChangeAspect="1" noChangeArrowheads="1"/>
            </p:cNvSpPr>
            <p:nvPr/>
          </p:nvSpPr>
          <p:spPr bwMode="auto">
            <a:xfrm>
              <a:off x="4059" y="1888"/>
              <a:ext cx="91" cy="91"/>
            </a:xfrm>
            <a:prstGeom prst="ellipse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sp>
          <p:nvSpPr>
            <p:cNvPr id="95242" name="Oval 10"/>
            <p:cNvSpPr>
              <a:spLocks noChangeAspect="1" noChangeArrowheads="1"/>
            </p:cNvSpPr>
            <p:nvPr/>
          </p:nvSpPr>
          <p:spPr bwMode="auto">
            <a:xfrm>
              <a:off x="671" y="1888"/>
              <a:ext cx="91" cy="91"/>
            </a:xfrm>
            <a:prstGeom prst="ellips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cxnSp>
          <p:nvCxnSpPr>
            <p:cNvPr id="95243" name="AutoShape 11"/>
            <p:cNvCxnSpPr>
              <a:cxnSpLocks noChangeShapeType="1"/>
              <a:stCxn id="95242" idx="6"/>
              <a:endCxn id="95238" idx="2"/>
            </p:cNvCxnSpPr>
            <p:nvPr/>
          </p:nvCxnSpPr>
          <p:spPr bwMode="auto">
            <a:xfrm>
              <a:off x="774" y="1934"/>
              <a:ext cx="570" cy="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5244" name="AutoShape 12"/>
            <p:cNvCxnSpPr>
              <a:cxnSpLocks noChangeShapeType="1"/>
              <a:stCxn id="95238" idx="6"/>
              <a:endCxn id="95239" idx="2"/>
            </p:cNvCxnSpPr>
            <p:nvPr/>
          </p:nvCxnSpPr>
          <p:spPr bwMode="auto">
            <a:xfrm>
              <a:off x="1451" y="1934"/>
              <a:ext cx="786" cy="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5245" name="AutoShape 13"/>
            <p:cNvCxnSpPr>
              <a:cxnSpLocks noChangeShapeType="1"/>
              <a:stCxn id="95239" idx="6"/>
              <a:endCxn id="95240" idx="2"/>
            </p:cNvCxnSpPr>
            <p:nvPr/>
          </p:nvCxnSpPr>
          <p:spPr bwMode="auto">
            <a:xfrm>
              <a:off x="2344" y="1934"/>
              <a:ext cx="709" cy="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5246" name="AutoShape 14"/>
            <p:cNvCxnSpPr>
              <a:cxnSpLocks noChangeShapeType="1"/>
              <a:stCxn id="95240" idx="6"/>
              <a:endCxn id="95241" idx="2"/>
            </p:cNvCxnSpPr>
            <p:nvPr/>
          </p:nvCxnSpPr>
          <p:spPr bwMode="auto">
            <a:xfrm>
              <a:off x="3160" y="1934"/>
              <a:ext cx="891" cy="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95247" name="Line 15"/>
            <p:cNvSpPr>
              <a:spLocks noChangeShapeType="1"/>
            </p:cNvSpPr>
            <p:nvPr/>
          </p:nvSpPr>
          <p:spPr bwMode="auto">
            <a:xfrm>
              <a:off x="1398" y="1979"/>
              <a:ext cx="0" cy="5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95248" name="Line 16"/>
            <p:cNvSpPr>
              <a:spLocks noChangeShapeType="1"/>
            </p:cNvSpPr>
            <p:nvPr/>
          </p:nvSpPr>
          <p:spPr bwMode="auto">
            <a:xfrm>
              <a:off x="3107" y="1979"/>
              <a:ext cx="0" cy="5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95249" name="Line 17"/>
            <p:cNvSpPr>
              <a:spLocks noChangeShapeType="1"/>
            </p:cNvSpPr>
            <p:nvPr/>
          </p:nvSpPr>
          <p:spPr bwMode="auto">
            <a:xfrm>
              <a:off x="4105" y="1979"/>
              <a:ext cx="0" cy="5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95250" name="Line 18"/>
            <p:cNvSpPr>
              <a:spLocks noChangeShapeType="1"/>
            </p:cNvSpPr>
            <p:nvPr/>
          </p:nvSpPr>
          <p:spPr bwMode="auto">
            <a:xfrm>
              <a:off x="2290" y="1979"/>
              <a:ext cx="0" cy="5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95251" name="Text Box 19"/>
            <p:cNvSpPr txBox="1">
              <a:spLocks noChangeArrowheads="1"/>
            </p:cNvSpPr>
            <p:nvPr/>
          </p:nvSpPr>
          <p:spPr bwMode="auto">
            <a:xfrm>
              <a:off x="2134" y="1707"/>
              <a:ext cx="12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95252" name="Text Box 20"/>
            <p:cNvSpPr txBox="1">
              <a:spLocks noChangeArrowheads="1"/>
            </p:cNvSpPr>
            <p:nvPr/>
          </p:nvSpPr>
          <p:spPr bwMode="auto">
            <a:xfrm>
              <a:off x="1408" y="1707"/>
              <a:ext cx="12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1</a:t>
              </a:r>
            </a:p>
          </p:txBody>
        </p:sp>
        <p:sp>
          <p:nvSpPr>
            <p:cNvPr id="95253" name="Text Box 21"/>
            <p:cNvSpPr txBox="1">
              <a:spLocks noChangeArrowheads="1"/>
            </p:cNvSpPr>
            <p:nvPr/>
          </p:nvSpPr>
          <p:spPr bwMode="auto">
            <a:xfrm>
              <a:off x="3938" y="1707"/>
              <a:ext cx="12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4</a:t>
              </a:r>
            </a:p>
          </p:txBody>
        </p:sp>
        <p:sp>
          <p:nvSpPr>
            <p:cNvPr id="95254" name="Text Box 22"/>
            <p:cNvSpPr txBox="1">
              <a:spLocks noChangeArrowheads="1"/>
            </p:cNvSpPr>
            <p:nvPr/>
          </p:nvSpPr>
          <p:spPr bwMode="auto">
            <a:xfrm>
              <a:off x="2940" y="1707"/>
              <a:ext cx="12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3</a:t>
              </a:r>
            </a:p>
          </p:txBody>
        </p:sp>
        <p:sp>
          <p:nvSpPr>
            <p:cNvPr id="95255" name="Text Box 23"/>
            <p:cNvSpPr txBox="1">
              <a:spLocks noChangeArrowheads="1"/>
            </p:cNvSpPr>
            <p:nvPr/>
          </p:nvSpPr>
          <p:spPr bwMode="auto">
            <a:xfrm>
              <a:off x="763" y="1707"/>
              <a:ext cx="12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95256" name="Text Box 24"/>
            <p:cNvSpPr txBox="1">
              <a:spLocks noChangeArrowheads="1"/>
            </p:cNvSpPr>
            <p:nvPr/>
          </p:nvSpPr>
          <p:spPr bwMode="auto">
            <a:xfrm>
              <a:off x="4150" y="2251"/>
              <a:ext cx="575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P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4</a:t>
              </a: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=4kW</a:t>
              </a:r>
              <a:endParaRPr lang="cs-CZ" altLang="cs-CZ" b="1" baseline="-2500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5257" name="Text Box 25"/>
            <p:cNvSpPr txBox="1">
              <a:spLocks noChangeArrowheads="1"/>
            </p:cNvSpPr>
            <p:nvPr/>
          </p:nvSpPr>
          <p:spPr bwMode="auto">
            <a:xfrm>
              <a:off x="3167" y="2251"/>
              <a:ext cx="575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P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3</a:t>
              </a: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=8kW</a:t>
              </a:r>
              <a:endParaRPr lang="cs-CZ" altLang="cs-CZ" b="1" baseline="-2500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5258" name="Text Box 26"/>
            <p:cNvSpPr txBox="1">
              <a:spLocks noChangeArrowheads="1"/>
            </p:cNvSpPr>
            <p:nvPr/>
          </p:nvSpPr>
          <p:spPr bwMode="auto">
            <a:xfrm>
              <a:off x="2350" y="2251"/>
              <a:ext cx="575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P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2</a:t>
              </a: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=5kW</a:t>
              </a:r>
              <a:endParaRPr lang="cs-CZ" altLang="cs-CZ" b="1" baseline="-2500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5259" name="Text Box 27"/>
            <p:cNvSpPr txBox="1">
              <a:spLocks noChangeArrowheads="1"/>
            </p:cNvSpPr>
            <p:nvPr/>
          </p:nvSpPr>
          <p:spPr bwMode="auto">
            <a:xfrm>
              <a:off x="1443" y="2251"/>
              <a:ext cx="575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P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1</a:t>
              </a: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=6kW</a:t>
              </a:r>
              <a:endParaRPr lang="cs-CZ" altLang="cs-CZ" b="1" baseline="-2500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5260" name="Text Box 28"/>
            <p:cNvSpPr txBox="1">
              <a:spLocks noChangeArrowheads="1"/>
            </p:cNvSpPr>
            <p:nvPr/>
          </p:nvSpPr>
          <p:spPr bwMode="auto">
            <a:xfrm>
              <a:off x="581" y="1525"/>
              <a:ext cx="8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</a:p>
          </p:txBody>
        </p:sp>
        <p:sp>
          <p:nvSpPr>
            <p:cNvPr id="95261" name="Text Box 29"/>
            <p:cNvSpPr txBox="1">
              <a:spLocks noChangeArrowheads="1"/>
            </p:cNvSpPr>
            <p:nvPr/>
          </p:nvSpPr>
          <p:spPr bwMode="auto">
            <a:xfrm>
              <a:off x="264" y="1654"/>
              <a:ext cx="407" cy="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sz="1600" b="1">
                  <a:solidFill>
                    <a:srgbClr val="0000FF"/>
                  </a:solidFill>
                  <a:latin typeface="Arial" panose="020B0604020202020204" pitchFamily="34" charset="0"/>
                </a:rPr>
                <a:t>300 V</a:t>
              </a:r>
            </a:p>
          </p:txBody>
        </p:sp>
        <p:sp>
          <p:nvSpPr>
            <p:cNvPr id="95262" name="Line 30"/>
            <p:cNvSpPr>
              <a:spLocks noChangeShapeType="1"/>
            </p:cNvSpPr>
            <p:nvPr/>
          </p:nvSpPr>
          <p:spPr bwMode="auto">
            <a:xfrm>
              <a:off x="717" y="1608"/>
              <a:ext cx="0" cy="28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</p:grpSp>
      <p:graphicFrame>
        <p:nvGraphicFramePr>
          <p:cNvPr id="95263" name="Object 31"/>
          <p:cNvGraphicFramePr>
            <a:graphicFrameLocks noChangeAspect="1"/>
          </p:cNvGraphicFramePr>
          <p:nvPr/>
        </p:nvGraphicFramePr>
        <p:xfrm>
          <a:off x="1179513" y="4724400"/>
          <a:ext cx="5624512" cy="784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311" name="Rovnice" r:id="rId3" imgW="3377880" imgH="469800" progId="Equation.3">
                  <p:embed/>
                </p:oleObj>
              </mc:Choice>
              <mc:Fallback>
                <p:oleObj name="Rovnice" r:id="rId3" imgW="3377880" imgH="469800" progId="Equation.3">
                  <p:embed/>
                  <p:pic>
                    <p:nvPicPr>
                      <p:cNvPr id="0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9513" y="4724400"/>
                        <a:ext cx="5624512" cy="784225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 w="25400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5264" name="Text Box 32"/>
          <p:cNvSpPr txBox="1">
            <a:spLocks noChangeArrowheads="1"/>
          </p:cNvSpPr>
          <p:nvPr/>
        </p:nvSpPr>
        <p:spPr bwMode="auto">
          <a:xfrm>
            <a:off x="107950" y="5718175"/>
            <a:ext cx="8856663" cy="8794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162050"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41438"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20825"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1222375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1222375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1222375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1222375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>
                <a:solidFill>
                  <a:schemeClr val="bg2"/>
                </a:solidFill>
                <a:sym typeface="Symbol" panose="05050102010706020507" pitchFamily="18" charset="2"/>
              </a:rPr>
              <a:t>2. </a:t>
            </a:r>
            <a:r>
              <a:rPr lang="cs-CZ" altLang="cs-CZ" sz="2000" b="1" u="sng">
                <a:solidFill>
                  <a:schemeClr val="bg2"/>
                </a:solidFill>
                <a:sym typeface="Symbol" panose="05050102010706020507" pitchFamily="18" charset="2"/>
              </a:rPr>
              <a:t>Výpočet výkonového momentu:</a:t>
            </a:r>
          </a:p>
          <a:p>
            <a:pPr>
              <a:spcBef>
                <a:spcPct val="50000"/>
              </a:spcBef>
            </a:pPr>
            <a:r>
              <a:rPr lang="cs-CZ" altLang="cs-CZ" sz="2000" b="1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Pl = 6*40*5*(40+30)+8*(40+30+20)+4*(40+30+20+50) = 1870 kWm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5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5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5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5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5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5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5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5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5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52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52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52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5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52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952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34" grpId="0"/>
      <p:bldP spid="9523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18487" cy="504825"/>
          </a:xfrm>
        </p:spPr>
        <p:txBody>
          <a:bodyPr/>
          <a:lstStyle/>
          <a:p>
            <a:r>
              <a:rPr lang="cs-CZ" altLang="cs-CZ" sz="2800" b="1" u="sng">
                <a:solidFill>
                  <a:schemeClr val="bg2"/>
                </a:solidFill>
                <a:effectLst/>
              </a:rPr>
              <a:t>Příklady superpoziční metoda</a:t>
            </a:r>
          </a:p>
        </p:txBody>
      </p:sp>
      <p:sp>
        <p:nvSpPr>
          <p:cNvPr id="96259" name="Text Box 3"/>
          <p:cNvSpPr txBox="1">
            <a:spLocks noChangeArrowheads="1"/>
          </p:cNvSpPr>
          <p:nvPr/>
        </p:nvSpPr>
        <p:spPr bwMode="auto">
          <a:xfrm>
            <a:off x="250825" y="692150"/>
            <a:ext cx="8713788" cy="17653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defTabSz="1222375"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162050" defTabSz="1222375"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41438" defTabSz="1222375"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20825" defTabSz="1222375"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1222375"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1222375" fontAlgn="base">
              <a:spcBef>
                <a:spcPct val="0"/>
              </a:spcBef>
              <a:spcAft>
                <a:spcPct val="0"/>
              </a:spcAft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1222375" fontAlgn="base">
              <a:spcBef>
                <a:spcPct val="0"/>
              </a:spcBef>
              <a:spcAft>
                <a:spcPct val="0"/>
              </a:spcAft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1222375" fontAlgn="base">
              <a:spcBef>
                <a:spcPct val="0"/>
              </a:spcBef>
              <a:spcAft>
                <a:spcPct val="0"/>
              </a:spcAft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1222375" fontAlgn="base">
              <a:spcBef>
                <a:spcPct val="0"/>
              </a:spcBef>
              <a:spcAft>
                <a:spcPct val="0"/>
              </a:spcAft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Vypočítejte průřez stejnosměrného vedení. Napětí na počátku vedení je 305 V, dovolený úbytek napětí je 5%, jmenovité napětí 300 V, materiál vodiče hliník.</a:t>
            </a:r>
          </a:p>
          <a:p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Odběry:	1. 	P</a:t>
            </a:r>
            <a:r>
              <a:rPr lang="cs-CZ" altLang="cs-CZ" b="1" baseline="-25000">
                <a:solidFill>
                  <a:schemeClr val="bg2"/>
                </a:solidFill>
                <a:sym typeface="Symbol" panose="05050102010706020507" pitchFamily="18" charset="2"/>
              </a:rPr>
              <a:t>1</a:t>
            </a:r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 = 6 kW	vzdálenost mezi odběry	l</a:t>
            </a:r>
            <a:r>
              <a:rPr lang="cs-CZ" altLang="cs-CZ" b="1" baseline="-25000">
                <a:solidFill>
                  <a:schemeClr val="bg2"/>
                </a:solidFill>
                <a:sym typeface="Symbol" panose="05050102010706020507" pitchFamily="18" charset="2"/>
              </a:rPr>
              <a:t>01</a:t>
            </a:r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 = 40 m </a:t>
            </a:r>
          </a:p>
          <a:p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	2.	P</a:t>
            </a:r>
            <a:r>
              <a:rPr lang="cs-CZ" altLang="cs-CZ" b="1" baseline="-25000">
                <a:solidFill>
                  <a:schemeClr val="bg2"/>
                </a:solidFill>
                <a:sym typeface="Symbol" panose="05050102010706020507" pitchFamily="18" charset="2"/>
              </a:rPr>
              <a:t>2</a:t>
            </a:r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 = 5 kW		l</a:t>
            </a:r>
            <a:r>
              <a:rPr lang="cs-CZ" altLang="cs-CZ" b="1" baseline="-25000">
                <a:solidFill>
                  <a:schemeClr val="bg2"/>
                </a:solidFill>
                <a:sym typeface="Symbol" panose="05050102010706020507" pitchFamily="18" charset="2"/>
              </a:rPr>
              <a:t>12</a:t>
            </a:r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 = 30 m </a:t>
            </a:r>
          </a:p>
          <a:p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	3.	P</a:t>
            </a:r>
            <a:r>
              <a:rPr lang="cs-CZ" altLang="cs-CZ" b="1" baseline="-25000">
                <a:solidFill>
                  <a:schemeClr val="bg2"/>
                </a:solidFill>
                <a:sym typeface="Symbol" panose="05050102010706020507" pitchFamily="18" charset="2"/>
              </a:rPr>
              <a:t>3</a:t>
            </a:r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 = 8 kW		l</a:t>
            </a:r>
            <a:r>
              <a:rPr lang="cs-CZ" altLang="cs-CZ" b="1" baseline="-25000">
                <a:solidFill>
                  <a:schemeClr val="bg2"/>
                </a:solidFill>
                <a:sym typeface="Symbol" panose="05050102010706020507" pitchFamily="18" charset="2"/>
              </a:rPr>
              <a:t>23</a:t>
            </a:r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 = 20 m</a:t>
            </a:r>
          </a:p>
          <a:p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	4.	P</a:t>
            </a:r>
            <a:r>
              <a:rPr lang="cs-CZ" altLang="cs-CZ" b="1" baseline="-25000">
                <a:solidFill>
                  <a:schemeClr val="bg2"/>
                </a:solidFill>
                <a:sym typeface="Symbol" panose="05050102010706020507" pitchFamily="18" charset="2"/>
              </a:rPr>
              <a:t>4</a:t>
            </a:r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 = 4 kW		l</a:t>
            </a:r>
            <a:r>
              <a:rPr lang="cs-CZ" altLang="cs-CZ" b="1" baseline="-25000">
                <a:solidFill>
                  <a:schemeClr val="bg2"/>
                </a:solidFill>
                <a:sym typeface="Symbol" panose="05050102010706020507" pitchFamily="18" charset="2"/>
              </a:rPr>
              <a:t>34</a:t>
            </a:r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 = 50 m</a:t>
            </a:r>
          </a:p>
        </p:txBody>
      </p:sp>
      <p:sp>
        <p:nvSpPr>
          <p:cNvPr id="96260" name="Text Box 4"/>
          <p:cNvSpPr txBox="1">
            <a:spLocks noChangeArrowheads="1"/>
          </p:cNvSpPr>
          <p:nvPr/>
        </p:nvSpPr>
        <p:spPr bwMode="auto">
          <a:xfrm>
            <a:off x="107950" y="4221163"/>
            <a:ext cx="2663825" cy="4222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162050"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41438"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20825"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1222375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1222375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1222375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1222375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>
                <a:solidFill>
                  <a:schemeClr val="bg2"/>
                </a:solidFill>
                <a:sym typeface="Symbol" panose="05050102010706020507" pitchFamily="18" charset="2"/>
              </a:rPr>
              <a:t>3. </a:t>
            </a:r>
            <a:r>
              <a:rPr lang="cs-CZ" altLang="cs-CZ" sz="2000" b="1" u="sng">
                <a:solidFill>
                  <a:schemeClr val="bg2"/>
                </a:solidFill>
                <a:sym typeface="Symbol" panose="05050102010706020507" pitchFamily="18" charset="2"/>
              </a:rPr>
              <a:t>Výpočet průřezu</a:t>
            </a:r>
            <a:endParaRPr lang="cs-CZ" altLang="cs-CZ" sz="2000" b="1">
              <a:solidFill>
                <a:schemeClr val="bg2"/>
              </a:solidFill>
              <a:latin typeface="Comic Sans MS" panose="030F0702030302020204" pitchFamily="66" charset="0"/>
              <a:sym typeface="Symbol" panose="05050102010706020507" pitchFamily="18" charset="2"/>
            </a:endParaRPr>
          </a:p>
        </p:txBody>
      </p:sp>
      <p:grpSp>
        <p:nvGrpSpPr>
          <p:cNvPr id="96261" name="Group 5"/>
          <p:cNvGrpSpPr>
            <a:grpSpLocks/>
          </p:cNvGrpSpPr>
          <p:nvPr/>
        </p:nvGrpSpPr>
        <p:grpSpPr bwMode="auto">
          <a:xfrm>
            <a:off x="419100" y="2420938"/>
            <a:ext cx="7081838" cy="1584325"/>
            <a:chOff x="264" y="1525"/>
            <a:chExt cx="4461" cy="998"/>
          </a:xfrm>
        </p:grpSpPr>
        <p:sp>
          <p:nvSpPr>
            <p:cNvPr id="96262" name="Oval 6"/>
            <p:cNvSpPr>
              <a:spLocks noChangeAspect="1" noChangeArrowheads="1"/>
            </p:cNvSpPr>
            <p:nvPr/>
          </p:nvSpPr>
          <p:spPr bwMode="auto">
            <a:xfrm>
              <a:off x="1352" y="1888"/>
              <a:ext cx="91" cy="91"/>
            </a:xfrm>
            <a:prstGeom prst="ellipse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sp>
          <p:nvSpPr>
            <p:cNvPr id="96263" name="Oval 7"/>
            <p:cNvSpPr>
              <a:spLocks noChangeAspect="1" noChangeArrowheads="1"/>
            </p:cNvSpPr>
            <p:nvPr/>
          </p:nvSpPr>
          <p:spPr bwMode="auto">
            <a:xfrm>
              <a:off x="2245" y="1888"/>
              <a:ext cx="91" cy="91"/>
            </a:xfrm>
            <a:prstGeom prst="ellipse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sp>
          <p:nvSpPr>
            <p:cNvPr id="96264" name="Oval 8"/>
            <p:cNvSpPr>
              <a:spLocks noChangeAspect="1" noChangeArrowheads="1"/>
            </p:cNvSpPr>
            <p:nvPr/>
          </p:nvSpPr>
          <p:spPr bwMode="auto">
            <a:xfrm>
              <a:off x="3061" y="1888"/>
              <a:ext cx="91" cy="91"/>
            </a:xfrm>
            <a:prstGeom prst="ellipse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sp>
          <p:nvSpPr>
            <p:cNvPr id="96265" name="Oval 9"/>
            <p:cNvSpPr>
              <a:spLocks noChangeAspect="1" noChangeArrowheads="1"/>
            </p:cNvSpPr>
            <p:nvPr/>
          </p:nvSpPr>
          <p:spPr bwMode="auto">
            <a:xfrm>
              <a:off x="4059" y="1888"/>
              <a:ext cx="91" cy="91"/>
            </a:xfrm>
            <a:prstGeom prst="ellipse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sp>
          <p:nvSpPr>
            <p:cNvPr id="96266" name="Oval 10"/>
            <p:cNvSpPr>
              <a:spLocks noChangeAspect="1" noChangeArrowheads="1"/>
            </p:cNvSpPr>
            <p:nvPr/>
          </p:nvSpPr>
          <p:spPr bwMode="auto">
            <a:xfrm>
              <a:off x="671" y="1888"/>
              <a:ext cx="91" cy="91"/>
            </a:xfrm>
            <a:prstGeom prst="ellips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cxnSp>
          <p:nvCxnSpPr>
            <p:cNvPr id="96267" name="AutoShape 11"/>
            <p:cNvCxnSpPr>
              <a:cxnSpLocks noChangeShapeType="1"/>
              <a:stCxn id="96266" idx="6"/>
              <a:endCxn id="96262" idx="2"/>
            </p:cNvCxnSpPr>
            <p:nvPr/>
          </p:nvCxnSpPr>
          <p:spPr bwMode="auto">
            <a:xfrm>
              <a:off x="774" y="1934"/>
              <a:ext cx="570" cy="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6268" name="AutoShape 12"/>
            <p:cNvCxnSpPr>
              <a:cxnSpLocks noChangeShapeType="1"/>
              <a:stCxn id="96262" idx="6"/>
              <a:endCxn id="96263" idx="2"/>
            </p:cNvCxnSpPr>
            <p:nvPr/>
          </p:nvCxnSpPr>
          <p:spPr bwMode="auto">
            <a:xfrm>
              <a:off x="1451" y="1934"/>
              <a:ext cx="786" cy="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6269" name="AutoShape 13"/>
            <p:cNvCxnSpPr>
              <a:cxnSpLocks noChangeShapeType="1"/>
              <a:stCxn id="96263" idx="6"/>
              <a:endCxn id="96264" idx="2"/>
            </p:cNvCxnSpPr>
            <p:nvPr/>
          </p:nvCxnSpPr>
          <p:spPr bwMode="auto">
            <a:xfrm>
              <a:off x="2344" y="1934"/>
              <a:ext cx="709" cy="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6270" name="AutoShape 14"/>
            <p:cNvCxnSpPr>
              <a:cxnSpLocks noChangeShapeType="1"/>
              <a:stCxn id="96264" idx="6"/>
              <a:endCxn id="96265" idx="2"/>
            </p:cNvCxnSpPr>
            <p:nvPr/>
          </p:nvCxnSpPr>
          <p:spPr bwMode="auto">
            <a:xfrm>
              <a:off x="3160" y="1934"/>
              <a:ext cx="891" cy="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96271" name="Line 15"/>
            <p:cNvSpPr>
              <a:spLocks noChangeShapeType="1"/>
            </p:cNvSpPr>
            <p:nvPr/>
          </p:nvSpPr>
          <p:spPr bwMode="auto">
            <a:xfrm>
              <a:off x="1398" y="1979"/>
              <a:ext cx="0" cy="5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96272" name="Line 16"/>
            <p:cNvSpPr>
              <a:spLocks noChangeShapeType="1"/>
            </p:cNvSpPr>
            <p:nvPr/>
          </p:nvSpPr>
          <p:spPr bwMode="auto">
            <a:xfrm>
              <a:off x="3107" y="1979"/>
              <a:ext cx="0" cy="5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96273" name="Line 17"/>
            <p:cNvSpPr>
              <a:spLocks noChangeShapeType="1"/>
            </p:cNvSpPr>
            <p:nvPr/>
          </p:nvSpPr>
          <p:spPr bwMode="auto">
            <a:xfrm>
              <a:off x="4105" y="1979"/>
              <a:ext cx="0" cy="5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96274" name="Line 18"/>
            <p:cNvSpPr>
              <a:spLocks noChangeShapeType="1"/>
            </p:cNvSpPr>
            <p:nvPr/>
          </p:nvSpPr>
          <p:spPr bwMode="auto">
            <a:xfrm>
              <a:off x="2290" y="1979"/>
              <a:ext cx="0" cy="5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96275" name="Text Box 19"/>
            <p:cNvSpPr txBox="1">
              <a:spLocks noChangeArrowheads="1"/>
            </p:cNvSpPr>
            <p:nvPr/>
          </p:nvSpPr>
          <p:spPr bwMode="auto">
            <a:xfrm>
              <a:off x="2134" y="1707"/>
              <a:ext cx="12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96276" name="Text Box 20"/>
            <p:cNvSpPr txBox="1">
              <a:spLocks noChangeArrowheads="1"/>
            </p:cNvSpPr>
            <p:nvPr/>
          </p:nvSpPr>
          <p:spPr bwMode="auto">
            <a:xfrm>
              <a:off x="1408" y="1707"/>
              <a:ext cx="12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1</a:t>
              </a:r>
            </a:p>
          </p:txBody>
        </p:sp>
        <p:sp>
          <p:nvSpPr>
            <p:cNvPr id="96277" name="Text Box 21"/>
            <p:cNvSpPr txBox="1">
              <a:spLocks noChangeArrowheads="1"/>
            </p:cNvSpPr>
            <p:nvPr/>
          </p:nvSpPr>
          <p:spPr bwMode="auto">
            <a:xfrm>
              <a:off x="3938" y="1707"/>
              <a:ext cx="12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4</a:t>
              </a:r>
            </a:p>
          </p:txBody>
        </p:sp>
        <p:sp>
          <p:nvSpPr>
            <p:cNvPr id="96278" name="Text Box 22"/>
            <p:cNvSpPr txBox="1">
              <a:spLocks noChangeArrowheads="1"/>
            </p:cNvSpPr>
            <p:nvPr/>
          </p:nvSpPr>
          <p:spPr bwMode="auto">
            <a:xfrm>
              <a:off x="2940" y="1707"/>
              <a:ext cx="12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3</a:t>
              </a:r>
            </a:p>
          </p:txBody>
        </p:sp>
        <p:sp>
          <p:nvSpPr>
            <p:cNvPr id="96279" name="Text Box 23"/>
            <p:cNvSpPr txBox="1">
              <a:spLocks noChangeArrowheads="1"/>
            </p:cNvSpPr>
            <p:nvPr/>
          </p:nvSpPr>
          <p:spPr bwMode="auto">
            <a:xfrm>
              <a:off x="763" y="1707"/>
              <a:ext cx="12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96280" name="Text Box 24"/>
            <p:cNvSpPr txBox="1">
              <a:spLocks noChangeArrowheads="1"/>
            </p:cNvSpPr>
            <p:nvPr/>
          </p:nvSpPr>
          <p:spPr bwMode="auto">
            <a:xfrm>
              <a:off x="4150" y="2251"/>
              <a:ext cx="575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P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4</a:t>
              </a: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=4kW</a:t>
              </a:r>
              <a:endParaRPr lang="cs-CZ" altLang="cs-CZ" b="1" baseline="-2500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6281" name="Text Box 25"/>
            <p:cNvSpPr txBox="1">
              <a:spLocks noChangeArrowheads="1"/>
            </p:cNvSpPr>
            <p:nvPr/>
          </p:nvSpPr>
          <p:spPr bwMode="auto">
            <a:xfrm>
              <a:off x="3167" y="2251"/>
              <a:ext cx="575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P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3</a:t>
              </a: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=8kW</a:t>
              </a:r>
              <a:endParaRPr lang="cs-CZ" altLang="cs-CZ" b="1" baseline="-2500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6282" name="Text Box 26"/>
            <p:cNvSpPr txBox="1">
              <a:spLocks noChangeArrowheads="1"/>
            </p:cNvSpPr>
            <p:nvPr/>
          </p:nvSpPr>
          <p:spPr bwMode="auto">
            <a:xfrm>
              <a:off x="2350" y="2251"/>
              <a:ext cx="575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P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2</a:t>
              </a: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=5kW</a:t>
              </a:r>
              <a:endParaRPr lang="cs-CZ" altLang="cs-CZ" b="1" baseline="-2500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6283" name="Text Box 27"/>
            <p:cNvSpPr txBox="1">
              <a:spLocks noChangeArrowheads="1"/>
            </p:cNvSpPr>
            <p:nvPr/>
          </p:nvSpPr>
          <p:spPr bwMode="auto">
            <a:xfrm>
              <a:off x="1443" y="2251"/>
              <a:ext cx="575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P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1</a:t>
              </a: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=6kW</a:t>
              </a:r>
              <a:endParaRPr lang="cs-CZ" altLang="cs-CZ" b="1" baseline="-2500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6284" name="Text Box 28"/>
            <p:cNvSpPr txBox="1">
              <a:spLocks noChangeArrowheads="1"/>
            </p:cNvSpPr>
            <p:nvPr/>
          </p:nvSpPr>
          <p:spPr bwMode="auto">
            <a:xfrm>
              <a:off x="581" y="1525"/>
              <a:ext cx="8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</a:p>
          </p:txBody>
        </p:sp>
        <p:sp>
          <p:nvSpPr>
            <p:cNvPr id="96285" name="Text Box 29"/>
            <p:cNvSpPr txBox="1">
              <a:spLocks noChangeArrowheads="1"/>
            </p:cNvSpPr>
            <p:nvPr/>
          </p:nvSpPr>
          <p:spPr bwMode="auto">
            <a:xfrm>
              <a:off x="264" y="1654"/>
              <a:ext cx="407" cy="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sz="1600" b="1">
                  <a:solidFill>
                    <a:srgbClr val="0000FF"/>
                  </a:solidFill>
                  <a:latin typeface="Arial" panose="020B0604020202020204" pitchFamily="34" charset="0"/>
                </a:rPr>
                <a:t>300 V</a:t>
              </a:r>
            </a:p>
          </p:txBody>
        </p:sp>
        <p:sp>
          <p:nvSpPr>
            <p:cNvPr id="96286" name="Line 30"/>
            <p:cNvSpPr>
              <a:spLocks noChangeShapeType="1"/>
            </p:cNvSpPr>
            <p:nvPr/>
          </p:nvSpPr>
          <p:spPr bwMode="auto">
            <a:xfrm>
              <a:off x="717" y="1608"/>
              <a:ext cx="0" cy="28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</p:grpSp>
      <p:graphicFrame>
        <p:nvGraphicFramePr>
          <p:cNvPr id="96287" name="Object 31"/>
          <p:cNvGraphicFramePr>
            <a:graphicFrameLocks noChangeAspect="1"/>
          </p:cNvGraphicFramePr>
          <p:nvPr/>
        </p:nvGraphicFramePr>
        <p:xfrm>
          <a:off x="107950" y="4797425"/>
          <a:ext cx="8856663" cy="735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335" name="Rovnice" r:id="rId3" imgW="5219640" imgH="431640" progId="Equation.3">
                  <p:embed/>
                </p:oleObj>
              </mc:Choice>
              <mc:Fallback>
                <p:oleObj name="Rovnice" r:id="rId3" imgW="5219640" imgH="431640" progId="Equation.3">
                  <p:embed/>
                  <p:pic>
                    <p:nvPicPr>
                      <p:cNvPr id="0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950" y="4797425"/>
                        <a:ext cx="8856663" cy="735013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 w="25400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6288" name="Text Box 32"/>
          <p:cNvSpPr txBox="1">
            <a:spLocks noChangeArrowheads="1"/>
          </p:cNvSpPr>
          <p:nvPr/>
        </p:nvSpPr>
        <p:spPr bwMode="auto">
          <a:xfrm>
            <a:off x="107950" y="5743575"/>
            <a:ext cx="3240088" cy="8794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263525" indent="-263525"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162050"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41438"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20825"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1222375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1222375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1222375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1222375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>
                <a:solidFill>
                  <a:schemeClr val="bg2"/>
                </a:solidFill>
                <a:sym typeface="Symbol" panose="05050102010706020507" pitchFamily="18" charset="2"/>
              </a:rPr>
              <a:t>4.	Napětí na konci vedení</a:t>
            </a:r>
          </a:p>
          <a:p>
            <a:pPr>
              <a:spcBef>
                <a:spcPct val="50000"/>
              </a:spcBef>
            </a:pPr>
            <a:r>
              <a:rPr lang="cs-CZ" altLang="cs-CZ" sz="2000" b="1">
                <a:solidFill>
                  <a:schemeClr val="bg2"/>
                </a:solidFill>
                <a:sym typeface="Symbol" panose="05050102010706020507" pitchFamily="18" charset="2"/>
              </a:rPr>
              <a:t>	U</a:t>
            </a:r>
            <a:r>
              <a:rPr lang="cs-CZ" altLang="cs-CZ" sz="2000" b="1" baseline="-25000">
                <a:solidFill>
                  <a:schemeClr val="bg2"/>
                </a:solidFill>
                <a:sym typeface="Symbol" panose="05050102010706020507" pitchFamily="18" charset="2"/>
              </a:rPr>
              <a:t>n</a:t>
            </a:r>
            <a:r>
              <a:rPr lang="cs-CZ" altLang="cs-CZ" sz="2000" b="1">
                <a:solidFill>
                  <a:schemeClr val="bg2"/>
                </a:solidFill>
                <a:sym typeface="Symbol" panose="05050102010706020507" pitchFamily="18" charset="2"/>
              </a:rPr>
              <a:t> = 305 – 15 = 290 V</a:t>
            </a:r>
            <a:endParaRPr lang="cs-CZ" altLang="cs-CZ" sz="2000" b="1">
              <a:solidFill>
                <a:schemeClr val="bg2"/>
              </a:solidFill>
              <a:latin typeface="Comic Sans MS" panose="030F0702030302020204" pitchFamily="66" charset="0"/>
              <a:sym typeface="Symbol" panose="05050102010706020507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6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6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6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6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6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6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6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6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6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62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6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6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6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62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962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58" grpId="0"/>
      <p:bldP spid="9625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18487" cy="504825"/>
          </a:xfrm>
        </p:spPr>
        <p:txBody>
          <a:bodyPr/>
          <a:lstStyle/>
          <a:p>
            <a:r>
              <a:rPr lang="cs-CZ" altLang="cs-CZ" sz="2800" b="1" u="sng">
                <a:solidFill>
                  <a:schemeClr val="bg2"/>
                </a:solidFill>
                <a:effectLst/>
              </a:rPr>
              <a:t>Příklady – superpoziční metoda</a:t>
            </a:r>
          </a:p>
        </p:txBody>
      </p:sp>
      <p:sp>
        <p:nvSpPr>
          <p:cNvPr id="97283" name="Text Box 3"/>
          <p:cNvSpPr txBox="1">
            <a:spLocks noChangeArrowheads="1"/>
          </p:cNvSpPr>
          <p:nvPr/>
        </p:nvSpPr>
        <p:spPr bwMode="auto">
          <a:xfrm>
            <a:off x="250825" y="812800"/>
            <a:ext cx="8713788" cy="23145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defTabSz="1222375"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162050" defTabSz="1222375"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41438" defTabSz="1222375"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20825" defTabSz="1222375"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1222375"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1222375" fontAlgn="base">
              <a:spcBef>
                <a:spcPct val="0"/>
              </a:spcBef>
              <a:spcAft>
                <a:spcPct val="0"/>
              </a:spcAft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1222375" fontAlgn="base">
              <a:spcBef>
                <a:spcPct val="0"/>
              </a:spcBef>
              <a:spcAft>
                <a:spcPct val="0"/>
              </a:spcAft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1222375" fontAlgn="base">
              <a:spcBef>
                <a:spcPct val="0"/>
              </a:spcBef>
              <a:spcAft>
                <a:spcPct val="0"/>
              </a:spcAft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1222375" fontAlgn="base">
              <a:spcBef>
                <a:spcPct val="0"/>
              </a:spcBef>
              <a:spcAft>
                <a:spcPct val="0"/>
              </a:spcAft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Vypočítejte napětí na 2. odběru a na konci stejnosměrného vedení. Napětí na počátku vedení a jmenovité napětí je 500 V, průřez vedení je 50 mm</a:t>
            </a:r>
            <a:r>
              <a:rPr lang="cs-CZ" altLang="cs-CZ" b="1" baseline="30000">
                <a:solidFill>
                  <a:schemeClr val="bg2"/>
                </a:solidFill>
                <a:sym typeface="Symbol" panose="05050102010706020507" pitchFamily="18" charset="2"/>
              </a:rPr>
              <a:t>2</a:t>
            </a:r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, materiál vodiče měď.</a:t>
            </a:r>
          </a:p>
          <a:p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Odběry:	1. 	P</a:t>
            </a:r>
            <a:r>
              <a:rPr lang="cs-CZ" altLang="cs-CZ" b="1" baseline="-25000">
                <a:solidFill>
                  <a:schemeClr val="bg2"/>
                </a:solidFill>
                <a:sym typeface="Symbol" panose="05050102010706020507" pitchFamily="18" charset="2"/>
              </a:rPr>
              <a:t>1</a:t>
            </a:r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 = 10 kW	vzdálenost od počátku vedení	l</a:t>
            </a:r>
            <a:r>
              <a:rPr lang="cs-CZ" altLang="cs-CZ" b="1" baseline="-25000">
                <a:solidFill>
                  <a:schemeClr val="bg2"/>
                </a:solidFill>
                <a:sym typeface="Symbol" panose="05050102010706020507" pitchFamily="18" charset="2"/>
              </a:rPr>
              <a:t>01</a:t>
            </a:r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 = 30 m </a:t>
            </a:r>
          </a:p>
          <a:p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	2.	P</a:t>
            </a:r>
            <a:r>
              <a:rPr lang="cs-CZ" altLang="cs-CZ" b="1" baseline="-25000">
                <a:solidFill>
                  <a:schemeClr val="bg2"/>
                </a:solidFill>
                <a:sym typeface="Symbol" panose="05050102010706020507" pitchFamily="18" charset="2"/>
              </a:rPr>
              <a:t>2</a:t>
            </a:r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 = 30 kW		l</a:t>
            </a:r>
            <a:r>
              <a:rPr lang="cs-CZ" altLang="cs-CZ" b="1" baseline="-25000">
                <a:solidFill>
                  <a:schemeClr val="bg2"/>
                </a:solidFill>
                <a:sym typeface="Symbol" panose="05050102010706020507" pitchFamily="18" charset="2"/>
              </a:rPr>
              <a:t>02</a:t>
            </a:r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 = 80 m </a:t>
            </a:r>
          </a:p>
          <a:p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	3.	P</a:t>
            </a:r>
            <a:r>
              <a:rPr lang="cs-CZ" altLang="cs-CZ" b="1" baseline="-25000">
                <a:solidFill>
                  <a:schemeClr val="bg2"/>
                </a:solidFill>
                <a:sym typeface="Symbol" panose="05050102010706020507" pitchFamily="18" charset="2"/>
              </a:rPr>
              <a:t>3</a:t>
            </a:r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 = 20 kW		l</a:t>
            </a:r>
            <a:r>
              <a:rPr lang="cs-CZ" altLang="cs-CZ" b="1" baseline="-25000">
                <a:solidFill>
                  <a:schemeClr val="bg2"/>
                </a:solidFill>
                <a:sym typeface="Symbol" panose="05050102010706020507" pitchFamily="18" charset="2"/>
              </a:rPr>
              <a:t>03</a:t>
            </a:r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 = 110 m</a:t>
            </a:r>
          </a:p>
          <a:p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	4.	P</a:t>
            </a:r>
            <a:r>
              <a:rPr lang="cs-CZ" altLang="cs-CZ" b="1" baseline="-25000">
                <a:solidFill>
                  <a:schemeClr val="bg2"/>
                </a:solidFill>
                <a:sym typeface="Symbol" panose="05050102010706020507" pitchFamily="18" charset="2"/>
              </a:rPr>
              <a:t>4</a:t>
            </a:r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 = 10 kW		l</a:t>
            </a:r>
            <a:r>
              <a:rPr lang="cs-CZ" altLang="cs-CZ" b="1" baseline="-25000">
                <a:solidFill>
                  <a:schemeClr val="bg2"/>
                </a:solidFill>
                <a:sym typeface="Symbol" panose="05050102010706020507" pitchFamily="18" charset="2"/>
              </a:rPr>
              <a:t>04</a:t>
            </a:r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 = 150 m</a:t>
            </a:r>
          </a:p>
          <a:p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	5.	P</a:t>
            </a:r>
            <a:r>
              <a:rPr lang="cs-CZ" altLang="cs-CZ" b="1" baseline="-25000">
                <a:solidFill>
                  <a:schemeClr val="bg2"/>
                </a:solidFill>
                <a:sym typeface="Symbol" panose="05050102010706020507" pitchFamily="18" charset="2"/>
              </a:rPr>
              <a:t>5</a:t>
            </a:r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 = 20 kW		l</a:t>
            </a:r>
            <a:r>
              <a:rPr lang="cs-CZ" altLang="cs-CZ" b="1" baseline="-25000">
                <a:solidFill>
                  <a:schemeClr val="bg2"/>
                </a:solidFill>
                <a:sym typeface="Symbol" panose="05050102010706020507" pitchFamily="18" charset="2"/>
              </a:rPr>
              <a:t>05</a:t>
            </a:r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 = 220 m</a:t>
            </a:r>
          </a:p>
        </p:txBody>
      </p:sp>
      <p:sp>
        <p:nvSpPr>
          <p:cNvPr id="97284" name="Text Box 4"/>
          <p:cNvSpPr txBox="1">
            <a:spLocks noChangeArrowheads="1"/>
          </p:cNvSpPr>
          <p:nvPr/>
        </p:nvSpPr>
        <p:spPr bwMode="auto">
          <a:xfrm>
            <a:off x="250825" y="3357563"/>
            <a:ext cx="8713788" cy="17653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defTabSz="1222375"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162050" defTabSz="1222375"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41438" defTabSz="1222375"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20825" defTabSz="1222375"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1222375"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1222375" fontAlgn="base">
              <a:spcBef>
                <a:spcPct val="0"/>
              </a:spcBef>
              <a:spcAft>
                <a:spcPct val="0"/>
              </a:spcAft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1222375" fontAlgn="base">
              <a:spcBef>
                <a:spcPct val="0"/>
              </a:spcBef>
              <a:spcAft>
                <a:spcPct val="0"/>
              </a:spcAft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1222375" fontAlgn="base">
              <a:spcBef>
                <a:spcPct val="0"/>
              </a:spcBef>
              <a:spcAft>
                <a:spcPct val="0"/>
              </a:spcAft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1222375" fontAlgn="base">
              <a:spcBef>
                <a:spcPct val="0"/>
              </a:spcBef>
              <a:spcAft>
                <a:spcPct val="0"/>
              </a:spcAft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Vypočítejte průřez stejnosměrného vedení. Napětí na počátku vedení je 500 V, dovolený úbytek napětí je 5%, materiál vodiče hliník.</a:t>
            </a:r>
          </a:p>
          <a:p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Odběry:	1. 	I</a:t>
            </a:r>
            <a:r>
              <a:rPr lang="cs-CZ" altLang="cs-CZ" b="1" baseline="-25000">
                <a:solidFill>
                  <a:schemeClr val="bg2"/>
                </a:solidFill>
                <a:sym typeface="Symbol" panose="05050102010706020507" pitchFamily="18" charset="2"/>
              </a:rPr>
              <a:t>1</a:t>
            </a:r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 = 30 A	vzdálenost mezi odběry	l</a:t>
            </a:r>
            <a:r>
              <a:rPr lang="cs-CZ" altLang="cs-CZ" b="1" baseline="-25000">
                <a:solidFill>
                  <a:schemeClr val="bg2"/>
                </a:solidFill>
                <a:sym typeface="Symbol" panose="05050102010706020507" pitchFamily="18" charset="2"/>
              </a:rPr>
              <a:t>01</a:t>
            </a:r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 = 40 m </a:t>
            </a:r>
          </a:p>
          <a:p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	2.	I</a:t>
            </a:r>
            <a:r>
              <a:rPr lang="cs-CZ" altLang="cs-CZ" b="1" baseline="-25000">
                <a:solidFill>
                  <a:schemeClr val="bg2"/>
                </a:solidFill>
                <a:sym typeface="Symbol" panose="05050102010706020507" pitchFamily="18" charset="2"/>
              </a:rPr>
              <a:t>2</a:t>
            </a:r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 = 50 A		l</a:t>
            </a:r>
            <a:r>
              <a:rPr lang="cs-CZ" altLang="cs-CZ" b="1" baseline="-25000">
                <a:solidFill>
                  <a:schemeClr val="bg2"/>
                </a:solidFill>
                <a:sym typeface="Symbol" panose="05050102010706020507" pitchFamily="18" charset="2"/>
              </a:rPr>
              <a:t>12</a:t>
            </a:r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 = 30 m </a:t>
            </a:r>
          </a:p>
          <a:p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	3.	I</a:t>
            </a:r>
            <a:r>
              <a:rPr lang="cs-CZ" altLang="cs-CZ" b="1" baseline="-25000">
                <a:solidFill>
                  <a:schemeClr val="bg2"/>
                </a:solidFill>
                <a:sym typeface="Symbol" panose="05050102010706020507" pitchFamily="18" charset="2"/>
              </a:rPr>
              <a:t>3</a:t>
            </a:r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 = 40 A		l</a:t>
            </a:r>
            <a:r>
              <a:rPr lang="cs-CZ" altLang="cs-CZ" b="1" baseline="-25000">
                <a:solidFill>
                  <a:schemeClr val="bg2"/>
                </a:solidFill>
                <a:sym typeface="Symbol" panose="05050102010706020507" pitchFamily="18" charset="2"/>
              </a:rPr>
              <a:t>23</a:t>
            </a:r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 = 20 m</a:t>
            </a:r>
          </a:p>
          <a:p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	4.	I</a:t>
            </a:r>
            <a:r>
              <a:rPr lang="cs-CZ" altLang="cs-CZ" b="1" baseline="-25000">
                <a:solidFill>
                  <a:schemeClr val="bg2"/>
                </a:solidFill>
                <a:sym typeface="Symbol" panose="05050102010706020507" pitchFamily="18" charset="2"/>
              </a:rPr>
              <a:t>4</a:t>
            </a:r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 = 60 A		l</a:t>
            </a:r>
            <a:r>
              <a:rPr lang="cs-CZ" altLang="cs-CZ" b="1" baseline="-25000">
                <a:solidFill>
                  <a:schemeClr val="bg2"/>
                </a:solidFill>
                <a:sym typeface="Symbol" panose="05050102010706020507" pitchFamily="18" charset="2"/>
              </a:rPr>
              <a:t>34</a:t>
            </a:r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 = 50 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7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7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7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7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7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7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7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7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7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2" grpId="0"/>
      <p:bldP spid="97283" grpId="0"/>
      <p:bldP spid="9728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07" name="Group 3"/>
          <p:cNvGrpSpPr>
            <a:grpSpLocks/>
          </p:cNvGrpSpPr>
          <p:nvPr/>
        </p:nvGrpSpPr>
        <p:grpSpPr bwMode="auto">
          <a:xfrm>
            <a:off x="323850" y="1063625"/>
            <a:ext cx="7934325" cy="2365374"/>
            <a:chOff x="204" y="526"/>
            <a:chExt cx="4998" cy="1490"/>
          </a:xfrm>
        </p:grpSpPr>
        <p:grpSp>
          <p:nvGrpSpPr>
            <p:cNvPr id="98308" name="Group 4"/>
            <p:cNvGrpSpPr>
              <a:grpSpLocks/>
            </p:cNvGrpSpPr>
            <p:nvPr/>
          </p:nvGrpSpPr>
          <p:grpSpPr bwMode="auto">
            <a:xfrm>
              <a:off x="475" y="1298"/>
              <a:ext cx="4582" cy="635"/>
              <a:chOff x="475" y="1442"/>
              <a:chExt cx="4582" cy="635"/>
            </a:xfrm>
          </p:grpSpPr>
          <p:sp>
            <p:nvSpPr>
              <p:cNvPr id="98309" name="Oval 5"/>
              <p:cNvSpPr>
                <a:spLocks noChangeAspect="1" noChangeArrowheads="1"/>
              </p:cNvSpPr>
              <p:nvPr/>
            </p:nvSpPr>
            <p:spPr bwMode="auto">
              <a:xfrm>
                <a:off x="1156" y="1442"/>
                <a:ext cx="91" cy="91"/>
              </a:xfrm>
              <a:prstGeom prst="ellipse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98310" name="Oval 6"/>
              <p:cNvSpPr>
                <a:spLocks noChangeAspect="1" noChangeArrowheads="1"/>
              </p:cNvSpPr>
              <p:nvPr/>
            </p:nvSpPr>
            <p:spPr bwMode="auto">
              <a:xfrm>
                <a:off x="1836" y="1442"/>
                <a:ext cx="91" cy="91"/>
              </a:xfrm>
              <a:prstGeom prst="ellipse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98311" name="Oval 7"/>
              <p:cNvSpPr>
                <a:spLocks noChangeAspect="1" noChangeArrowheads="1"/>
              </p:cNvSpPr>
              <p:nvPr/>
            </p:nvSpPr>
            <p:spPr bwMode="auto">
              <a:xfrm>
                <a:off x="2653" y="1442"/>
                <a:ext cx="91" cy="91"/>
              </a:xfrm>
              <a:prstGeom prst="ellipse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98312" name="Oval 8"/>
              <p:cNvSpPr>
                <a:spLocks noChangeAspect="1" noChangeArrowheads="1"/>
              </p:cNvSpPr>
              <p:nvPr/>
            </p:nvSpPr>
            <p:spPr bwMode="auto">
              <a:xfrm>
                <a:off x="3650" y="1442"/>
                <a:ext cx="91" cy="91"/>
              </a:xfrm>
              <a:prstGeom prst="ellipse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98313" name="Oval 9"/>
              <p:cNvSpPr>
                <a:spLocks noChangeAspect="1" noChangeArrowheads="1"/>
              </p:cNvSpPr>
              <p:nvPr/>
            </p:nvSpPr>
            <p:spPr bwMode="auto">
              <a:xfrm>
                <a:off x="475" y="1442"/>
                <a:ext cx="91" cy="91"/>
              </a:xfrm>
              <a:prstGeom prst="ellips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98314" name="Oval 10"/>
              <p:cNvSpPr>
                <a:spLocks noChangeAspect="1" noChangeArrowheads="1"/>
              </p:cNvSpPr>
              <p:nvPr/>
            </p:nvSpPr>
            <p:spPr bwMode="auto">
              <a:xfrm>
                <a:off x="4966" y="1442"/>
                <a:ext cx="91" cy="91"/>
              </a:xfrm>
              <a:prstGeom prst="ellipse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98315" name="Oval 11"/>
              <p:cNvSpPr>
                <a:spLocks noChangeAspect="1" noChangeArrowheads="1"/>
              </p:cNvSpPr>
              <p:nvPr/>
            </p:nvSpPr>
            <p:spPr bwMode="auto">
              <a:xfrm>
                <a:off x="4285" y="1442"/>
                <a:ext cx="91" cy="91"/>
              </a:xfrm>
              <a:prstGeom prst="ellipse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cs-CZ"/>
              </a:p>
            </p:txBody>
          </p:sp>
          <p:cxnSp>
            <p:nvCxnSpPr>
              <p:cNvPr id="98316" name="AutoShape 12"/>
              <p:cNvCxnSpPr>
                <a:cxnSpLocks noChangeShapeType="1"/>
                <a:stCxn id="98313" idx="6"/>
                <a:endCxn id="98309" idx="2"/>
              </p:cNvCxnSpPr>
              <p:nvPr/>
            </p:nvCxnSpPr>
            <p:spPr bwMode="auto">
              <a:xfrm>
                <a:off x="578" y="1488"/>
                <a:ext cx="570" cy="0"/>
              </a:xfrm>
              <a:prstGeom prst="straightConnector1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8317" name="AutoShape 13"/>
              <p:cNvCxnSpPr>
                <a:cxnSpLocks noChangeShapeType="1"/>
                <a:stCxn id="98309" idx="6"/>
                <a:endCxn id="98310" idx="2"/>
              </p:cNvCxnSpPr>
              <p:nvPr/>
            </p:nvCxnSpPr>
            <p:spPr bwMode="auto">
              <a:xfrm>
                <a:off x="1255" y="1488"/>
                <a:ext cx="573" cy="0"/>
              </a:xfrm>
              <a:prstGeom prst="straightConnector1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8318" name="AutoShape 14"/>
              <p:cNvCxnSpPr>
                <a:cxnSpLocks noChangeShapeType="1"/>
                <a:stCxn id="98310" idx="6"/>
                <a:endCxn id="98311" idx="2"/>
              </p:cNvCxnSpPr>
              <p:nvPr/>
            </p:nvCxnSpPr>
            <p:spPr bwMode="auto">
              <a:xfrm>
                <a:off x="1935" y="1488"/>
                <a:ext cx="710" cy="0"/>
              </a:xfrm>
              <a:prstGeom prst="straightConnector1">
                <a:avLst/>
              </a:prstGeom>
              <a:noFill/>
              <a:ln w="38100">
                <a:solidFill>
                  <a:srgbClr val="000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8319" name="AutoShape 15"/>
              <p:cNvCxnSpPr>
                <a:cxnSpLocks noChangeShapeType="1"/>
                <a:stCxn id="98311" idx="6"/>
                <a:endCxn id="98312" idx="2"/>
              </p:cNvCxnSpPr>
              <p:nvPr/>
            </p:nvCxnSpPr>
            <p:spPr bwMode="auto">
              <a:xfrm>
                <a:off x="2752" y="1488"/>
                <a:ext cx="890" cy="0"/>
              </a:xfrm>
              <a:prstGeom prst="straightConnector1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8320" name="AutoShape 16"/>
              <p:cNvCxnSpPr>
                <a:cxnSpLocks noChangeShapeType="1"/>
                <a:stCxn id="98312" idx="6"/>
                <a:endCxn id="98315" idx="2"/>
              </p:cNvCxnSpPr>
              <p:nvPr/>
            </p:nvCxnSpPr>
            <p:spPr bwMode="auto">
              <a:xfrm>
                <a:off x="3749" y="1488"/>
                <a:ext cx="528" cy="0"/>
              </a:xfrm>
              <a:prstGeom prst="straightConnector1">
                <a:avLst/>
              </a:prstGeom>
              <a:noFill/>
              <a:ln w="38100">
                <a:solidFill>
                  <a:srgbClr val="000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8321" name="AutoShape 17"/>
              <p:cNvCxnSpPr>
                <a:cxnSpLocks noChangeShapeType="1"/>
                <a:stCxn id="98315" idx="6"/>
                <a:endCxn id="98314" idx="2"/>
              </p:cNvCxnSpPr>
              <p:nvPr/>
            </p:nvCxnSpPr>
            <p:spPr bwMode="auto">
              <a:xfrm>
                <a:off x="4384" y="1488"/>
                <a:ext cx="574" cy="0"/>
              </a:xfrm>
              <a:prstGeom prst="straightConnector1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98322" name="Line 18"/>
              <p:cNvSpPr>
                <a:spLocks noChangeShapeType="1"/>
              </p:cNvSpPr>
              <p:nvPr/>
            </p:nvSpPr>
            <p:spPr bwMode="auto">
              <a:xfrm>
                <a:off x="1202" y="1533"/>
                <a:ext cx="0" cy="544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98323" name="Line 19"/>
              <p:cNvSpPr>
                <a:spLocks noChangeShapeType="1"/>
              </p:cNvSpPr>
              <p:nvPr/>
            </p:nvSpPr>
            <p:spPr bwMode="auto">
              <a:xfrm>
                <a:off x="2699" y="1533"/>
                <a:ext cx="0" cy="544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98324" name="Line 20"/>
              <p:cNvSpPr>
                <a:spLocks noChangeShapeType="1"/>
              </p:cNvSpPr>
              <p:nvPr/>
            </p:nvSpPr>
            <p:spPr bwMode="auto">
              <a:xfrm>
                <a:off x="3696" y="1533"/>
                <a:ext cx="0" cy="544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98325" name="Line 21"/>
              <p:cNvSpPr>
                <a:spLocks noChangeShapeType="1"/>
              </p:cNvSpPr>
              <p:nvPr/>
            </p:nvSpPr>
            <p:spPr bwMode="auto">
              <a:xfrm>
                <a:off x="4332" y="1533"/>
                <a:ext cx="0" cy="544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98326" name="Line 22"/>
              <p:cNvSpPr>
                <a:spLocks noChangeShapeType="1"/>
              </p:cNvSpPr>
              <p:nvPr/>
            </p:nvSpPr>
            <p:spPr bwMode="auto">
              <a:xfrm>
                <a:off x="5012" y="1533"/>
                <a:ext cx="0" cy="544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98327" name="Line 23"/>
              <p:cNvSpPr>
                <a:spLocks noChangeShapeType="1"/>
              </p:cNvSpPr>
              <p:nvPr/>
            </p:nvSpPr>
            <p:spPr bwMode="auto">
              <a:xfrm>
                <a:off x="1882" y="1533"/>
                <a:ext cx="0" cy="544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cs-CZ"/>
              </a:p>
            </p:txBody>
          </p:sp>
        </p:grpSp>
        <p:sp>
          <p:nvSpPr>
            <p:cNvPr id="98328" name="Text Box 24"/>
            <p:cNvSpPr txBox="1">
              <a:spLocks noChangeArrowheads="1"/>
            </p:cNvSpPr>
            <p:nvPr/>
          </p:nvSpPr>
          <p:spPr bwMode="auto">
            <a:xfrm>
              <a:off x="1938" y="1117"/>
              <a:ext cx="12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98329" name="Text Box 25"/>
            <p:cNvSpPr txBox="1">
              <a:spLocks noChangeArrowheads="1"/>
            </p:cNvSpPr>
            <p:nvPr/>
          </p:nvSpPr>
          <p:spPr bwMode="auto">
            <a:xfrm>
              <a:off x="1212" y="1117"/>
              <a:ext cx="12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1</a:t>
              </a:r>
            </a:p>
          </p:txBody>
        </p:sp>
        <p:sp>
          <p:nvSpPr>
            <p:cNvPr id="98330" name="Text Box 26"/>
            <p:cNvSpPr txBox="1">
              <a:spLocks noChangeArrowheads="1"/>
            </p:cNvSpPr>
            <p:nvPr/>
          </p:nvSpPr>
          <p:spPr bwMode="auto">
            <a:xfrm>
              <a:off x="3742" y="1117"/>
              <a:ext cx="12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k</a:t>
              </a:r>
            </a:p>
          </p:txBody>
        </p:sp>
        <p:sp>
          <p:nvSpPr>
            <p:cNvPr id="98331" name="Text Box 27"/>
            <p:cNvSpPr txBox="1">
              <a:spLocks noChangeArrowheads="1"/>
            </p:cNvSpPr>
            <p:nvPr/>
          </p:nvSpPr>
          <p:spPr bwMode="auto">
            <a:xfrm>
              <a:off x="2744" y="1117"/>
              <a:ext cx="254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k-1</a:t>
              </a:r>
            </a:p>
          </p:txBody>
        </p:sp>
        <p:sp>
          <p:nvSpPr>
            <p:cNvPr id="98332" name="Text Box 28"/>
            <p:cNvSpPr txBox="1">
              <a:spLocks noChangeArrowheads="1"/>
            </p:cNvSpPr>
            <p:nvPr/>
          </p:nvSpPr>
          <p:spPr bwMode="auto">
            <a:xfrm>
              <a:off x="567" y="1117"/>
              <a:ext cx="12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98333" name="Text Box 29"/>
            <p:cNvSpPr txBox="1">
              <a:spLocks noChangeArrowheads="1"/>
            </p:cNvSpPr>
            <p:nvPr/>
          </p:nvSpPr>
          <p:spPr bwMode="auto">
            <a:xfrm>
              <a:off x="4377" y="1797"/>
              <a:ext cx="123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r</a:t>
              </a:r>
            </a:p>
          </p:txBody>
        </p:sp>
        <p:sp>
          <p:nvSpPr>
            <p:cNvPr id="98334" name="Text Box 30"/>
            <p:cNvSpPr txBox="1">
              <a:spLocks noChangeArrowheads="1"/>
            </p:cNvSpPr>
            <p:nvPr/>
          </p:nvSpPr>
          <p:spPr bwMode="auto">
            <a:xfrm>
              <a:off x="5057" y="1125"/>
              <a:ext cx="134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n</a:t>
              </a:r>
            </a:p>
          </p:txBody>
        </p:sp>
        <p:sp>
          <p:nvSpPr>
            <p:cNvPr id="98335" name="Text Box 31"/>
            <p:cNvSpPr txBox="1">
              <a:spLocks noChangeArrowheads="1"/>
            </p:cNvSpPr>
            <p:nvPr/>
          </p:nvSpPr>
          <p:spPr bwMode="auto">
            <a:xfrm>
              <a:off x="4352" y="1117"/>
              <a:ext cx="102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r</a:t>
              </a:r>
            </a:p>
          </p:txBody>
        </p:sp>
        <p:sp>
          <p:nvSpPr>
            <p:cNvPr id="98336" name="Text Box 32"/>
            <p:cNvSpPr txBox="1">
              <a:spLocks noChangeArrowheads="1"/>
            </p:cNvSpPr>
            <p:nvPr/>
          </p:nvSpPr>
          <p:spPr bwMode="auto">
            <a:xfrm>
              <a:off x="3742" y="1797"/>
              <a:ext cx="139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k</a:t>
              </a:r>
            </a:p>
          </p:txBody>
        </p:sp>
        <p:sp>
          <p:nvSpPr>
            <p:cNvPr id="98337" name="Text Box 33"/>
            <p:cNvSpPr txBox="1">
              <a:spLocks noChangeArrowheads="1"/>
            </p:cNvSpPr>
            <p:nvPr/>
          </p:nvSpPr>
          <p:spPr bwMode="auto">
            <a:xfrm>
              <a:off x="2744" y="1797"/>
              <a:ext cx="224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k-1</a:t>
              </a:r>
            </a:p>
          </p:txBody>
        </p:sp>
        <p:sp>
          <p:nvSpPr>
            <p:cNvPr id="98338" name="Text Box 34"/>
            <p:cNvSpPr txBox="1">
              <a:spLocks noChangeArrowheads="1"/>
            </p:cNvSpPr>
            <p:nvPr/>
          </p:nvSpPr>
          <p:spPr bwMode="auto">
            <a:xfrm>
              <a:off x="1927" y="1797"/>
              <a:ext cx="139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98339" name="Text Box 35"/>
            <p:cNvSpPr txBox="1">
              <a:spLocks noChangeArrowheads="1"/>
            </p:cNvSpPr>
            <p:nvPr/>
          </p:nvSpPr>
          <p:spPr bwMode="auto">
            <a:xfrm>
              <a:off x="1247" y="1797"/>
              <a:ext cx="139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1</a:t>
              </a:r>
            </a:p>
          </p:txBody>
        </p:sp>
        <p:sp>
          <p:nvSpPr>
            <p:cNvPr id="98340" name="Text Box 36"/>
            <p:cNvSpPr txBox="1">
              <a:spLocks noChangeArrowheads="1"/>
            </p:cNvSpPr>
            <p:nvPr/>
          </p:nvSpPr>
          <p:spPr bwMode="auto">
            <a:xfrm>
              <a:off x="5057" y="1797"/>
              <a:ext cx="145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n</a:t>
              </a:r>
            </a:p>
          </p:txBody>
        </p:sp>
        <p:sp>
          <p:nvSpPr>
            <p:cNvPr id="98341" name="Text Box 37"/>
            <p:cNvSpPr txBox="1">
              <a:spLocks noChangeArrowheads="1"/>
            </p:cNvSpPr>
            <p:nvPr/>
          </p:nvSpPr>
          <p:spPr bwMode="auto">
            <a:xfrm>
              <a:off x="3061" y="1344"/>
              <a:ext cx="357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I(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k-1)k</a:t>
              </a:r>
            </a:p>
          </p:txBody>
        </p:sp>
        <p:sp>
          <p:nvSpPr>
            <p:cNvPr id="98342" name="Text Box 38"/>
            <p:cNvSpPr txBox="1">
              <a:spLocks noChangeArrowheads="1"/>
            </p:cNvSpPr>
            <p:nvPr/>
          </p:nvSpPr>
          <p:spPr bwMode="auto">
            <a:xfrm>
              <a:off x="2880" y="798"/>
              <a:ext cx="432" cy="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 dirty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L</a:t>
              </a:r>
              <a:r>
                <a:rPr lang="cs-CZ" altLang="cs-CZ" b="1" baseline="-25000" dirty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(k-1)k</a:t>
              </a:r>
              <a:endParaRPr lang="cs-CZ" altLang="cs-CZ" b="1" baseline="-250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8343" name="Text Box 39"/>
            <p:cNvSpPr txBox="1">
              <a:spLocks noChangeArrowheads="1"/>
            </p:cNvSpPr>
            <p:nvPr/>
          </p:nvSpPr>
          <p:spPr bwMode="auto">
            <a:xfrm>
              <a:off x="2064" y="526"/>
              <a:ext cx="188" cy="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 dirty="0" err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L</a:t>
              </a:r>
              <a:r>
                <a:rPr lang="cs-CZ" altLang="cs-CZ" b="1" baseline="-25000" dirty="0" err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k</a:t>
              </a:r>
              <a:endParaRPr lang="cs-CZ" altLang="cs-CZ" b="1" baseline="-250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8344" name="Text Box 40"/>
            <p:cNvSpPr txBox="1">
              <a:spLocks noChangeArrowheads="1"/>
            </p:cNvSpPr>
            <p:nvPr/>
          </p:nvSpPr>
          <p:spPr bwMode="auto">
            <a:xfrm>
              <a:off x="385" y="655"/>
              <a:ext cx="8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</a:p>
          </p:txBody>
        </p:sp>
        <p:sp>
          <p:nvSpPr>
            <p:cNvPr id="98345" name="Text Box 41"/>
            <p:cNvSpPr txBox="1">
              <a:spLocks noChangeArrowheads="1"/>
            </p:cNvSpPr>
            <p:nvPr/>
          </p:nvSpPr>
          <p:spPr bwMode="auto">
            <a:xfrm>
              <a:off x="204" y="1086"/>
              <a:ext cx="203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FF"/>
                  </a:solidFill>
                  <a:latin typeface="Arial" panose="020B0604020202020204" pitchFamily="34" charset="0"/>
                </a:rPr>
                <a:t>U</a:t>
              </a:r>
              <a:r>
                <a:rPr lang="cs-CZ" altLang="cs-CZ" b="1" baseline="-25000">
                  <a:solidFill>
                    <a:srgbClr val="0000FF"/>
                  </a:solidFill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98346" name="Line 42"/>
            <p:cNvSpPr>
              <a:spLocks noChangeShapeType="1"/>
            </p:cNvSpPr>
            <p:nvPr/>
          </p:nvSpPr>
          <p:spPr bwMode="auto">
            <a:xfrm>
              <a:off x="521" y="701"/>
              <a:ext cx="0" cy="59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98347" name="Line 43"/>
            <p:cNvSpPr>
              <a:spLocks noChangeShapeType="1"/>
            </p:cNvSpPr>
            <p:nvPr/>
          </p:nvSpPr>
          <p:spPr bwMode="auto">
            <a:xfrm>
              <a:off x="3696" y="746"/>
              <a:ext cx="0" cy="5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98348" name="Line 44"/>
            <p:cNvSpPr>
              <a:spLocks noChangeShapeType="1"/>
            </p:cNvSpPr>
            <p:nvPr/>
          </p:nvSpPr>
          <p:spPr bwMode="auto">
            <a:xfrm>
              <a:off x="521" y="746"/>
              <a:ext cx="317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arrow" w="sm" len="lg"/>
              <a:tailEnd type="arrow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98349" name="Line 45"/>
            <p:cNvSpPr>
              <a:spLocks noChangeShapeType="1"/>
            </p:cNvSpPr>
            <p:nvPr/>
          </p:nvSpPr>
          <p:spPr bwMode="auto">
            <a:xfrm>
              <a:off x="2699" y="1018"/>
              <a:ext cx="0" cy="27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98350" name="Line 46"/>
            <p:cNvSpPr>
              <a:spLocks noChangeShapeType="1"/>
            </p:cNvSpPr>
            <p:nvPr/>
          </p:nvSpPr>
          <p:spPr bwMode="auto">
            <a:xfrm>
              <a:off x="2699" y="1018"/>
              <a:ext cx="99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arrow" w="sm" len="lg"/>
              <a:tailEnd type="arrow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98351" name="Text Box 47"/>
            <p:cNvSpPr txBox="1">
              <a:spLocks noChangeArrowheads="1"/>
            </p:cNvSpPr>
            <p:nvPr/>
          </p:nvSpPr>
          <p:spPr bwMode="auto">
            <a:xfrm>
              <a:off x="724" y="1116"/>
              <a:ext cx="296" cy="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 dirty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L</a:t>
              </a:r>
              <a:r>
                <a:rPr lang="cs-CZ" altLang="cs-CZ" b="1" baseline="-25000" dirty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01</a:t>
              </a:r>
              <a:endParaRPr lang="cs-CZ" altLang="cs-CZ" b="1" baseline="-250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8352" name="Text Box 48"/>
            <p:cNvSpPr txBox="1">
              <a:spLocks noChangeArrowheads="1"/>
            </p:cNvSpPr>
            <p:nvPr/>
          </p:nvSpPr>
          <p:spPr bwMode="auto">
            <a:xfrm>
              <a:off x="3470" y="1086"/>
              <a:ext cx="203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FF"/>
                  </a:solidFill>
                  <a:latin typeface="Arial" panose="020B0604020202020204" pitchFamily="34" charset="0"/>
                </a:rPr>
                <a:t>U</a:t>
              </a:r>
              <a:r>
                <a:rPr lang="cs-CZ" altLang="cs-CZ" b="1" baseline="-25000">
                  <a:solidFill>
                    <a:srgbClr val="0000FF"/>
                  </a:solidFill>
                  <a:latin typeface="Arial" panose="020B0604020202020204" pitchFamily="34" charset="0"/>
                </a:rPr>
                <a:t>k</a:t>
              </a:r>
            </a:p>
          </p:txBody>
        </p:sp>
        <p:sp>
          <p:nvSpPr>
            <p:cNvPr id="98353" name="Text Box 49"/>
            <p:cNvSpPr txBox="1">
              <a:spLocks noChangeArrowheads="1"/>
            </p:cNvSpPr>
            <p:nvPr/>
          </p:nvSpPr>
          <p:spPr bwMode="auto">
            <a:xfrm>
              <a:off x="2381" y="1086"/>
              <a:ext cx="294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FF"/>
                  </a:solidFill>
                  <a:latin typeface="Arial" panose="020B0604020202020204" pitchFamily="34" charset="0"/>
                </a:rPr>
                <a:t>U</a:t>
              </a:r>
              <a:r>
                <a:rPr lang="cs-CZ" altLang="cs-CZ" b="1" baseline="-25000">
                  <a:solidFill>
                    <a:srgbClr val="0000FF"/>
                  </a:solidFill>
                  <a:latin typeface="Arial" panose="020B0604020202020204" pitchFamily="34" charset="0"/>
                </a:rPr>
                <a:t>k-1</a:t>
              </a:r>
            </a:p>
          </p:txBody>
        </p:sp>
        <p:sp>
          <p:nvSpPr>
            <p:cNvPr id="98354" name="Text Box 50"/>
            <p:cNvSpPr txBox="1">
              <a:spLocks noChangeArrowheads="1"/>
            </p:cNvSpPr>
            <p:nvPr/>
          </p:nvSpPr>
          <p:spPr bwMode="auto">
            <a:xfrm>
              <a:off x="4763" y="1086"/>
              <a:ext cx="294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FF"/>
                  </a:solidFill>
                  <a:latin typeface="Arial" panose="020B0604020202020204" pitchFamily="34" charset="0"/>
                </a:rPr>
                <a:t>U</a:t>
              </a:r>
              <a:r>
                <a:rPr lang="cs-CZ" altLang="cs-CZ" b="1" baseline="-25000">
                  <a:solidFill>
                    <a:srgbClr val="0000FF"/>
                  </a:solidFill>
                  <a:latin typeface="Arial" panose="020B0604020202020204" pitchFamily="34" charset="0"/>
                </a:rPr>
                <a:t>n</a:t>
              </a:r>
            </a:p>
          </p:txBody>
        </p:sp>
        <p:sp>
          <p:nvSpPr>
            <p:cNvPr id="98355" name="Text Box 51"/>
            <p:cNvSpPr txBox="1">
              <a:spLocks noChangeArrowheads="1"/>
            </p:cNvSpPr>
            <p:nvPr/>
          </p:nvSpPr>
          <p:spPr bwMode="auto">
            <a:xfrm>
              <a:off x="4105" y="1086"/>
              <a:ext cx="203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FF"/>
                  </a:solidFill>
                  <a:latin typeface="Arial" panose="020B0604020202020204" pitchFamily="34" charset="0"/>
                </a:rPr>
                <a:t>U</a:t>
              </a:r>
              <a:r>
                <a:rPr lang="cs-CZ" altLang="cs-CZ" b="1" baseline="-25000">
                  <a:solidFill>
                    <a:srgbClr val="0000FF"/>
                  </a:solidFill>
                  <a:latin typeface="Arial" panose="020B0604020202020204" pitchFamily="34" charset="0"/>
                </a:rPr>
                <a:t>r</a:t>
              </a:r>
            </a:p>
          </p:txBody>
        </p:sp>
      </p:grpSp>
      <p:sp>
        <p:nvSpPr>
          <p:cNvPr id="98356" name="Text Box 52"/>
          <p:cNvSpPr txBox="1">
            <a:spLocks noChangeArrowheads="1"/>
          </p:cNvSpPr>
          <p:nvPr/>
        </p:nvSpPr>
        <p:spPr bwMode="auto">
          <a:xfrm>
            <a:off x="466725" y="3810000"/>
            <a:ext cx="8066088" cy="4826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982663" indent="-982663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344613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524000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3388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82775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399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971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543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115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400" b="1" u="sng">
                <a:solidFill>
                  <a:schemeClr val="bg2"/>
                </a:solidFill>
                <a:sym typeface="Symbol" panose="05050102010706020507" pitchFamily="18" charset="2"/>
              </a:rPr>
              <a:t>Pro výpočet ztrát lze použít pouze adiční metodu !!!</a:t>
            </a:r>
          </a:p>
        </p:txBody>
      </p:sp>
      <p:sp>
        <p:nvSpPr>
          <p:cNvPr id="98357" name="Text Box 53"/>
          <p:cNvSpPr txBox="1">
            <a:spLocks noChangeArrowheads="1"/>
          </p:cNvSpPr>
          <p:nvPr/>
        </p:nvSpPr>
        <p:spPr bwMode="auto">
          <a:xfrm>
            <a:off x="395288" y="4652963"/>
            <a:ext cx="8424862" cy="1793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defTabSz="1222375">
              <a:tabLst>
                <a:tab pos="5383213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344613" defTabSz="1222375">
              <a:tabLst>
                <a:tab pos="5383213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524000" defTabSz="1222375">
              <a:tabLst>
                <a:tab pos="5383213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3388" defTabSz="1222375">
              <a:tabLst>
                <a:tab pos="5383213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82775" defTabSz="1222375">
              <a:tabLst>
                <a:tab pos="5383213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39975" defTabSz="1222375" fontAlgn="base">
              <a:spcBef>
                <a:spcPct val="0"/>
              </a:spcBef>
              <a:spcAft>
                <a:spcPct val="0"/>
              </a:spcAft>
              <a:tabLst>
                <a:tab pos="5383213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97175" defTabSz="1222375" fontAlgn="base">
              <a:spcBef>
                <a:spcPct val="0"/>
              </a:spcBef>
              <a:spcAft>
                <a:spcPct val="0"/>
              </a:spcAft>
              <a:tabLst>
                <a:tab pos="5383213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54375" defTabSz="1222375" fontAlgn="base">
              <a:spcBef>
                <a:spcPct val="0"/>
              </a:spcBef>
              <a:spcAft>
                <a:spcPct val="0"/>
              </a:spcAft>
              <a:tabLst>
                <a:tab pos="5383213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11575" defTabSz="1222375" fontAlgn="base">
              <a:spcBef>
                <a:spcPct val="0"/>
              </a:spcBef>
              <a:spcAft>
                <a:spcPct val="0"/>
              </a:spcAft>
              <a:tabLst>
                <a:tab pos="5383213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>
                <a:solidFill>
                  <a:schemeClr val="bg2"/>
                </a:solidFill>
                <a:sym typeface="Symbol" panose="05050102010706020507" pitchFamily="18" charset="2"/>
              </a:rPr>
              <a:t>Výkon, který vstupuje do úseku (k-1)k: 	P</a:t>
            </a:r>
            <a:r>
              <a:rPr lang="en-US" altLang="cs-CZ" sz="2000" b="1">
                <a:solidFill>
                  <a:schemeClr val="bg2"/>
                </a:solidFill>
                <a:cs typeface="Arial" panose="020B0604020202020204" pitchFamily="34" charset="0"/>
                <a:sym typeface="Symbol" panose="05050102010706020507" pitchFamily="18" charset="2"/>
              </a:rPr>
              <a:t>'</a:t>
            </a:r>
            <a:r>
              <a:rPr lang="cs-CZ" altLang="cs-CZ" sz="2000" b="1" baseline="-25000">
                <a:solidFill>
                  <a:schemeClr val="bg2"/>
                </a:solidFill>
                <a:cs typeface="Arial" panose="020B0604020202020204" pitchFamily="34" charset="0"/>
                <a:sym typeface="Symbol" panose="05050102010706020507" pitchFamily="18" charset="2"/>
              </a:rPr>
              <a:t>(k-1)k</a:t>
            </a:r>
            <a:r>
              <a:rPr lang="cs-CZ" altLang="cs-CZ" sz="2000" b="1">
                <a:solidFill>
                  <a:schemeClr val="bg2"/>
                </a:solidFill>
                <a:cs typeface="Arial" panose="020B0604020202020204" pitchFamily="34" charset="0"/>
                <a:sym typeface="Symbol" panose="05050102010706020507" pitchFamily="18" charset="2"/>
              </a:rPr>
              <a:t> = U</a:t>
            </a:r>
            <a:r>
              <a:rPr lang="cs-CZ" altLang="cs-CZ" sz="2000" b="1" baseline="-25000">
                <a:solidFill>
                  <a:schemeClr val="bg2"/>
                </a:solidFill>
                <a:cs typeface="Arial" panose="020B0604020202020204" pitchFamily="34" charset="0"/>
                <a:sym typeface="Symbol" panose="05050102010706020507" pitchFamily="18" charset="2"/>
              </a:rPr>
              <a:t>(k-1)</a:t>
            </a:r>
            <a:r>
              <a:rPr lang="cs-CZ" altLang="cs-CZ" sz="2000" b="1">
                <a:solidFill>
                  <a:schemeClr val="bg2"/>
                </a:solidFill>
                <a:cs typeface="Arial" panose="020B0604020202020204" pitchFamily="34" charset="0"/>
                <a:sym typeface="Symbol" panose="05050102010706020507" pitchFamily="18" charset="2"/>
              </a:rPr>
              <a:t> * I </a:t>
            </a:r>
            <a:r>
              <a:rPr lang="cs-CZ" altLang="cs-CZ" sz="2000" b="1" baseline="-25000">
                <a:solidFill>
                  <a:schemeClr val="bg2"/>
                </a:solidFill>
                <a:cs typeface="Arial" panose="020B0604020202020204" pitchFamily="34" charset="0"/>
                <a:sym typeface="Symbol" panose="05050102010706020507" pitchFamily="18" charset="2"/>
              </a:rPr>
              <a:t>(k-1)k</a:t>
            </a:r>
          </a:p>
          <a:p>
            <a:pPr>
              <a:spcBef>
                <a:spcPct val="50000"/>
              </a:spcBef>
            </a:pPr>
            <a:r>
              <a:rPr lang="cs-CZ" altLang="cs-CZ" sz="2000" b="1">
                <a:solidFill>
                  <a:schemeClr val="bg2"/>
                </a:solidFill>
                <a:sym typeface="Symbol" panose="05050102010706020507" pitchFamily="18" charset="2"/>
              </a:rPr>
              <a:t>Výkon, který vystupuje z úseku (k-1)k: 	P</a:t>
            </a:r>
            <a:r>
              <a:rPr lang="en-US" altLang="cs-CZ" sz="2000" b="1">
                <a:solidFill>
                  <a:schemeClr val="bg2"/>
                </a:solidFill>
                <a:cs typeface="Arial" panose="020B0604020202020204" pitchFamily="34" charset="0"/>
                <a:sym typeface="Symbol" panose="05050102010706020507" pitchFamily="18" charset="2"/>
              </a:rPr>
              <a:t>''</a:t>
            </a:r>
            <a:r>
              <a:rPr lang="cs-CZ" altLang="cs-CZ" sz="2000" b="1" baseline="-25000">
                <a:solidFill>
                  <a:schemeClr val="bg2"/>
                </a:solidFill>
                <a:cs typeface="Arial" panose="020B0604020202020204" pitchFamily="34" charset="0"/>
                <a:sym typeface="Symbol" panose="05050102010706020507" pitchFamily="18" charset="2"/>
              </a:rPr>
              <a:t>(k-1)k</a:t>
            </a:r>
            <a:r>
              <a:rPr lang="cs-CZ" altLang="cs-CZ" sz="2000" b="1">
                <a:solidFill>
                  <a:schemeClr val="bg2"/>
                </a:solidFill>
                <a:cs typeface="Arial" panose="020B0604020202020204" pitchFamily="34" charset="0"/>
                <a:sym typeface="Symbol" panose="05050102010706020507" pitchFamily="18" charset="2"/>
              </a:rPr>
              <a:t> = U</a:t>
            </a:r>
            <a:r>
              <a:rPr lang="cs-CZ" altLang="cs-CZ" sz="2000" b="1" baseline="-25000">
                <a:solidFill>
                  <a:schemeClr val="bg2"/>
                </a:solidFill>
                <a:cs typeface="Arial" panose="020B0604020202020204" pitchFamily="34" charset="0"/>
                <a:sym typeface="Symbol" panose="05050102010706020507" pitchFamily="18" charset="2"/>
              </a:rPr>
              <a:t>k</a:t>
            </a:r>
            <a:r>
              <a:rPr lang="cs-CZ" altLang="cs-CZ" sz="2000" b="1">
                <a:solidFill>
                  <a:schemeClr val="bg2"/>
                </a:solidFill>
                <a:cs typeface="Arial" panose="020B0604020202020204" pitchFamily="34" charset="0"/>
                <a:sym typeface="Symbol" panose="05050102010706020507" pitchFamily="18" charset="2"/>
              </a:rPr>
              <a:t> * I </a:t>
            </a:r>
            <a:r>
              <a:rPr lang="cs-CZ" altLang="cs-CZ" sz="2000" b="1" baseline="-25000">
                <a:solidFill>
                  <a:schemeClr val="bg2"/>
                </a:solidFill>
                <a:cs typeface="Arial" panose="020B0604020202020204" pitchFamily="34" charset="0"/>
                <a:sym typeface="Symbol" panose="05050102010706020507" pitchFamily="18" charset="2"/>
              </a:rPr>
              <a:t>(k-1)k</a:t>
            </a:r>
          </a:p>
          <a:p>
            <a:pPr>
              <a:spcBef>
                <a:spcPct val="50000"/>
              </a:spcBef>
            </a:pPr>
            <a:r>
              <a:rPr lang="cs-CZ" altLang="cs-CZ" sz="2000" b="1" u="sng">
                <a:solidFill>
                  <a:schemeClr val="bg2"/>
                </a:solidFill>
                <a:cs typeface="Arial" panose="020B0604020202020204" pitchFamily="34" charset="0"/>
                <a:sym typeface="Symbol" panose="05050102010706020507" pitchFamily="18" charset="2"/>
              </a:rPr>
              <a:t>Ztrátový výkon daného úseku je dán rozdílem obou výkonů:</a:t>
            </a:r>
          </a:p>
          <a:p>
            <a:pPr>
              <a:spcBef>
                <a:spcPct val="50000"/>
              </a:spcBef>
            </a:pPr>
            <a:r>
              <a:rPr lang="cs-CZ" altLang="cs-CZ" sz="2000" b="1">
                <a:solidFill>
                  <a:schemeClr val="bg2"/>
                </a:solidFill>
                <a:cs typeface="Arial" panose="020B0604020202020204" pitchFamily="34" charset="0"/>
                <a:sym typeface="Symbol" panose="05050102010706020507" pitchFamily="18" charset="2"/>
              </a:rPr>
              <a:t>P</a:t>
            </a:r>
            <a:r>
              <a:rPr lang="cs-CZ" altLang="cs-CZ" sz="2000" b="1" baseline="-25000">
                <a:solidFill>
                  <a:schemeClr val="bg2"/>
                </a:solidFill>
                <a:cs typeface="Arial" panose="020B0604020202020204" pitchFamily="34" charset="0"/>
                <a:sym typeface="Symbol" panose="05050102010706020507" pitchFamily="18" charset="2"/>
              </a:rPr>
              <a:t>zk</a:t>
            </a:r>
            <a:r>
              <a:rPr lang="cs-CZ" altLang="cs-CZ" sz="2000" b="1">
                <a:solidFill>
                  <a:schemeClr val="bg2"/>
                </a:solidFill>
                <a:cs typeface="Arial" panose="020B0604020202020204" pitchFamily="34" charset="0"/>
                <a:sym typeface="Symbol" panose="05050102010706020507" pitchFamily="18" charset="2"/>
              </a:rPr>
              <a:t> = </a:t>
            </a:r>
            <a:r>
              <a:rPr lang="cs-CZ" altLang="cs-CZ" sz="2000" b="1">
                <a:solidFill>
                  <a:schemeClr val="bg2"/>
                </a:solidFill>
                <a:sym typeface="Symbol" panose="05050102010706020507" pitchFamily="18" charset="2"/>
              </a:rPr>
              <a:t>P</a:t>
            </a:r>
            <a:r>
              <a:rPr lang="en-US" altLang="cs-CZ" sz="2000" b="1">
                <a:solidFill>
                  <a:schemeClr val="bg2"/>
                </a:solidFill>
                <a:cs typeface="Arial" panose="020B0604020202020204" pitchFamily="34" charset="0"/>
                <a:sym typeface="Symbol" panose="05050102010706020507" pitchFamily="18" charset="2"/>
              </a:rPr>
              <a:t>'</a:t>
            </a:r>
            <a:r>
              <a:rPr lang="cs-CZ" altLang="cs-CZ" sz="2000" b="1" baseline="-25000">
                <a:solidFill>
                  <a:schemeClr val="bg2"/>
                </a:solidFill>
                <a:cs typeface="Arial" panose="020B0604020202020204" pitchFamily="34" charset="0"/>
                <a:sym typeface="Symbol" panose="05050102010706020507" pitchFamily="18" charset="2"/>
              </a:rPr>
              <a:t>(k-1)k</a:t>
            </a:r>
            <a:r>
              <a:rPr lang="cs-CZ" altLang="cs-CZ" sz="2000" b="1">
                <a:solidFill>
                  <a:schemeClr val="bg2"/>
                </a:solidFill>
                <a:cs typeface="Arial" panose="020B0604020202020204" pitchFamily="34" charset="0"/>
                <a:sym typeface="Symbol" panose="05050102010706020507" pitchFamily="18" charset="2"/>
              </a:rPr>
              <a:t> - </a:t>
            </a:r>
            <a:r>
              <a:rPr lang="cs-CZ" altLang="cs-CZ" sz="2000" b="1">
                <a:solidFill>
                  <a:schemeClr val="bg2"/>
                </a:solidFill>
                <a:sym typeface="Symbol" panose="05050102010706020507" pitchFamily="18" charset="2"/>
              </a:rPr>
              <a:t>P</a:t>
            </a:r>
            <a:r>
              <a:rPr lang="en-US" altLang="cs-CZ" sz="2000" b="1">
                <a:solidFill>
                  <a:schemeClr val="bg2"/>
                </a:solidFill>
                <a:cs typeface="Arial" panose="020B0604020202020204" pitchFamily="34" charset="0"/>
                <a:sym typeface="Symbol" panose="05050102010706020507" pitchFamily="18" charset="2"/>
              </a:rPr>
              <a:t>''</a:t>
            </a:r>
            <a:r>
              <a:rPr lang="cs-CZ" altLang="cs-CZ" sz="2000" b="1" baseline="-25000">
                <a:solidFill>
                  <a:schemeClr val="bg2"/>
                </a:solidFill>
                <a:cs typeface="Arial" panose="020B0604020202020204" pitchFamily="34" charset="0"/>
                <a:sym typeface="Symbol" panose="05050102010706020507" pitchFamily="18" charset="2"/>
              </a:rPr>
              <a:t>(k-1)k</a:t>
            </a:r>
            <a:r>
              <a:rPr lang="cs-CZ" altLang="cs-CZ" sz="2000" b="1">
                <a:solidFill>
                  <a:schemeClr val="bg2"/>
                </a:solidFill>
                <a:cs typeface="Arial" panose="020B0604020202020204" pitchFamily="34" charset="0"/>
                <a:sym typeface="Symbol" panose="05050102010706020507" pitchFamily="18" charset="2"/>
              </a:rPr>
              <a:t> = U</a:t>
            </a:r>
            <a:r>
              <a:rPr lang="cs-CZ" altLang="cs-CZ" sz="2000" b="1" baseline="-25000">
                <a:solidFill>
                  <a:schemeClr val="bg2"/>
                </a:solidFill>
                <a:cs typeface="Arial" panose="020B0604020202020204" pitchFamily="34" charset="0"/>
                <a:sym typeface="Symbol" panose="05050102010706020507" pitchFamily="18" charset="2"/>
              </a:rPr>
              <a:t>(k-1)</a:t>
            </a:r>
            <a:r>
              <a:rPr lang="cs-CZ" altLang="cs-CZ" sz="2000" b="1">
                <a:solidFill>
                  <a:schemeClr val="bg2"/>
                </a:solidFill>
                <a:cs typeface="Arial" panose="020B0604020202020204" pitchFamily="34" charset="0"/>
                <a:sym typeface="Symbol" panose="05050102010706020507" pitchFamily="18" charset="2"/>
              </a:rPr>
              <a:t> * I </a:t>
            </a:r>
            <a:r>
              <a:rPr lang="cs-CZ" altLang="cs-CZ" sz="2000" b="1" baseline="-25000">
                <a:solidFill>
                  <a:schemeClr val="bg2"/>
                </a:solidFill>
                <a:cs typeface="Arial" panose="020B0604020202020204" pitchFamily="34" charset="0"/>
                <a:sym typeface="Symbol" panose="05050102010706020507" pitchFamily="18" charset="2"/>
              </a:rPr>
              <a:t>(k-1)k </a:t>
            </a:r>
            <a:r>
              <a:rPr lang="cs-CZ" altLang="cs-CZ" sz="2000" b="1">
                <a:solidFill>
                  <a:schemeClr val="bg2"/>
                </a:solidFill>
                <a:cs typeface="Arial" panose="020B0604020202020204" pitchFamily="34" charset="0"/>
                <a:sym typeface="Symbol" panose="05050102010706020507" pitchFamily="18" charset="2"/>
              </a:rPr>
              <a:t>- U</a:t>
            </a:r>
            <a:r>
              <a:rPr lang="cs-CZ" altLang="cs-CZ" sz="2000" b="1" baseline="-25000">
                <a:solidFill>
                  <a:schemeClr val="bg2"/>
                </a:solidFill>
                <a:cs typeface="Arial" panose="020B0604020202020204" pitchFamily="34" charset="0"/>
                <a:sym typeface="Symbol" panose="05050102010706020507" pitchFamily="18" charset="2"/>
              </a:rPr>
              <a:t>k</a:t>
            </a:r>
            <a:r>
              <a:rPr lang="cs-CZ" altLang="cs-CZ" sz="2000" b="1">
                <a:solidFill>
                  <a:schemeClr val="bg2"/>
                </a:solidFill>
                <a:cs typeface="Arial" panose="020B0604020202020204" pitchFamily="34" charset="0"/>
                <a:sym typeface="Symbol" panose="05050102010706020507" pitchFamily="18" charset="2"/>
              </a:rPr>
              <a:t> * I </a:t>
            </a:r>
            <a:r>
              <a:rPr lang="cs-CZ" altLang="cs-CZ" sz="2000" b="1" baseline="-25000">
                <a:solidFill>
                  <a:schemeClr val="bg2"/>
                </a:solidFill>
                <a:cs typeface="Arial" panose="020B0604020202020204" pitchFamily="34" charset="0"/>
                <a:sym typeface="Symbol" panose="05050102010706020507" pitchFamily="18" charset="2"/>
              </a:rPr>
              <a:t>(k-1)k </a:t>
            </a:r>
            <a:r>
              <a:rPr lang="cs-CZ" altLang="cs-CZ" sz="2000" b="1">
                <a:solidFill>
                  <a:schemeClr val="bg2"/>
                </a:solidFill>
                <a:cs typeface="Arial" panose="020B0604020202020204" pitchFamily="34" charset="0"/>
                <a:sym typeface="Symbol" panose="05050102010706020507" pitchFamily="18" charset="2"/>
              </a:rPr>
              <a:t>=</a:t>
            </a:r>
            <a:r>
              <a:rPr lang="cs-CZ" altLang="cs-CZ" sz="2000" b="1" baseline="-25000">
                <a:solidFill>
                  <a:schemeClr val="bg2"/>
                </a:solidFill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cs-CZ" altLang="cs-CZ" sz="2000" b="1">
                <a:solidFill>
                  <a:schemeClr val="bg2"/>
                </a:solidFill>
                <a:cs typeface="Arial" panose="020B0604020202020204" pitchFamily="34" charset="0"/>
                <a:sym typeface="Symbol" panose="05050102010706020507" pitchFamily="18" charset="2"/>
              </a:rPr>
              <a:t>I </a:t>
            </a:r>
            <a:r>
              <a:rPr lang="cs-CZ" altLang="cs-CZ" sz="2000" b="1" baseline="-25000">
                <a:solidFill>
                  <a:schemeClr val="bg2"/>
                </a:solidFill>
                <a:cs typeface="Arial" panose="020B0604020202020204" pitchFamily="34" charset="0"/>
                <a:sym typeface="Symbol" panose="05050102010706020507" pitchFamily="18" charset="2"/>
              </a:rPr>
              <a:t>(k-1)k </a:t>
            </a:r>
            <a:r>
              <a:rPr lang="cs-CZ" altLang="cs-CZ" sz="2000" b="1">
                <a:solidFill>
                  <a:schemeClr val="bg2"/>
                </a:solidFill>
                <a:cs typeface="Arial" panose="020B0604020202020204" pitchFamily="34" charset="0"/>
                <a:sym typeface="Symbol" panose="05050102010706020507" pitchFamily="18" charset="2"/>
              </a:rPr>
              <a:t> * (U</a:t>
            </a:r>
            <a:r>
              <a:rPr lang="cs-CZ" altLang="cs-CZ" sz="2000" b="1" baseline="-25000">
                <a:solidFill>
                  <a:schemeClr val="bg2"/>
                </a:solidFill>
                <a:cs typeface="Arial" panose="020B0604020202020204" pitchFamily="34" charset="0"/>
                <a:sym typeface="Symbol" panose="05050102010706020507" pitchFamily="18" charset="2"/>
              </a:rPr>
              <a:t>(k-1)</a:t>
            </a:r>
            <a:r>
              <a:rPr lang="cs-CZ" altLang="cs-CZ" sz="2000" b="1">
                <a:solidFill>
                  <a:schemeClr val="bg2"/>
                </a:solidFill>
                <a:cs typeface="Arial" panose="020B0604020202020204" pitchFamily="34" charset="0"/>
                <a:sym typeface="Symbol" panose="05050102010706020507" pitchFamily="18" charset="2"/>
              </a:rPr>
              <a:t> – U</a:t>
            </a:r>
            <a:r>
              <a:rPr lang="cs-CZ" altLang="cs-CZ" sz="2000" b="1" baseline="-25000">
                <a:solidFill>
                  <a:schemeClr val="bg2"/>
                </a:solidFill>
                <a:cs typeface="Arial" panose="020B0604020202020204" pitchFamily="34" charset="0"/>
                <a:sym typeface="Symbol" panose="05050102010706020507" pitchFamily="18" charset="2"/>
              </a:rPr>
              <a:t>k</a:t>
            </a:r>
            <a:r>
              <a:rPr lang="cs-CZ" altLang="cs-CZ" sz="2000" b="1">
                <a:solidFill>
                  <a:schemeClr val="bg2"/>
                </a:solidFill>
                <a:cs typeface="Arial" panose="020B0604020202020204" pitchFamily="34" charset="0"/>
                <a:sym typeface="Symbol" panose="05050102010706020507" pitchFamily="18" charset="2"/>
              </a:rPr>
              <a:t>)</a:t>
            </a:r>
            <a:endParaRPr lang="cs-CZ" altLang="cs-CZ" sz="2000" b="1" baseline="-25000">
              <a:solidFill>
                <a:schemeClr val="bg2"/>
              </a:solidFill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  <p:sp>
        <p:nvSpPr>
          <p:cNvPr id="98360" name="Rectangle 56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18487" cy="792162"/>
          </a:xfrm>
          <a:noFill/>
          <a:ln/>
        </p:spPr>
        <p:txBody>
          <a:bodyPr/>
          <a:lstStyle/>
          <a:p>
            <a:r>
              <a:rPr lang="cs-CZ" altLang="cs-CZ" b="1" u="sng">
                <a:solidFill>
                  <a:schemeClr val="bg2"/>
                </a:solidFill>
                <a:effectLst/>
              </a:rPr>
              <a:t>Výpočet ztrát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8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8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8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8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8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83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83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83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83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83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6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330" name="Group 2"/>
          <p:cNvGrpSpPr>
            <a:grpSpLocks/>
          </p:cNvGrpSpPr>
          <p:nvPr/>
        </p:nvGrpSpPr>
        <p:grpSpPr bwMode="auto">
          <a:xfrm>
            <a:off x="323850" y="1063625"/>
            <a:ext cx="7934325" cy="2365374"/>
            <a:chOff x="204" y="526"/>
            <a:chExt cx="4998" cy="1490"/>
          </a:xfrm>
        </p:grpSpPr>
        <p:grpSp>
          <p:nvGrpSpPr>
            <p:cNvPr id="99331" name="Group 3"/>
            <p:cNvGrpSpPr>
              <a:grpSpLocks/>
            </p:cNvGrpSpPr>
            <p:nvPr/>
          </p:nvGrpSpPr>
          <p:grpSpPr bwMode="auto">
            <a:xfrm>
              <a:off x="475" y="1298"/>
              <a:ext cx="4582" cy="635"/>
              <a:chOff x="475" y="1442"/>
              <a:chExt cx="4582" cy="635"/>
            </a:xfrm>
          </p:grpSpPr>
          <p:sp>
            <p:nvSpPr>
              <p:cNvPr id="99332" name="Oval 4"/>
              <p:cNvSpPr>
                <a:spLocks noChangeAspect="1" noChangeArrowheads="1"/>
              </p:cNvSpPr>
              <p:nvPr/>
            </p:nvSpPr>
            <p:spPr bwMode="auto">
              <a:xfrm>
                <a:off x="1156" y="1442"/>
                <a:ext cx="91" cy="91"/>
              </a:xfrm>
              <a:prstGeom prst="ellipse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99333" name="Oval 5"/>
              <p:cNvSpPr>
                <a:spLocks noChangeAspect="1" noChangeArrowheads="1"/>
              </p:cNvSpPr>
              <p:nvPr/>
            </p:nvSpPr>
            <p:spPr bwMode="auto">
              <a:xfrm>
                <a:off x="1836" y="1442"/>
                <a:ext cx="91" cy="91"/>
              </a:xfrm>
              <a:prstGeom prst="ellipse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99334" name="Oval 6"/>
              <p:cNvSpPr>
                <a:spLocks noChangeAspect="1" noChangeArrowheads="1"/>
              </p:cNvSpPr>
              <p:nvPr/>
            </p:nvSpPr>
            <p:spPr bwMode="auto">
              <a:xfrm>
                <a:off x="2653" y="1442"/>
                <a:ext cx="91" cy="91"/>
              </a:xfrm>
              <a:prstGeom prst="ellipse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99335" name="Oval 7"/>
              <p:cNvSpPr>
                <a:spLocks noChangeAspect="1" noChangeArrowheads="1"/>
              </p:cNvSpPr>
              <p:nvPr/>
            </p:nvSpPr>
            <p:spPr bwMode="auto">
              <a:xfrm>
                <a:off x="3650" y="1442"/>
                <a:ext cx="91" cy="91"/>
              </a:xfrm>
              <a:prstGeom prst="ellipse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99336" name="Oval 8"/>
              <p:cNvSpPr>
                <a:spLocks noChangeAspect="1" noChangeArrowheads="1"/>
              </p:cNvSpPr>
              <p:nvPr/>
            </p:nvSpPr>
            <p:spPr bwMode="auto">
              <a:xfrm>
                <a:off x="475" y="1442"/>
                <a:ext cx="91" cy="91"/>
              </a:xfrm>
              <a:prstGeom prst="ellips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99337" name="Oval 9"/>
              <p:cNvSpPr>
                <a:spLocks noChangeAspect="1" noChangeArrowheads="1"/>
              </p:cNvSpPr>
              <p:nvPr/>
            </p:nvSpPr>
            <p:spPr bwMode="auto">
              <a:xfrm>
                <a:off x="4966" y="1442"/>
                <a:ext cx="91" cy="91"/>
              </a:xfrm>
              <a:prstGeom prst="ellipse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99338" name="Oval 10"/>
              <p:cNvSpPr>
                <a:spLocks noChangeAspect="1" noChangeArrowheads="1"/>
              </p:cNvSpPr>
              <p:nvPr/>
            </p:nvSpPr>
            <p:spPr bwMode="auto">
              <a:xfrm>
                <a:off x="4285" y="1442"/>
                <a:ext cx="91" cy="91"/>
              </a:xfrm>
              <a:prstGeom prst="ellipse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cs-CZ"/>
              </a:p>
            </p:txBody>
          </p:sp>
          <p:cxnSp>
            <p:nvCxnSpPr>
              <p:cNvPr id="99339" name="AutoShape 11"/>
              <p:cNvCxnSpPr>
                <a:cxnSpLocks noChangeShapeType="1"/>
                <a:stCxn id="99336" idx="6"/>
                <a:endCxn id="99332" idx="2"/>
              </p:cNvCxnSpPr>
              <p:nvPr/>
            </p:nvCxnSpPr>
            <p:spPr bwMode="auto">
              <a:xfrm>
                <a:off x="578" y="1488"/>
                <a:ext cx="570" cy="0"/>
              </a:xfrm>
              <a:prstGeom prst="straightConnector1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9340" name="AutoShape 12"/>
              <p:cNvCxnSpPr>
                <a:cxnSpLocks noChangeShapeType="1"/>
                <a:stCxn id="99332" idx="6"/>
                <a:endCxn id="99333" idx="2"/>
              </p:cNvCxnSpPr>
              <p:nvPr/>
            </p:nvCxnSpPr>
            <p:spPr bwMode="auto">
              <a:xfrm>
                <a:off x="1255" y="1488"/>
                <a:ext cx="573" cy="0"/>
              </a:xfrm>
              <a:prstGeom prst="straightConnector1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9341" name="AutoShape 13"/>
              <p:cNvCxnSpPr>
                <a:cxnSpLocks noChangeShapeType="1"/>
                <a:stCxn id="99333" idx="6"/>
                <a:endCxn id="99334" idx="2"/>
              </p:cNvCxnSpPr>
              <p:nvPr/>
            </p:nvCxnSpPr>
            <p:spPr bwMode="auto">
              <a:xfrm>
                <a:off x="1935" y="1488"/>
                <a:ext cx="710" cy="0"/>
              </a:xfrm>
              <a:prstGeom prst="straightConnector1">
                <a:avLst/>
              </a:prstGeom>
              <a:noFill/>
              <a:ln w="38100">
                <a:solidFill>
                  <a:srgbClr val="000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9342" name="AutoShape 14"/>
              <p:cNvCxnSpPr>
                <a:cxnSpLocks noChangeShapeType="1"/>
                <a:stCxn id="99334" idx="6"/>
                <a:endCxn id="99335" idx="2"/>
              </p:cNvCxnSpPr>
              <p:nvPr/>
            </p:nvCxnSpPr>
            <p:spPr bwMode="auto">
              <a:xfrm>
                <a:off x="2752" y="1488"/>
                <a:ext cx="890" cy="0"/>
              </a:xfrm>
              <a:prstGeom prst="straightConnector1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9343" name="AutoShape 15"/>
              <p:cNvCxnSpPr>
                <a:cxnSpLocks noChangeShapeType="1"/>
                <a:stCxn id="99335" idx="6"/>
                <a:endCxn id="99338" idx="2"/>
              </p:cNvCxnSpPr>
              <p:nvPr/>
            </p:nvCxnSpPr>
            <p:spPr bwMode="auto">
              <a:xfrm>
                <a:off x="3749" y="1488"/>
                <a:ext cx="528" cy="0"/>
              </a:xfrm>
              <a:prstGeom prst="straightConnector1">
                <a:avLst/>
              </a:prstGeom>
              <a:noFill/>
              <a:ln w="38100">
                <a:solidFill>
                  <a:srgbClr val="000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9344" name="AutoShape 16"/>
              <p:cNvCxnSpPr>
                <a:cxnSpLocks noChangeShapeType="1"/>
                <a:stCxn id="99338" idx="6"/>
                <a:endCxn id="99337" idx="2"/>
              </p:cNvCxnSpPr>
              <p:nvPr/>
            </p:nvCxnSpPr>
            <p:spPr bwMode="auto">
              <a:xfrm>
                <a:off x="4384" y="1488"/>
                <a:ext cx="574" cy="0"/>
              </a:xfrm>
              <a:prstGeom prst="straightConnector1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99345" name="Line 17"/>
              <p:cNvSpPr>
                <a:spLocks noChangeShapeType="1"/>
              </p:cNvSpPr>
              <p:nvPr/>
            </p:nvSpPr>
            <p:spPr bwMode="auto">
              <a:xfrm>
                <a:off x="1202" y="1533"/>
                <a:ext cx="0" cy="544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99346" name="Line 18"/>
              <p:cNvSpPr>
                <a:spLocks noChangeShapeType="1"/>
              </p:cNvSpPr>
              <p:nvPr/>
            </p:nvSpPr>
            <p:spPr bwMode="auto">
              <a:xfrm>
                <a:off x="2699" y="1533"/>
                <a:ext cx="0" cy="544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99347" name="Line 19"/>
              <p:cNvSpPr>
                <a:spLocks noChangeShapeType="1"/>
              </p:cNvSpPr>
              <p:nvPr/>
            </p:nvSpPr>
            <p:spPr bwMode="auto">
              <a:xfrm>
                <a:off x="3696" y="1533"/>
                <a:ext cx="0" cy="544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99348" name="Line 20"/>
              <p:cNvSpPr>
                <a:spLocks noChangeShapeType="1"/>
              </p:cNvSpPr>
              <p:nvPr/>
            </p:nvSpPr>
            <p:spPr bwMode="auto">
              <a:xfrm>
                <a:off x="4332" y="1533"/>
                <a:ext cx="0" cy="544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99349" name="Line 21"/>
              <p:cNvSpPr>
                <a:spLocks noChangeShapeType="1"/>
              </p:cNvSpPr>
              <p:nvPr/>
            </p:nvSpPr>
            <p:spPr bwMode="auto">
              <a:xfrm>
                <a:off x="5012" y="1533"/>
                <a:ext cx="0" cy="544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99350" name="Line 22"/>
              <p:cNvSpPr>
                <a:spLocks noChangeShapeType="1"/>
              </p:cNvSpPr>
              <p:nvPr/>
            </p:nvSpPr>
            <p:spPr bwMode="auto">
              <a:xfrm>
                <a:off x="1882" y="1533"/>
                <a:ext cx="0" cy="544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cs-CZ"/>
              </a:p>
            </p:txBody>
          </p:sp>
        </p:grpSp>
        <p:sp>
          <p:nvSpPr>
            <p:cNvPr id="99351" name="Text Box 23"/>
            <p:cNvSpPr txBox="1">
              <a:spLocks noChangeArrowheads="1"/>
            </p:cNvSpPr>
            <p:nvPr/>
          </p:nvSpPr>
          <p:spPr bwMode="auto">
            <a:xfrm>
              <a:off x="1938" y="1117"/>
              <a:ext cx="12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99352" name="Text Box 24"/>
            <p:cNvSpPr txBox="1">
              <a:spLocks noChangeArrowheads="1"/>
            </p:cNvSpPr>
            <p:nvPr/>
          </p:nvSpPr>
          <p:spPr bwMode="auto">
            <a:xfrm>
              <a:off x="1212" y="1117"/>
              <a:ext cx="12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1</a:t>
              </a:r>
            </a:p>
          </p:txBody>
        </p:sp>
        <p:sp>
          <p:nvSpPr>
            <p:cNvPr id="99353" name="Text Box 25"/>
            <p:cNvSpPr txBox="1">
              <a:spLocks noChangeArrowheads="1"/>
            </p:cNvSpPr>
            <p:nvPr/>
          </p:nvSpPr>
          <p:spPr bwMode="auto">
            <a:xfrm>
              <a:off x="3742" y="1117"/>
              <a:ext cx="12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k</a:t>
              </a:r>
            </a:p>
          </p:txBody>
        </p:sp>
        <p:sp>
          <p:nvSpPr>
            <p:cNvPr id="99354" name="Text Box 26"/>
            <p:cNvSpPr txBox="1">
              <a:spLocks noChangeArrowheads="1"/>
            </p:cNvSpPr>
            <p:nvPr/>
          </p:nvSpPr>
          <p:spPr bwMode="auto">
            <a:xfrm>
              <a:off x="2744" y="1117"/>
              <a:ext cx="254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k-1</a:t>
              </a:r>
            </a:p>
          </p:txBody>
        </p:sp>
        <p:sp>
          <p:nvSpPr>
            <p:cNvPr id="99355" name="Text Box 27"/>
            <p:cNvSpPr txBox="1">
              <a:spLocks noChangeArrowheads="1"/>
            </p:cNvSpPr>
            <p:nvPr/>
          </p:nvSpPr>
          <p:spPr bwMode="auto">
            <a:xfrm>
              <a:off x="567" y="1117"/>
              <a:ext cx="12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99356" name="Text Box 28"/>
            <p:cNvSpPr txBox="1">
              <a:spLocks noChangeArrowheads="1"/>
            </p:cNvSpPr>
            <p:nvPr/>
          </p:nvSpPr>
          <p:spPr bwMode="auto">
            <a:xfrm>
              <a:off x="4377" y="1797"/>
              <a:ext cx="123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r</a:t>
              </a:r>
            </a:p>
          </p:txBody>
        </p:sp>
        <p:sp>
          <p:nvSpPr>
            <p:cNvPr id="99357" name="Text Box 29"/>
            <p:cNvSpPr txBox="1">
              <a:spLocks noChangeArrowheads="1"/>
            </p:cNvSpPr>
            <p:nvPr/>
          </p:nvSpPr>
          <p:spPr bwMode="auto">
            <a:xfrm>
              <a:off x="5057" y="1125"/>
              <a:ext cx="134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n</a:t>
              </a:r>
            </a:p>
          </p:txBody>
        </p:sp>
        <p:sp>
          <p:nvSpPr>
            <p:cNvPr id="99358" name="Text Box 30"/>
            <p:cNvSpPr txBox="1">
              <a:spLocks noChangeArrowheads="1"/>
            </p:cNvSpPr>
            <p:nvPr/>
          </p:nvSpPr>
          <p:spPr bwMode="auto">
            <a:xfrm>
              <a:off x="4352" y="1117"/>
              <a:ext cx="102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r</a:t>
              </a:r>
            </a:p>
          </p:txBody>
        </p:sp>
        <p:sp>
          <p:nvSpPr>
            <p:cNvPr id="99359" name="Text Box 31"/>
            <p:cNvSpPr txBox="1">
              <a:spLocks noChangeArrowheads="1"/>
            </p:cNvSpPr>
            <p:nvPr/>
          </p:nvSpPr>
          <p:spPr bwMode="auto">
            <a:xfrm>
              <a:off x="3742" y="1797"/>
              <a:ext cx="139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k</a:t>
              </a:r>
            </a:p>
          </p:txBody>
        </p:sp>
        <p:sp>
          <p:nvSpPr>
            <p:cNvPr id="99360" name="Text Box 32"/>
            <p:cNvSpPr txBox="1">
              <a:spLocks noChangeArrowheads="1"/>
            </p:cNvSpPr>
            <p:nvPr/>
          </p:nvSpPr>
          <p:spPr bwMode="auto">
            <a:xfrm>
              <a:off x="2744" y="1797"/>
              <a:ext cx="224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k-1</a:t>
              </a:r>
            </a:p>
          </p:txBody>
        </p:sp>
        <p:sp>
          <p:nvSpPr>
            <p:cNvPr id="99361" name="Text Box 33"/>
            <p:cNvSpPr txBox="1">
              <a:spLocks noChangeArrowheads="1"/>
            </p:cNvSpPr>
            <p:nvPr/>
          </p:nvSpPr>
          <p:spPr bwMode="auto">
            <a:xfrm>
              <a:off x="1927" y="1797"/>
              <a:ext cx="139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99362" name="Text Box 34"/>
            <p:cNvSpPr txBox="1">
              <a:spLocks noChangeArrowheads="1"/>
            </p:cNvSpPr>
            <p:nvPr/>
          </p:nvSpPr>
          <p:spPr bwMode="auto">
            <a:xfrm>
              <a:off x="1247" y="1797"/>
              <a:ext cx="139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1</a:t>
              </a:r>
            </a:p>
          </p:txBody>
        </p:sp>
        <p:sp>
          <p:nvSpPr>
            <p:cNvPr id="99363" name="Text Box 35"/>
            <p:cNvSpPr txBox="1">
              <a:spLocks noChangeArrowheads="1"/>
            </p:cNvSpPr>
            <p:nvPr/>
          </p:nvSpPr>
          <p:spPr bwMode="auto">
            <a:xfrm>
              <a:off x="5057" y="1797"/>
              <a:ext cx="145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n</a:t>
              </a:r>
            </a:p>
          </p:txBody>
        </p:sp>
        <p:sp>
          <p:nvSpPr>
            <p:cNvPr id="99364" name="Text Box 36"/>
            <p:cNvSpPr txBox="1">
              <a:spLocks noChangeArrowheads="1"/>
            </p:cNvSpPr>
            <p:nvPr/>
          </p:nvSpPr>
          <p:spPr bwMode="auto">
            <a:xfrm>
              <a:off x="3061" y="1344"/>
              <a:ext cx="357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I(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k-1)k</a:t>
              </a:r>
            </a:p>
          </p:txBody>
        </p:sp>
        <p:sp>
          <p:nvSpPr>
            <p:cNvPr id="99365" name="Text Box 37"/>
            <p:cNvSpPr txBox="1">
              <a:spLocks noChangeArrowheads="1"/>
            </p:cNvSpPr>
            <p:nvPr/>
          </p:nvSpPr>
          <p:spPr bwMode="auto">
            <a:xfrm>
              <a:off x="2880" y="798"/>
              <a:ext cx="432" cy="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 dirty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L</a:t>
              </a:r>
              <a:r>
                <a:rPr lang="cs-CZ" altLang="cs-CZ" b="1" baseline="-25000" dirty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(k-1)k</a:t>
              </a:r>
              <a:endParaRPr lang="cs-CZ" altLang="cs-CZ" b="1" baseline="-250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9366" name="Text Box 38"/>
            <p:cNvSpPr txBox="1">
              <a:spLocks noChangeArrowheads="1"/>
            </p:cNvSpPr>
            <p:nvPr/>
          </p:nvSpPr>
          <p:spPr bwMode="auto">
            <a:xfrm>
              <a:off x="2064" y="526"/>
              <a:ext cx="188" cy="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 dirty="0" err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L</a:t>
              </a:r>
              <a:r>
                <a:rPr lang="cs-CZ" altLang="cs-CZ" b="1" baseline="-25000" dirty="0" err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k</a:t>
              </a:r>
              <a:endParaRPr lang="cs-CZ" altLang="cs-CZ" b="1" baseline="-250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9367" name="Text Box 39"/>
            <p:cNvSpPr txBox="1">
              <a:spLocks noChangeArrowheads="1"/>
            </p:cNvSpPr>
            <p:nvPr/>
          </p:nvSpPr>
          <p:spPr bwMode="auto">
            <a:xfrm>
              <a:off x="385" y="655"/>
              <a:ext cx="8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</a:p>
          </p:txBody>
        </p:sp>
        <p:sp>
          <p:nvSpPr>
            <p:cNvPr id="99368" name="Text Box 40"/>
            <p:cNvSpPr txBox="1">
              <a:spLocks noChangeArrowheads="1"/>
            </p:cNvSpPr>
            <p:nvPr/>
          </p:nvSpPr>
          <p:spPr bwMode="auto">
            <a:xfrm>
              <a:off x="204" y="1086"/>
              <a:ext cx="203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FF"/>
                  </a:solidFill>
                  <a:latin typeface="Arial" panose="020B0604020202020204" pitchFamily="34" charset="0"/>
                </a:rPr>
                <a:t>U</a:t>
              </a:r>
              <a:r>
                <a:rPr lang="cs-CZ" altLang="cs-CZ" b="1" baseline="-25000">
                  <a:solidFill>
                    <a:srgbClr val="0000FF"/>
                  </a:solidFill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99369" name="Line 41"/>
            <p:cNvSpPr>
              <a:spLocks noChangeShapeType="1"/>
            </p:cNvSpPr>
            <p:nvPr/>
          </p:nvSpPr>
          <p:spPr bwMode="auto">
            <a:xfrm>
              <a:off x="521" y="701"/>
              <a:ext cx="0" cy="59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99370" name="Line 42"/>
            <p:cNvSpPr>
              <a:spLocks noChangeShapeType="1"/>
            </p:cNvSpPr>
            <p:nvPr/>
          </p:nvSpPr>
          <p:spPr bwMode="auto">
            <a:xfrm>
              <a:off x="3696" y="746"/>
              <a:ext cx="0" cy="5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99371" name="Line 43"/>
            <p:cNvSpPr>
              <a:spLocks noChangeShapeType="1"/>
            </p:cNvSpPr>
            <p:nvPr/>
          </p:nvSpPr>
          <p:spPr bwMode="auto">
            <a:xfrm>
              <a:off x="521" y="746"/>
              <a:ext cx="317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arrow" w="sm" len="lg"/>
              <a:tailEnd type="arrow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99372" name="Line 44"/>
            <p:cNvSpPr>
              <a:spLocks noChangeShapeType="1"/>
            </p:cNvSpPr>
            <p:nvPr/>
          </p:nvSpPr>
          <p:spPr bwMode="auto">
            <a:xfrm>
              <a:off x="2699" y="1018"/>
              <a:ext cx="0" cy="27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99373" name="Line 45"/>
            <p:cNvSpPr>
              <a:spLocks noChangeShapeType="1"/>
            </p:cNvSpPr>
            <p:nvPr/>
          </p:nvSpPr>
          <p:spPr bwMode="auto">
            <a:xfrm>
              <a:off x="2699" y="1018"/>
              <a:ext cx="99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arrow" w="sm" len="lg"/>
              <a:tailEnd type="arrow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99374" name="Text Box 46"/>
            <p:cNvSpPr txBox="1">
              <a:spLocks noChangeArrowheads="1"/>
            </p:cNvSpPr>
            <p:nvPr/>
          </p:nvSpPr>
          <p:spPr bwMode="auto">
            <a:xfrm>
              <a:off x="747" y="1116"/>
              <a:ext cx="273" cy="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 dirty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L</a:t>
              </a:r>
              <a:r>
                <a:rPr lang="cs-CZ" altLang="cs-CZ" b="1" baseline="-25000" dirty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01</a:t>
              </a:r>
              <a:endParaRPr lang="cs-CZ" altLang="cs-CZ" b="1" baseline="-250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9375" name="Text Box 47"/>
            <p:cNvSpPr txBox="1">
              <a:spLocks noChangeArrowheads="1"/>
            </p:cNvSpPr>
            <p:nvPr/>
          </p:nvSpPr>
          <p:spPr bwMode="auto">
            <a:xfrm>
              <a:off x="3470" y="1086"/>
              <a:ext cx="203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FF"/>
                  </a:solidFill>
                  <a:latin typeface="Arial" panose="020B0604020202020204" pitchFamily="34" charset="0"/>
                </a:rPr>
                <a:t>U</a:t>
              </a:r>
              <a:r>
                <a:rPr lang="cs-CZ" altLang="cs-CZ" b="1" baseline="-25000">
                  <a:solidFill>
                    <a:srgbClr val="0000FF"/>
                  </a:solidFill>
                  <a:latin typeface="Arial" panose="020B0604020202020204" pitchFamily="34" charset="0"/>
                </a:rPr>
                <a:t>k</a:t>
              </a:r>
            </a:p>
          </p:txBody>
        </p:sp>
        <p:sp>
          <p:nvSpPr>
            <p:cNvPr id="99376" name="Text Box 48"/>
            <p:cNvSpPr txBox="1">
              <a:spLocks noChangeArrowheads="1"/>
            </p:cNvSpPr>
            <p:nvPr/>
          </p:nvSpPr>
          <p:spPr bwMode="auto">
            <a:xfrm>
              <a:off x="2381" y="1086"/>
              <a:ext cx="294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FF"/>
                  </a:solidFill>
                  <a:latin typeface="Arial" panose="020B0604020202020204" pitchFamily="34" charset="0"/>
                </a:rPr>
                <a:t>U</a:t>
              </a:r>
              <a:r>
                <a:rPr lang="cs-CZ" altLang="cs-CZ" b="1" baseline="-25000">
                  <a:solidFill>
                    <a:srgbClr val="0000FF"/>
                  </a:solidFill>
                  <a:latin typeface="Arial" panose="020B0604020202020204" pitchFamily="34" charset="0"/>
                </a:rPr>
                <a:t>k-1</a:t>
              </a:r>
            </a:p>
          </p:txBody>
        </p:sp>
        <p:sp>
          <p:nvSpPr>
            <p:cNvPr id="99377" name="Text Box 49"/>
            <p:cNvSpPr txBox="1">
              <a:spLocks noChangeArrowheads="1"/>
            </p:cNvSpPr>
            <p:nvPr/>
          </p:nvSpPr>
          <p:spPr bwMode="auto">
            <a:xfrm>
              <a:off x="4763" y="1086"/>
              <a:ext cx="294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FF"/>
                  </a:solidFill>
                  <a:latin typeface="Arial" panose="020B0604020202020204" pitchFamily="34" charset="0"/>
                </a:rPr>
                <a:t>U</a:t>
              </a:r>
              <a:r>
                <a:rPr lang="cs-CZ" altLang="cs-CZ" b="1" baseline="-25000">
                  <a:solidFill>
                    <a:srgbClr val="0000FF"/>
                  </a:solidFill>
                  <a:latin typeface="Arial" panose="020B0604020202020204" pitchFamily="34" charset="0"/>
                </a:rPr>
                <a:t>n</a:t>
              </a:r>
            </a:p>
          </p:txBody>
        </p:sp>
        <p:sp>
          <p:nvSpPr>
            <p:cNvPr id="99378" name="Text Box 50"/>
            <p:cNvSpPr txBox="1">
              <a:spLocks noChangeArrowheads="1"/>
            </p:cNvSpPr>
            <p:nvPr/>
          </p:nvSpPr>
          <p:spPr bwMode="auto">
            <a:xfrm>
              <a:off x="4105" y="1086"/>
              <a:ext cx="203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FF"/>
                  </a:solidFill>
                  <a:latin typeface="Arial" panose="020B0604020202020204" pitchFamily="34" charset="0"/>
                </a:rPr>
                <a:t>U</a:t>
              </a:r>
              <a:r>
                <a:rPr lang="cs-CZ" altLang="cs-CZ" b="1" baseline="-25000">
                  <a:solidFill>
                    <a:srgbClr val="0000FF"/>
                  </a:solidFill>
                  <a:latin typeface="Arial" panose="020B0604020202020204" pitchFamily="34" charset="0"/>
                </a:rPr>
                <a:t>r</a:t>
              </a:r>
            </a:p>
          </p:txBody>
        </p:sp>
      </p:grpSp>
      <p:graphicFrame>
        <p:nvGraphicFramePr>
          <p:cNvPr id="99381" name="Object 53"/>
          <p:cNvGraphicFramePr>
            <a:graphicFrameLocks noChangeAspect="1"/>
          </p:cNvGraphicFramePr>
          <p:nvPr/>
        </p:nvGraphicFramePr>
        <p:xfrm>
          <a:off x="179388" y="4076700"/>
          <a:ext cx="8872537" cy="963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478" name="Rovnice" r:id="rId3" imgW="4101840" imgH="444240" progId="Equation.3">
                  <p:embed/>
                </p:oleObj>
              </mc:Choice>
              <mc:Fallback>
                <p:oleObj name="Rovnice" r:id="rId3" imgW="4101840" imgH="444240" progId="Equation.3">
                  <p:embed/>
                  <p:pic>
                    <p:nvPicPr>
                      <p:cNvPr id="0" name="Object 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4076700"/>
                        <a:ext cx="8872537" cy="963613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 w="25400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9382" name="Rectangle 54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18487" cy="792162"/>
          </a:xfrm>
          <a:noFill/>
          <a:ln/>
        </p:spPr>
        <p:txBody>
          <a:bodyPr/>
          <a:lstStyle/>
          <a:p>
            <a:r>
              <a:rPr lang="cs-CZ" altLang="cs-CZ" b="1" u="sng">
                <a:solidFill>
                  <a:schemeClr val="bg2"/>
                </a:solidFill>
                <a:effectLst/>
              </a:rPr>
              <a:t>Výpočet ztrát</a:t>
            </a:r>
          </a:p>
        </p:txBody>
      </p:sp>
      <p:graphicFrame>
        <p:nvGraphicFramePr>
          <p:cNvPr id="99383" name="Object 55"/>
          <p:cNvGraphicFramePr>
            <a:graphicFrameLocks noChangeAspect="1"/>
          </p:cNvGraphicFramePr>
          <p:nvPr/>
        </p:nvGraphicFramePr>
        <p:xfrm>
          <a:off x="163513" y="5770563"/>
          <a:ext cx="8801100" cy="898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479" name="Rovnice" r:id="rId5" imgW="5117760" imgH="520560" progId="Equation.3">
                  <p:embed/>
                </p:oleObj>
              </mc:Choice>
              <mc:Fallback>
                <p:oleObj name="Rovnice" r:id="rId5" imgW="5117760" imgH="520560" progId="Equation.3">
                  <p:embed/>
                  <p:pic>
                    <p:nvPicPr>
                      <p:cNvPr id="0" name="Object 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513" y="5770563"/>
                        <a:ext cx="8801100" cy="898525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 w="25400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9384" name="Text Box 56"/>
          <p:cNvSpPr txBox="1">
            <a:spLocks noChangeArrowheads="1"/>
          </p:cNvSpPr>
          <p:nvPr/>
        </p:nvSpPr>
        <p:spPr bwMode="auto">
          <a:xfrm>
            <a:off x="179388" y="3582988"/>
            <a:ext cx="5256212" cy="4222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982663" indent="-982663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344613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524000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3388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82775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399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971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543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115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>
                <a:solidFill>
                  <a:schemeClr val="bg2"/>
                </a:solidFill>
                <a:sym typeface="Symbol" panose="05050102010706020507" pitchFamily="18" charset="2"/>
              </a:rPr>
              <a:t>Úbytek napětí mezi k-tým a k-1 odběrem:</a:t>
            </a:r>
          </a:p>
        </p:txBody>
      </p:sp>
      <p:sp>
        <p:nvSpPr>
          <p:cNvPr id="99385" name="Text Box 57"/>
          <p:cNvSpPr txBox="1">
            <a:spLocks noChangeArrowheads="1"/>
          </p:cNvSpPr>
          <p:nvPr/>
        </p:nvSpPr>
        <p:spPr bwMode="auto">
          <a:xfrm>
            <a:off x="179388" y="5300663"/>
            <a:ext cx="4248150" cy="4222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982663" indent="-982663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344613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524000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3388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82775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399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971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543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115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 dirty="0">
                <a:solidFill>
                  <a:schemeClr val="bg2"/>
                </a:solidFill>
                <a:sym typeface="Symbol" panose="05050102010706020507" pitchFamily="18" charset="2"/>
              </a:rPr>
              <a:t>Ztráty mezi k-tým a k-1 odběrem: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93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93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9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9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9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93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93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9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3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93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9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93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93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9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9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9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9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82" grpId="0"/>
      <p:bldP spid="99384" grpId="0"/>
      <p:bldP spid="9938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87325"/>
            <a:ext cx="8785225" cy="793750"/>
          </a:xfrm>
        </p:spPr>
        <p:txBody>
          <a:bodyPr/>
          <a:lstStyle/>
          <a:p>
            <a:r>
              <a:rPr lang="cs-CZ" altLang="cs-CZ" sz="3600" b="1" u="sng">
                <a:solidFill>
                  <a:schemeClr val="bg2"/>
                </a:solidFill>
                <a:effectLst/>
              </a:rPr>
              <a:t>Vodiče parametry venkovního vedení</a:t>
            </a: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1835150" y="1052513"/>
            <a:ext cx="5113338" cy="4826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273050" indent="-273050" defTabSz="1222375">
              <a:tabLst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162050" defTabSz="1222375">
              <a:tabLst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41438" defTabSz="1222375">
              <a:tabLst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20825" defTabSz="1222375">
              <a:tabLst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1222375">
              <a:tabLst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1222375" fontAlgn="base">
              <a:spcBef>
                <a:spcPct val="0"/>
              </a:spcBef>
              <a:spcAft>
                <a:spcPct val="0"/>
              </a:spcAft>
              <a:tabLst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1222375" fontAlgn="base">
              <a:spcBef>
                <a:spcPct val="0"/>
              </a:spcBef>
              <a:spcAft>
                <a:spcPct val="0"/>
              </a:spcAft>
              <a:tabLst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1222375" fontAlgn="base">
              <a:spcBef>
                <a:spcPct val="0"/>
              </a:spcBef>
              <a:spcAft>
                <a:spcPct val="0"/>
              </a:spcAft>
              <a:tabLst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1222375" fontAlgn="base">
              <a:spcBef>
                <a:spcPct val="0"/>
              </a:spcBef>
              <a:spcAft>
                <a:spcPct val="0"/>
              </a:spcAft>
              <a:tabLst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400" b="1" u="sng">
                <a:solidFill>
                  <a:schemeClr val="bg2"/>
                </a:solidFill>
              </a:rPr>
              <a:t>Nejčastěji se používá lano AlFe:</a:t>
            </a:r>
            <a:endParaRPr lang="cs-CZ" altLang="cs-CZ" sz="2000" b="1">
              <a:solidFill>
                <a:schemeClr val="bg2"/>
              </a:solidFill>
            </a:endParaRPr>
          </a:p>
        </p:txBody>
      </p:sp>
      <p:pic>
        <p:nvPicPr>
          <p:cNvPr id="6656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2133600"/>
            <a:ext cx="1582737" cy="16700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56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1916113"/>
            <a:ext cx="2303463" cy="25527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569" name="Picture 9" descr="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4941888"/>
            <a:ext cx="4824412" cy="13747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6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65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65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65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65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65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65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354" name="Group 2"/>
          <p:cNvGrpSpPr>
            <a:grpSpLocks/>
          </p:cNvGrpSpPr>
          <p:nvPr/>
        </p:nvGrpSpPr>
        <p:grpSpPr bwMode="auto">
          <a:xfrm>
            <a:off x="323850" y="919163"/>
            <a:ext cx="7934325" cy="2365376"/>
            <a:chOff x="204" y="526"/>
            <a:chExt cx="4998" cy="1490"/>
          </a:xfrm>
        </p:grpSpPr>
        <p:grpSp>
          <p:nvGrpSpPr>
            <p:cNvPr id="100355" name="Group 3"/>
            <p:cNvGrpSpPr>
              <a:grpSpLocks/>
            </p:cNvGrpSpPr>
            <p:nvPr/>
          </p:nvGrpSpPr>
          <p:grpSpPr bwMode="auto">
            <a:xfrm>
              <a:off x="475" y="1298"/>
              <a:ext cx="4582" cy="635"/>
              <a:chOff x="475" y="1442"/>
              <a:chExt cx="4582" cy="635"/>
            </a:xfrm>
          </p:grpSpPr>
          <p:sp>
            <p:nvSpPr>
              <p:cNvPr id="100356" name="Oval 4"/>
              <p:cNvSpPr>
                <a:spLocks noChangeAspect="1" noChangeArrowheads="1"/>
              </p:cNvSpPr>
              <p:nvPr/>
            </p:nvSpPr>
            <p:spPr bwMode="auto">
              <a:xfrm>
                <a:off x="1156" y="1442"/>
                <a:ext cx="91" cy="91"/>
              </a:xfrm>
              <a:prstGeom prst="ellipse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100357" name="Oval 5"/>
              <p:cNvSpPr>
                <a:spLocks noChangeAspect="1" noChangeArrowheads="1"/>
              </p:cNvSpPr>
              <p:nvPr/>
            </p:nvSpPr>
            <p:spPr bwMode="auto">
              <a:xfrm>
                <a:off x="1836" y="1442"/>
                <a:ext cx="91" cy="91"/>
              </a:xfrm>
              <a:prstGeom prst="ellipse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100358" name="Oval 6"/>
              <p:cNvSpPr>
                <a:spLocks noChangeAspect="1" noChangeArrowheads="1"/>
              </p:cNvSpPr>
              <p:nvPr/>
            </p:nvSpPr>
            <p:spPr bwMode="auto">
              <a:xfrm>
                <a:off x="2653" y="1442"/>
                <a:ext cx="91" cy="91"/>
              </a:xfrm>
              <a:prstGeom prst="ellipse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100359" name="Oval 7"/>
              <p:cNvSpPr>
                <a:spLocks noChangeAspect="1" noChangeArrowheads="1"/>
              </p:cNvSpPr>
              <p:nvPr/>
            </p:nvSpPr>
            <p:spPr bwMode="auto">
              <a:xfrm>
                <a:off x="3650" y="1442"/>
                <a:ext cx="91" cy="91"/>
              </a:xfrm>
              <a:prstGeom prst="ellipse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100360" name="Oval 8"/>
              <p:cNvSpPr>
                <a:spLocks noChangeAspect="1" noChangeArrowheads="1"/>
              </p:cNvSpPr>
              <p:nvPr/>
            </p:nvSpPr>
            <p:spPr bwMode="auto">
              <a:xfrm>
                <a:off x="475" y="1442"/>
                <a:ext cx="91" cy="91"/>
              </a:xfrm>
              <a:prstGeom prst="ellips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100361" name="Oval 9"/>
              <p:cNvSpPr>
                <a:spLocks noChangeAspect="1" noChangeArrowheads="1"/>
              </p:cNvSpPr>
              <p:nvPr/>
            </p:nvSpPr>
            <p:spPr bwMode="auto">
              <a:xfrm>
                <a:off x="4966" y="1442"/>
                <a:ext cx="91" cy="91"/>
              </a:xfrm>
              <a:prstGeom prst="ellipse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100362" name="Oval 10"/>
              <p:cNvSpPr>
                <a:spLocks noChangeAspect="1" noChangeArrowheads="1"/>
              </p:cNvSpPr>
              <p:nvPr/>
            </p:nvSpPr>
            <p:spPr bwMode="auto">
              <a:xfrm>
                <a:off x="4285" y="1442"/>
                <a:ext cx="91" cy="91"/>
              </a:xfrm>
              <a:prstGeom prst="ellipse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cs-CZ"/>
              </a:p>
            </p:txBody>
          </p:sp>
          <p:cxnSp>
            <p:nvCxnSpPr>
              <p:cNvPr id="100363" name="AutoShape 11"/>
              <p:cNvCxnSpPr>
                <a:cxnSpLocks noChangeShapeType="1"/>
                <a:stCxn id="100360" idx="6"/>
                <a:endCxn id="100356" idx="2"/>
              </p:cNvCxnSpPr>
              <p:nvPr/>
            </p:nvCxnSpPr>
            <p:spPr bwMode="auto">
              <a:xfrm>
                <a:off x="578" y="1488"/>
                <a:ext cx="570" cy="0"/>
              </a:xfrm>
              <a:prstGeom prst="straightConnector1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0364" name="AutoShape 12"/>
              <p:cNvCxnSpPr>
                <a:cxnSpLocks noChangeShapeType="1"/>
                <a:stCxn id="100356" idx="6"/>
                <a:endCxn id="100357" idx="2"/>
              </p:cNvCxnSpPr>
              <p:nvPr/>
            </p:nvCxnSpPr>
            <p:spPr bwMode="auto">
              <a:xfrm>
                <a:off x="1255" y="1488"/>
                <a:ext cx="573" cy="0"/>
              </a:xfrm>
              <a:prstGeom prst="straightConnector1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0365" name="AutoShape 13"/>
              <p:cNvCxnSpPr>
                <a:cxnSpLocks noChangeShapeType="1"/>
                <a:stCxn id="100357" idx="6"/>
                <a:endCxn id="100358" idx="2"/>
              </p:cNvCxnSpPr>
              <p:nvPr/>
            </p:nvCxnSpPr>
            <p:spPr bwMode="auto">
              <a:xfrm>
                <a:off x="1935" y="1488"/>
                <a:ext cx="710" cy="0"/>
              </a:xfrm>
              <a:prstGeom prst="straightConnector1">
                <a:avLst/>
              </a:prstGeom>
              <a:noFill/>
              <a:ln w="38100">
                <a:solidFill>
                  <a:srgbClr val="000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0366" name="AutoShape 14"/>
              <p:cNvCxnSpPr>
                <a:cxnSpLocks noChangeShapeType="1"/>
                <a:stCxn id="100358" idx="6"/>
                <a:endCxn id="100359" idx="2"/>
              </p:cNvCxnSpPr>
              <p:nvPr/>
            </p:nvCxnSpPr>
            <p:spPr bwMode="auto">
              <a:xfrm>
                <a:off x="2752" y="1488"/>
                <a:ext cx="890" cy="0"/>
              </a:xfrm>
              <a:prstGeom prst="straightConnector1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0367" name="AutoShape 15"/>
              <p:cNvCxnSpPr>
                <a:cxnSpLocks noChangeShapeType="1"/>
                <a:stCxn id="100359" idx="6"/>
                <a:endCxn id="100362" idx="2"/>
              </p:cNvCxnSpPr>
              <p:nvPr/>
            </p:nvCxnSpPr>
            <p:spPr bwMode="auto">
              <a:xfrm>
                <a:off x="3749" y="1488"/>
                <a:ext cx="528" cy="0"/>
              </a:xfrm>
              <a:prstGeom prst="straightConnector1">
                <a:avLst/>
              </a:prstGeom>
              <a:noFill/>
              <a:ln w="38100">
                <a:solidFill>
                  <a:srgbClr val="000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0368" name="AutoShape 16"/>
              <p:cNvCxnSpPr>
                <a:cxnSpLocks noChangeShapeType="1"/>
                <a:stCxn id="100362" idx="6"/>
                <a:endCxn id="100361" idx="2"/>
              </p:cNvCxnSpPr>
              <p:nvPr/>
            </p:nvCxnSpPr>
            <p:spPr bwMode="auto">
              <a:xfrm>
                <a:off x="4384" y="1488"/>
                <a:ext cx="574" cy="0"/>
              </a:xfrm>
              <a:prstGeom prst="straightConnector1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00369" name="Line 17"/>
              <p:cNvSpPr>
                <a:spLocks noChangeShapeType="1"/>
              </p:cNvSpPr>
              <p:nvPr/>
            </p:nvSpPr>
            <p:spPr bwMode="auto">
              <a:xfrm>
                <a:off x="1202" y="1533"/>
                <a:ext cx="0" cy="544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100370" name="Line 18"/>
              <p:cNvSpPr>
                <a:spLocks noChangeShapeType="1"/>
              </p:cNvSpPr>
              <p:nvPr/>
            </p:nvSpPr>
            <p:spPr bwMode="auto">
              <a:xfrm>
                <a:off x="2699" y="1533"/>
                <a:ext cx="0" cy="544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100371" name="Line 19"/>
              <p:cNvSpPr>
                <a:spLocks noChangeShapeType="1"/>
              </p:cNvSpPr>
              <p:nvPr/>
            </p:nvSpPr>
            <p:spPr bwMode="auto">
              <a:xfrm>
                <a:off x="3696" y="1533"/>
                <a:ext cx="0" cy="544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100372" name="Line 20"/>
              <p:cNvSpPr>
                <a:spLocks noChangeShapeType="1"/>
              </p:cNvSpPr>
              <p:nvPr/>
            </p:nvSpPr>
            <p:spPr bwMode="auto">
              <a:xfrm>
                <a:off x="4332" y="1533"/>
                <a:ext cx="0" cy="544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100373" name="Line 21"/>
              <p:cNvSpPr>
                <a:spLocks noChangeShapeType="1"/>
              </p:cNvSpPr>
              <p:nvPr/>
            </p:nvSpPr>
            <p:spPr bwMode="auto">
              <a:xfrm>
                <a:off x="5012" y="1533"/>
                <a:ext cx="0" cy="544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100374" name="Line 22"/>
              <p:cNvSpPr>
                <a:spLocks noChangeShapeType="1"/>
              </p:cNvSpPr>
              <p:nvPr/>
            </p:nvSpPr>
            <p:spPr bwMode="auto">
              <a:xfrm>
                <a:off x="1882" y="1533"/>
                <a:ext cx="0" cy="544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cs-CZ"/>
              </a:p>
            </p:txBody>
          </p:sp>
        </p:grpSp>
        <p:sp>
          <p:nvSpPr>
            <p:cNvPr id="100375" name="Text Box 23"/>
            <p:cNvSpPr txBox="1">
              <a:spLocks noChangeArrowheads="1"/>
            </p:cNvSpPr>
            <p:nvPr/>
          </p:nvSpPr>
          <p:spPr bwMode="auto">
            <a:xfrm>
              <a:off x="1938" y="1117"/>
              <a:ext cx="12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100376" name="Text Box 24"/>
            <p:cNvSpPr txBox="1">
              <a:spLocks noChangeArrowheads="1"/>
            </p:cNvSpPr>
            <p:nvPr/>
          </p:nvSpPr>
          <p:spPr bwMode="auto">
            <a:xfrm>
              <a:off x="1212" y="1117"/>
              <a:ext cx="12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1</a:t>
              </a:r>
            </a:p>
          </p:txBody>
        </p:sp>
        <p:sp>
          <p:nvSpPr>
            <p:cNvPr id="100377" name="Text Box 25"/>
            <p:cNvSpPr txBox="1">
              <a:spLocks noChangeArrowheads="1"/>
            </p:cNvSpPr>
            <p:nvPr/>
          </p:nvSpPr>
          <p:spPr bwMode="auto">
            <a:xfrm>
              <a:off x="3742" y="1117"/>
              <a:ext cx="12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k</a:t>
              </a:r>
            </a:p>
          </p:txBody>
        </p:sp>
        <p:sp>
          <p:nvSpPr>
            <p:cNvPr id="100378" name="Text Box 26"/>
            <p:cNvSpPr txBox="1">
              <a:spLocks noChangeArrowheads="1"/>
            </p:cNvSpPr>
            <p:nvPr/>
          </p:nvSpPr>
          <p:spPr bwMode="auto">
            <a:xfrm>
              <a:off x="2744" y="1117"/>
              <a:ext cx="254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k-1</a:t>
              </a:r>
            </a:p>
          </p:txBody>
        </p:sp>
        <p:sp>
          <p:nvSpPr>
            <p:cNvPr id="100379" name="Text Box 27"/>
            <p:cNvSpPr txBox="1">
              <a:spLocks noChangeArrowheads="1"/>
            </p:cNvSpPr>
            <p:nvPr/>
          </p:nvSpPr>
          <p:spPr bwMode="auto">
            <a:xfrm>
              <a:off x="567" y="1117"/>
              <a:ext cx="12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100380" name="Text Box 28"/>
            <p:cNvSpPr txBox="1">
              <a:spLocks noChangeArrowheads="1"/>
            </p:cNvSpPr>
            <p:nvPr/>
          </p:nvSpPr>
          <p:spPr bwMode="auto">
            <a:xfrm>
              <a:off x="4377" y="1797"/>
              <a:ext cx="123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r</a:t>
              </a:r>
            </a:p>
          </p:txBody>
        </p:sp>
        <p:sp>
          <p:nvSpPr>
            <p:cNvPr id="100381" name="Text Box 29"/>
            <p:cNvSpPr txBox="1">
              <a:spLocks noChangeArrowheads="1"/>
            </p:cNvSpPr>
            <p:nvPr/>
          </p:nvSpPr>
          <p:spPr bwMode="auto">
            <a:xfrm>
              <a:off x="5057" y="1125"/>
              <a:ext cx="134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n</a:t>
              </a:r>
            </a:p>
          </p:txBody>
        </p:sp>
        <p:sp>
          <p:nvSpPr>
            <p:cNvPr id="100382" name="Text Box 30"/>
            <p:cNvSpPr txBox="1">
              <a:spLocks noChangeArrowheads="1"/>
            </p:cNvSpPr>
            <p:nvPr/>
          </p:nvSpPr>
          <p:spPr bwMode="auto">
            <a:xfrm>
              <a:off x="4352" y="1117"/>
              <a:ext cx="102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r</a:t>
              </a:r>
            </a:p>
          </p:txBody>
        </p:sp>
        <p:sp>
          <p:nvSpPr>
            <p:cNvPr id="100383" name="Text Box 31"/>
            <p:cNvSpPr txBox="1">
              <a:spLocks noChangeArrowheads="1"/>
            </p:cNvSpPr>
            <p:nvPr/>
          </p:nvSpPr>
          <p:spPr bwMode="auto">
            <a:xfrm>
              <a:off x="3742" y="1797"/>
              <a:ext cx="139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k</a:t>
              </a:r>
            </a:p>
          </p:txBody>
        </p:sp>
        <p:sp>
          <p:nvSpPr>
            <p:cNvPr id="100384" name="Text Box 32"/>
            <p:cNvSpPr txBox="1">
              <a:spLocks noChangeArrowheads="1"/>
            </p:cNvSpPr>
            <p:nvPr/>
          </p:nvSpPr>
          <p:spPr bwMode="auto">
            <a:xfrm>
              <a:off x="2744" y="1797"/>
              <a:ext cx="224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k-1</a:t>
              </a:r>
            </a:p>
          </p:txBody>
        </p:sp>
        <p:sp>
          <p:nvSpPr>
            <p:cNvPr id="100385" name="Text Box 33"/>
            <p:cNvSpPr txBox="1">
              <a:spLocks noChangeArrowheads="1"/>
            </p:cNvSpPr>
            <p:nvPr/>
          </p:nvSpPr>
          <p:spPr bwMode="auto">
            <a:xfrm>
              <a:off x="1927" y="1797"/>
              <a:ext cx="139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100386" name="Text Box 34"/>
            <p:cNvSpPr txBox="1">
              <a:spLocks noChangeArrowheads="1"/>
            </p:cNvSpPr>
            <p:nvPr/>
          </p:nvSpPr>
          <p:spPr bwMode="auto">
            <a:xfrm>
              <a:off x="1247" y="1797"/>
              <a:ext cx="139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1</a:t>
              </a:r>
            </a:p>
          </p:txBody>
        </p:sp>
        <p:sp>
          <p:nvSpPr>
            <p:cNvPr id="100387" name="Text Box 35"/>
            <p:cNvSpPr txBox="1">
              <a:spLocks noChangeArrowheads="1"/>
            </p:cNvSpPr>
            <p:nvPr/>
          </p:nvSpPr>
          <p:spPr bwMode="auto">
            <a:xfrm>
              <a:off x="5057" y="1797"/>
              <a:ext cx="145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n</a:t>
              </a:r>
            </a:p>
          </p:txBody>
        </p:sp>
        <p:sp>
          <p:nvSpPr>
            <p:cNvPr id="100388" name="Text Box 36"/>
            <p:cNvSpPr txBox="1">
              <a:spLocks noChangeArrowheads="1"/>
            </p:cNvSpPr>
            <p:nvPr/>
          </p:nvSpPr>
          <p:spPr bwMode="auto">
            <a:xfrm>
              <a:off x="3061" y="1344"/>
              <a:ext cx="357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I(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k-1)k</a:t>
              </a:r>
            </a:p>
          </p:txBody>
        </p:sp>
        <p:sp>
          <p:nvSpPr>
            <p:cNvPr id="100389" name="Text Box 37"/>
            <p:cNvSpPr txBox="1">
              <a:spLocks noChangeArrowheads="1"/>
            </p:cNvSpPr>
            <p:nvPr/>
          </p:nvSpPr>
          <p:spPr bwMode="auto">
            <a:xfrm>
              <a:off x="2880" y="798"/>
              <a:ext cx="432" cy="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 dirty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L</a:t>
              </a:r>
              <a:r>
                <a:rPr lang="cs-CZ" altLang="cs-CZ" b="1" baseline="-25000" dirty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(k-1)k</a:t>
              </a:r>
              <a:endParaRPr lang="cs-CZ" altLang="cs-CZ" b="1" baseline="-250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0390" name="Text Box 38"/>
            <p:cNvSpPr txBox="1">
              <a:spLocks noChangeArrowheads="1"/>
            </p:cNvSpPr>
            <p:nvPr/>
          </p:nvSpPr>
          <p:spPr bwMode="auto">
            <a:xfrm>
              <a:off x="2064" y="526"/>
              <a:ext cx="188" cy="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 dirty="0" err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L</a:t>
              </a:r>
              <a:r>
                <a:rPr lang="cs-CZ" altLang="cs-CZ" b="1" baseline="-25000" dirty="0" err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k</a:t>
              </a:r>
              <a:endParaRPr lang="cs-CZ" altLang="cs-CZ" b="1" baseline="-250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0391" name="Text Box 39"/>
            <p:cNvSpPr txBox="1">
              <a:spLocks noChangeArrowheads="1"/>
            </p:cNvSpPr>
            <p:nvPr/>
          </p:nvSpPr>
          <p:spPr bwMode="auto">
            <a:xfrm>
              <a:off x="385" y="655"/>
              <a:ext cx="8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</a:p>
          </p:txBody>
        </p:sp>
        <p:sp>
          <p:nvSpPr>
            <p:cNvPr id="100392" name="Text Box 40"/>
            <p:cNvSpPr txBox="1">
              <a:spLocks noChangeArrowheads="1"/>
            </p:cNvSpPr>
            <p:nvPr/>
          </p:nvSpPr>
          <p:spPr bwMode="auto">
            <a:xfrm>
              <a:off x="204" y="1086"/>
              <a:ext cx="203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FF"/>
                  </a:solidFill>
                  <a:latin typeface="Arial" panose="020B0604020202020204" pitchFamily="34" charset="0"/>
                </a:rPr>
                <a:t>U</a:t>
              </a:r>
              <a:r>
                <a:rPr lang="cs-CZ" altLang="cs-CZ" b="1" baseline="-25000">
                  <a:solidFill>
                    <a:srgbClr val="0000FF"/>
                  </a:solidFill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100393" name="Line 41"/>
            <p:cNvSpPr>
              <a:spLocks noChangeShapeType="1"/>
            </p:cNvSpPr>
            <p:nvPr/>
          </p:nvSpPr>
          <p:spPr bwMode="auto">
            <a:xfrm>
              <a:off x="521" y="701"/>
              <a:ext cx="0" cy="59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00394" name="Line 42"/>
            <p:cNvSpPr>
              <a:spLocks noChangeShapeType="1"/>
            </p:cNvSpPr>
            <p:nvPr/>
          </p:nvSpPr>
          <p:spPr bwMode="auto">
            <a:xfrm>
              <a:off x="3696" y="746"/>
              <a:ext cx="0" cy="5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00395" name="Line 43"/>
            <p:cNvSpPr>
              <a:spLocks noChangeShapeType="1"/>
            </p:cNvSpPr>
            <p:nvPr/>
          </p:nvSpPr>
          <p:spPr bwMode="auto">
            <a:xfrm>
              <a:off x="521" y="746"/>
              <a:ext cx="317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arrow" w="sm" len="lg"/>
              <a:tailEnd type="arrow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00396" name="Line 44"/>
            <p:cNvSpPr>
              <a:spLocks noChangeShapeType="1"/>
            </p:cNvSpPr>
            <p:nvPr/>
          </p:nvSpPr>
          <p:spPr bwMode="auto">
            <a:xfrm>
              <a:off x="2699" y="1018"/>
              <a:ext cx="0" cy="27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00397" name="Line 45"/>
            <p:cNvSpPr>
              <a:spLocks noChangeShapeType="1"/>
            </p:cNvSpPr>
            <p:nvPr/>
          </p:nvSpPr>
          <p:spPr bwMode="auto">
            <a:xfrm>
              <a:off x="2699" y="1018"/>
              <a:ext cx="99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arrow" w="sm" len="lg"/>
              <a:tailEnd type="arrow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00398" name="Text Box 46"/>
            <p:cNvSpPr txBox="1">
              <a:spLocks noChangeArrowheads="1"/>
            </p:cNvSpPr>
            <p:nvPr/>
          </p:nvSpPr>
          <p:spPr bwMode="auto">
            <a:xfrm>
              <a:off x="700" y="1116"/>
              <a:ext cx="320" cy="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 dirty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lL</a:t>
              </a:r>
              <a:r>
                <a:rPr lang="cs-CZ" altLang="cs-CZ" b="1" baseline="-25000" dirty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01</a:t>
              </a:r>
              <a:endParaRPr lang="cs-CZ" altLang="cs-CZ" b="1" baseline="-250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0399" name="Text Box 47"/>
            <p:cNvSpPr txBox="1">
              <a:spLocks noChangeArrowheads="1"/>
            </p:cNvSpPr>
            <p:nvPr/>
          </p:nvSpPr>
          <p:spPr bwMode="auto">
            <a:xfrm>
              <a:off x="3470" y="1086"/>
              <a:ext cx="203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FF"/>
                  </a:solidFill>
                  <a:latin typeface="Arial" panose="020B0604020202020204" pitchFamily="34" charset="0"/>
                </a:rPr>
                <a:t>U</a:t>
              </a:r>
              <a:r>
                <a:rPr lang="cs-CZ" altLang="cs-CZ" b="1" baseline="-25000">
                  <a:solidFill>
                    <a:srgbClr val="0000FF"/>
                  </a:solidFill>
                  <a:latin typeface="Arial" panose="020B0604020202020204" pitchFamily="34" charset="0"/>
                </a:rPr>
                <a:t>k</a:t>
              </a:r>
            </a:p>
          </p:txBody>
        </p:sp>
        <p:sp>
          <p:nvSpPr>
            <p:cNvPr id="100400" name="Text Box 48"/>
            <p:cNvSpPr txBox="1">
              <a:spLocks noChangeArrowheads="1"/>
            </p:cNvSpPr>
            <p:nvPr/>
          </p:nvSpPr>
          <p:spPr bwMode="auto">
            <a:xfrm>
              <a:off x="2381" y="1086"/>
              <a:ext cx="294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FF"/>
                  </a:solidFill>
                  <a:latin typeface="Arial" panose="020B0604020202020204" pitchFamily="34" charset="0"/>
                </a:rPr>
                <a:t>U</a:t>
              </a:r>
              <a:r>
                <a:rPr lang="cs-CZ" altLang="cs-CZ" b="1" baseline="-25000">
                  <a:solidFill>
                    <a:srgbClr val="0000FF"/>
                  </a:solidFill>
                  <a:latin typeface="Arial" panose="020B0604020202020204" pitchFamily="34" charset="0"/>
                </a:rPr>
                <a:t>k-1</a:t>
              </a:r>
            </a:p>
          </p:txBody>
        </p:sp>
        <p:sp>
          <p:nvSpPr>
            <p:cNvPr id="100401" name="Text Box 49"/>
            <p:cNvSpPr txBox="1">
              <a:spLocks noChangeArrowheads="1"/>
            </p:cNvSpPr>
            <p:nvPr/>
          </p:nvSpPr>
          <p:spPr bwMode="auto">
            <a:xfrm>
              <a:off x="4763" y="1086"/>
              <a:ext cx="294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FF"/>
                  </a:solidFill>
                  <a:latin typeface="Arial" panose="020B0604020202020204" pitchFamily="34" charset="0"/>
                </a:rPr>
                <a:t>U</a:t>
              </a:r>
              <a:r>
                <a:rPr lang="cs-CZ" altLang="cs-CZ" b="1" baseline="-25000">
                  <a:solidFill>
                    <a:srgbClr val="0000FF"/>
                  </a:solidFill>
                  <a:latin typeface="Arial" panose="020B0604020202020204" pitchFamily="34" charset="0"/>
                </a:rPr>
                <a:t>n</a:t>
              </a:r>
            </a:p>
          </p:txBody>
        </p:sp>
        <p:sp>
          <p:nvSpPr>
            <p:cNvPr id="100402" name="Text Box 50"/>
            <p:cNvSpPr txBox="1">
              <a:spLocks noChangeArrowheads="1"/>
            </p:cNvSpPr>
            <p:nvPr/>
          </p:nvSpPr>
          <p:spPr bwMode="auto">
            <a:xfrm>
              <a:off x="4105" y="1086"/>
              <a:ext cx="203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FF"/>
                  </a:solidFill>
                  <a:latin typeface="Arial" panose="020B0604020202020204" pitchFamily="34" charset="0"/>
                </a:rPr>
                <a:t>U</a:t>
              </a:r>
              <a:r>
                <a:rPr lang="cs-CZ" altLang="cs-CZ" b="1" baseline="-25000">
                  <a:solidFill>
                    <a:srgbClr val="0000FF"/>
                  </a:solidFill>
                  <a:latin typeface="Arial" panose="020B0604020202020204" pitchFamily="34" charset="0"/>
                </a:rPr>
                <a:t>r</a:t>
              </a:r>
            </a:p>
          </p:txBody>
        </p:sp>
      </p:grpSp>
      <p:sp>
        <p:nvSpPr>
          <p:cNvPr id="100404" name="Rectangle 5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18487" cy="792162"/>
          </a:xfrm>
          <a:noFill/>
          <a:ln/>
        </p:spPr>
        <p:txBody>
          <a:bodyPr/>
          <a:lstStyle/>
          <a:p>
            <a:r>
              <a:rPr lang="cs-CZ" altLang="cs-CZ" b="1" u="sng">
                <a:solidFill>
                  <a:schemeClr val="bg2"/>
                </a:solidFill>
                <a:effectLst/>
              </a:rPr>
              <a:t>Výpočet ztrát</a:t>
            </a:r>
          </a:p>
        </p:txBody>
      </p:sp>
      <p:graphicFrame>
        <p:nvGraphicFramePr>
          <p:cNvPr id="100405" name="Object 53"/>
          <p:cNvGraphicFramePr>
            <a:graphicFrameLocks noChangeAspect="1"/>
          </p:cNvGraphicFramePr>
          <p:nvPr/>
        </p:nvGraphicFramePr>
        <p:xfrm>
          <a:off x="3059113" y="4084638"/>
          <a:ext cx="5976937" cy="1216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501" name="Rovnice" r:id="rId3" imgW="2565360" imgH="520560" progId="Equation.3">
                  <p:embed/>
                </p:oleObj>
              </mc:Choice>
              <mc:Fallback>
                <p:oleObj name="Rovnice" r:id="rId3" imgW="2565360" imgH="520560" progId="Equation.3">
                  <p:embed/>
                  <p:pic>
                    <p:nvPicPr>
                      <p:cNvPr id="0" name="Object 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9113" y="4084638"/>
                        <a:ext cx="5976937" cy="1216025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 w="25400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0407" name="Text Box 55"/>
          <p:cNvSpPr txBox="1">
            <a:spLocks noChangeArrowheads="1"/>
          </p:cNvSpPr>
          <p:nvPr/>
        </p:nvSpPr>
        <p:spPr bwMode="auto">
          <a:xfrm>
            <a:off x="179388" y="3573463"/>
            <a:ext cx="3313112" cy="4222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982663" indent="-982663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344613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524000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3388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82775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399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971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543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115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>
                <a:solidFill>
                  <a:schemeClr val="bg2"/>
                </a:solidFill>
                <a:sym typeface="Symbol" panose="05050102010706020507" pitchFamily="18" charset="2"/>
              </a:rPr>
              <a:t>Celkové ztráty na vedení:</a:t>
            </a:r>
          </a:p>
        </p:txBody>
      </p:sp>
      <p:graphicFrame>
        <p:nvGraphicFramePr>
          <p:cNvPr id="100408" name="Object 56"/>
          <p:cNvGraphicFramePr>
            <a:graphicFrameLocks noChangeAspect="1"/>
          </p:cNvGraphicFramePr>
          <p:nvPr/>
        </p:nvGraphicFramePr>
        <p:xfrm>
          <a:off x="323850" y="5421313"/>
          <a:ext cx="6032500" cy="1176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502" name="Rovnice" r:id="rId5" imgW="2679480" imgH="520560" progId="Equation.3">
                  <p:embed/>
                </p:oleObj>
              </mc:Choice>
              <mc:Fallback>
                <p:oleObj name="Rovnice" r:id="rId5" imgW="2679480" imgH="520560" progId="Equation.3">
                  <p:embed/>
                  <p:pic>
                    <p:nvPicPr>
                      <p:cNvPr id="0" name="Object 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5421313"/>
                        <a:ext cx="6032500" cy="1176337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 w="25400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04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04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0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04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04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0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04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04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0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04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04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0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404" grpId="0"/>
      <p:bldP spid="10040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18487" cy="504825"/>
          </a:xfrm>
        </p:spPr>
        <p:txBody>
          <a:bodyPr/>
          <a:lstStyle/>
          <a:p>
            <a:r>
              <a:rPr lang="cs-CZ" altLang="cs-CZ" sz="2800" b="1" u="sng">
                <a:solidFill>
                  <a:schemeClr val="bg2"/>
                </a:solidFill>
                <a:effectLst/>
              </a:rPr>
              <a:t>Příklady</a:t>
            </a:r>
          </a:p>
        </p:txBody>
      </p:sp>
      <p:sp>
        <p:nvSpPr>
          <p:cNvPr id="101379" name="Text Box 3"/>
          <p:cNvSpPr txBox="1">
            <a:spLocks noChangeArrowheads="1"/>
          </p:cNvSpPr>
          <p:nvPr/>
        </p:nvSpPr>
        <p:spPr bwMode="auto">
          <a:xfrm>
            <a:off x="250825" y="692150"/>
            <a:ext cx="8497888" cy="20399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defTabSz="1222375"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162050" defTabSz="1222375"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41438" defTabSz="1222375"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20825" defTabSz="1222375"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1222375"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1222375" fontAlgn="base">
              <a:spcBef>
                <a:spcPct val="0"/>
              </a:spcBef>
              <a:spcAft>
                <a:spcPct val="0"/>
              </a:spcAft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1222375" fontAlgn="base">
              <a:spcBef>
                <a:spcPct val="0"/>
              </a:spcBef>
              <a:spcAft>
                <a:spcPct val="0"/>
              </a:spcAft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1222375" fontAlgn="base">
              <a:spcBef>
                <a:spcPct val="0"/>
              </a:spcBef>
              <a:spcAft>
                <a:spcPct val="0"/>
              </a:spcAft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1222375" fontAlgn="base">
              <a:spcBef>
                <a:spcPct val="0"/>
              </a:spcBef>
              <a:spcAft>
                <a:spcPct val="0"/>
              </a:spcAft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Vypočítejte ztráty na stejnosměrném vedení. Napětí na počátku vedení je 400 V, průřez vedení je 50 mm</a:t>
            </a:r>
            <a:r>
              <a:rPr lang="cs-CZ" altLang="cs-CZ" b="1" baseline="30000" dirty="0">
                <a:solidFill>
                  <a:schemeClr val="bg2"/>
                </a:solidFill>
                <a:sym typeface="Symbol" panose="05050102010706020507" pitchFamily="18" charset="2"/>
              </a:rPr>
              <a:t>2</a:t>
            </a:r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, materiál vodiče hliník.</a:t>
            </a:r>
          </a:p>
          <a:p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Odběry:	1. 	I</a:t>
            </a:r>
            <a:r>
              <a:rPr lang="cs-CZ" altLang="cs-CZ" b="1" baseline="-25000" dirty="0">
                <a:solidFill>
                  <a:schemeClr val="bg2"/>
                </a:solidFill>
                <a:sym typeface="Symbol" panose="05050102010706020507" pitchFamily="18" charset="2"/>
              </a:rPr>
              <a:t>1</a:t>
            </a:r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 = 20 A	vzdálenost od počátku vedení	</a:t>
            </a:r>
            <a:r>
              <a:rPr lang="cs-CZ" altLang="cs-CZ" b="1" dirty="0" smtClean="0">
                <a:solidFill>
                  <a:schemeClr val="bg2"/>
                </a:solidFill>
                <a:sym typeface="Symbol" panose="05050102010706020507" pitchFamily="18" charset="2"/>
              </a:rPr>
              <a:t>L</a:t>
            </a:r>
            <a:r>
              <a:rPr lang="cs-CZ" altLang="cs-CZ" b="1" baseline="-25000" dirty="0" smtClean="0">
                <a:solidFill>
                  <a:schemeClr val="bg2"/>
                </a:solidFill>
                <a:sym typeface="Symbol" panose="05050102010706020507" pitchFamily="18" charset="2"/>
              </a:rPr>
              <a:t>01</a:t>
            </a:r>
            <a:r>
              <a:rPr lang="cs-CZ" altLang="cs-CZ" b="1" dirty="0" smtClean="0">
                <a:solidFill>
                  <a:schemeClr val="bg2"/>
                </a:solidFill>
                <a:sym typeface="Symbol" panose="05050102010706020507" pitchFamily="18" charset="2"/>
              </a:rPr>
              <a:t> </a:t>
            </a:r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= 50 m </a:t>
            </a:r>
          </a:p>
          <a:p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	2.	I</a:t>
            </a:r>
            <a:r>
              <a:rPr lang="cs-CZ" altLang="cs-CZ" b="1" baseline="-25000" dirty="0">
                <a:solidFill>
                  <a:schemeClr val="bg2"/>
                </a:solidFill>
                <a:sym typeface="Symbol" panose="05050102010706020507" pitchFamily="18" charset="2"/>
              </a:rPr>
              <a:t>2</a:t>
            </a:r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 = 30 A		</a:t>
            </a:r>
            <a:r>
              <a:rPr lang="cs-CZ" altLang="cs-CZ" b="1" dirty="0" smtClean="0">
                <a:solidFill>
                  <a:schemeClr val="bg2"/>
                </a:solidFill>
                <a:sym typeface="Symbol" panose="05050102010706020507" pitchFamily="18" charset="2"/>
              </a:rPr>
              <a:t>L</a:t>
            </a:r>
            <a:r>
              <a:rPr lang="cs-CZ" altLang="cs-CZ" b="1" baseline="-25000" dirty="0" smtClean="0">
                <a:solidFill>
                  <a:schemeClr val="bg2"/>
                </a:solidFill>
                <a:sym typeface="Symbol" panose="05050102010706020507" pitchFamily="18" charset="2"/>
              </a:rPr>
              <a:t>02</a:t>
            </a:r>
            <a:r>
              <a:rPr lang="cs-CZ" altLang="cs-CZ" b="1" dirty="0" smtClean="0">
                <a:solidFill>
                  <a:schemeClr val="bg2"/>
                </a:solidFill>
                <a:sym typeface="Symbol" panose="05050102010706020507" pitchFamily="18" charset="2"/>
              </a:rPr>
              <a:t> </a:t>
            </a:r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= 110 m </a:t>
            </a:r>
          </a:p>
          <a:p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	3.	I</a:t>
            </a:r>
            <a:r>
              <a:rPr lang="cs-CZ" altLang="cs-CZ" b="1" baseline="-25000" dirty="0">
                <a:solidFill>
                  <a:schemeClr val="bg2"/>
                </a:solidFill>
                <a:sym typeface="Symbol" panose="05050102010706020507" pitchFamily="18" charset="2"/>
              </a:rPr>
              <a:t>3</a:t>
            </a:r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 = 40 A		</a:t>
            </a:r>
            <a:r>
              <a:rPr lang="cs-CZ" altLang="cs-CZ" b="1" dirty="0" smtClean="0">
                <a:solidFill>
                  <a:schemeClr val="bg2"/>
                </a:solidFill>
                <a:sym typeface="Symbol" panose="05050102010706020507" pitchFamily="18" charset="2"/>
              </a:rPr>
              <a:t>L</a:t>
            </a:r>
            <a:r>
              <a:rPr lang="cs-CZ" altLang="cs-CZ" b="1" baseline="-25000" dirty="0" smtClean="0">
                <a:solidFill>
                  <a:schemeClr val="bg2"/>
                </a:solidFill>
                <a:sym typeface="Symbol" panose="05050102010706020507" pitchFamily="18" charset="2"/>
              </a:rPr>
              <a:t>03</a:t>
            </a:r>
            <a:r>
              <a:rPr lang="cs-CZ" altLang="cs-CZ" b="1" dirty="0" smtClean="0">
                <a:solidFill>
                  <a:schemeClr val="bg2"/>
                </a:solidFill>
                <a:sym typeface="Symbol" panose="05050102010706020507" pitchFamily="18" charset="2"/>
              </a:rPr>
              <a:t> </a:t>
            </a:r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= 150 m</a:t>
            </a:r>
          </a:p>
          <a:p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	4.	I</a:t>
            </a:r>
            <a:r>
              <a:rPr lang="cs-CZ" altLang="cs-CZ" b="1" baseline="-25000" dirty="0">
                <a:solidFill>
                  <a:schemeClr val="bg2"/>
                </a:solidFill>
                <a:sym typeface="Symbol" panose="05050102010706020507" pitchFamily="18" charset="2"/>
              </a:rPr>
              <a:t>4</a:t>
            </a:r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 = 20 A		</a:t>
            </a:r>
            <a:r>
              <a:rPr lang="cs-CZ" altLang="cs-CZ" b="1" dirty="0" smtClean="0">
                <a:solidFill>
                  <a:schemeClr val="bg2"/>
                </a:solidFill>
                <a:sym typeface="Symbol" panose="05050102010706020507" pitchFamily="18" charset="2"/>
              </a:rPr>
              <a:t>L</a:t>
            </a:r>
            <a:r>
              <a:rPr lang="cs-CZ" altLang="cs-CZ" b="1" baseline="-25000" dirty="0" smtClean="0">
                <a:solidFill>
                  <a:schemeClr val="bg2"/>
                </a:solidFill>
                <a:sym typeface="Symbol" panose="05050102010706020507" pitchFamily="18" charset="2"/>
              </a:rPr>
              <a:t>04</a:t>
            </a:r>
            <a:r>
              <a:rPr lang="cs-CZ" altLang="cs-CZ" b="1" dirty="0" smtClean="0">
                <a:solidFill>
                  <a:schemeClr val="bg2"/>
                </a:solidFill>
                <a:sym typeface="Symbol" panose="05050102010706020507" pitchFamily="18" charset="2"/>
              </a:rPr>
              <a:t> </a:t>
            </a:r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= 220 m</a:t>
            </a:r>
          </a:p>
          <a:p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	5.	I</a:t>
            </a:r>
            <a:r>
              <a:rPr lang="cs-CZ" altLang="cs-CZ" b="1" baseline="-25000" dirty="0">
                <a:solidFill>
                  <a:schemeClr val="bg2"/>
                </a:solidFill>
                <a:sym typeface="Symbol" panose="05050102010706020507" pitchFamily="18" charset="2"/>
              </a:rPr>
              <a:t>5</a:t>
            </a:r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 = 10 A		</a:t>
            </a:r>
            <a:r>
              <a:rPr lang="cs-CZ" altLang="cs-CZ" b="1" dirty="0" smtClean="0">
                <a:solidFill>
                  <a:schemeClr val="bg2"/>
                </a:solidFill>
                <a:sym typeface="Symbol" panose="05050102010706020507" pitchFamily="18" charset="2"/>
              </a:rPr>
              <a:t>L</a:t>
            </a:r>
            <a:r>
              <a:rPr lang="cs-CZ" altLang="cs-CZ" b="1" baseline="-25000" dirty="0" smtClean="0">
                <a:solidFill>
                  <a:schemeClr val="bg2"/>
                </a:solidFill>
                <a:sym typeface="Symbol" panose="05050102010706020507" pitchFamily="18" charset="2"/>
              </a:rPr>
              <a:t>05</a:t>
            </a:r>
            <a:r>
              <a:rPr lang="cs-CZ" altLang="cs-CZ" b="1" dirty="0" smtClean="0">
                <a:solidFill>
                  <a:schemeClr val="bg2"/>
                </a:solidFill>
                <a:sym typeface="Symbol" panose="05050102010706020507" pitchFamily="18" charset="2"/>
              </a:rPr>
              <a:t> </a:t>
            </a:r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= 250 m</a:t>
            </a:r>
          </a:p>
        </p:txBody>
      </p:sp>
      <p:sp>
        <p:nvSpPr>
          <p:cNvPr id="101380" name="Text Box 4"/>
          <p:cNvSpPr txBox="1">
            <a:spLocks noChangeArrowheads="1"/>
          </p:cNvSpPr>
          <p:nvPr/>
        </p:nvSpPr>
        <p:spPr bwMode="auto">
          <a:xfrm>
            <a:off x="107950" y="4797425"/>
            <a:ext cx="8893175" cy="15605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162050"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41438"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20825"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1222375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1222375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1222375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1222375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100" b="1">
                <a:solidFill>
                  <a:schemeClr val="bg2"/>
                </a:solidFill>
                <a:sym typeface="Symbol" panose="05050102010706020507" pitchFamily="18" charset="2"/>
              </a:rPr>
              <a:t>1. </a:t>
            </a:r>
            <a:r>
              <a:rPr lang="cs-CZ" altLang="cs-CZ" sz="2100" b="1" u="sng">
                <a:solidFill>
                  <a:schemeClr val="bg2"/>
                </a:solidFill>
                <a:sym typeface="Symbol" panose="05050102010706020507" pitchFamily="18" charset="2"/>
              </a:rPr>
              <a:t>Výpočet proudového (výkonového) momentu (pro výpočet U</a:t>
            </a:r>
            <a:r>
              <a:rPr lang="cs-CZ" altLang="cs-CZ" sz="2100" b="1" u="sng" baseline="-25000">
                <a:solidFill>
                  <a:schemeClr val="bg2"/>
                </a:solidFill>
                <a:sym typeface="Symbol" panose="05050102010706020507" pitchFamily="18" charset="2"/>
              </a:rPr>
              <a:t>n</a:t>
            </a:r>
            <a:r>
              <a:rPr lang="cs-CZ" altLang="cs-CZ" sz="2100" b="1" u="sng">
                <a:solidFill>
                  <a:schemeClr val="bg2"/>
                </a:solidFill>
                <a:sym typeface="Symbol" panose="05050102010706020507" pitchFamily="18" charset="2"/>
              </a:rPr>
              <a:t>):</a:t>
            </a:r>
          </a:p>
          <a:p>
            <a:pPr>
              <a:spcBef>
                <a:spcPct val="50000"/>
              </a:spcBef>
            </a:pPr>
            <a:r>
              <a:rPr lang="cs-CZ" altLang="cs-CZ" sz="2100" b="1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I</a:t>
            </a:r>
            <a:r>
              <a:rPr lang="cs-CZ" altLang="cs-CZ" sz="2100" b="1" baseline="3000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2</a:t>
            </a:r>
            <a:r>
              <a:rPr lang="cs-CZ" altLang="cs-CZ" sz="2100" b="1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l =l</a:t>
            </a:r>
            <a:r>
              <a:rPr lang="cs-CZ" altLang="cs-CZ" sz="2100" b="1" baseline="-2500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01</a:t>
            </a:r>
            <a:r>
              <a:rPr lang="cs-CZ" altLang="cs-CZ" sz="2100" b="1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*(I</a:t>
            </a:r>
            <a:r>
              <a:rPr lang="cs-CZ" altLang="cs-CZ" sz="2100" b="1" baseline="-2500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1</a:t>
            </a:r>
            <a:r>
              <a:rPr lang="cs-CZ" altLang="cs-CZ" sz="2100" b="1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+I</a:t>
            </a:r>
            <a:r>
              <a:rPr lang="cs-CZ" altLang="cs-CZ" sz="2100" b="1" baseline="-2500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2</a:t>
            </a:r>
            <a:r>
              <a:rPr lang="cs-CZ" altLang="cs-CZ" sz="2100" b="1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+I</a:t>
            </a:r>
            <a:r>
              <a:rPr lang="cs-CZ" altLang="cs-CZ" sz="2100" b="1" baseline="-2500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3</a:t>
            </a:r>
            <a:r>
              <a:rPr lang="cs-CZ" altLang="cs-CZ" sz="2100" b="1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+I</a:t>
            </a:r>
            <a:r>
              <a:rPr lang="cs-CZ" altLang="cs-CZ" sz="2100" b="1" baseline="-2500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4</a:t>
            </a:r>
            <a:r>
              <a:rPr lang="cs-CZ" altLang="cs-CZ" sz="2100" b="1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+I</a:t>
            </a:r>
            <a:r>
              <a:rPr lang="cs-CZ" altLang="cs-CZ" sz="2100" b="1" baseline="-2500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5</a:t>
            </a:r>
            <a:r>
              <a:rPr lang="cs-CZ" altLang="cs-CZ" sz="2100" b="1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)</a:t>
            </a:r>
            <a:r>
              <a:rPr lang="cs-CZ" altLang="cs-CZ" sz="2100" b="1" baseline="3000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2</a:t>
            </a:r>
            <a:r>
              <a:rPr lang="cs-CZ" altLang="cs-CZ" sz="2100" b="1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+l</a:t>
            </a:r>
            <a:r>
              <a:rPr lang="cs-CZ" altLang="cs-CZ" sz="2100" b="1" baseline="-2500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12</a:t>
            </a:r>
            <a:r>
              <a:rPr lang="cs-CZ" altLang="cs-CZ" sz="2100" b="1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*(I</a:t>
            </a:r>
            <a:r>
              <a:rPr lang="cs-CZ" altLang="cs-CZ" sz="2100" b="1" baseline="-2500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2</a:t>
            </a:r>
            <a:r>
              <a:rPr lang="cs-CZ" altLang="cs-CZ" sz="2100" b="1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+I</a:t>
            </a:r>
            <a:r>
              <a:rPr lang="cs-CZ" altLang="cs-CZ" sz="2100" b="1" baseline="-2500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3</a:t>
            </a:r>
            <a:r>
              <a:rPr lang="cs-CZ" altLang="cs-CZ" sz="2100" b="1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+I</a:t>
            </a:r>
            <a:r>
              <a:rPr lang="cs-CZ" altLang="cs-CZ" sz="2100" b="1" baseline="-2500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4</a:t>
            </a:r>
            <a:r>
              <a:rPr lang="cs-CZ" altLang="cs-CZ" sz="2100" b="1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+I</a:t>
            </a:r>
            <a:r>
              <a:rPr lang="cs-CZ" altLang="cs-CZ" sz="2100" b="1" baseline="-2500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5</a:t>
            </a:r>
            <a:r>
              <a:rPr lang="cs-CZ" altLang="cs-CZ" sz="2100" b="1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)</a:t>
            </a:r>
            <a:r>
              <a:rPr lang="cs-CZ" altLang="cs-CZ" sz="2100" b="1" baseline="3000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2</a:t>
            </a:r>
            <a:r>
              <a:rPr lang="cs-CZ" altLang="cs-CZ" sz="2100" b="1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+l</a:t>
            </a:r>
            <a:r>
              <a:rPr lang="cs-CZ" altLang="cs-CZ" sz="2100" b="1" baseline="-2500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23</a:t>
            </a:r>
            <a:r>
              <a:rPr lang="cs-CZ" altLang="cs-CZ" sz="2100" b="1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*(I</a:t>
            </a:r>
            <a:r>
              <a:rPr lang="cs-CZ" altLang="cs-CZ" sz="2100" b="1" baseline="-2500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3</a:t>
            </a:r>
            <a:r>
              <a:rPr lang="cs-CZ" altLang="cs-CZ" sz="2100" b="1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+I</a:t>
            </a:r>
            <a:r>
              <a:rPr lang="cs-CZ" altLang="cs-CZ" sz="2100" b="1" baseline="-2500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4</a:t>
            </a:r>
            <a:r>
              <a:rPr lang="cs-CZ" altLang="cs-CZ" sz="2100" b="1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+I</a:t>
            </a:r>
            <a:r>
              <a:rPr lang="cs-CZ" altLang="cs-CZ" sz="2100" b="1" baseline="-2500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5</a:t>
            </a:r>
            <a:r>
              <a:rPr lang="cs-CZ" altLang="cs-CZ" sz="2100" b="1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)</a:t>
            </a:r>
            <a:r>
              <a:rPr lang="cs-CZ" altLang="cs-CZ" sz="2100" b="1" baseline="3000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2</a:t>
            </a:r>
            <a:r>
              <a:rPr lang="cs-CZ" altLang="cs-CZ" sz="2100" b="1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+ +l</a:t>
            </a:r>
            <a:r>
              <a:rPr lang="cs-CZ" altLang="cs-CZ" sz="2100" b="1" baseline="-2500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34</a:t>
            </a:r>
            <a:r>
              <a:rPr lang="cs-CZ" altLang="cs-CZ" sz="2100" b="1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*(I</a:t>
            </a:r>
            <a:r>
              <a:rPr lang="cs-CZ" altLang="cs-CZ" sz="2100" b="1" baseline="-2500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4</a:t>
            </a:r>
            <a:r>
              <a:rPr lang="cs-CZ" altLang="cs-CZ" sz="2100" b="1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+I</a:t>
            </a:r>
            <a:r>
              <a:rPr lang="cs-CZ" altLang="cs-CZ" sz="2100" b="1" baseline="-2500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5</a:t>
            </a:r>
            <a:r>
              <a:rPr lang="cs-CZ" altLang="cs-CZ" sz="2100" b="1" baseline="3000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)2</a:t>
            </a:r>
            <a:r>
              <a:rPr lang="cs-CZ" altLang="cs-CZ" sz="2100" b="1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+l</a:t>
            </a:r>
            <a:r>
              <a:rPr lang="cs-CZ" altLang="cs-CZ" sz="2100" b="1" baseline="-2500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45</a:t>
            </a:r>
            <a:r>
              <a:rPr lang="cs-CZ" altLang="cs-CZ" sz="2100" b="1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*I</a:t>
            </a:r>
            <a:r>
              <a:rPr lang="cs-CZ" altLang="cs-CZ" sz="2100" b="1" baseline="-2500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5</a:t>
            </a:r>
            <a:r>
              <a:rPr lang="cs-CZ" altLang="cs-CZ" sz="2100" b="1" baseline="3000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2</a:t>
            </a:r>
            <a:r>
              <a:rPr lang="cs-CZ" altLang="cs-CZ" sz="2100" b="1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= 50*120</a:t>
            </a:r>
            <a:r>
              <a:rPr lang="cs-CZ" altLang="cs-CZ" sz="2100" b="1" baseline="3000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2</a:t>
            </a:r>
            <a:r>
              <a:rPr lang="cs-CZ" altLang="cs-CZ" sz="2100" b="1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+60*100</a:t>
            </a:r>
            <a:r>
              <a:rPr lang="cs-CZ" altLang="cs-CZ" sz="2100" b="1" baseline="3000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2</a:t>
            </a:r>
            <a:r>
              <a:rPr lang="cs-CZ" altLang="cs-CZ" sz="2100" b="1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+40*70</a:t>
            </a:r>
            <a:r>
              <a:rPr lang="cs-CZ" altLang="cs-CZ" sz="2100" b="1" baseline="3000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2</a:t>
            </a:r>
            <a:r>
              <a:rPr lang="cs-CZ" altLang="cs-CZ" sz="2100" b="1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+70*30</a:t>
            </a:r>
            <a:r>
              <a:rPr lang="cs-CZ" altLang="cs-CZ" sz="2100" b="1" baseline="3000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2</a:t>
            </a:r>
            <a:r>
              <a:rPr lang="cs-CZ" altLang="cs-CZ" sz="2100" b="1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+30*10</a:t>
            </a:r>
            <a:r>
              <a:rPr lang="cs-CZ" altLang="cs-CZ" sz="2100" b="1" baseline="3000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2</a:t>
            </a:r>
            <a:r>
              <a:rPr lang="cs-CZ" altLang="cs-CZ" sz="2100" b="1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=</a:t>
            </a:r>
            <a:r>
              <a:rPr lang="cs-CZ" altLang="cs-CZ" sz="2100" b="1" baseline="3000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cs-CZ" altLang="cs-CZ" sz="2100" b="1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=50*14400+60*10000+40*4900+70*900+30*100 = 1582000A</a:t>
            </a:r>
            <a:r>
              <a:rPr lang="cs-CZ" altLang="cs-CZ" sz="2100" b="1" baseline="3000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2</a:t>
            </a:r>
            <a:r>
              <a:rPr lang="cs-CZ" altLang="cs-CZ" sz="2100" b="1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m</a:t>
            </a:r>
          </a:p>
        </p:txBody>
      </p:sp>
      <p:grpSp>
        <p:nvGrpSpPr>
          <p:cNvPr id="101381" name="Group 5"/>
          <p:cNvGrpSpPr>
            <a:grpSpLocks/>
          </p:cNvGrpSpPr>
          <p:nvPr/>
        </p:nvGrpSpPr>
        <p:grpSpPr bwMode="auto">
          <a:xfrm>
            <a:off x="107950" y="2792413"/>
            <a:ext cx="7613650" cy="1716087"/>
            <a:chOff x="68" y="2077"/>
            <a:chExt cx="4796" cy="1081"/>
          </a:xfrm>
        </p:grpSpPr>
        <p:sp>
          <p:nvSpPr>
            <p:cNvPr id="101382" name="Oval 6"/>
            <p:cNvSpPr>
              <a:spLocks noChangeAspect="1" noChangeArrowheads="1"/>
            </p:cNvSpPr>
            <p:nvPr/>
          </p:nvSpPr>
          <p:spPr bwMode="auto">
            <a:xfrm>
              <a:off x="1156" y="2440"/>
              <a:ext cx="91" cy="91"/>
            </a:xfrm>
            <a:prstGeom prst="ellipse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sp>
          <p:nvSpPr>
            <p:cNvPr id="101383" name="Oval 7"/>
            <p:cNvSpPr>
              <a:spLocks noChangeAspect="1" noChangeArrowheads="1"/>
            </p:cNvSpPr>
            <p:nvPr/>
          </p:nvSpPr>
          <p:spPr bwMode="auto">
            <a:xfrm>
              <a:off x="1836" y="2440"/>
              <a:ext cx="91" cy="91"/>
            </a:xfrm>
            <a:prstGeom prst="ellipse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sp>
          <p:nvSpPr>
            <p:cNvPr id="101384" name="Oval 8"/>
            <p:cNvSpPr>
              <a:spLocks noChangeAspect="1" noChangeArrowheads="1"/>
            </p:cNvSpPr>
            <p:nvPr/>
          </p:nvSpPr>
          <p:spPr bwMode="auto">
            <a:xfrm>
              <a:off x="2653" y="2440"/>
              <a:ext cx="91" cy="91"/>
            </a:xfrm>
            <a:prstGeom prst="ellipse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sp>
          <p:nvSpPr>
            <p:cNvPr id="101385" name="Oval 9"/>
            <p:cNvSpPr>
              <a:spLocks noChangeAspect="1" noChangeArrowheads="1"/>
            </p:cNvSpPr>
            <p:nvPr/>
          </p:nvSpPr>
          <p:spPr bwMode="auto">
            <a:xfrm>
              <a:off x="3650" y="2440"/>
              <a:ext cx="91" cy="91"/>
            </a:xfrm>
            <a:prstGeom prst="ellipse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sp>
          <p:nvSpPr>
            <p:cNvPr id="101386" name="Oval 10"/>
            <p:cNvSpPr>
              <a:spLocks noChangeAspect="1" noChangeArrowheads="1"/>
            </p:cNvSpPr>
            <p:nvPr/>
          </p:nvSpPr>
          <p:spPr bwMode="auto">
            <a:xfrm>
              <a:off x="475" y="2440"/>
              <a:ext cx="91" cy="91"/>
            </a:xfrm>
            <a:prstGeom prst="ellips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sp>
          <p:nvSpPr>
            <p:cNvPr id="101387" name="Oval 11"/>
            <p:cNvSpPr>
              <a:spLocks noChangeAspect="1" noChangeArrowheads="1"/>
            </p:cNvSpPr>
            <p:nvPr/>
          </p:nvSpPr>
          <p:spPr bwMode="auto">
            <a:xfrm>
              <a:off x="4285" y="2440"/>
              <a:ext cx="91" cy="91"/>
            </a:xfrm>
            <a:prstGeom prst="ellipse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cxnSp>
          <p:nvCxnSpPr>
            <p:cNvPr id="101388" name="AutoShape 12"/>
            <p:cNvCxnSpPr>
              <a:cxnSpLocks noChangeShapeType="1"/>
              <a:stCxn id="101386" idx="6"/>
              <a:endCxn id="101382" idx="2"/>
            </p:cNvCxnSpPr>
            <p:nvPr/>
          </p:nvCxnSpPr>
          <p:spPr bwMode="auto">
            <a:xfrm>
              <a:off x="578" y="2486"/>
              <a:ext cx="570" cy="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1389" name="AutoShape 13"/>
            <p:cNvCxnSpPr>
              <a:cxnSpLocks noChangeShapeType="1"/>
              <a:stCxn id="101382" idx="6"/>
              <a:endCxn id="101383" idx="2"/>
            </p:cNvCxnSpPr>
            <p:nvPr/>
          </p:nvCxnSpPr>
          <p:spPr bwMode="auto">
            <a:xfrm>
              <a:off x="1255" y="2486"/>
              <a:ext cx="573" cy="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1390" name="AutoShape 14"/>
            <p:cNvCxnSpPr>
              <a:cxnSpLocks noChangeShapeType="1"/>
              <a:stCxn id="101383" idx="6"/>
              <a:endCxn id="101384" idx="2"/>
            </p:cNvCxnSpPr>
            <p:nvPr/>
          </p:nvCxnSpPr>
          <p:spPr bwMode="auto">
            <a:xfrm>
              <a:off x="1935" y="2486"/>
              <a:ext cx="710" cy="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1391" name="AutoShape 15"/>
            <p:cNvCxnSpPr>
              <a:cxnSpLocks noChangeShapeType="1"/>
              <a:stCxn id="101384" idx="6"/>
              <a:endCxn id="101385" idx="2"/>
            </p:cNvCxnSpPr>
            <p:nvPr/>
          </p:nvCxnSpPr>
          <p:spPr bwMode="auto">
            <a:xfrm>
              <a:off x="2752" y="2486"/>
              <a:ext cx="890" cy="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1392" name="AutoShape 16"/>
            <p:cNvCxnSpPr>
              <a:cxnSpLocks noChangeShapeType="1"/>
              <a:stCxn id="101385" idx="6"/>
              <a:endCxn id="101387" idx="2"/>
            </p:cNvCxnSpPr>
            <p:nvPr/>
          </p:nvCxnSpPr>
          <p:spPr bwMode="auto">
            <a:xfrm>
              <a:off x="3749" y="2486"/>
              <a:ext cx="528" cy="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1393" name="Line 17"/>
            <p:cNvSpPr>
              <a:spLocks noChangeShapeType="1"/>
            </p:cNvSpPr>
            <p:nvPr/>
          </p:nvSpPr>
          <p:spPr bwMode="auto">
            <a:xfrm>
              <a:off x="1202" y="2531"/>
              <a:ext cx="0" cy="5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01394" name="Line 18"/>
            <p:cNvSpPr>
              <a:spLocks noChangeShapeType="1"/>
            </p:cNvSpPr>
            <p:nvPr/>
          </p:nvSpPr>
          <p:spPr bwMode="auto">
            <a:xfrm>
              <a:off x="2699" y="2531"/>
              <a:ext cx="0" cy="5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01395" name="Line 19"/>
            <p:cNvSpPr>
              <a:spLocks noChangeShapeType="1"/>
            </p:cNvSpPr>
            <p:nvPr/>
          </p:nvSpPr>
          <p:spPr bwMode="auto">
            <a:xfrm>
              <a:off x="3696" y="2531"/>
              <a:ext cx="0" cy="5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01396" name="Line 20"/>
            <p:cNvSpPr>
              <a:spLocks noChangeShapeType="1"/>
            </p:cNvSpPr>
            <p:nvPr/>
          </p:nvSpPr>
          <p:spPr bwMode="auto">
            <a:xfrm>
              <a:off x="4332" y="2531"/>
              <a:ext cx="0" cy="5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01397" name="Line 21"/>
            <p:cNvSpPr>
              <a:spLocks noChangeShapeType="1"/>
            </p:cNvSpPr>
            <p:nvPr/>
          </p:nvSpPr>
          <p:spPr bwMode="auto">
            <a:xfrm>
              <a:off x="1882" y="2531"/>
              <a:ext cx="0" cy="5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01398" name="Text Box 22"/>
            <p:cNvSpPr txBox="1">
              <a:spLocks noChangeArrowheads="1"/>
            </p:cNvSpPr>
            <p:nvPr/>
          </p:nvSpPr>
          <p:spPr bwMode="auto">
            <a:xfrm>
              <a:off x="1938" y="2259"/>
              <a:ext cx="12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101399" name="Text Box 23"/>
            <p:cNvSpPr txBox="1">
              <a:spLocks noChangeArrowheads="1"/>
            </p:cNvSpPr>
            <p:nvPr/>
          </p:nvSpPr>
          <p:spPr bwMode="auto">
            <a:xfrm>
              <a:off x="1212" y="2259"/>
              <a:ext cx="12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1</a:t>
              </a:r>
            </a:p>
          </p:txBody>
        </p:sp>
        <p:sp>
          <p:nvSpPr>
            <p:cNvPr id="101400" name="Text Box 24"/>
            <p:cNvSpPr txBox="1">
              <a:spLocks noChangeArrowheads="1"/>
            </p:cNvSpPr>
            <p:nvPr/>
          </p:nvSpPr>
          <p:spPr bwMode="auto">
            <a:xfrm>
              <a:off x="3742" y="2259"/>
              <a:ext cx="12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4</a:t>
              </a:r>
            </a:p>
          </p:txBody>
        </p:sp>
        <p:sp>
          <p:nvSpPr>
            <p:cNvPr id="101401" name="Text Box 25"/>
            <p:cNvSpPr txBox="1">
              <a:spLocks noChangeArrowheads="1"/>
            </p:cNvSpPr>
            <p:nvPr/>
          </p:nvSpPr>
          <p:spPr bwMode="auto">
            <a:xfrm>
              <a:off x="2744" y="2259"/>
              <a:ext cx="12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3</a:t>
              </a:r>
            </a:p>
          </p:txBody>
        </p:sp>
        <p:sp>
          <p:nvSpPr>
            <p:cNvPr id="101402" name="Text Box 26"/>
            <p:cNvSpPr txBox="1">
              <a:spLocks noChangeArrowheads="1"/>
            </p:cNvSpPr>
            <p:nvPr/>
          </p:nvSpPr>
          <p:spPr bwMode="auto">
            <a:xfrm>
              <a:off x="567" y="2259"/>
              <a:ext cx="12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101403" name="Text Box 27"/>
            <p:cNvSpPr txBox="1">
              <a:spLocks noChangeArrowheads="1"/>
            </p:cNvSpPr>
            <p:nvPr/>
          </p:nvSpPr>
          <p:spPr bwMode="auto">
            <a:xfrm>
              <a:off x="4377" y="2939"/>
              <a:ext cx="487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5</a:t>
              </a: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=10A</a:t>
              </a:r>
              <a:endParaRPr lang="cs-CZ" altLang="cs-CZ" b="1" baseline="-2500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1404" name="Text Box 28"/>
            <p:cNvSpPr txBox="1">
              <a:spLocks noChangeArrowheads="1"/>
            </p:cNvSpPr>
            <p:nvPr/>
          </p:nvSpPr>
          <p:spPr bwMode="auto">
            <a:xfrm>
              <a:off x="4352" y="2259"/>
              <a:ext cx="12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5</a:t>
              </a:r>
            </a:p>
          </p:txBody>
        </p:sp>
        <p:sp>
          <p:nvSpPr>
            <p:cNvPr id="101405" name="Text Box 29"/>
            <p:cNvSpPr txBox="1">
              <a:spLocks noChangeArrowheads="1"/>
            </p:cNvSpPr>
            <p:nvPr/>
          </p:nvSpPr>
          <p:spPr bwMode="auto">
            <a:xfrm>
              <a:off x="3742" y="2939"/>
              <a:ext cx="487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4</a:t>
              </a: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=20A</a:t>
              </a:r>
              <a:endParaRPr lang="cs-CZ" altLang="cs-CZ" b="1" baseline="-2500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1406" name="Text Box 30"/>
            <p:cNvSpPr txBox="1">
              <a:spLocks noChangeArrowheads="1"/>
            </p:cNvSpPr>
            <p:nvPr/>
          </p:nvSpPr>
          <p:spPr bwMode="auto">
            <a:xfrm>
              <a:off x="2744" y="2939"/>
              <a:ext cx="487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3</a:t>
              </a: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=40A</a:t>
              </a:r>
              <a:endParaRPr lang="cs-CZ" altLang="cs-CZ" b="1" baseline="-2500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1407" name="Text Box 31"/>
            <p:cNvSpPr txBox="1">
              <a:spLocks noChangeArrowheads="1"/>
            </p:cNvSpPr>
            <p:nvPr/>
          </p:nvSpPr>
          <p:spPr bwMode="auto">
            <a:xfrm>
              <a:off x="1927" y="2939"/>
              <a:ext cx="487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2</a:t>
              </a: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=30A</a:t>
              </a:r>
              <a:endParaRPr lang="cs-CZ" altLang="cs-CZ" b="1" baseline="-2500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1408" name="Text Box 32"/>
            <p:cNvSpPr txBox="1">
              <a:spLocks noChangeArrowheads="1"/>
            </p:cNvSpPr>
            <p:nvPr/>
          </p:nvSpPr>
          <p:spPr bwMode="auto">
            <a:xfrm>
              <a:off x="1247" y="2939"/>
              <a:ext cx="487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1</a:t>
              </a: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=20A</a:t>
              </a:r>
              <a:endParaRPr lang="cs-CZ" altLang="cs-CZ" b="1" baseline="-2500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1409" name="Text Box 33"/>
            <p:cNvSpPr txBox="1">
              <a:spLocks noChangeArrowheads="1"/>
            </p:cNvSpPr>
            <p:nvPr/>
          </p:nvSpPr>
          <p:spPr bwMode="auto">
            <a:xfrm>
              <a:off x="385" y="2077"/>
              <a:ext cx="8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</a:p>
          </p:txBody>
        </p:sp>
        <p:sp>
          <p:nvSpPr>
            <p:cNvPr id="101410" name="Text Box 34"/>
            <p:cNvSpPr txBox="1">
              <a:spLocks noChangeArrowheads="1"/>
            </p:cNvSpPr>
            <p:nvPr/>
          </p:nvSpPr>
          <p:spPr bwMode="auto">
            <a:xfrm>
              <a:off x="68" y="2206"/>
              <a:ext cx="407" cy="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sz="1600" b="1">
                  <a:solidFill>
                    <a:srgbClr val="0000FF"/>
                  </a:solidFill>
                  <a:latin typeface="Arial" panose="020B0604020202020204" pitchFamily="34" charset="0"/>
                </a:rPr>
                <a:t>400 V</a:t>
              </a:r>
            </a:p>
          </p:txBody>
        </p:sp>
        <p:sp>
          <p:nvSpPr>
            <p:cNvPr id="101411" name="Line 35"/>
            <p:cNvSpPr>
              <a:spLocks noChangeShapeType="1"/>
            </p:cNvSpPr>
            <p:nvPr/>
          </p:nvSpPr>
          <p:spPr bwMode="auto">
            <a:xfrm>
              <a:off x="521" y="2160"/>
              <a:ext cx="0" cy="28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01412" name="Text Box 36"/>
            <p:cNvSpPr txBox="1">
              <a:spLocks noChangeArrowheads="1"/>
            </p:cNvSpPr>
            <p:nvPr/>
          </p:nvSpPr>
          <p:spPr bwMode="auto">
            <a:xfrm>
              <a:off x="793" y="2258"/>
              <a:ext cx="302" cy="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 dirty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L</a:t>
              </a:r>
              <a:r>
                <a:rPr lang="cs-CZ" altLang="cs-CZ" b="1" baseline="-25000" dirty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01</a:t>
              </a:r>
              <a:endParaRPr lang="cs-CZ" altLang="cs-CZ" b="1" baseline="-250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1413" name="Text Box 37"/>
            <p:cNvSpPr txBox="1">
              <a:spLocks noChangeArrowheads="1"/>
            </p:cNvSpPr>
            <p:nvPr/>
          </p:nvSpPr>
          <p:spPr bwMode="auto">
            <a:xfrm>
              <a:off x="2450" y="2228"/>
              <a:ext cx="294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FF"/>
                  </a:solidFill>
                  <a:latin typeface="Arial" panose="020B0604020202020204" pitchFamily="34" charset="0"/>
                </a:rPr>
                <a:t>U</a:t>
              </a:r>
              <a:r>
                <a:rPr lang="cs-CZ" altLang="cs-CZ" b="1" baseline="-25000">
                  <a:solidFill>
                    <a:srgbClr val="0000FF"/>
                  </a:solidFill>
                  <a:latin typeface="Arial" panose="020B0604020202020204" pitchFamily="34" charset="0"/>
                </a:rPr>
                <a:t>3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1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1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1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13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13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78" grpId="0"/>
      <p:bldP spid="10137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18487" cy="504825"/>
          </a:xfrm>
        </p:spPr>
        <p:txBody>
          <a:bodyPr/>
          <a:lstStyle/>
          <a:p>
            <a:r>
              <a:rPr lang="cs-CZ" altLang="cs-CZ" sz="2800" b="1" u="sng">
                <a:solidFill>
                  <a:schemeClr val="bg2"/>
                </a:solidFill>
                <a:effectLst/>
              </a:rPr>
              <a:t>Příklady</a:t>
            </a:r>
          </a:p>
        </p:txBody>
      </p:sp>
      <p:grpSp>
        <p:nvGrpSpPr>
          <p:cNvPr id="102405" name="Group 5"/>
          <p:cNvGrpSpPr>
            <a:grpSpLocks/>
          </p:cNvGrpSpPr>
          <p:nvPr/>
        </p:nvGrpSpPr>
        <p:grpSpPr bwMode="auto">
          <a:xfrm>
            <a:off x="107950" y="404813"/>
            <a:ext cx="7613650" cy="1716087"/>
            <a:chOff x="68" y="2077"/>
            <a:chExt cx="4796" cy="1081"/>
          </a:xfrm>
        </p:grpSpPr>
        <p:sp>
          <p:nvSpPr>
            <p:cNvPr id="102406" name="Oval 6"/>
            <p:cNvSpPr>
              <a:spLocks noChangeAspect="1" noChangeArrowheads="1"/>
            </p:cNvSpPr>
            <p:nvPr/>
          </p:nvSpPr>
          <p:spPr bwMode="auto">
            <a:xfrm>
              <a:off x="1156" y="2440"/>
              <a:ext cx="91" cy="91"/>
            </a:xfrm>
            <a:prstGeom prst="ellipse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sp>
          <p:nvSpPr>
            <p:cNvPr id="102407" name="Oval 7"/>
            <p:cNvSpPr>
              <a:spLocks noChangeAspect="1" noChangeArrowheads="1"/>
            </p:cNvSpPr>
            <p:nvPr/>
          </p:nvSpPr>
          <p:spPr bwMode="auto">
            <a:xfrm>
              <a:off x="1836" y="2440"/>
              <a:ext cx="91" cy="91"/>
            </a:xfrm>
            <a:prstGeom prst="ellipse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sp>
          <p:nvSpPr>
            <p:cNvPr id="102408" name="Oval 8"/>
            <p:cNvSpPr>
              <a:spLocks noChangeAspect="1" noChangeArrowheads="1"/>
            </p:cNvSpPr>
            <p:nvPr/>
          </p:nvSpPr>
          <p:spPr bwMode="auto">
            <a:xfrm>
              <a:off x="2653" y="2440"/>
              <a:ext cx="91" cy="91"/>
            </a:xfrm>
            <a:prstGeom prst="ellipse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sp>
          <p:nvSpPr>
            <p:cNvPr id="102409" name="Oval 9"/>
            <p:cNvSpPr>
              <a:spLocks noChangeAspect="1" noChangeArrowheads="1"/>
            </p:cNvSpPr>
            <p:nvPr/>
          </p:nvSpPr>
          <p:spPr bwMode="auto">
            <a:xfrm>
              <a:off x="3650" y="2440"/>
              <a:ext cx="91" cy="91"/>
            </a:xfrm>
            <a:prstGeom prst="ellipse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sp>
          <p:nvSpPr>
            <p:cNvPr id="102410" name="Oval 10"/>
            <p:cNvSpPr>
              <a:spLocks noChangeAspect="1" noChangeArrowheads="1"/>
            </p:cNvSpPr>
            <p:nvPr/>
          </p:nvSpPr>
          <p:spPr bwMode="auto">
            <a:xfrm>
              <a:off x="475" y="2440"/>
              <a:ext cx="91" cy="91"/>
            </a:xfrm>
            <a:prstGeom prst="ellips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sp>
          <p:nvSpPr>
            <p:cNvPr id="102411" name="Oval 11"/>
            <p:cNvSpPr>
              <a:spLocks noChangeAspect="1" noChangeArrowheads="1"/>
            </p:cNvSpPr>
            <p:nvPr/>
          </p:nvSpPr>
          <p:spPr bwMode="auto">
            <a:xfrm>
              <a:off x="4285" y="2440"/>
              <a:ext cx="91" cy="91"/>
            </a:xfrm>
            <a:prstGeom prst="ellipse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cxnSp>
          <p:nvCxnSpPr>
            <p:cNvPr id="102412" name="AutoShape 12"/>
            <p:cNvCxnSpPr>
              <a:cxnSpLocks noChangeShapeType="1"/>
              <a:stCxn id="102410" idx="6"/>
              <a:endCxn id="102406" idx="2"/>
            </p:cNvCxnSpPr>
            <p:nvPr/>
          </p:nvCxnSpPr>
          <p:spPr bwMode="auto">
            <a:xfrm>
              <a:off x="578" y="2486"/>
              <a:ext cx="570" cy="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2413" name="AutoShape 13"/>
            <p:cNvCxnSpPr>
              <a:cxnSpLocks noChangeShapeType="1"/>
              <a:stCxn id="102406" idx="6"/>
              <a:endCxn id="102407" idx="2"/>
            </p:cNvCxnSpPr>
            <p:nvPr/>
          </p:nvCxnSpPr>
          <p:spPr bwMode="auto">
            <a:xfrm>
              <a:off x="1255" y="2486"/>
              <a:ext cx="573" cy="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2414" name="AutoShape 14"/>
            <p:cNvCxnSpPr>
              <a:cxnSpLocks noChangeShapeType="1"/>
              <a:stCxn id="102407" idx="6"/>
              <a:endCxn id="102408" idx="2"/>
            </p:cNvCxnSpPr>
            <p:nvPr/>
          </p:nvCxnSpPr>
          <p:spPr bwMode="auto">
            <a:xfrm>
              <a:off x="1935" y="2486"/>
              <a:ext cx="710" cy="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2415" name="AutoShape 15"/>
            <p:cNvCxnSpPr>
              <a:cxnSpLocks noChangeShapeType="1"/>
              <a:stCxn id="102408" idx="6"/>
              <a:endCxn id="102409" idx="2"/>
            </p:cNvCxnSpPr>
            <p:nvPr/>
          </p:nvCxnSpPr>
          <p:spPr bwMode="auto">
            <a:xfrm>
              <a:off x="2752" y="2486"/>
              <a:ext cx="890" cy="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2416" name="AutoShape 16"/>
            <p:cNvCxnSpPr>
              <a:cxnSpLocks noChangeShapeType="1"/>
              <a:stCxn id="102409" idx="6"/>
              <a:endCxn id="102411" idx="2"/>
            </p:cNvCxnSpPr>
            <p:nvPr/>
          </p:nvCxnSpPr>
          <p:spPr bwMode="auto">
            <a:xfrm>
              <a:off x="3749" y="2486"/>
              <a:ext cx="528" cy="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2417" name="Line 17"/>
            <p:cNvSpPr>
              <a:spLocks noChangeShapeType="1"/>
            </p:cNvSpPr>
            <p:nvPr/>
          </p:nvSpPr>
          <p:spPr bwMode="auto">
            <a:xfrm>
              <a:off x="1202" y="2531"/>
              <a:ext cx="0" cy="5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02418" name="Line 18"/>
            <p:cNvSpPr>
              <a:spLocks noChangeShapeType="1"/>
            </p:cNvSpPr>
            <p:nvPr/>
          </p:nvSpPr>
          <p:spPr bwMode="auto">
            <a:xfrm>
              <a:off x="2699" y="2531"/>
              <a:ext cx="0" cy="5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02419" name="Line 19"/>
            <p:cNvSpPr>
              <a:spLocks noChangeShapeType="1"/>
            </p:cNvSpPr>
            <p:nvPr/>
          </p:nvSpPr>
          <p:spPr bwMode="auto">
            <a:xfrm>
              <a:off x="3696" y="2531"/>
              <a:ext cx="0" cy="5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02420" name="Line 20"/>
            <p:cNvSpPr>
              <a:spLocks noChangeShapeType="1"/>
            </p:cNvSpPr>
            <p:nvPr/>
          </p:nvSpPr>
          <p:spPr bwMode="auto">
            <a:xfrm>
              <a:off x="4332" y="2531"/>
              <a:ext cx="0" cy="5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02421" name="Line 21"/>
            <p:cNvSpPr>
              <a:spLocks noChangeShapeType="1"/>
            </p:cNvSpPr>
            <p:nvPr/>
          </p:nvSpPr>
          <p:spPr bwMode="auto">
            <a:xfrm>
              <a:off x="1882" y="2531"/>
              <a:ext cx="0" cy="5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02422" name="Text Box 22"/>
            <p:cNvSpPr txBox="1">
              <a:spLocks noChangeArrowheads="1"/>
            </p:cNvSpPr>
            <p:nvPr/>
          </p:nvSpPr>
          <p:spPr bwMode="auto">
            <a:xfrm>
              <a:off x="1938" y="2259"/>
              <a:ext cx="12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102423" name="Text Box 23"/>
            <p:cNvSpPr txBox="1">
              <a:spLocks noChangeArrowheads="1"/>
            </p:cNvSpPr>
            <p:nvPr/>
          </p:nvSpPr>
          <p:spPr bwMode="auto">
            <a:xfrm>
              <a:off x="1212" y="2259"/>
              <a:ext cx="12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1</a:t>
              </a:r>
            </a:p>
          </p:txBody>
        </p:sp>
        <p:sp>
          <p:nvSpPr>
            <p:cNvPr id="102424" name="Text Box 24"/>
            <p:cNvSpPr txBox="1">
              <a:spLocks noChangeArrowheads="1"/>
            </p:cNvSpPr>
            <p:nvPr/>
          </p:nvSpPr>
          <p:spPr bwMode="auto">
            <a:xfrm>
              <a:off x="3742" y="2259"/>
              <a:ext cx="12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4</a:t>
              </a:r>
            </a:p>
          </p:txBody>
        </p:sp>
        <p:sp>
          <p:nvSpPr>
            <p:cNvPr id="102425" name="Text Box 25"/>
            <p:cNvSpPr txBox="1">
              <a:spLocks noChangeArrowheads="1"/>
            </p:cNvSpPr>
            <p:nvPr/>
          </p:nvSpPr>
          <p:spPr bwMode="auto">
            <a:xfrm>
              <a:off x="2744" y="2259"/>
              <a:ext cx="12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3</a:t>
              </a:r>
            </a:p>
          </p:txBody>
        </p:sp>
        <p:sp>
          <p:nvSpPr>
            <p:cNvPr id="102426" name="Text Box 26"/>
            <p:cNvSpPr txBox="1">
              <a:spLocks noChangeArrowheads="1"/>
            </p:cNvSpPr>
            <p:nvPr/>
          </p:nvSpPr>
          <p:spPr bwMode="auto">
            <a:xfrm>
              <a:off x="567" y="2259"/>
              <a:ext cx="12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102427" name="Text Box 27"/>
            <p:cNvSpPr txBox="1">
              <a:spLocks noChangeArrowheads="1"/>
            </p:cNvSpPr>
            <p:nvPr/>
          </p:nvSpPr>
          <p:spPr bwMode="auto">
            <a:xfrm>
              <a:off x="4377" y="2939"/>
              <a:ext cx="487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5</a:t>
              </a: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=10A</a:t>
              </a:r>
              <a:endParaRPr lang="cs-CZ" altLang="cs-CZ" b="1" baseline="-2500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2428" name="Text Box 28"/>
            <p:cNvSpPr txBox="1">
              <a:spLocks noChangeArrowheads="1"/>
            </p:cNvSpPr>
            <p:nvPr/>
          </p:nvSpPr>
          <p:spPr bwMode="auto">
            <a:xfrm>
              <a:off x="4352" y="2259"/>
              <a:ext cx="12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5</a:t>
              </a:r>
            </a:p>
          </p:txBody>
        </p:sp>
        <p:sp>
          <p:nvSpPr>
            <p:cNvPr id="102429" name="Text Box 29"/>
            <p:cNvSpPr txBox="1">
              <a:spLocks noChangeArrowheads="1"/>
            </p:cNvSpPr>
            <p:nvPr/>
          </p:nvSpPr>
          <p:spPr bwMode="auto">
            <a:xfrm>
              <a:off x="3742" y="2939"/>
              <a:ext cx="487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4</a:t>
              </a: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=20A</a:t>
              </a:r>
              <a:endParaRPr lang="cs-CZ" altLang="cs-CZ" b="1" baseline="-2500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2430" name="Text Box 30"/>
            <p:cNvSpPr txBox="1">
              <a:spLocks noChangeArrowheads="1"/>
            </p:cNvSpPr>
            <p:nvPr/>
          </p:nvSpPr>
          <p:spPr bwMode="auto">
            <a:xfrm>
              <a:off x="2744" y="2939"/>
              <a:ext cx="487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3</a:t>
              </a: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=40A</a:t>
              </a:r>
              <a:endParaRPr lang="cs-CZ" altLang="cs-CZ" b="1" baseline="-2500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2431" name="Text Box 31"/>
            <p:cNvSpPr txBox="1">
              <a:spLocks noChangeArrowheads="1"/>
            </p:cNvSpPr>
            <p:nvPr/>
          </p:nvSpPr>
          <p:spPr bwMode="auto">
            <a:xfrm>
              <a:off x="1927" y="2939"/>
              <a:ext cx="487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2</a:t>
              </a: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=30A</a:t>
              </a:r>
              <a:endParaRPr lang="cs-CZ" altLang="cs-CZ" b="1" baseline="-2500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2432" name="Text Box 32"/>
            <p:cNvSpPr txBox="1">
              <a:spLocks noChangeArrowheads="1"/>
            </p:cNvSpPr>
            <p:nvPr/>
          </p:nvSpPr>
          <p:spPr bwMode="auto">
            <a:xfrm>
              <a:off x="1247" y="2939"/>
              <a:ext cx="487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1</a:t>
              </a: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=20A</a:t>
              </a:r>
              <a:endParaRPr lang="cs-CZ" altLang="cs-CZ" b="1" baseline="-2500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2433" name="Text Box 33"/>
            <p:cNvSpPr txBox="1">
              <a:spLocks noChangeArrowheads="1"/>
            </p:cNvSpPr>
            <p:nvPr/>
          </p:nvSpPr>
          <p:spPr bwMode="auto">
            <a:xfrm>
              <a:off x="385" y="2077"/>
              <a:ext cx="8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</a:p>
          </p:txBody>
        </p:sp>
        <p:sp>
          <p:nvSpPr>
            <p:cNvPr id="102434" name="Text Box 34"/>
            <p:cNvSpPr txBox="1">
              <a:spLocks noChangeArrowheads="1"/>
            </p:cNvSpPr>
            <p:nvPr/>
          </p:nvSpPr>
          <p:spPr bwMode="auto">
            <a:xfrm>
              <a:off x="68" y="2206"/>
              <a:ext cx="407" cy="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sz="1600" b="1">
                  <a:solidFill>
                    <a:srgbClr val="0000FF"/>
                  </a:solidFill>
                  <a:latin typeface="Arial" panose="020B0604020202020204" pitchFamily="34" charset="0"/>
                </a:rPr>
                <a:t>400 V</a:t>
              </a:r>
            </a:p>
          </p:txBody>
        </p:sp>
        <p:sp>
          <p:nvSpPr>
            <p:cNvPr id="102435" name="Line 35"/>
            <p:cNvSpPr>
              <a:spLocks noChangeShapeType="1"/>
            </p:cNvSpPr>
            <p:nvPr/>
          </p:nvSpPr>
          <p:spPr bwMode="auto">
            <a:xfrm>
              <a:off x="521" y="2160"/>
              <a:ext cx="0" cy="28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02436" name="Text Box 36"/>
            <p:cNvSpPr txBox="1">
              <a:spLocks noChangeArrowheads="1"/>
            </p:cNvSpPr>
            <p:nvPr/>
          </p:nvSpPr>
          <p:spPr bwMode="auto">
            <a:xfrm>
              <a:off x="739" y="2258"/>
              <a:ext cx="281" cy="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 dirty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L</a:t>
              </a:r>
              <a:r>
                <a:rPr lang="cs-CZ" altLang="cs-CZ" b="1" baseline="-25000" dirty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01</a:t>
              </a:r>
              <a:endParaRPr lang="cs-CZ" altLang="cs-CZ" b="1" baseline="-250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2437" name="Text Box 37"/>
            <p:cNvSpPr txBox="1">
              <a:spLocks noChangeArrowheads="1"/>
            </p:cNvSpPr>
            <p:nvPr/>
          </p:nvSpPr>
          <p:spPr bwMode="auto">
            <a:xfrm>
              <a:off x="2450" y="2228"/>
              <a:ext cx="294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FF"/>
                  </a:solidFill>
                  <a:latin typeface="Arial" panose="020B0604020202020204" pitchFamily="34" charset="0"/>
                </a:rPr>
                <a:t>U</a:t>
              </a:r>
              <a:r>
                <a:rPr lang="cs-CZ" altLang="cs-CZ" b="1" baseline="-25000">
                  <a:solidFill>
                    <a:srgbClr val="0000FF"/>
                  </a:solidFill>
                  <a:latin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102438" name="Text Box 38"/>
          <p:cNvSpPr txBox="1">
            <a:spLocks noChangeArrowheads="1"/>
          </p:cNvSpPr>
          <p:nvPr/>
        </p:nvSpPr>
        <p:spPr bwMode="auto">
          <a:xfrm>
            <a:off x="179388" y="2492375"/>
            <a:ext cx="3313112" cy="4222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982663" indent="-982663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344613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524000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3388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82775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399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971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543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115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>
                <a:solidFill>
                  <a:schemeClr val="bg2"/>
                </a:solidFill>
                <a:sym typeface="Symbol" panose="05050102010706020507" pitchFamily="18" charset="2"/>
              </a:rPr>
              <a:t>Celkové ztráty na vedení:</a:t>
            </a:r>
          </a:p>
        </p:txBody>
      </p:sp>
      <p:graphicFrame>
        <p:nvGraphicFramePr>
          <p:cNvPr id="102439" name="Object 39"/>
          <p:cNvGraphicFramePr>
            <a:graphicFrameLocks noChangeAspect="1"/>
          </p:cNvGraphicFramePr>
          <p:nvPr/>
        </p:nvGraphicFramePr>
        <p:xfrm>
          <a:off x="684213" y="3068638"/>
          <a:ext cx="7513637" cy="919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86" name="Rovnice" r:id="rId3" imgW="3225600" imgH="393480" progId="Equation.3">
                  <p:embed/>
                </p:oleObj>
              </mc:Choice>
              <mc:Fallback>
                <p:oleObj name="Rovnice" r:id="rId3" imgW="3225600" imgH="393480" progId="Equation.3">
                  <p:embed/>
                  <p:pic>
                    <p:nvPicPr>
                      <p:cNvPr id="0" name="Object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3068638"/>
                        <a:ext cx="7513637" cy="919162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 w="25400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4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4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2" grpId="0"/>
      <p:bldP spid="10243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18487" cy="504825"/>
          </a:xfrm>
        </p:spPr>
        <p:txBody>
          <a:bodyPr/>
          <a:lstStyle/>
          <a:p>
            <a:r>
              <a:rPr lang="cs-CZ" altLang="cs-CZ" sz="2800" b="1" u="sng">
                <a:solidFill>
                  <a:schemeClr val="bg2"/>
                </a:solidFill>
                <a:effectLst/>
              </a:rPr>
              <a:t>Příklady – adiční metoda</a:t>
            </a:r>
          </a:p>
        </p:txBody>
      </p:sp>
      <p:sp>
        <p:nvSpPr>
          <p:cNvPr id="103427" name="Text Box 3"/>
          <p:cNvSpPr txBox="1">
            <a:spLocks noChangeArrowheads="1"/>
          </p:cNvSpPr>
          <p:nvPr/>
        </p:nvSpPr>
        <p:spPr bwMode="auto">
          <a:xfrm>
            <a:off x="250825" y="692150"/>
            <a:ext cx="8713788" cy="17653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defTabSz="1222375"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162050" defTabSz="1222375"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41438" defTabSz="1222375"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20825" defTabSz="1222375"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1222375"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1222375" fontAlgn="base">
              <a:spcBef>
                <a:spcPct val="0"/>
              </a:spcBef>
              <a:spcAft>
                <a:spcPct val="0"/>
              </a:spcAft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1222375" fontAlgn="base">
              <a:spcBef>
                <a:spcPct val="0"/>
              </a:spcBef>
              <a:spcAft>
                <a:spcPct val="0"/>
              </a:spcAft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1222375" fontAlgn="base">
              <a:spcBef>
                <a:spcPct val="0"/>
              </a:spcBef>
              <a:spcAft>
                <a:spcPct val="0"/>
              </a:spcAft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1222375" fontAlgn="base">
              <a:spcBef>
                <a:spcPct val="0"/>
              </a:spcBef>
              <a:spcAft>
                <a:spcPct val="0"/>
              </a:spcAft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Vypočítejte ztráty stejnosměrného vedení. Průřez vedení je 25 mm</a:t>
            </a:r>
            <a:r>
              <a:rPr lang="cs-CZ" altLang="cs-CZ" b="1" baseline="30000" dirty="0">
                <a:solidFill>
                  <a:schemeClr val="bg2"/>
                </a:solidFill>
                <a:sym typeface="Symbol" panose="05050102010706020507" pitchFamily="18" charset="2"/>
              </a:rPr>
              <a:t>2</a:t>
            </a:r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, jmenovité napětí 300 V, materiál vodiče měď.</a:t>
            </a:r>
          </a:p>
          <a:p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Odběry:	1. 	P</a:t>
            </a:r>
            <a:r>
              <a:rPr lang="cs-CZ" altLang="cs-CZ" b="1" baseline="-25000" dirty="0">
                <a:solidFill>
                  <a:schemeClr val="bg2"/>
                </a:solidFill>
                <a:sym typeface="Symbol" panose="05050102010706020507" pitchFamily="18" charset="2"/>
              </a:rPr>
              <a:t>1</a:t>
            </a:r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 = 6 kW	vzdálenost mezi odběry	</a:t>
            </a:r>
            <a:r>
              <a:rPr lang="cs-CZ" altLang="cs-CZ" b="1" dirty="0" smtClean="0">
                <a:solidFill>
                  <a:schemeClr val="bg2"/>
                </a:solidFill>
                <a:sym typeface="Symbol" panose="05050102010706020507" pitchFamily="18" charset="2"/>
              </a:rPr>
              <a:t>L</a:t>
            </a:r>
            <a:r>
              <a:rPr lang="cs-CZ" altLang="cs-CZ" b="1" baseline="-25000" dirty="0" smtClean="0">
                <a:solidFill>
                  <a:schemeClr val="bg2"/>
                </a:solidFill>
                <a:sym typeface="Symbol" panose="05050102010706020507" pitchFamily="18" charset="2"/>
              </a:rPr>
              <a:t>01</a:t>
            </a:r>
            <a:r>
              <a:rPr lang="cs-CZ" altLang="cs-CZ" b="1" dirty="0" smtClean="0">
                <a:solidFill>
                  <a:schemeClr val="bg2"/>
                </a:solidFill>
                <a:sym typeface="Symbol" panose="05050102010706020507" pitchFamily="18" charset="2"/>
              </a:rPr>
              <a:t> </a:t>
            </a:r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= 40 m </a:t>
            </a:r>
          </a:p>
          <a:p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	2.	P</a:t>
            </a:r>
            <a:r>
              <a:rPr lang="cs-CZ" altLang="cs-CZ" b="1" baseline="-25000" dirty="0">
                <a:solidFill>
                  <a:schemeClr val="bg2"/>
                </a:solidFill>
                <a:sym typeface="Symbol" panose="05050102010706020507" pitchFamily="18" charset="2"/>
              </a:rPr>
              <a:t>2</a:t>
            </a:r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 = 5 kW		</a:t>
            </a:r>
            <a:r>
              <a:rPr lang="cs-CZ" altLang="cs-CZ" b="1" dirty="0" smtClean="0">
                <a:solidFill>
                  <a:schemeClr val="bg2"/>
                </a:solidFill>
                <a:sym typeface="Symbol" panose="05050102010706020507" pitchFamily="18" charset="2"/>
              </a:rPr>
              <a:t>L</a:t>
            </a:r>
            <a:r>
              <a:rPr lang="cs-CZ" altLang="cs-CZ" b="1" baseline="-25000" dirty="0" smtClean="0">
                <a:solidFill>
                  <a:schemeClr val="bg2"/>
                </a:solidFill>
                <a:sym typeface="Symbol" panose="05050102010706020507" pitchFamily="18" charset="2"/>
              </a:rPr>
              <a:t>12</a:t>
            </a:r>
            <a:r>
              <a:rPr lang="cs-CZ" altLang="cs-CZ" b="1" dirty="0" smtClean="0">
                <a:solidFill>
                  <a:schemeClr val="bg2"/>
                </a:solidFill>
                <a:sym typeface="Symbol" panose="05050102010706020507" pitchFamily="18" charset="2"/>
              </a:rPr>
              <a:t> = 30 m </a:t>
            </a:r>
          </a:p>
          <a:p>
            <a:r>
              <a:rPr lang="cs-CZ" altLang="cs-CZ" b="1" dirty="0" smtClean="0">
                <a:solidFill>
                  <a:schemeClr val="bg2"/>
                </a:solidFill>
                <a:sym typeface="Symbol" panose="05050102010706020507" pitchFamily="18" charset="2"/>
              </a:rPr>
              <a:t>	3.	P</a:t>
            </a:r>
            <a:r>
              <a:rPr lang="cs-CZ" altLang="cs-CZ" b="1" baseline="-25000" dirty="0" smtClean="0">
                <a:solidFill>
                  <a:schemeClr val="bg2"/>
                </a:solidFill>
                <a:sym typeface="Symbol" panose="05050102010706020507" pitchFamily="18" charset="2"/>
              </a:rPr>
              <a:t>3</a:t>
            </a:r>
            <a:r>
              <a:rPr lang="cs-CZ" altLang="cs-CZ" b="1" dirty="0" smtClean="0">
                <a:solidFill>
                  <a:schemeClr val="bg2"/>
                </a:solidFill>
                <a:sym typeface="Symbol" panose="05050102010706020507" pitchFamily="18" charset="2"/>
              </a:rPr>
              <a:t> = 8 kW		L</a:t>
            </a:r>
            <a:r>
              <a:rPr lang="cs-CZ" altLang="cs-CZ" b="1" baseline="-25000" dirty="0" smtClean="0">
                <a:solidFill>
                  <a:schemeClr val="bg2"/>
                </a:solidFill>
                <a:sym typeface="Symbol" panose="05050102010706020507" pitchFamily="18" charset="2"/>
              </a:rPr>
              <a:t>23</a:t>
            </a:r>
            <a:r>
              <a:rPr lang="cs-CZ" altLang="cs-CZ" b="1" dirty="0" smtClean="0">
                <a:solidFill>
                  <a:schemeClr val="bg2"/>
                </a:solidFill>
                <a:sym typeface="Symbol" panose="05050102010706020507" pitchFamily="18" charset="2"/>
              </a:rPr>
              <a:t> = 20 m</a:t>
            </a:r>
          </a:p>
          <a:p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	4.	P</a:t>
            </a:r>
            <a:r>
              <a:rPr lang="cs-CZ" altLang="cs-CZ" b="1" baseline="-25000" dirty="0">
                <a:solidFill>
                  <a:schemeClr val="bg2"/>
                </a:solidFill>
                <a:sym typeface="Symbol" panose="05050102010706020507" pitchFamily="18" charset="2"/>
              </a:rPr>
              <a:t>4</a:t>
            </a:r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 = 4 kW		</a:t>
            </a:r>
            <a:r>
              <a:rPr lang="cs-CZ" altLang="cs-CZ" b="1" dirty="0" smtClean="0">
                <a:solidFill>
                  <a:schemeClr val="bg2"/>
                </a:solidFill>
                <a:sym typeface="Symbol" panose="05050102010706020507" pitchFamily="18" charset="2"/>
              </a:rPr>
              <a:t>L</a:t>
            </a:r>
            <a:r>
              <a:rPr lang="cs-CZ" altLang="cs-CZ" b="1" baseline="-25000" dirty="0" smtClean="0">
                <a:solidFill>
                  <a:schemeClr val="bg2"/>
                </a:solidFill>
                <a:sym typeface="Symbol" panose="05050102010706020507" pitchFamily="18" charset="2"/>
              </a:rPr>
              <a:t>34</a:t>
            </a:r>
            <a:r>
              <a:rPr lang="cs-CZ" altLang="cs-CZ" b="1" dirty="0" smtClean="0">
                <a:solidFill>
                  <a:schemeClr val="bg2"/>
                </a:solidFill>
                <a:sym typeface="Symbol" panose="05050102010706020507" pitchFamily="18" charset="2"/>
              </a:rPr>
              <a:t> </a:t>
            </a:r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= 50 m</a:t>
            </a:r>
          </a:p>
        </p:txBody>
      </p:sp>
      <p:grpSp>
        <p:nvGrpSpPr>
          <p:cNvPr id="103429" name="Group 5"/>
          <p:cNvGrpSpPr>
            <a:grpSpLocks/>
          </p:cNvGrpSpPr>
          <p:nvPr/>
        </p:nvGrpSpPr>
        <p:grpSpPr bwMode="auto">
          <a:xfrm>
            <a:off x="419100" y="2420938"/>
            <a:ext cx="7081838" cy="1584325"/>
            <a:chOff x="264" y="1525"/>
            <a:chExt cx="4461" cy="998"/>
          </a:xfrm>
        </p:grpSpPr>
        <p:sp>
          <p:nvSpPr>
            <p:cNvPr id="103430" name="Oval 6"/>
            <p:cNvSpPr>
              <a:spLocks noChangeAspect="1" noChangeArrowheads="1"/>
            </p:cNvSpPr>
            <p:nvPr/>
          </p:nvSpPr>
          <p:spPr bwMode="auto">
            <a:xfrm>
              <a:off x="1352" y="1888"/>
              <a:ext cx="91" cy="91"/>
            </a:xfrm>
            <a:prstGeom prst="ellipse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sp>
          <p:nvSpPr>
            <p:cNvPr id="103431" name="Oval 7"/>
            <p:cNvSpPr>
              <a:spLocks noChangeAspect="1" noChangeArrowheads="1"/>
            </p:cNvSpPr>
            <p:nvPr/>
          </p:nvSpPr>
          <p:spPr bwMode="auto">
            <a:xfrm>
              <a:off x="2245" y="1888"/>
              <a:ext cx="91" cy="91"/>
            </a:xfrm>
            <a:prstGeom prst="ellipse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sp>
          <p:nvSpPr>
            <p:cNvPr id="103432" name="Oval 8"/>
            <p:cNvSpPr>
              <a:spLocks noChangeAspect="1" noChangeArrowheads="1"/>
            </p:cNvSpPr>
            <p:nvPr/>
          </p:nvSpPr>
          <p:spPr bwMode="auto">
            <a:xfrm>
              <a:off x="3061" y="1888"/>
              <a:ext cx="91" cy="91"/>
            </a:xfrm>
            <a:prstGeom prst="ellipse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sp>
          <p:nvSpPr>
            <p:cNvPr id="103433" name="Oval 9"/>
            <p:cNvSpPr>
              <a:spLocks noChangeAspect="1" noChangeArrowheads="1"/>
            </p:cNvSpPr>
            <p:nvPr/>
          </p:nvSpPr>
          <p:spPr bwMode="auto">
            <a:xfrm>
              <a:off x="4059" y="1888"/>
              <a:ext cx="91" cy="91"/>
            </a:xfrm>
            <a:prstGeom prst="ellipse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sp>
          <p:nvSpPr>
            <p:cNvPr id="103434" name="Oval 10"/>
            <p:cNvSpPr>
              <a:spLocks noChangeAspect="1" noChangeArrowheads="1"/>
            </p:cNvSpPr>
            <p:nvPr/>
          </p:nvSpPr>
          <p:spPr bwMode="auto">
            <a:xfrm>
              <a:off x="671" y="1888"/>
              <a:ext cx="91" cy="91"/>
            </a:xfrm>
            <a:prstGeom prst="ellips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cxnSp>
          <p:nvCxnSpPr>
            <p:cNvPr id="103435" name="AutoShape 11"/>
            <p:cNvCxnSpPr>
              <a:cxnSpLocks noChangeShapeType="1"/>
              <a:stCxn id="103434" idx="6"/>
              <a:endCxn id="103430" idx="2"/>
            </p:cNvCxnSpPr>
            <p:nvPr/>
          </p:nvCxnSpPr>
          <p:spPr bwMode="auto">
            <a:xfrm>
              <a:off x="774" y="1934"/>
              <a:ext cx="570" cy="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3436" name="AutoShape 12"/>
            <p:cNvCxnSpPr>
              <a:cxnSpLocks noChangeShapeType="1"/>
              <a:stCxn id="103430" idx="6"/>
              <a:endCxn id="103431" idx="2"/>
            </p:cNvCxnSpPr>
            <p:nvPr/>
          </p:nvCxnSpPr>
          <p:spPr bwMode="auto">
            <a:xfrm>
              <a:off x="1451" y="1934"/>
              <a:ext cx="786" cy="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3437" name="AutoShape 13"/>
            <p:cNvCxnSpPr>
              <a:cxnSpLocks noChangeShapeType="1"/>
              <a:stCxn id="103431" idx="6"/>
              <a:endCxn id="103432" idx="2"/>
            </p:cNvCxnSpPr>
            <p:nvPr/>
          </p:nvCxnSpPr>
          <p:spPr bwMode="auto">
            <a:xfrm>
              <a:off x="2344" y="1934"/>
              <a:ext cx="709" cy="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3438" name="AutoShape 14"/>
            <p:cNvCxnSpPr>
              <a:cxnSpLocks noChangeShapeType="1"/>
              <a:stCxn id="103432" idx="6"/>
              <a:endCxn id="103433" idx="2"/>
            </p:cNvCxnSpPr>
            <p:nvPr/>
          </p:nvCxnSpPr>
          <p:spPr bwMode="auto">
            <a:xfrm>
              <a:off x="3160" y="1934"/>
              <a:ext cx="891" cy="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3439" name="Line 15"/>
            <p:cNvSpPr>
              <a:spLocks noChangeShapeType="1"/>
            </p:cNvSpPr>
            <p:nvPr/>
          </p:nvSpPr>
          <p:spPr bwMode="auto">
            <a:xfrm>
              <a:off x="1398" y="1979"/>
              <a:ext cx="0" cy="5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03440" name="Line 16"/>
            <p:cNvSpPr>
              <a:spLocks noChangeShapeType="1"/>
            </p:cNvSpPr>
            <p:nvPr/>
          </p:nvSpPr>
          <p:spPr bwMode="auto">
            <a:xfrm>
              <a:off x="3107" y="1979"/>
              <a:ext cx="0" cy="5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03441" name="Line 17"/>
            <p:cNvSpPr>
              <a:spLocks noChangeShapeType="1"/>
            </p:cNvSpPr>
            <p:nvPr/>
          </p:nvSpPr>
          <p:spPr bwMode="auto">
            <a:xfrm>
              <a:off x="4105" y="1979"/>
              <a:ext cx="0" cy="5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03442" name="Line 18"/>
            <p:cNvSpPr>
              <a:spLocks noChangeShapeType="1"/>
            </p:cNvSpPr>
            <p:nvPr/>
          </p:nvSpPr>
          <p:spPr bwMode="auto">
            <a:xfrm>
              <a:off x="2290" y="1979"/>
              <a:ext cx="0" cy="5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03443" name="Text Box 19"/>
            <p:cNvSpPr txBox="1">
              <a:spLocks noChangeArrowheads="1"/>
            </p:cNvSpPr>
            <p:nvPr/>
          </p:nvSpPr>
          <p:spPr bwMode="auto">
            <a:xfrm>
              <a:off x="2134" y="1707"/>
              <a:ext cx="12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103444" name="Text Box 20"/>
            <p:cNvSpPr txBox="1">
              <a:spLocks noChangeArrowheads="1"/>
            </p:cNvSpPr>
            <p:nvPr/>
          </p:nvSpPr>
          <p:spPr bwMode="auto">
            <a:xfrm>
              <a:off x="1408" y="1707"/>
              <a:ext cx="12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1</a:t>
              </a:r>
            </a:p>
          </p:txBody>
        </p:sp>
        <p:sp>
          <p:nvSpPr>
            <p:cNvPr id="103445" name="Text Box 21"/>
            <p:cNvSpPr txBox="1">
              <a:spLocks noChangeArrowheads="1"/>
            </p:cNvSpPr>
            <p:nvPr/>
          </p:nvSpPr>
          <p:spPr bwMode="auto">
            <a:xfrm>
              <a:off x="3938" y="1707"/>
              <a:ext cx="12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4</a:t>
              </a:r>
            </a:p>
          </p:txBody>
        </p:sp>
        <p:sp>
          <p:nvSpPr>
            <p:cNvPr id="103446" name="Text Box 22"/>
            <p:cNvSpPr txBox="1">
              <a:spLocks noChangeArrowheads="1"/>
            </p:cNvSpPr>
            <p:nvPr/>
          </p:nvSpPr>
          <p:spPr bwMode="auto">
            <a:xfrm>
              <a:off x="2940" y="1707"/>
              <a:ext cx="12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3</a:t>
              </a:r>
            </a:p>
          </p:txBody>
        </p:sp>
        <p:sp>
          <p:nvSpPr>
            <p:cNvPr id="103447" name="Text Box 23"/>
            <p:cNvSpPr txBox="1">
              <a:spLocks noChangeArrowheads="1"/>
            </p:cNvSpPr>
            <p:nvPr/>
          </p:nvSpPr>
          <p:spPr bwMode="auto">
            <a:xfrm>
              <a:off x="763" y="1707"/>
              <a:ext cx="12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103448" name="Text Box 24"/>
            <p:cNvSpPr txBox="1">
              <a:spLocks noChangeArrowheads="1"/>
            </p:cNvSpPr>
            <p:nvPr/>
          </p:nvSpPr>
          <p:spPr bwMode="auto">
            <a:xfrm>
              <a:off x="4150" y="2251"/>
              <a:ext cx="575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P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4</a:t>
              </a: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=4kW</a:t>
              </a:r>
              <a:endParaRPr lang="cs-CZ" altLang="cs-CZ" b="1" baseline="-2500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3449" name="Text Box 25"/>
            <p:cNvSpPr txBox="1">
              <a:spLocks noChangeArrowheads="1"/>
            </p:cNvSpPr>
            <p:nvPr/>
          </p:nvSpPr>
          <p:spPr bwMode="auto">
            <a:xfrm>
              <a:off x="3167" y="2251"/>
              <a:ext cx="575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P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3</a:t>
              </a: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=8kW</a:t>
              </a:r>
              <a:endParaRPr lang="cs-CZ" altLang="cs-CZ" b="1" baseline="-2500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3450" name="Text Box 26"/>
            <p:cNvSpPr txBox="1">
              <a:spLocks noChangeArrowheads="1"/>
            </p:cNvSpPr>
            <p:nvPr/>
          </p:nvSpPr>
          <p:spPr bwMode="auto">
            <a:xfrm>
              <a:off x="2350" y="2251"/>
              <a:ext cx="575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P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2</a:t>
              </a: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=5kW</a:t>
              </a:r>
              <a:endParaRPr lang="cs-CZ" altLang="cs-CZ" b="1" baseline="-2500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3451" name="Text Box 27"/>
            <p:cNvSpPr txBox="1">
              <a:spLocks noChangeArrowheads="1"/>
            </p:cNvSpPr>
            <p:nvPr/>
          </p:nvSpPr>
          <p:spPr bwMode="auto">
            <a:xfrm>
              <a:off x="1443" y="2251"/>
              <a:ext cx="575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P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1</a:t>
              </a: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=6kW</a:t>
              </a:r>
              <a:endParaRPr lang="cs-CZ" altLang="cs-CZ" b="1" baseline="-2500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3452" name="Text Box 28"/>
            <p:cNvSpPr txBox="1">
              <a:spLocks noChangeArrowheads="1"/>
            </p:cNvSpPr>
            <p:nvPr/>
          </p:nvSpPr>
          <p:spPr bwMode="auto">
            <a:xfrm>
              <a:off x="581" y="1525"/>
              <a:ext cx="8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</a:p>
          </p:txBody>
        </p:sp>
        <p:sp>
          <p:nvSpPr>
            <p:cNvPr id="103453" name="Text Box 29"/>
            <p:cNvSpPr txBox="1">
              <a:spLocks noChangeArrowheads="1"/>
            </p:cNvSpPr>
            <p:nvPr/>
          </p:nvSpPr>
          <p:spPr bwMode="auto">
            <a:xfrm>
              <a:off x="264" y="1654"/>
              <a:ext cx="407" cy="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sz="1600" b="1">
                  <a:solidFill>
                    <a:srgbClr val="0000FF"/>
                  </a:solidFill>
                  <a:latin typeface="Arial" panose="020B0604020202020204" pitchFamily="34" charset="0"/>
                </a:rPr>
                <a:t>300 V</a:t>
              </a:r>
            </a:p>
          </p:txBody>
        </p:sp>
        <p:sp>
          <p:nvSpPr>
            <p:cNvPr id="103454" name="Line 30"/>
            <p:cNvSpPr>
              <a:spLocks noChangeShapeType="1"/>
            </p:cNvSpPr>
            <p:nvPr/>
          </p:nvSpPr>
          <p:spPr bwMode="auto">
            <a:xfrm>
              <a:off x="717" y="1608"/>
              <a:ext cx="0" cy="28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</p:grpSp>
      <p:sp>
        <p:nvSpPr>
          <p:cNvPr id="103456" name="Text Box 32"/>
          <p:cNvSpPr txBox="1">
            <a:spLocks noChangeArrowheads="1"/>
          </p:cNvSpPr>
          <p:nvPr/>
        </p:nvSpPr>
        <p:spPr bwMode="auto">
          <a:xfrm>
            <a:off x="73025" y="4149725"/>
            <a:ext cx="9036050" cy="8794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162050"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41438"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20825"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1222375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1222375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1222375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1222375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 u="sng">
                <a:solidFill>
                  <a:schemeClr val="bg2"/>
                </a:solidFill>
                <a:sym typeface="Symbol" panose="05050102010706020507" pitchFamily="18" charset="2"/>
              </a:rPr>
              <a:t>Výpočet výkonového momentu:</a:t>
            </a:r>
          </a:p>
          <a:p>
            <a:pPr>
              <a:spcBef>
                <a:spcPct val="50000"/>
              </a:spcBef>
            </a:pPr>
            <a:r>
              <a:rPr lang="cs-CZ" altLang="cs-CZ" sz="2000" b="1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P</a:t>
            </a:r>
            <a:r>
              <a:rPr lang="cs-CZ" altLang="cs-CZ" sz="2000" b="1" baseline="3000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2</a:t>
            </a:r>
            <a:r>
              <a:rPr lang="cs-CZ" altLang="cs-CZ" sz="2000" b="1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l =40*23</a:t>
            </a:r>
            <a:r>
              <a:rPr lang="cs-CZ" altLang="cs-CZ" sz="2000" b="1" baseline="3000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2</a:t>
            </a:r>
            <a:r>
              <a:rPr lang="cs-CZ" altLang="cs-CZ" sz="2000" b="1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+30*17</a:t>
            </a:r>
            <a:r>
              <a:rPr lang="cs-CZ" altLang="cs-CZ" sz="2000" b="1" baseline="3000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2</a:t>
            </a:r>
            <a:r>
              <a:rPr lang="cs-CZ" altLang="cs-CZ" sz="2000" b="1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+20*12</a:t>
            </a:r>
            <a:r>
              <a:rPr lang="cs-CZ" altLang="cs-CZ" sz="2000" b="1" baseline="3000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2</a:t>
            </a:r>
            <a:r>
              <a:rPr lang="cs-CZ" altLang="cs-CZ" sz="2000" b="1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+50*4</a:t>
            </a:r>
            <a:r>
              <a:rPr lang="cs-CZ" altLang="cs-CZ" sz="2000" b="1" baseline="3000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2</a:t>
            </a:r>
            <a:r>
              <a:rPr lang="cs-CZ" altLang="cs-CZ" sz="2000" b="1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=33510 (kW</a:t>
            </a:r>
            <a:r>
              <a:rPr lang="cs-CZ" altLang="cs-CZ" sz="2000" b="1" baseline="3000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2</a:t>
            </a:r>
            <a:r>
              <a:rPr lang="cs-CZ" altLang="cs-CZ" sz="2000" b="1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m)=33510*10</a:t>
            </a:r>
            <a:r>
              <a:rPr lang="cs-CZ" altLang="cs-CZ" sz="2000" b="1" baseline="3000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6</a:t>
            </a:r>
            <a:r>
              <a:rPr lang="cs-CZ" altLang="cs-CZ" sz="2000" b="1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(W</a:t>
            </a:r>
            <a:r>
              <a:rPr lang="cs-CZ" altLang="cs-CZ" sz="2000" b="1" baseline="3000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2</a:t>
            </a:r>
            <a:r>
              <a:rPr lang="cs-CZ" altLang="cs-CZ" sz="2000" b="1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m)</a:t>
            </a:r>
          </a:p>
        </p:txBody>
      </p:sp>
      <p:graphicFrame>
        <p:nvGraphicFramePr>
          <p:cNvPr id="103457" name="Object 33"/>
          <p:cNvGraphicFramePr>
            <a:graphicFrameLocks noChangeAspect="1"/>
          </p:cNvGraphicFramePr>
          <p:nvPr/>
        </p:nvGraphicFramePr>
        <p:xfrm>
          <a:off x="363538" y="5314950"/>
          <a:ext cx="8312150" cy="1036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04" name="Rovnice" r:id="rId3" imgW="3568680" imgH="444240" progId="Equation.3">
                  <p:embed/>
                </p:oleObj>
              </mc:Choice>
              <mc:Fallback>
                <p:oleObj name="Rovnice" r:id="rId3" imgW="3568680" imgH="444240" progId="Equation.3">
                  <p:embed/>
                  <p:pic>
                    <p:nvPicPr>
                      <p:cNvPr id="0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538" y="5314950"/>
                        <a:ext cx="8312150" cy="1036638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 w="25400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34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34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3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34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34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3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3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34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34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34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34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3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26" grpId="0"/>
      <p:bldP spid="10342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15888"/>
            <a:ext cx="8713788" cy="647700"/>
          </a:xfrm>
        </p:spPr>
        <p:txBody>
          <a:bodyPr/>
          <a:lstStyle/>
          <a:p>
            <a:r>
              <a:rPr lang="cs-CZ" altLang="cs-CZ" sz="3400" b="1" u="sng">
                <a:solidFill>
                  <a:schemeClr val="bg2"/>
                </a:solidFill>
                <a:effectLst/>
              </a:rPr>
              <a:t>Vedení se spojitým odběrem </a:t>
            </a:r>
          </a:p>
        </p:txBody>
      </p:sp>
      <p:sp>
        <p:nvSpPr>
          <p:cNvPr id="104494" name="Text Box 46"/>
          <p:cNvSpPr txBox="1">
            <a:spLocks noChangeArrowheads="1"/>
          </p:cNvSpPr>
          <p:nvPr/>
        </p:nvSpPr>
        <p:spPr bwMode="auto">
          <a:xfrm>
            <a:off x="250825" y="836613"/>
            <a:ext cx="8675688" cy="135413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defTabSz="1222375">
              <a:tabLst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344613" defTabSz="1222375">
              <a:tabLst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524000" defTabSz="1222375">
              <a:tabLst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3388" defTabSz="1222375">
              <a:tabLst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82775" defTabSz="1222375">
              <a:tabLst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39975" defTabSz="1222375" fontAlgn="base">
              <a:spcBef>
                <a:spcPct val="0"/>
              </a:spcBef>
              <a:spcAft>
                <a:spcPct val="0"/>
              </a:spcAft>
              <a:tabLst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97175" defTabSz="1222375" fontAlgn="base">
              <a:spcBef>
                <a:spcPct val="0"/>
              </a:spcBef>
              <a:spcAft>
                <a:spcPct val="0"/>
              </a:spcAft>
              <a:tabLst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54375" defTabSz="1222375" fontAlgn="base">
              <a:spcBef>
                <a:spcPct val="0"/>
              </a:spcBef>
              <a:spcAft>
                <a:spcPct val="0"/>
              </a:spcAft>
              <a:tabLst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11575" defTabSz="1222375" fontAlgn="base">
              <a:spcBef>
                <a:spcPct val="0"/>
              </a:spcBef>
              <a:spcAft>
                <a:spcPct val="0"/>
              </a:spcAft>
              <a:tabLst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Jednotlivé  odběry jsou těsně vedle sebe  lze předpokládat, že je odběr spojitý po celé délce vedení. Velikost jednotlivých odběrů se může ale lišit. Matematické řešení tohoto případu je náročné za použití vyšší matematiky.</a:t>
            </a:r>
          </a:p>
          <a:p>
            <a:pPr>
              <a:spcBef>
                <a:spcPct val="50000"/>
              </a:spcBef>
            </a:pPr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Pro zjednodušení budeme uvažovat, že všechny odběry jsou stejné. </a:t>
            </a:r>
          </a:p>
        </p:txBody>
      </p:sp>
      <p:sp>
        <p:nvSpPr>
          <p:cNvPr id="104503" name="Text Box 55"/>
          <p:cNvSpPr txBox="1">
            <a:spLocks noChangeArrowheads="1"/>
          </p:cNvSpPr>
          <p:nvPr/>
        </p:nvSpPr>
        <p:spPr bwMode="auto">
          <a:xfrm>
            <a:off x="250825" y="2239963"/>
            <a:ext cx="8675688" cy="17653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defTabSz="1222375">
              <a:tabLst>
                <a:tab pos="628650" algn="l"/>
                <a:tab pos="98266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344613" defTabSz="1222375">
              <a:tabLst>
                <a:tab pos="628650" algn="l"/>
                <a:tab pos="98266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524000" defTabSz="1222375">
              <a:tabLst>
                <a:tab pos="628650" algn="l"/>
                <a:tab pos="98266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3388" defTabSz="1222375">
              <a:tabLst>
                <a:tab pos="628650" algn="l"/>
                <a:tab pos="98266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82775" defTabSz="1222375">
              <a:tabLst>
                <a:tab pos="628650" algn="l"/>
                <a:tab pos="98266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399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98266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971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98266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543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98266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115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98266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b="1" u="sng">
                <a:solidFill>
                  <a:schemeClr val="bg2"/>
                </a:solidFill>
                <a:sym typeface="Symbol" panose="05050102010706020507" pitchFamily="18" charset="2"/>
              </a:rPr>
              <a:t>Vstupní parametry</a:t>
            </a:r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:</a:t>
            </a:r>
          </a:p>
          <a:p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i (p)	…	velikost jednoho odběru</a:t>
            </a:r>
          </a:p>
          <a:p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n	…	počet odběrů</a:t>
            </a:r>
          </a:p>
          <a:p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r	…	vzdálenost mezi jednotlivými odběry</a:t>
            </a:r>
          </a:p>
          <a:p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U</a:t>
            </a:r>
            <a:r>
              <a:rPr lang="cs-CZ" altLang="cs-CZ" b="1" baseline="-25000">
                <a:solidFill>
                  <a:schemeClr val="bg2"/>
                </a:solidFill>
                <a:sym typeface="Symbol" panose="05050102010706020507" pitchFamily="18" charset="2"/>
              </a:rPr>
              <a:t>0</a:t>
            </a:r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	…	vstupní napětí</a:t>
            </a:r>
          </a:p>
          <a:p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U</a:t>
            </a:r>
            <a:r>
              <a:rPr lang="cs-CZ" altLang="cs-CZ" b="1" baseline="-25000">
                <a:solidFill>
                  <a:schemeClr val="bg2"/>
                </a:solidFill>
                <a:sym typeface="Symbol" panose="05050102010706020507" pitchFamily="18" charset="2"/>
              </a:rPr>
              <a:t>n</a:t>
            </a:r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	…	napětí na konci vedení</a:t>
            </a:r>
          </a:p>
        </p:txBody>
      </p:sp>
      <p:grpSp>
        <p:nvGrpSpPr>
          <p:cNvPr id="104507" name="Group 59"/>
          <p:cNvGrpSpPr>
            <a:grpSpLocks/>
          </p:cNvGrpSpPr>
          <p:nvPr/>
        </p:nvGrpSpPr>
        <p:grpSpPr bwMode="auto">
          <a:xfrm>
            <a:off x="1728788" y="4292600"/>
            <a:ext cx="5435600" cy="2292350"/>
            <a:chOff x="1089" y="2704"/>
            <a:chExt cx="3424" cy="1444"/>
          </a:xfrm>
        </p:grpSpPr>
        <p:sp>
          <p:nvSpPr>
            <p:cNvPr id="104452" name="Oval 4"/>
            <p:cNvSpPr>
              <a:spLocks noChangeAspect="1" noChangeArrowheads="1"/>
            </p:cNvSpPr>
            <p:nvPr/>
          </p:nvSpPr>
          <p:spPr bwMode="auto">
            <a:xfrm>
              <a:off x="1860" y="3430"/>
              <a:ext cx="91" cy="91"/>
            </a:xfrm>
            <a:prstGeom prst="ellipse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sp>
          <p:nvSpPr>
            <p:cNvPr id="104453" name="Oval 5"/>
            <p:cNvSpPr>
              <a:spLocks noChangeAspect="1" noChangeArrowheads="1"/>
            </p:cNvSpPr>
            <p:nvPr/>
          </p:nvSpPr>
          <p:spPr bwMode="auto">
            <a:xfrm>
              <a:off x="2359" y="3430"/>
              <a:ext cx="91" cy="91"/>
            </a:xfrm>
            <a:prstGeom prst="ellipse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sp>
          <p:nvSpPr>
            <p:cNvPr id="104455" name="Oval 7"/>
            <p:cNvSpPr>
              <a:spLocks noChangeAspect="1" noChangeArrowheads="1"/>
            </p:cNvSpPr>
            <p:nvPr/>
          </p:nvSpPr>
          <p:spPr bwMode="auto">
            <a:xfrm>
              <a:off x="2858" y="3430"/>
              <a:ext cx="91" cy="91"/>
            </a:xfrm>
            <a:prstGeom prst="ellipse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sp>
          <p:nvSpPr>
            <p:cNvPr id="104456" name="Oval 8"/>
            <p:cNvSpPr>
              <a:spLocks noChangeAspect="1" noChangeArrowheads="1"/>
            </p:cNvSpPr>
            <p:nvPr/>
          </p:nvSpPr>
          <p:spPr bwMode="auto">
            <a:xfrm>
              <a:off x="1360" y="3430"/>
              <a:ext cx="91" cy="91"/>
            </a:xfrm>
            <a:prstGeom prst="ellips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sp>
          <p:nvSpPr>
            <p:cNvPr id="104457" name="Oval 9"/>
            <p:cNvSpPr>
              <a:spLocks noChangeAspect="1" noChangeArrowheads="1"/>
            </p:cNvSpPr>
            <p:nvPr/>
          </p:nvSpPr>
          <p:spPr bwMode="auto">
            <a:xfrm>
              <a:off x="4128" y="3430"/>
              <a:ext cx="91" cy="91"/>
            </a:xfrm>
            <a:prstGeom prst="ellipse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cxnSp>
          <p:nvCxnSpPr>
            <p:cNvPr id="104459" name="AutoShape 11"/>
            <p:cNvCxnSpPr>
              <a:cxnSpLocks noChangeShapeType="1"/>
              <a:stCxn id="104456" idx="6"/>
              <a:endCxn id="104452" idx="2"/>
            </p:cNvCxnSpPr>
            <p:nvPr/>
          </p:nvCxnSpPr>
          <p:spPr bwMode="auto">
            <a:xfrm>
              <a:off x="1463" y="3476"/>
              <a:ext cx="389" cy="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4460" name="AutoShape 12"/>
            <p:cNvCxnSpPr>
              <a:cxnSpLocks noChangeShapeType="1"/>
              <a:stCxn id="104452" idx="6"/>
              <a:endCxn id="104453" idx="2"/>
            </p:cNvCxnSpPr>
            <p:nvPr/>
          </p:nvCxnSpPr>
          <p:spPr bwMode="auto">
            <a:xfrm>
              <a:off x="1959" y="3476"/>
              <a:ext cx="392" cy="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4465" name="Line 17"/>
            <p:cNvSpPr>
              <a:spLocks noChangeShapeType="1"/>
            </p:cNvSpPr>
            <p:nvPr/>
          </p:nvSpPr>
          <p:spPr bwMode="auto">
            <a:xfrm>
              <a:off x="1905" y="3521"/>
              <a:ext cx="0" cy="5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04467" name="Line 19"/>
            <p:cNvSpPr>
              <a:spLocks noChangeShapeType="1"/>
            </p:cNvSpPr>
            <p:nvPr/>
          </p:nvSpPr>
          <p:spPr bwMode="auto">
            <a:xfrm>
              <a:off x="2903" y="3521"/>
              <a:ext cx="0" cy="5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04469" name="Line 21"/>
            <p:cNvSpPr>
              <a:spLocks noChangeShapeType="1"/>
            </p:cNvSpPr>
            <p:nvPr/>
          </p:nvSpPr>
          <p:spPr bwMode="auto">
            <a:xfrm>
              <a:off x="4173" y="3521"/>
              <a:ext cx="0" cy="5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04470" name="Line 22"/>
            <p:cNvSpPr>
              <a:spLocks noChangeShapeType="1"/>
            </p:cNvSpPr>
            <p:nvPr/>
          </p:nvSpPr>
          <p:spPr bwMode="auto">
            <a:xfrm>
              <a:off x="2404" y="3521"/>
              <a:ext cx="0" cy="5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04471" name="Text Box 23"/>
            <p:cNvSpPr txBox="1">
              <a:spLocks noChangeArrowheads="1"/>
            </p:cNvSpPr>
            <p:nvPr/>
          </p:nvSpPr>
          <p:spPr bwMode="auto">
            <a:xfrm>
              <a:off x="2314" y="3256"/>
              <a:ext cx="12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104472" name="Text Box 24"/>
            <p:cNvSpPr txBox="1">
              <a:spLocks noChangeArrowheads="1"/>
            </p:cNvSpPr>
            <p:nvPr/>
          </p:nvSpPr>
          <p:spPr bwMode="auto">
            <a:xfrm>
              <a:off x="1906" y="3249"/>
              <a:ext cx="12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1</a:t>
              </a:r>
            </a:p>
          </p:txBody>
        </p:sp>
        <p:sp>
          <p:nvSpPr>
            <p:cNvPr id="104475" name="Text Box 27"/>
            <p:cNvSpPr txBox="1">
              <a:spLocks noChangeArrowheads="1"/>
            </p:cNvSpPr>
            <p:nvPr/>
          </p:nvSpPr>
          <p:spPr bwMode="auto">
            <a:xfrm>
              <a:off x="1452" y="3249"/>
              <a:ext cx="12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104477" name="Text Box 29"/>
            <p:cNvSpPr txBox="1">
              <a:spLocks noChangeArrowheads="1"/>
            </p:cNvSpPr>
            <p:nvPr/>
          </p:nvSpPr>
          <p:spPr bwMode="auto">
            <a:xfrm>
              <a:off x="4039" y="3257"/>
              <a:ext cx="134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n</a:t>
              </a:r>
            </a:p>
          </p:txBody>
        </p:sp>
        <p:sp>
          <p:nvSpPr>
            <p:cNvPr id="104479" name="Text Box 31"/>
            <p:cNvSpPr txBox="1">
              <a:spLocks noChangeArrowheads="1"/>
            </p:cNvSpPr>
            <p:nvPr/>
          </p:nvSpPr>
          <p:spPr bwMode="auto">
            <a:xfrm>
              <a:off x="2946" y="3929"/>
              <a:ext cx="8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endParaRPr lang="cs-CZ" altLang="cs-CZ" b="1" baseline="-2500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4481" name="Text Box 33"/>
            <p:cNvSpPr txBox="1">
              <a:spLocks noChangeArrowheads="1"/>
            </p:cNvSpPr>
            <p:nvPr/>
          </p:nvSpPr>
          <p:spPr bwMode="auto">
            <a:xfrm>
              <a:off x="2447" y="3929"/>
              <a:ext cx="8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endParaRPr lang="cs-CZ" altLang="cs-CZ" b="1" baseline="-2500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4482" name="Text Box 34"/>
            <p:cNvSpPr txBox="1">
              <a:spLocks noChangeArrowheads="1"/>
            </p:cNvSpPr>
            <p:nvPr/>
          </p:nvSpPr>
          <p:spPr bwMode="auto">
            <a:xfrm>
              <a:off x="1951" y="3929"/>
              <a:ext cx="8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endParaRPr lang="cs-CZ" altLang="cs-CZ" b="1" baseline="-2500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4483" name="Text Box 35"/>
            <p:cNvSpPr txBox="1">
              <a:spLocks noChangeArrowheads="1"/>
            </p:cNvSpPr>
            <p:nvPr/>
          </p:nvSpPr>
          <p:spPr bwMode="auto">
            <a:xfrm>
              <a:off x="4223" y="3929"/>
              <a:ext cx="8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endParaRPr lang="cs-CZ" altLang="cs-CZ" b="1" baseline="-2500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4486" name="Text Box 38"/>
            <p:cNvSpPr txBox="1">
              <a:spLocks noChangeArrowheads="1"/>
            </p:cNvSpPr>
            <p:nvPr/>
          </p:nvSpPr>
          <p:spPr bwMode="auto">
            <a:xfrm>
              <a:off x="2949" y="2704"/>
              <a:ext cx="158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 dirty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L</a:t>
              </a:r>
              <a:endParaRPr lang="cs-CZ" altLang="cs-CZ" b="1" baseline="-250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4487" name="Text Box 39"/>
            <p:cNvSpPr txBox="1">
              <a:spLocks noChangeArrowheads="1"/>
            </p:cNvSpPr>
            <p:nvPr/>
          </p:nvSpPr>
          <p:spPr bwMode="auto">
            <a:xfrm>
              <a:off x="1270" y="2787"/>
              <a:ext cx="8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</a:p>
          </p:txBody>
        </p:sp>
        <p:sp>
          <p:nvSpPr>
            <p:cNvPr id="104488" name="Text Box 40"/>
            <p:cNvSpPr txBox="1">
              <a:spLocks noChangeArrowheads="1"/>
            </p:cNvSpPr>
            <p:nvPr/>
          </p:nvSpPr>
          <p:spPr bwMode="auto">
            <a:xfrm>
              <a:off x="1089" y="3218"/>
              <a:ext cx="203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FF"/>
                  </a:solidFill>
                  <a:latin typeface="Arial" panose="020B0604020202020204" pitchFamily="34" charset="0"/>
                </a:rPr>
                <a:t>U</a:t>
              </a:r>
              <a:r>
                <a:rPr lang="cs-CZ" altLang="cs-CZ" b="1" baseline="-25000">
                  <a:solidFill>
                    <a:srgbClr val="0000FF"/>
                  </a:solidFill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104489" name="Line 41"/>
            <p:cNvSpPr>
              <a:spLocks noChangeShapeType="1"/>
            </p:cNvSpPr>
            <p:nvPr/>
          </p:nvSpPr>
          <p:spPr bwMode="auto">
            <a:xfrm>
              <a:off x="1406" y="2833"/>
              <a:ext cx="0" cy="59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04490" name="Line 42"/>
            <p:cNvSpPr>
              <a:spLocks noChangeShapeType="1"/>
            </p:cNvSpPr>
            <p:nvPr/>
          </p:nvSpPr>
          <p:spPr bwMode="auto">
            <a:xfrm>
              <a:off x="4173" y="2878"/>
              <a:ext cx="0" cy="5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04491" name="Line 43"/>
            <p:cNvSpPr>
              <a:spLocks noChangeShapeType="1"/>
            </p:cNvSpPr>
            <p:nvPr/>
          </p:nvSpPr>
          <p:spPr bwMode="auto">
            <a:xfrm>
              <a:off x="1406" y="2878"/>
              <a:ext cx="276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arrow" w="sm" len="lg"/>
              <a:tailEnd type="arrow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04498" name="Text Box 50"/>
            <p:cNvSpPr txBox="1">
              <a:spLocks noChangeArrowheads="1"/>
            </p:cNvSpPr>
            <p:nvPr/>
          </p:nvSpPr>
          <p:spPr bwMode="auto">
            <a:xfrm>
              <a:off x="4219" y="3256"/>
              <a:ext cx="294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FF"/>
                  </a:solidFill>
                  <a:latin typeface="Arial" panose="020B0604020202020204" pitchFamily="34" charset="0"/>
                </a:rPr>
                <a:t>U</a:t>
              </a:r>
              <a:r>
                <a:rPr lang="cs-CZ" altLang="cs-CZ" b="1" baseline="-25000">
                  <a:solidFill>
                    <a:srgbClr val="0000FF"/>
                  </a:solidFill>
                  <a:latin typeface="Arial" panose="020B0604020202020204" pitchFamily="34" charset="0"/>
                </a:rPr>
                <a:t>n</a:t>
              </a:r>
            </a:p>
          </p:txBody>
        </p:sp>
        <p:cxnSp>
          <p:nvCxnSpPr>
            <p:cNvPr id="104500" name="AutoShape 52"/>
            <p:cNvCxnSpPr>
              <a:cxnSpLocks noChangeShapeType="1"/>
              <a:stCxn id="104453" idx="6"/>
              <a:endCxn id="104455" idx="2"/>
            </p:cNvCxnSpPr>
            <p:nvPr/>
          </p:nvCxnSpPr>
          <p:spPr bwMode="auto">
            <a:xfrm>
              <a:off x="2458" y="3476"/>
              <a:ext cx="392" cy="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4501" name="AutoShape 53"/>
            <p:cNvCxnSpPr>
              <a:cxnSpLocks noChangeShapeType="1"/>
              <a:stCxn id="104457" idx="2"/>
              <a:endCxn id="104455" idx="6"/>
            </p:cNvCxnSpPr>
            <p:nvPr/>
          </p:nvCxnSpPr>
          <p:spPr bwMode="auto">
            <a:xfrm flipH="1">
              <a:off x="2957" y="3476"/>
              <a:ext cx="1163" cy="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4502" name="Text Box 54"/>
            <p:cNvSpPr txBox="1">
              <a:spLocks noChangeArrowheads="1"/>
            </p:cNvSpPr>
            <p:nvPr/>
          </p:nvSpPr>
          <p:spPr bwMode="auto">
            <a:xfrm>
              <a:off x="2812" y="3248"/>
              <a:ext cx="12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3</a:t>
              </a:r>
            </a:p>
          </p:txBody>
        </p:sp>
        <p:sp>
          <p:nvSpPr>
            <p:cNvPr id="104504" name="Line 56"/>
            <p:cNvSpPr>
              <a:spLocks noChangeShapeType="1"/>
            </p:cNvSpPr>
            <p:nvPr/>
          </p:nvSpPr>
          <p:spPr bwMode="auto">
            <a:xfrm flipV="1">
              <a:off x="1906" y="3105"/>
              <a:ext cx="0" cy="31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04505" name="Line 57"/>
            <p:cNvSpPr>
              <a:spLocks noChangeShapeType="1"/>
            </p:cNvSpPr>
            <p:nvPr/>
          </p:nvSpPr>
          <p:spPr bwMode="auto">
            <a:xfrm>
              <a:off x="1407" y="3150"/>
              <a:ext cx="49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arrow" w="sm" len="lg"/>
              <a:tailEnd type="arrow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04506" name="Text Box 58"/>
            <p:cNvSpPr txBox="1">
              <a:spLocks noChangeArrowheads="1"/>
            </p:cNvSpPr>
            <p:nvPr/>
          </p:nvSpPr>
          <p:spPr bwMode="auto">
            <a:xfrm>
              <a:off x="1588" y="2923"/>
              <a:ext cx="102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r</a:t>
              </a:r>
              <a:endParaRPr lang="cs-CZ" altLang="cs-CZ" b="1" baseline="-250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4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44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44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4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4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4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45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045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45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45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45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45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9" name="Text Box 3"/>
          <p:cNvSpPr txBox="1">
            <a:spLocks noChangeArrowheads="1"/>
          </p:cNvSpPr>
          <p:nvPr/>
        </p:nvSpPr>
        <p:spPr bwMode="auto">
          <a:xfrm>
            <a:off x="144463" y="2722563"/>
            <a:ext cx="8675687" cy="161766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defTabSz="1222375">
              <a:tabLst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344613" defTabSz="1222375">
              <a:tabLst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524000" defTabSz="1222375">
              <a:tabLst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3388" defTabSz="1222375">
              <a:tabLst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82775" defTabSz="1222375">
              <a:tabLst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39975" defTabSz="1222375" fontAlgn="base">
              <a:spcBef>
                <a:spcPct val="0"/>
              </a:spcBef>
              <a:spcAft>
                <a:spcPct val="0"/>
              </a:spcAft>
              <a:tabLst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97175" defTabSz="1222375" fontAlgn="base">
              <a:spcBef>
                <a:spcPct val="0"/>
              </a:spcBef>
              <a:spcAft>
                <a:spcPct val="0"/>
              </a:spcAft>
              <a:tabLst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54375" defTabSz="1222375" fontAlgn="base">
              <a:spcBef>
                <a:spcPct val="0"/>
              </a:spcBef>
              <a:spcAft>
                <a:spcPct val="0"/>
              </a:spcAft>
              <a:tabLst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11575" defTabSz="1222375" fontAlgn="base">
              <a:spcBef>
                <a:spcPct val="0"/>
              </a:spcBef>
              <a:spcAft>
                <a:spcPct val="0"/>
              </a:spcAft>
              <a:tabLst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200" b="1" u="sng" dirty="0">
                <a:solidFill>
                  <a:schemeClr val="bg2"/>
                </a:solidFill>
                <a:sym typeface="Symbol" panose="05050102010706020507" pitchFamily="18" charset="2"/>
              </a:rPr>
              <a:t>Celkový odběr: ?</a:t>
            </a:r>
          </a:p>
          <a:p>
            <a:pPr algn="ctr"/>
            <a:r>
              <a:rPr lang="cs-CZ" altLang="cs-CZ" sz="2400" b="1" dirty="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I = n * i    (A)</a:t>
            </a:r>
          </a:p>
          <a:p>
            <a:pPr>
              <a:spcBef>
                <a:spcPct val="30000"/>
              </a:spcBef>
            </a:pPr>
            <a:r>
              <a:rPr lang="cs-CZ" altLang="cs-CZ" sz="2200" b="1" u="sng" dirty="0">
                <a:solidFill>
                  <a:schemeClr val="bg2"/>
                </a:solidFill>
                <a:sym typeface="Symbol" panose="05050102010706020507" pitchFamily="18" charset="2"/>
              </a:rPr>
              <a:t>Celková délka vedení: ?</a:t>
            </a:r>
          </a:p>
          <a:p>
            <a:pPr algn="ctr"/>
            <a:r>
              <a:rPr lang="cs-CZ" altLang="cs-CZ" sz="2400" b="1" dirty="0" smtClean="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L </a:t>
            </a:r>
            <a:r>
              <a:rPr lang="cs-CZ" altLang="cs-CZ" sz="2400" b="1" dirty="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= n * r   (m)</a:t>
            </a:r>
          </a:p>
        </p:txBody>
      </p:sp>
      <p:grpSp>
        <p:nvGrpSpPr>
          <p:cNvPr id="106501" name="Group 5"/>
          <p:cNvGrpSpPr>
            <a:grpSpLocks/>
          </p:cNvGrpSpPr>
          <p:nvPr/>
        </p:nvGrpSpPr>
        <p:grpSpPr bwMode="auto">
          <a:xfrm>
            <a:off x="1763713" y="187326"/>
            <a:ext cx="5435600" cy="2293938"/>
            <a:chOff x="1089" y="2703"/>
            <a:chExt cx="3424" cy="1445"/>
          </a:xfrm>
        </p:grpSpPr>
        <p:sp>
          <p:nvSpPr>
            <p:cNvPr id="106502" name="Oval 6"/>
            <p:cNvSpPr>
              <a:spLocks noChangeAspect="1" noChangeArrowheads="1"/>
            </p:cNvSpPr>
            <p:nvPr/>
          </p:nvSpPr>
          <p:spPr bwMode="auto">
            <a:xfrm>
              <a:off x="1860" y="3430"/>
              <a:ext cx="91" cy="91"/>
            </a:xfrm>
            <a:prstGeom prst="ellipse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sp>
          <p:nvSpPr>
            <p:cNvPr id="106503" name="Oval 7"/>
            <p:cNvSpPr>
              <a:spLocks noChangeAspect="1" noChangeArrowheads="1"/>
            </p:cNvSpPr>
            <p:nvPr/>
          </p:nvSpPr>
          <p:spPr bwMode="auto">
            <a:xfrm>
              <a:off x="2359" y="3430"/>
              <a:ext cx="91" cy="91"/>
            </a:xfrm>
            <a:prstGeom prst="ellipse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sp>
          <p:nvSpPr>
            <p:cNvPr id="106504" name="Oval 8"/>
            <p:cNvSpPr>
              <a:spLocks noChangeAspect="1" noChangeArrowheads="1"/>
            </p:cNvSpPr>
            <p:nvPr/>
          </p:nvSpPr>
          <p:spPr bwMode="auto">
            <a:xfrm>
              <a:off x="2858" y="3430"/>
              <a:ext cx="91" cy="91"/>
            </a:xfrm>
            <a:prstGeom prst="ellipse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sp>
          <p:nvSpPr>
            <p:cNvPr id="106505" name="Oval 9"/>
            <p:cNvSpPr>
              <a:spLocks noChangeAspect="1" noChangeArrowheads="1"/>
            </p:cNvSpPr>
            <p:nvPr/>
          </p:nvSpPr>
          <p:spPr bwMode="auto">
            <a:xfrm>
              <a:off x="1360" y="3430"/>
              <a:ext cx="91" cy="91"/>
            </a:xfrm>
            <a:prstGeom prst="ellips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sp>
          <p:nvSpPr>
            <p:cNvPr id="106506" name="Oval 10"/>
            <p:cNvSpPr>
              <a:spLocks noChangeAspect="1" noChangeArrowheads="1"/>
            </p:cNvSpPr>
            <p:nvPr/>
          </p:nvSpPr>
          <p:spPr bwMode="auto">
            <a:xfrm>
              <a:off x="4128" y="3430"/>
              <a:ext cx="91" cy="91"/>
            </a:xfrm>
            <a:prstGeom prst="ellipse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cxnSp>
          <p:nvCxnSpPr>
            <p:cNvPr id="106507" name="AutoShape 11"/>
            <p:cNvCxnSpPr>
              <a:cxnSpLocks noChangeShapeType="1"/>
              <a:stCxn id="106505" idx="6"/>
              <a:endCxn id="106502" idx="2"/>
            </p:cNvCxnSpPr>
            <p:nvPr/>
          </p:nvCxnSpPr>
          <p:spPr bwMode="auto">
            <a:xfrm>
              <a:off x="1463" y="3476"/>
              <a:ext cx="389" cy="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6508" name="AutoShape 12"/>
            <p:cNvCxnSpPr>
              <a:cxnSpLocks noChangeShapeType="1"/>
              <a:stCxn id="106502" idx="6"/>
              <a:endCxn id="106503" idx="2"/>
            </p:cNvCxnSpPr>
            <p:nvPr/>
          </p:nvCxnSpPr>
          <p:spPr bwMode="auto">
            <a:xfrm>
              <a:off x="1959" y="3476"/>
              <a:ext cx="392" cy="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6509" name="Line 13"/>
            <p:cNvSpPr>
              <a:spLocks noChangeShapeType="1"/>
            </p:cNvSpPr>
            <p:nvPr/>
          </p:nvSpPr>
          <p:spPr bwMode="auto">
            <a:xfrm>
              <a:off x="1905" y="3521"/>
              <a:ext cx="0" cy="5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06510" name="Line 14"/>
            <p:cNvSpPr>
              <a:spLocks noChangeShapeType="1"/>
            </p:cNvSpPr>
            <p:nvPr/>
          </p:nvSpPr>
          <p:spPr bwMode="auto">
            <a:xfrm>
              <a:off x="2903" y="3521"/>
              <a:ext cx="0" cy="5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06511" name="Line 15"/>
            <p:cNvSpPr>
              <a:spLocks noChangeShapeType="1"/>
            </p:cNvSpPr>
            <p:nvPr/>
          </p:nvSpPr>
          <p:spPr bwMode="auto">
            <a:xfrm>
              <a:off x="4173" y="3521"/>
              <a:ext cx="0" cy="5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06512" name="Line 16"/>
            <p:cNvSpPr>
              <a:spLocks noChangeShapeType="1"/>
            </p:cNvSpPr>
            <p:nvPr/>
          </p:nvSpPr>
          <p:spPr bwMode="auto">
            <a:xfrm>
              <a:off x="2404" y="3521"/>
              <a:ext cx="0" cy="5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06513" name="Text Box 17"/>
            <p:cNvSpPr txBox="1">
              <a:spLocks noChangeArrowheads="1"/>
            </p:cNvSpPr>
            <p:nvPr/>
          </p:nvSpPr>
          <p:spPr bwMode="auto">
            <a:xfrm>
              <a:off x="2314" y="3256"/>
              <a:ext cx="12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106514" name="Text Box 18"/>
            <p:cNvSpPr txBox="1">
              <a:spLocks noChangeArrowheads="1"/>
            </p:cNvSpPr>
            <p:nvPr/>
          </p:nvSpPr>
          <p:spPr bwMode="auto">
            <a:xfrm>
              <a:off x="1906" y="3249"/>
              <a:ext cx="12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1</a:t>
              </a:r>
            </a:p>
          </p:txBody>
        </p:sp>
        <p:sp>
          <p:nvSpPr>
            <p:cNvPr id="106515" name="Text Box 19"/>
            <p:cNvSpPr txBox="1">
              <a:spLocks noChangeArrowheads="1"/>
            </p:cNvSpPr>
            <p:nvPr/>
          </p:nvSpPr>
          <p:spPr bwMode="auto">
            <a:xfrm>
              <a:off x="1452" y="3249"/>
              <a:ext cx="12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106516" name="Text Box 20"/>
            <p:cNvSpPr txBox="1">
              <a:spLocks noChangeArrowheads="1"/>
            </p:cNvSpPr>
            <p:nvPr/>
          </p:nvSpPr>
          <p:spPr bwMode="auto">
            <a:xfrm>
              <a:off x="4039" y="3257"/>
              <a:ext cx="134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n</a:t>
              </a:r>
            </a:p>
          </p:txBody>
        </p:sp>
        <p:sp>
          <p:nvSpPr>
            <p:cNvPr id="106517" name="Text Box 21"/>
            <p:cNvSpPr txBox="1">
              <a:spLocks noChangeArrowheads="1"/>
            </p:cNvSpPr>
            <p:nvPr/>
          </p:nvSpPr>
          <p:spPr bwMode="auto">
            <a:xfrm>
              <a:off x="2946" y="3929"/>
              <a:ext cx="8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endParaRPr lang="cs-CZ" altLang="cs-CZ" b="1" baseline="-2500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6518" name="Text Box 22"/>
            <p:cNvSpPr txBox="1">
              <a:spLocks noChangeArrowheads="1"/>
            </p:cNvSpPr>
            <p:nvPr/>
          </p:nvSpPr>
          <p:spPr bwMode="auto">
            <a:xfrm>
              <a:off x="2447" y="3929"/>
              <a:ext cx="8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endParaRPr lang="cs-CZ" altLang="cs-CZ" b="1" baseline="-2500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6519" name="Text Box 23"/>
            <p:cNvSpPr txBox="1">
              <a:spLocks noChangeArrowheads="1"/>
            </p:cNvSpPr>
            <p:nvPr/>
          </p:nvSpPr>
          <p:spPr bwMode="auto">
            <a:xfrm>
              <a:off x="1951" y="3929"/>
              <a:ext cx="8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endParaRPr lang="cs-CZ" altLang="cs-CZ" b="1" baseline="-2500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6520" name="Text Box 24"/>
            <p:cNvSpPr txBox="1">
              <a:spLocks noChangeArrowheads="1"/>
            </p:cNvSpPr>
            <p:nvPr/>
          </p:nvSpPr>
          <p:spPr bwMode="auto">
            <a:xfrm>
              <a:off x="4223" y="3929"/>
              <a:ext cx="8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endParaRPr lang="cs-CZ" altLang="cs-CZ" b="1" baseline="-2500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6521" name="Text Box 25"/>
            <p:cNvSpPr txBox="1">
              <a:spLocks noChangeArrowheads="1"/>
            </p:cNvSpPr>
            <p:nvPr/>
          </p:nvSpPr>
          <p:spPr bwMode="auto">
            <a:xfrm>
              <a:off x="2949" y="2703"/>
              <a:ext cx="135" cy="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 dirty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L</a:t>
              </a:r>
              <a:endParaRPr lang="cs-CZ" altLang="cs-CZ" b="1" baseline="-250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6522" name="Text Box 26"/>
            <p:cNvSpPr txBox="1">
              <a:spLocks noChangeArrowheads="1"/>
            </p:cNvSpPr>
            <p:nvPr/>
          </p:nvSpPr>
          <p:spPr bwMode="auto">
            <a:xfrm>
              <a:off x="1270" y="2787"/>
              <a:ext cx="8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</a:p>
          </p:txBody>
        </p:sp>
        <p:sp>
          <p:nvSpPr>
            <p:cNvPr id="106523" name="Text Box 27"/>
            <p:cNvSpPr txBox="1">
              <a:spLocks noChangeArrowheads="1"/>
            </p:cNvSpPr>
            <p:nvPr/>
          </p:nvSpPr>
          <p:spPr bwMode="auto">
            <a:xfrm>
              <a:off x="1089" y="3218"/>
              <a:ext cx="203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FF"/>
                  </a:solidFill>
                  <a:latin typeface="Arial" panose="020B0604020202020204" pitchFamily="34" charset="0"/>
                </a:rPr>
                <a:t>U</a:t>
              </a:r>
              <a:r>
                <a:rPr lang="cs-CZ" altLang="cs-CZ" b="1" baseline="-25000">
                  <a:solidFill>
                    <a:srgbClr val="0000FF"/>
                  </a:solidFill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106524" name="Line 28"/>
            <p:cNvSpPr>
              <a:spLocks noChangeShapeType="1"/>
            </p:cNvSpPr>
            <p:nvPr/>
          </p:nvSpPr>
          <p:spPr bwMode="auto">
            <a:xfrm>
              <a:off x="1406" y="2833"/>
              <a:ext cx="0" cy="59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06525" name="Line 29"/>
            <p:cNvSpPr>
              <a:spLocks noChangeShapeType="1"/>
            </p:cNvSpPr>
            <p:nvPr/>
          </p:nvSpPr>
          <p:spPr bwMode="auto">
            <a:xfrm>
              <a:off x="4173" y="2878"/>
              <a:ext cx="0" cy="5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06526" name="Line 30"/>
            <p:cNvSpPr>
              <a:spLocks noChangeShapeType="1"/>
            </p:cNvSpPr>
            <p:nvPr/>
          </p:nvSpPr>
          <p:spPr bwMode="auto">
            <a:xfrm>
              <a:off x="1406" y="2878"/>
              <a:ext cx="276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arrow" w="sm" len="lg"/>
              <a:tailEnd type="arrow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06527" name="Text Box 31"/>
            <p:cNvSpPr txBox="1">
              <a:spLocks noChangeArrowheads="1"/>
            </p:cNvSpPr>
            <p:nvPr/>
          </p:nvSpPr>
          <p:spPr bwMode="auto">
            <a:xfrm>
              <a:off x="4219" y="3256"/>
              <a:ext cx="294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FF"/>
                  </a:solidFill>
                  <a:latin typeface="Arial" panose="020B0604020202020204" pitchFamily="34" charset="0"/>
                </a:rPr>
                <a:t>U</a:t>
              </a:r>
              <a:r>
                <a:rPr lang="cs-CZ" altLang="cs-CZ" b="1" baseline="-25000">
                  <a:solidFill>
                    <a:srgbClr val="0000FF"/>
                  </a:solidFill>
                  <a:latin typeface="Arial" panose="020B0604020202020204" pitchFamily="34" charset="0"/>
                </a:rPr>
                <a:t>n</a:t>
              </a:r>
            </a:p>
          </p:txBody>
        </p:sp>
        <p:cxnSp>
          <p:nvCxnSpPr>
            <p:cNvPr id="106528" name="AutoShape 32"/>
            <p:cNvCxnSpPr>
              <a:cxnSpLocks noChangeShapeType="1"/>
              <a:stCxn id="106503" idx="6"/>
              <a:endCxn id="106504" idx="2"/>
            </p:cNvCxnSpPr>
            <p:nvPr/>
          </p:nvCxnSpPr>
          <p:spPr bwMode="auto">
            <a:xfrm>
              <a:off x="2458" y="3476"/>
              <a:ext cx="392" cy="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6529" name="AutoShape 33"/>
            <p:cNvCxnSpPr>
              <a:cxnSpLocks noChangeShapeType="1"/>
              <a:stCxn id="106506" idx="2"/>
              <a:endCxn id="106504" idx="6"/>
            </p:cNvCxnSpPr>
            <p:nvPr/>
          </p:nvCxnSpPr>
          <p:spPr bwMode="auto">
            <a:xfrm flipH="1">
              <a:off x="2957" y="3476"/>
              <a:ext cx="1163" cy="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6530" name="Text Box 34"/>
            <p:cNvSpPr txBox="1">
              <a:spLocks noChangeArrowheads="1"/>
            </p:cNvSpPr>
            <p:nvPr/>
          </p:nvSpPr>
          <p:spPr bwMode="auto">
            <a:xfrm>
              <a:off x="2812" y="3248"/>
              <a:ext cx="12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3</a:t>
              </a:r>
            </a:p>
          </p:txBody>
        </p:sp>
        <p:sp>
          <p:nvSpPr>
            <p:cNvPr id="106531" name="Line 35"/>
            <p:cNvSpPr>
              <a:spLocks noChangeShapeType="1"/>
            </p:cNvSpPr>
            <p:nvPr/>
          </p:nvSpPr>
          <p:spPr bwMode="auto">
            <a:xfrm flipV="1">
              <a:off x="1906" y="3105"/>
              <a:ext cx="0" cy="31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06532" name="Line 36"/>
            <p:cNvSpPr>
              <a:spLocks noChangeShapeType="1"/>
            </p:cNvSpPr>
            <p:nvPr/>
          </p:nvSpPr>
          <p:spPr bwMode="auto">
            <a:xfrm>
              <a:off x="1407" y="3150"/>
              <a:ext cx="49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arrow" w="sm" len="lg"/>
              <a:tailEnd type="arrow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06533" name="Text Box 37"/>
            <p:cNvSpPr txBox="1">
              <a:spLocks noChangeArrowheads="1"/>
            </p:cNvSpPr>
            <p:nvPr/>
          </p:nvSpPr>
          <p:spPr bwMode="auto">
            <a:xfrm>
              <a:off x="1588" y="2923"/>
              <a:ext cx="102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r</a:t>
              </a:r>
              <a:endParaRPr lang="cs-CZ" altLang="cs-CZ" b="1" baseline="-250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106535" name="Text Box 39"/>
          <p:cNvSpPr txBox="1">
            <a:spLocks noChangeArrowheads="1"/>
          </p:cNvSpPr>
          <p:nvPr/>
        </p:nvSpPr>
        <p:spPr bwMode="auto">
          <a:xfrm>
            <a:off x="179388" y="4581525"/>
            <a:ext cx="8675687" cy="11525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defTabSz="1222375">
              <a:tabLst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344613" defTabSz="1222375">
              <a:tabLst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524000" defTabSz="1222375">
              <a:tabLst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3388" defTabSz="1222375">
              <a:tabLst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82775" defTabSz="1222375">
              <a:tabLst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39975" defTabSz="1222375" fontAlgn="base">
              <a:spcBef>
                <a:spcPct val="0"/>
              </a:spcBef>
              <a:spcAft>
                <a:spcPct val="0"/>
              </a:spcAft>
              <a:tabLst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97175" defTabSz="1222375" fontAlgn="base">
              <a:spcBef>
                <a:spcPct val="0"/>
              </a:spcBef>
              <a:spcAft>
                <a:spcPct val="0"/>
              </a:spcAft>
              <a:tabLst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54375" defTabSz="1222375" fontAlgn="base">
              <a:spcBef>
                <a:spcPct val="0"/>
              </a:spcBef>
              <a:spcAft>
                <a:spcPct val="0"/>
              </a:spcAft>
              <a:tabLst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11575" defTabSz="1222375" fontAlgn="base">
              <a:spcBef>
                <a:spcPct val="0"/>
              </a:spcBef>
              <a:spcAft>
                <a:spcPct val="0"/>
              </a:spcAft>
              <a:tabLst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200" b="1">
                <a:solidFill>
                  <a:schemeClr val="bg2"/>
                </a:solidFill>
                <a:sym typeface="Symbol" panose="05050102010706020507" pitchFamily="18" charset="2"/>
              </a:rPr>
              <a:t>Takto zjednodušený případ lze převést na vedení s jedním odběrem na konci vedení, velikost odběru je:</a:t>
            </a:r>
          </a:p>
          <a:p>
            <a:pPr algn="ctr"/>
            <a:r>
              <a:rPr lang="cs-CZ" altLang="cs-CZ" sz="2400" b="1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I = (n*i)/2</a:t>
            </a:r>
            <a:r>
              <a:rPr lang="cs-CZ" altLang="cs-CZ" sz="2200" b="1">
                <a:solidFill>
                  <a:schemeClr val="bg2"/>
                </a:solidFill>
                <a:sym typeface="Symbol" panose="05050102010706020507" pitchFamily="18" charset="2"/>
              </a:rPr>
              <a:t>  </a:t>
            </a:r>
            <a:endParaRPr lang="cs-CZ" altLang="cs-CZ" sz="2400" b="1" i="1">
              <a:solidFill>
                <a:schemeClr val="bg2"/>
              </a:solidFill>
              <a:latin typeface="Comic Sans MS" panose="030F0702030302020204" pitchFamily="66" charset="0"/>
              <a:sym typeface="Symbol" panose="05050102010706020507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6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6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64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64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64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65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65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ext Box 2"/>
          <p:cNvSpPr txBox="1">
            <a:spLocks noChangeArrowheads="1"/>
          </p:cNvSpPr>
          <p:nvPr/>
        </p:nvSpPr>
        <p:spPr bwMode="auto">
          <a:xfrm>
            <a:off x="144463" y="1920875"/>
            <a:ext cx="3348037" cy="7874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defTabSz="1222375">
              <a:tabLst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344613" defTabSz="1222375">
              <a:tabLst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524000" defTabSz="1222375">
              <a:tabLst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3388" defTabSz="1222375">
              <a:tabLst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82775" defTabSz="1222375">
              <a:tabLst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39975" defTabSz="1222375" fontAlgn="base">
              <a:spcBef>
                <a:spcPct val="0"/>
              </a:spcBef>
              <a:spcAft>
                <a:spcPct val="0"/>
              </a:spcAft>
              <a:tabLst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97175" defTabSz="1222375" fontAlgn="base">
              <a:spcBef>
                <a:spcPct val="0"/>
              </a:spcBef>
              <a:spcAft>
                <a:spcPct val="0"/>
              </a:spcAft>
              <a:tabLst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54375" defTabSz="1222375" fontAlgn="base">
              <a:spcBef>
                <a:spcPct val="0"/>
              </a:spcBef>
              <a:spcAft>
                <a:spcPct val="0"/>
              </a:spcAft>
              <a:tabLst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11575" defTabSz="1222375" fontAlgn="base">
              <a:spcBef>
                <a:spcPct val="0"/>
              </a:spcBef>
              <a:spcAft>
                <a:spcPct val="0"/>
              </a:spcAft>
              <a:tabLst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200" b="1" u="sng">
                <a:solidFill>
                  <a:schemeClr val="bg2"/>
                </a:solidFill>
                <a:sym typeface="Symbol" panose="05050102010706020507" pitchFamily="18" charset="2"/>
              </a:rPr>
              <a:t>Výpočet úbytku napětí na konci vedení:</a:t>
            </a:r>
            <a:endParaRPr lang="cs-CZ" altLang="cs-CZ" sz="2400" b="1">
              <a:solidFill>
                <a:schemeClr val="bg2"/>
              </a:solidFill>
              <a:latin typeface="Comic Sans MS" panose="030F0702030302020204" pitchFamily="66" charset="0"/>
              <a:sym typeface="Symbol" panose="05050102010706020507" pitchFamily="18" charset="2"/>
            </a:endParaRPr>
          </a:p>
        </p:txBody>
      </p:sp>
      <p:grpSp>
        <p:nvGrpSpPr>
          <p:cNvPr id="107562" name="Group 42"/>
          <p:cNvGrpSpPr>
            <a:grpSpLocks/>
          </p:cNvGrpSpPr>
          <p:nvPr/>
        </p:nvGrpSpPr>
        <p:grpSpPr bwMode="auto">
          <a:xfrm>
            <a:off x="2700338" y="127001"/>
            <a:ext cx="5472112" cy="2370138"/>
            <a:chOff x="1111" y="80"/>
            <a:chExt cx="3447" cy="1493"/>
          </a:xfrm>
        </p:grpSpPr>
        <p:sp>
          <p:nvSpPr>
            <p:cNvPr id="107527" name="Oval 7"/>
            <p:cNvSpPr>
              <a:spLocks noChangeAspect="1" noChangeArrowheads="1"/>
            </p:cNvSpPr>
            <p:nvPr/>
          </p:nvSpPr>
          <p:spPr bwMode="auto">
            <a:xfrm>
              <a:off x="1382" y="845"/>
              <a:ext cx="91" cy="91"/>
            </a:xfrm>
            <a:prstGeom prst="ellips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sp>
          <p:nvSpPr>
            <p:cNvPr id="107528" name="Oval 8"/>
            <p:cNvSpPr>
              <a:spLocks noChangeAspect="1" noChangeArrowheads="1"/>
            </p:cNvSpPr>
            <p:nvPr/>
          </p:nvSpPr>
          <p:spPr bwMode="auto">
            <a:xfrm>
              <a:off x="4150" y="845"/>
              <a:ext cx="91" cy="91"/>
            </a:xfrm>
            <a:prstGeom prst="ellipse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sp>
          <p:nvSpPr>
            <p:cNvPr id="107533" name="Line 13"/>
            <p:cNvSpPr>
              <a:spLocks noChangeShapeType="1"/>
            </p:cNvSpPr>
            <p:nvPr/>
          </p:nvSpPr>
          <p:spPr bwMode="auto">
            <a:xfrm>
              <a:off x="4195" y="936"/>
              <a:ext cx="0" cy="5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07542" name="Text Box 22"/>
            <p:cNvSpPr txBox="1">
              <a:spLocks noChangeArrowheads="1"/>
            </p:cNvSpPr>
            <p:nvPr/>
          </p:nvSpPr>
          <p:spPr bwMode="auto">
            <a:xfrm>
              <a:off x="4245" y="1335"/>
              <a:ext cx="313" cy="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sz="2000" b="1">
                  <a:solidFill>
                    <a:srgbClr val="FF0000"/>
                  </a:solidFill>
                  <a:latin typeface="Comic Sans MS" panose="030F0702030302020204" pitchFamily="66" charset="0"/>
                </a:rPr>
                <a:t>I/2</a:t>
              </a:r>
              <a:endParaRPr lang="cs-CZ" altLang="cs-CZ" sz="2000" b="1" baseline="-2500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07543" name="Text Box 23"/>
            <p:cNvSpPr txBox="1">
              <a:spLocks noChangeArrowheads="1"/>
            </p:cNvSpPr>
            <p:nvPr/>
          </p:nvSpPr>
          <p:spPr bwMode="auto">
            <a:xfrm>
              <a:off x="2835" y="80"/>
              <a:ext cx="135" cy="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 dirty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L</a:t>
              </a:r>
              <a:endParaRPr lang="cs-CZ" altLang="cs-CZ" b="1" baseline="-250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7544" name="Text Box 24"/>
            <p:cNvSpPr txBox="1">
              <a:spLocks noChangeArrowheads="1"/>
            </p:cNvSpPr>
            <p:nvPr/>
          </p:nvSpPr>
          <p:spPr bwMode="auto">
            <a:xfrm>
              <a:off x="1292" y="202"/>
              <a:ext cx="8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</a:p>
          </p:txBody>
        </p:sp>
        <p:sp>
          <p:nvSpPr>
            <p:cNvPr id="107545" name="Text Box 25"/>
            <p:cNvSpPr txBox="1">
              <a:spLocks noChangeArrowheads="1"/>
            </p:cNvSpPr>
            <p:nvPr/>
          </p:nvSpPr>
          <p:spPr bwMode="auto">
            <a:xfrm>
              <a:off x="1111" y="633"/>
              <a:ext cx="203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FF"/>
                  </a:solidFill>
                  <a:latin typeface="Arial" panose="020B0604020202020204" pitchFamily="34" charset="0"/>
                </a:rPr>
                <a:t>U</a:t>
              </a:r>
              <a:r>
                <a:rPr lang="cs-CZ" altLang="cs-CZ" b="1" baseline="-25000">
                  <a:solidFill>
                    <a:srgbClr val="0000FF"/>
                  </a:solidFill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107546" name="Line 26"/>
            <p:cNvSpPr>
              <a:spLocks noChangeShapeType="1"/>
            </p:cNvSpPr>
            <p:nvPr/>
          </p:nvSpPr>
          <p:spPr bwMode="auto">
            <a:xfrm>
              <a:off x="1428" y="248"/>
              <a:ext cx="0" cy="59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07547" name="Line 27"/>
            <p:cNvSpPr>
              <a:spLocks noChangeShapeType="1"/>
            </p:cNvSpPr>
            <p:nvPr/>
          </p:nvSpPr>
          <p:spPr bwMode="auto">
            <a:xfrm>
              <a:off x="4195" y="293"/>
              <a:ext cx="0" cy="5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07548" name="Line 28"/>
            <p:cNvSpPr>
              <a:spLocks noChangeShapeType="1"/>
            </p:cNvSpPr>
            <p:nvPr/>
          </p:nvSpPr>
          <p:spPr bwMode="auto">
            <a:xfrm>
              <a:off x="1428" y="293"/>
              <a:ext cx="276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arrow" w="sm" len="lg"/>
              <a:tailEnd type="arrow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07549" name="Text Box 29"/>
            <p:cNvSpPr txBox="1">
              <a:spLocks noChangeArrowheads="1"/>
            </p:cNvSpPr>
            <p:nvPr/>
          </p:nvSpPr>
          <p:spPr bwMode="auto">
            <a:xfrm>
              <a:off x="4241" y="671"/>
              <a:ext cx="294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FF"/>
                  </a:solidFill>
                  <a:latin typeface="Arial" panose="020B0604020202020204" pitchFamily="34" charset="0"/>
                </a:rPr>
                <a:t>U</a:t>
              </a:r>
              <a:r>
                <a:rPr lang="cs-CZ" altLang="cs-CZ" b="1" baseline="-25000">
                  <a:solidFill>
                    <a:srgbClr val="0000FF"/>
                  </a:solidFill>
                  <a:latin typeface="Arial" panose="020B0604020202020204" pitchFamily="34" charset="0"/>
                </a:rPr>
                <a:t>n</a:t>
              </a:r>
            </a:p>
          </p:txBody>
        </p:sp>
        <p:cxnSp>
          <p:nvCxnSpPr>
            <p:cNvPr id="107557" name="AutoShape 37"/>
            <p:cNvCxnSpPr>
              <a:cxnSpLocks noChangeShapeType="1"/>
              <a:stCxn id="107527" idx="6"/>
              <a:endCxn id="107528" idx="2"/>
            </p:cNvCxnSpPr>
            <p:nvPr/>
          </p:nvCxnSpPr>
          <p:spPr bwMode="auto">
            <a:xfrm>
              <a:off x="1485" y="891"/>
              <a:ext cx="2657" cy="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aphicFrame>
        <p:nvGraphicFramePr>
          <p:cNvPr id="107558" name="Object 38"/>
          <p:cNvGraphicFramePr>
            <a:graphicFrameLocks noChangeAspect="1"/>
          </p:cNvGraphicFramePr>
          <p:nvPr/>
        </p:nvGraphicFramePr>
        <p:xfrm>
          <a:off x="3059113" y="2781300"/>
          <a:ext cx="5800725" cy="1035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655" name="Rovnice" r:id="rId3" imgW="2489040" imgH="444240" progId="Equation.3">
                  <p:embed/>
                </p:oleObj>
              </mc:Choice>
              <mc:Fallback>
                <p:oleObj name="Rovnice" r:id="rId3" imgW="2489040" imgH="444240" progId="Equation.3">
                  <p:embed/>
                  <p:pic>
                    <p:nvPicPr>
                      <p:cNvPr id="0" name="Object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9113" y="2781300"/>
                        <a:ext cx="5800725" cy="1035050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 w="25400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7559" name="Text Box 39"/>
          <p:cNvSpPr txBox="1">
            <a:spLocks noChangeArrowheads="1"/>
          </p:cNvSpPr>
          <p:nvPr/>
        </p:nvSpPr>
        <p:spPr bwMode="auto">
          <a:xfrm>
            <a:off x="539750" y="4200525"/>
            <a:ext cx="2447925" cy="4524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defTabSz="1222375">
              <a:tabLst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344613" defTabSz="1222375">
              <a:tabLst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524000" defTabSz="1222375">
              <a:tabLst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3388" defTabSz="1222375">
              <a:tabLst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82775" defTabSz="1222375">
              <a:tabLst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39975" defTabSz="1222375" fontAlgn="base">
              <a:spcBef>
                <a:spcPct val="0"/>
              </a:spcBef>
              <a:spcAft>
                <a:spcPct val="0"/>
              </a:spcAft>
              <a:tabLst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97175" defTabSz="1222375" fontAlgn="base">
              <a:spcBef>
                <a:spcPct val="0"/>
              </a:spcBef>
              <a:spcAft>
                <a:spcPct val="0"/>
              </a:spcAft>
              <a:tabLst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54375" defTabSz="1222375" fontAlgn="base">
              <a:spcBef>
                <a:spcPct val="0"/>
              </a:spcBef>
              <a:spcAft>
                <a:spcPct val="0"/>
              </a:spcAft>
              <a:tabLst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11575" defTabSz="1222375" fontAlgn="base">
              <a:spcBef>
                <a:spcPct val="0"/>
              </a:spcBef>
              <a:spcAft>
                <a:spcPct val="0"/>
              </a:spcAft>
              <a:tabLst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200" b="1" u="sng" dirty="0">
                <a:solidFill>
                  <a:schemeClr val="bg2"/>
                </a:solidFill>
                <a:sym typeface="Symbol" panose="05050102010706020507" pitchFamily="18" charset="2"/>
              </a:rPr>
              <a:t>Ztráty na vedení:</a:t>
            </a:r>
            <a:endParaRPr lang="cs-CZ" altLang="cs-CZ" sz="2400" b="1" dirty="0">
              <a:solidFill>
                <a:schemeClr val="bg2"/>
              </a:solidFill>
              <a:latin typeface="Comic Sans MS" panose="030F0702030302020204" pitchFamily="66" charset="0"/>
              <a:sym typeface="Symbol" panose="05050102010706020507" pitchFamily="18" charset="2"/>
            </a:endParaRPr>
          </a:p>
        </p:txBody>
      </p:sp>
      <p:graphicFrame>
        <p:nvGraphicFramePr>
          <p:cNvPr id="107560" name="Object 40"/>
          <p:cNvGraphicFramePr>
            <a:graphicFrameLocks noChangeAspect="1"/>
          </p:cNvGraphicFramePr>
          <p:nvPr/>
        </p:nvGraphicFramePr>
        <p:xfrm>
          <a:off x="3121025" y="4149725"/>
          <a:ext cx="5772150" cy="1035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656" name="Rovnice" r:id="rId5" imgW="2476440" imgH="444240" progId="Equation.3">
                  <p:embed/>
                </p:oleObj>
              </mc:Choice>
              <mc:Fallback>
                <p:oleObj name="Rovnice" r:id="rId5" imgW="2476440" imgH="444240" progId="Equation.3">
                  <p:embed/>
                  <p:pic>
                    <p:nvPicPr>
                      <p:cNvPr id="0" name="Object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1025" y="4149725"/>
                        <a:ext cx="5772150" cy="1035050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 w="25400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7561" name="Text Box 41"/>
          <p:cNvSpPr txBox="1">
            <a:spLocks noChangeArrowheads="1"/>
          </p:cNvSpPr>
          <p:nvPr/>
        </p:nvSpPr>
        <p:spPr bwMode="auto">
          <a:xfrm>
            <a:off x="107950" y="5516563"/>
            <a:ext cx="8964613" cy="10795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defTabSz="1222375">
              <a:tabLst>
                <a:tab pos="2149475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344613" defTabSz="1222375">
              <a:tabLst>
                <a:tab pos="2149475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524000" defTabSz="1222375">
              <a:tabLst>
                <a:tab pos="2149475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3388" defTabSz="1222375">
              <a:tabLst>
                <a:tab pos="2149475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82775" defTabSz="1222375">
              <a:tabLst>
                <a:tab pos="2149475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39975" defTabSz="1222375" fontAlgn="base">
              <a:spcBef>
                <a:spcPct val="0"/>
              </a:spcBef>
              <a:spcAft>
                <a:spcPct val="0"/>
              </a:spcAft>
              <a:tabLst>
                <a:tab pos="2149475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97175" defTabSz="1222375" fontAlgn="base">
              <a:spcBef>
                <a:spcPct val="0"/>
              </a:spcBef>
              <a:spcAft>
                <a:spcPct val="0"/>
              </a:spcAft>
              <a:tabLst>
                <a:tab pos="2149475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54375" defTabSz="1222375" fontAlgn="base">
              <a:spcBef>
                <a:spcPct val="0"/>
              </a:spcBef>
              <a:spcAft>
                <a:spcPct val="0"/>
              </a:spcAft>
              <a:tabLst>
                <a:tab pos="2149475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11575" defTabSz="1222375" fontAlgn="base">
              <a:spcBef>
                <a:spcPct val="0"/>
              </a:spcBef>
              <a:spcAft>
                <a:spcPct val="0"/>
              </a:spcAft>
              <a:tabLst>
                <a:tab pos="2149475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100" b="1">
                <a:solidFill>
                  <a:schemeClr val="bg2"/>
                </a:solidFill>
                <a:sym typeface="Symbol" panose="05050102010706020507" pitchFamily="18" charset="2"/>
              </a:rPr>
              <a:t>Při porovnání vedení s jedním odběrem </a:t>
            </a:r>
            <a:r>
              <a:rPr lang="cs-CZ" altLang="cs-CZ" sz="2100" b="1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I</a:t>
            </a:r>
            <a:r>
              <a:rPr lang="cs-CZ" altLang="cs-CZ" sz="2100" b="1">
                <a:solidFill>
                  <a:schemeClr val="bg2"/>
                </a:solidFill>
                <a:sym typeface="Symbol" panose="05050102010706020507" pitchFamily="18" charset="2"/>
              </a:rPr>
              <a:t> a rovnoměrným odběrem pro který platí 	</a:t>
            </a:r>
            <a:r>
              <a:rPr lang="cs-CZ" altLang="cs-CZ" sz="2100" b="1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I = n * i </a:t>
            </a:r>
            <a:r>
              <a:rPr lang="cs-CZ" altLang="cs-CZ" sz="2100" b="1">
                <a:solidFill>
                  <a:schemeClr val="bg2"/>
                </a:solidFill>
                <a:sym typeface="Symbol" panose="05050102010706020507" pitchFamily="18" charset="2"/>
              </a:rPr>
              <a:t>:</a:t>
            </a:r>
          </a:p>
          <a:p>
            <a:r>
              <a:rPr lang="cs-CZ" altLang="cs-CZ" sz="2100" b="1" u="sng">
                <a:solidFill>
                  <a:schemeClr val="bg2"/>
                </a:solidFill>
                <a:sym typeface="Symbol" panose="05050102010706020507" pitchFamily="18" charset="2"/>
              </a:rPr>
              <a:t>Úbytek napětí je na konci vedení poloviční a ztráty výkonu třetinové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75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75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7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7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7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7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75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75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7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75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75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7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75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75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7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75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075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2" grpId="0"/>
      <p:bldP spid="10755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18487" cy="504825"/>
          </a:xfrm>
        </p:spPr>
        <p:txBody>
          <a:bodyPr/>
          <a:lstStyle/>
          <a:p>
            <a:r>
              <a:rPr lang="cs-CZ" altLang="cs-CZ" sz="2800" b="1" u="sng">
                <a:solidFill>
                  <a:schemeClr val="bg2"/>
                </a:solidFill>
                <a:effectLst/>
              </a:rPr>
              <a:t>Příklady</a:t>
            </a:r>
          </a:p>
        </p:txBody>
      </p:sp>
      <p:sp>
        <p:nvSpPr>
          <p:cNvPr id="108547" name="Text Box 3"/>
          <p:cNvSpPr txBox="1">
            <a:spLocks noChangeArrowheads="1"/>
          </p:cNvSpPr>
          <p:nvPr/>
        </p:nvSpPr>
        <p:spPr bwMode="auto">
          <a:xfrm>
            <a:off x="250825" y="692150"/>
            <a:ext cx="8497888" cy="12160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defTabSz="1222375"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162050" defTabSz="1222375"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41438" defTabSz="1222375"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20825" defTabSz="1222375"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1222375"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1222375" fontAlgn="base">
              <a:spcBef>
                <a:spcPct val="0"/>
              </a:spcBef>
              <a:spcAft>
                <a:spcPct val="0"/>
              </a:spcAft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1222375" fontAlgn="base">
              <a:spcBef>
                <a:spcPct val="0"/>
              </a:spcBef>
              <a:spcAft>
                <a:spcPct val="0"/>
              </a:spcAft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1222375" fontAlgn="base">
              <a:spcBef>
                <a:spcPct val="0"/>
              </a:spcBef>
              <a:spcAft>
                <a:spcPct val="0"/>
              </a:spcAft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1222375" fontAlgn="base">
              <a:spcBef>
                <a:spcPct val="0"/>
              </a:spcBef>
              <a:spcAft>
                <a:spcPct val="0"/>
              </a:spcAft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Vypočítejte úbytek napětí a ztráty na stejnosměrném vedení s rovnoměrným odběrem. Napětí na počátku vedení je 400 V, průřez vedení je 50 mm</a:t>
            </a:r>
            <a:r>
              <a:rPr lang="cs-CZ" altLang="cs-CZ" b="1" baseline="30000">
                <a:solidFill>
                  <a:schemeClr val="bg2"/>
                </a:solidFill>
                <a:sym typeface="Symbol" panose="05050102010706020507" pitchFamily="18" charset="2"/>
              </a:rPr>
              <a:t>2</a:t>
            </a:r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, materiál vodiče hliník. Na vedení je 20 odběrných míst s proudem i = 8 A, jednotlivé odběry jsou vzdáleny r = 20 m,</a:t>
            </a:r>
          </a:p>
        </p:txBody>
      </p:sp>
      <p:sp>
        <p:nvSpPr>
          <p:cNvPr id="108548" name="Text Box 4"/>
          <p:cNvSpPr txBox="1">
            <a:spLocks noChangeArrowheads="1"/>
          </p:cNvSpPr>
          <p:nvPr/>
        </p:nvSpPr>
        <p:spPr bwMode="auto">
          <a:xfrm>
            <a:off x="107950" y="4183063"/>
            <a:ext cx="8893175" cy="7588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defTabSz="1270000">
              <a:tabLst>
                <a:tab pos="811213" algn="l"/>
                <a:tab pos="1165225" algn="l"/>
                <a:tab pos="1349375" algn="l"/>
                <a:tab pos="2606675" algn="l"/>
                <a:tab pos="4664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162050" defTabSz="1270000">
              <a:tabLst>
                <a:tab pos="811213" algn="l"/>
                <a:tab pos="1165225" algn="l"/>
                <a:tab pos="1349375" algn="l"/>
                <a:tab pos="2606675" algn="l"/>
                <a:tab pos="4664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41438" defTabSz="1270000">
              <a:tabLst>
                <a:tab pos="811213" algn="l"/>
                <a:tab pos="1165225" algn="l"/>
                <a:tab pos="1349375" algn="l"/>
                <a:tab pos="2606675" algn="l"/>
                <a:tab pos="4664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20825" defTabSz="1270000">
              <a:tabLst>
                <a:tab pos="811213" algn="l"/>
                <a:tab pos="1165225" algn="l"/>
                <a:tab pos="1349375" algn="l"/>
                <a:tab pos="2606675" algn="l"/>
                <a:tab pos="4664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1270000">
              <a:tabLst>
                <a:tab pos="811213" algn="l"/>
                <a:tab pos="1165225" algn="l"/>
                <a:tab pos="1349375" algn="l"/>
                <a:tab pos="2606675" algn="l"/>
                <a:tab pos="4664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1270000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165225" algn="l"/>
                <a:tab pos="1349375" algn="l"/>
                <a:tab pos="2606675" algn="l"/>
                <a:tab pos="4664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1270000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165225" algn="l"/>
                <a:tab pos="1349375" algn="l"/>
                <a:tab pos="2606675" algn="l"/>
                <a:tab pos="4664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1270000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165225" algn="l"/>
                <a:tab pos="1349375" algn="l"/>
                <a:tab pos="2606675" algn="l"/>
                <a:tab pos="4664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1270000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165225" algn="l"/>
                <a:tab pos="1349375" algn="l"/>
                <a:tab pos="2606675" algn="l"/>
                <a:tab pos="4664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100" b="1" dirty="0">
                <a:solidFill>
                  <a:schemeClr val="bg2"/>
                </a:solidFill>
                <a:sym typeface="Symbol" panose="05050102010706020507" pitchFamily="18" charset="2"/>
              </a:rPr>
              <a:t>Výpočet celkového proudu odběru</a:t>
            </a:r>
            <a:r>
              <a:rPr lang="cs-CZ" altLang="cs-CZ" sz="2100" b="1" dirty="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	I = n * i = 20 * 8 = 160 A</a:t>
            </a:r>
          </a:p>
          <a:p>
            <a:r>
              <a:rPr lang="cs-CZ" altLang="cs-CZ" sz="2100" b="1" dirty="0">
                <a:solidFill>
                  <a:schemeClr val="bg2"/>
                </a:solidFill>
                <a:sym typeface="Symbol" panose="05050102010706020507" pitchFamily="18" charset="2"/>
              </a:rPr>
              <a:t>Výpočet délky vedení	</a:t>
            </a:r>
            <a:r>
              <a:rPr lang="cs-CZ" altLang="cs-CZ" sz="2100" b="1" dirty="0" smtClean="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L </a:t>
            </a:r>
            <a:r>
              <a:rPr lang="cs-CZ" altLang="cs-CZ" sz="2100" b="1" dirty="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= n * r = 20 * 20 = 400 m</a:t>
            </a:r>
          </a:p>
        </p:txBody>
      </p:sp>
      <p:grpSp>
        <p:nvGrpSpPr>
          <p:cNvPr id="108597" name="Group 53"/>
          <p:cNvGrpSpPr>
            <a:grpSpLocks/>
          </p:cNvGrpSpPr>
          <p:nvPr/>
        </p:nvGrpSpPr>
        <p:grpSpPr bwMode="auto">
          <a:xfrm>
            <a:off x="107950" y="2132013"/>
            <a:ext cx="3840163" cy="1225551"/>
            <a:chOff x="68" y="1343"/>
            <a:chExt cx="2419" cy="772"/>
          </a:xfrm>
        </p:grpSpPr>
        <p:sp>
          <p:nvSpPr>
            <p:cNvPr id="108583" name="Oval 39"/>
            <p:cNvSpPr>
              <a:spLocks noChangeAspect="1" noChangeArrowheads="1"/>
            </p:cNvSpPr>
            <p:nvPr/>
          </p:nvSpPr>
          <p:spPr bwMode="auto">
            <a:xfrm>
              <a:off x="323" y="1748"/>
              <a:ext cx="59" cy="37"/>
            </a:xfrm>
            <a:prstGeom prst="ellips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sp>
          <p:nvSpPr>
            <p:cNvPr id="108584" name="Oval 40"/>
            <p:cNvSpPr>
              <a:spLocks noChangeAspect="1" noChangeArrowheads="1"/>
            </p:cNvSpPr>
            <p:nvPr/>
          </p:nvSpPr>
          <p:spPr bwMode="auto">
            <a:xfrm>
              <a:off x="2112" y="1748"/>
              <a:ext cx="59" cy="37"/>
            </a:xfrm>
            <a:prstGeom prst="ellipse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sp>
          <p:nvSpPr>
            <p:cNvPr id="108585" name="Line 41"/>
            <p:cNvSpPr>
              <a:spLocks noChangeShapeType="1"/>
            </p:cNvSpPr>
            <p:nvPr/>
          </p:nvSpPr>
          <p:spPr bwMode="auto">
            <a:xfrm>
              <a:off x="2141" y="1785"/>
              <a:ext cx="0" cy="22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08586" name="Text Box 42"/>
            <p:cNvSpPr txBox="1">
              <a:spLocks noChangeArrowheads="1"/>
            </p:cNvSpPr>
            <p:nvPr/>
          </p:nvSpPr>
          <p:spPr bwMode="auto">
            <a:xfrm>
              <a:off x="2174" y="1877"/>
              <a:ext cx="313" cy="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sz="2000" b="1">
                  <a:solidFill>
                    <a:srgbClr val="FF0000"/>
                  </a:solidFill>
                  <a:latin typeface="Comic Sans MS" panose="030F0702030302020204" pitchFamily="66" charset="0"/>
                </a:rPr>
                <a:t>I/2</a:t>
              </a:r>
              <a:endParaRPr lang="cs-CZ" altLang="cs-CZ" sz="2000" b="1" baseline="-2500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08587" name="Text Box 43"/>
            <p:cNvSpPr txBox="1">
              <a:spLocks noChangeArrowheads="1"/>
            </p:cNvSpPr>
            <p:nvPr/>
          </p:nvSpPr>
          <p:spPr bwMode="auto">
            <a:xfrm>
              <a:off x="1262" y="1343"/>
              <a:ext cx="135" cy="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 dirty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L</a:t>
              </a:r>
              <a:endParaRPr lang="cs-CZ" altLang="cs-CZ" b="1" baseline="-250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8588" name="Text Box 44"/>
            <p:cNvSpPr txBox="1">
              <a:spLocks noChangeArrowheads="1"/>
            </p:cNvSpPr>
            <p:nvPr/>
          </p:nvSpPr>
          <p:spPr bwMode="auto">
            <a:xfrm>
              <a:off x="264" y="1423"/>
              <a:ext cx="8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</a:p>
          </p:txBody>
        </p:sp>
        <p:sp>
          <p:nvSpPr>
            <p:cNvPr id="108589" name="Text Box 45"/>
            <p:cNvSpPr txBox="1">
              <a:spLocks noChangeArrowheads="1"/>
            </p:cNvSpPr>
            <p:nvPr/>
          </p:nvSpPr>
          <p:spPr bwMode="auto">
            <a:xfrm>
              <a:off x="68" y="1597"/>
              <a:ext cx="211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FF"/>
                  </a:solidFill>
                  <a:latin typeface="Arial" panose="020B0604020202020204" pitchFamily="34" charset="0"/>
                </a:rPr>
                <a:t>U</a:t>
              </a:r>
              <a:r>
                <a:rPr lang="cs-CZ" altLang="cs-CZ" b="1" baseline="-25000">
                  <a:solidFill>
                    <a:srgbClr val="0000FF"/>
                  </a:solidFill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108590" name="Line 46"/>
            <p:cNvSpPr>
              <a:spLocks noChangeShapeType="1"/>
            </p:cNvSpPr>
            <p:nvPr/>
          </p:nvSpPr>
          <p:spPr bwMode="auto">
            <a:xfrm>
              <a:off x="353" y="1506"/>
              <a:ext cx="0" cy="24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08591" name="Line 47"/>
            <p:cNvSpPr>
              <a:spLocks noChangeShapeType="1"/>
            </p:cNvSpPr>
            <p:nvPr/>
          </p:nvSpPr>
          <p:spPr bwMode="auto">
            <a:xfrm>
              <a:off x="2141" y="1524"/>
              <a:ext cx="0" cy="22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08592" name="Line 48"/>
            <p:cNvSpPr>
              <a:spLocks noChangeShapeType="1"/>
            </p:cNvSpPr>
            <p:nvPr/>
          </p:nvSpPr>
          <p:spPr bwMode="auto">
            <a:xfrm>
              <a:off x="353" y="1524"/>
              <a:ext cx="178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arrow" w="sm" len="lg"/>
              <a:tailEnd type="arrow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08593" name="Text Box 49"/>
            <p:cNvSpPr txBox="1">
              <a:spLocks noChangeArrowheads="1"/>
            </p:cNvSpPr>
            <p:nvPr/>
          </p:nvSpPr>
          <p:spPr bwMode="auto">
            <a:xfrm>
              <a:off x="2171" y="1612"/>
              <a:ext cx="301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FF"/>
                  </a:solidFill>
                  <a:latin typeface="Arial" panose="020B0604020202020204" pitchFamily="34" charset="0"/>
                </a:rPr>
                <a:t>U</a:t>
              </a:r>
              <a:r>
                <a:rPr lang="cs-CZ" altLang="cs-CZ" b="1" baseline="-25000">
                  <a:solidFill>
                    <a:srgbClr val="0000FF"/>
                  </a:solidFill>
                  <a:latin typeface="Arial" panose="020B0604020202020204" pitchFamily="34" charset="0"/>
                </a:rPr>
                <a:t>n</a:t>
              </a:r>
            </a:p>
          </p:txBody>
        </p:sp>
        <p:cxnSp>
          <p:nvCxnSpPr>
            <p:cNvPr id="108594" name="AutoShape 50"/>
            <p:cNvCxnSpPr>
              <a:cxnSpLocks noChangeShapeType="1"/>
              <a:stCxn id="108583" idx="6"/>
              <a:endCxn id="108584" idx="2"/>
            </p:cNvCxnSpPr>
            <p:nvPr/>
          </p:nvCxnSpPr>
          <p:spPr bwMode="auto">
            <a:xfrm>
              <a:off x="390" y="1767"/>
              <a:ext cx="1717" cy="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aphicFrame>
        <p:nvGraphicFramePr>
          <p:cNvPr id="108596" name="Object 52"/>
          <p:cNvGraphicFramePr>
            <a:graphicFrameLocks noChangeAspect="1"/>
          </p:cNvGraphicFramePr>
          <p:nvPr/>
        </p:nvGraphicFramePr>
        <p:xfrm>
          <a:off x="4271963" y="2276475"/>
          <a:ext cx="4621212" cy="1423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691" name="Rovnice" r:id="rId3" imgW="2717640" imgH="838080" progId="Equation.3">
                  <p:embed/>
                </p:oleObj>
              </mc:Choice>
              <mc:Fallback>
                <p:oleObj name="Rovnice" r:id="rId3" imgW="2717640" imgH="838080" progId="Equation.3">
                  <p:embed/>
                  <p:pic>
                    <p:nvPicPr>
                      <p:cNvPr id="0" name="Object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71963" y="2276475"/>
                        <a:ext cx="4621212" cy="1423988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 w="25400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8598" name="Object 54"/>
          <p:cNvGraphicFramePr>
            <a:graphicFrameLocks noChangeAspect="1"/>
          </p:cNvGraphicFramePr>
          <p:nvPr/>
        </p:nvGraphicFramePr>
        <p:xfrm>
          <a:off x="160338" y="5392738"/>
          <a:ext cx="8732837" cy="915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692" name="Rovnice" r:id="rId5" imgW="3746160" imgH="393480" progId="Equation.3">
                  <p:embed/>
                </p:oleObj>
              </mc:Choice>
              <mc:Fallback>
                <p:oleObj name="Rovnice" r:id="rId5" imgW="3746160" imgH="393480" progId="Equation.3">
                  <p:embed/>
                  <p:pic>
                    <p:nvPicPr>
                      <p:cNvPr id="0" name="Object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338" y="5392738"/>
                        <a:ext cx="8732837" cy="915987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 w="25400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85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85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8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8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85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85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8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8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85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85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8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85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85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8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46" grpId="0"/>
      <p:bldP spid="108547" grpId="0"/>
      <p:bldP spid="10854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18487" cy="504825"/>
          </a:xfrm>
        </p:spPr>
        <p:txBody>
          <a:bodyPr/>
          <a:lstStyle/>
          <a:p>
            <a:r>
              <a:rPr lang="cs-CZ" altLang="cs-CZ" sz="2800" b="1" u="sng">
                <a:solidFill>
                  <a:schemeClr val="bg2"/>
                </a:solidFill>
                <a:effectLst/>
              </a:rPr>
              <a:t>Příklady</a:t>
            </a:r>
          </a:p>
        </p:txBody>
      </p:sp>
      <p:sp>
        <p:nvSpPr>
          <p:cNvPr id="109571" name="Text Box 3"/>
          <p:cNvSpPr txBox="1">
            <a:spLocks noChangeArrowheads="1"/>
          </p:cNvSpPr>
          <p:nvPr/>
        </p:nvSpPr>
        <p:spPr bwMode="auto">
          <a:xfrm>
            <a:off x="250825" y="692150"/>
            <a:ext cx="8785225" cy="12160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defTabSz="1222375"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162050" defTabSz="1222375"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41438" defTabSz="1222375"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20825" defTabSz="1222375"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1222375"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1222375" fontAlgn="base">
              <a:spcBef>
                <a:spcPct val="0"/>
              </a:spcBef>
              <a:spcAft>
                <a:spcPct val="0"/>
              </a:spcAft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1222375" fontAlgn="base">
              <a:spcBef>
                <a:spcPct val="0"/>
              </a:spcBef>
              <a:spcAft>
                <a:spcPct val="0"/>
              </a:spcAft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1222375" fontAlgn="base">
              <a:spcBef>
                <a:spcPct val="0"/>
              </a:spcBef>
              <a:spcAft>
                <a:spcPct val="0"/>
              </a:spcAft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1222375" fontAlgn="base">
              <a:spcBef>
                <a:spcPct val="0"/>
              </a:spcBef>
              <a:spcAft>
                <a:spcPct val="0"/>
              </a:spcAft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Vypočítejte úbytek napětí a ztráty na stejnosměrném vedení s rovnoměrným odběrem. Jmenovité napětí a napětí na počátku vedení je 500 V, průřez vedení je 120 mm</a:t>
            </a:r>
            <a:r>
              <a:rPr lang="cs-CZ" altLang="cs-CZ" b="1" baseline="30000">
                <a:solidFill>
                  <a:schemeClr val="bg2"/>
                </a:solidFill>
                <a:sym typeface="Symbol" panose="05050102010706020507" pitchFamily="18" charset="2"/>
              </a:rPr>
              <a:t>2</a:t>
            </a:r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, materiál vodiče hliník. Na vedení je 30 odběrných míst s výkonem p = 4kW A, jednotlivé odběry jsou vzdáleny r = 20 m,</a:t>
            </a:r>
          </a:p>
        </p:txBody>
      </p:sp>
      <p:sp>
        <p:nvSpPr>
          <p:cNvPr id="109572" name="Text Box 4"/>
          <p:cNvSpPr txBox="1">
            <a:spLocks noChangeArrowheads="1"/>
          </p:cNvSpPr>
          <p:nvPr/>
        </p:nvSpPr>
        <p:spPr bwMode="auto">
          <a:xfrm>
            <a:off x="250825" y="2060575"/>
            <a:ext cx="8785225" cy="7588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defTabSz="1270000">
              <a:tabLst>
                <a:tab pos="811213" algn="l"/>
                <a:tab pos="1165225" algn="l"/>
                <a:tab pos="1349375" algn="l"/>
                <a:tab pos="2606675" algn="l"/>
                <a:tab pos="4664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162050" defTabSz="1270000">
              <a:tabLst>
                <a:tab pos="811213" algn="l"/>
                <a:tab pos="1165225" algn="l"/>
                <a:tab pos="1349375" algn="l"/>
                <a:tab pos="2606675" algn="l"/>
                <a:tab pos="4664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41438" defTabSz="1270000">
              <a:tabLst>
                <a:tab pos="811213" algn="l"/>
                <a:tab pos="1165225" algn="l"/>
                <a:tab pos="1349375" algn="l"/>
                <a:tab pos="2606675" algn="l"/>
                <a:tab pos="4664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20825" defTabSz="1270000">
              <a:tabLst>
                <a:tab pos="811213" algn="l"/>
                <a:tab pos="1165225" algn="l"/>
                <a:tab pos="1349375" algn="l"/>
                <a:tab pos="2606675" algn="l"/>
                <a:tab pos="4664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1270000">
              <a:tabLst>
                <a:tab pos="811213" algn="l"/>
                <a:tab pos="1165225" algn="l"/>
                <a:tab pos="1349375" algn="l"/>
                <a:tab pos="2606675" algn="l"/>
                <a:tab pos="4664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1270000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165225" algn="l"/>
                <a:tab pos="1349375" algn="l"/>
                <a:tab pos="2606675" algn="l"/>
                <a:tab pos="4664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1270000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165225" algn="l"/>
                <a:tab pos="1349375" algn="l"/>
                <a:tab pos="2606675" algn="l"/>
                <a:tab pos="4664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1270000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165225" algn="l"/>
                <a:tab pos="1349375" algn="l"/>
                <a:tab pos="2606675" algn="l"/>
                <a:tab pos="4664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1270000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165225" algn="l"/>
                <a:tab pos="1349375" algn="l"/>
                <a:tab pos="2606675" algn="l"/>
                <a:tab pos="4664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100" b="1" dirty="0">
                <a:solidFill>
                  <a:schemeClr val="bg2"/>
                </a:solidFill>
                <a:sym typeface="Symbol" panose="05050102010706020507" pitchFamily="18" charset="2"/>
              </a:rPr>
              <a:t>Výpočet celkového výkonu odběru</a:t>
            </a:r>
            <a:r>
              <a:rPr lang="cs-CZ" altLang="cs-CZ" sz="2100" b="1" dirty="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	P = n * p = 30 * 4 = 120 kW</a:t>
            </a:r>
          </a:p>
          <a:p>
            <a:r>
              <a:rPr lang="cs-CZ" altLang="cs-CZ" sz="2100" b="1" dirty="0">
                <a:solidFill>
                  <a:schemeClr val="bg2"/>
                </a:solidFill>
                <a:sym typeface="Symbol" panose="05050102010706020507" pitchFamily="18" charset="2"/>
              </a:rPr>
              <a:t>Výpočet délky vedení	</a:t>
            </a:r>
            <a:r>
              <a:rPr lang="cs-CZ" altLang="cs-CZ" sz="2100" b="1" dirty="0" smtClean="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L </a:t>
            </a:r>
            <a:r>
              <a:rPr lang="cs-CZ" altLang="cs-CZ" sz="2100" b="1" dirty="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= n * r = 30 * 20 = 600 m</a:t>
            </a:r>
          </a:p>
        </p:txBody>
      </p:sp>
      <p:graphicFrame>
        <p:nvGraphicFramePr>
          <p:cNvPr id="109586" name="Object 18"/>
          <p:cNvGraphicFramePr>
            <a:graphicFrameLocks noChangeAspect="1"/>
          </p:cNvGraphicFramePr>
          <p:nvPr/>
        </p:nvGraphicFramePr>
        <p:xfrm>
          <a:off x="1692275" y="2997200"/>
          <a:ext cx="6299200" cy="923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683" name="Rovnice" r:id="rId3" imgW="2857320" imgH="419040" progId="Equation.3">
                  <p:embed/>
                </p:oleObj>
              </mc:Choice>
              <mc:Fallback>
                <p:oleObj name="Rovnice" r:id="rId3" imgW="2857320" imgH="419040" progId="Equation.3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2275" y="2997200"/>
                        <a:ext cx="6299200" cy="923925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 w="25400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9587" name="Object 19"/>
          <p:cNvGraphicFramePr>
            <a:graphicFrameLocks noChangeAspect="1"/>
          </p:cNvGraphicFramePr>
          <p:nvPr/>
        </p:nvGraphicFramePr>
        <p:xfrm>
          <a:off x="134938" y="4048125"/>
          <a:ext cx="8821737" cy="974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684" name="Rovnice" r:id="rId5" imgW="3784320" imgH="419040" progId="Equation.3">
                  <p:embed/>
                </p:oleObj>
              </mc:Choice>
              <mc:Fallback>
                <p:oleObj name="Rovnice" r:id="rId5" imgW="3784320" imgH="419040" progId="Equation.3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938" y="4048125"/>
                        <a:ext cx="8821737" cy="974725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 w="25400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9588" name="Text Box 20"/>
          <p:cNvSpPr txBox="1">
            <a:spLocks noChangeArrowheads="1"/>
          </p:cNvSpPr>
          <p:nvPr/>
        </p:nvSpPr>
        <p:spPr bwMode="auto">
          <a:xfrm>
            <a:off x="179388" y="5373688"/>
            <a:ext cx="8785225" cy="12160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defTabSz="1222375"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162050" defTabSz="1222375"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41438" defTabSz="1222375"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20825" defTabSz="1222375"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1222375"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1222375" fontAlgn="base">
              <a:spcBef>
                <a:spcPct val="0"/>
              </a:spcBef>
              <a:spcAft>
                <a:spcPct val="0"/>
              </a:spcAft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1222375" fontAlgn="base">
              <a:spcBef>
                <a:spcPct val="0"/>
              </a:spcBef>
              <a:spcAft>
                <a:spcPct val="0"/>
              </a:spcAft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1222375" fontAlgn="base">
              <a:spcBef>
                <a:spcPct val="0"/>
              </a:spcBef>
              <a:spcAft>
                <a:spcPct val="0"/>
              </a:spcAft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1222375" fontAlgn="base">
              <a:spcBef>
                <a:spcPct val="0"/>
              </a:spcBef>
              <a:spcAft>
                <a:spcPct val="0"/>
              </a:spcAft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Vypočítejte průřez stejnosměrného vedení s rovnoměrným odběrem. Jmenovité napětí a napětí na počátku vedení je 200 V, dovolený úbytek napětí jsou 3%, materiál vodiče měď. Na vedení je 10 odběrných míst s výkonem </a:t>
            </a:r>
          </a:p>
          <a:p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p = 1kW A, jednotlivé odběry jsou vzdáleny r = 15 m,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9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95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95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9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95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95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9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95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95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9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95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95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9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9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9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9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570" grpId="0"/>
      <p:bldP spid="109571" grpId="0"/>
      <p:bldP spid="109572" grpId="0"/>
      <p:bldP spid="10958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15888"/>
            <a:ext cx="8713788" cy="647700"/>
          </a:xfrm>
        </p:spPr>
        <p:txBody>
          <a:bodyPr/>
          <a:lstStyle/>
          <a:p>
            <a:r>
              <a:rPr lang="cs-CZ" altLang="cs-CZ" sz="3400" b="1" u="sng">
                <a:solidFill>
                  <a:schemeClr val="bg2"/>
                </a:solidFill>
                <a:effectLst/>
              </a:rPr>
              <a:t>Paprskové (rozvětvené) vedení</a:t>
            </a:r>
          </a:p>
        </p:txBody>
      </p:sp>
      <p:sp>
        <p:nvSpPr>
          <p:cNvPr id="110638" name="Text Box 46"/>
          <p:cNvSpPr txBox="1">
            <a:spLocks noChangeArrowheads="1"/>
          </p:cNvSpPr>
          <p:nvPr/>
        </p:nvSpPr>
        <p:spPr bwMode="auto">
          <a:xfrm>
            <a:off x="107950" y="4797425"/>
            <a:ext cx="8926513" cy="185578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54013" indent="-354013" defTabSz="1222375">
              <a:tabLst>
                <a:tab pos="52006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344613" defTabSz="1222375">
              <a:tabLst>
                <a:tab pos="52006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524000" defTabSz="1222375">
              <a:tabLst>
                <a:tab pos="52006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3388" defTabSz="1222375">
              <a:tabLst>
                <a:tab pos="52006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82775" defTabSz="1222375">
              <a:tabLst>
                <a:tab pos="52006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39975" defTabSz="1222375" fontAlgn="base">
              <a:spcBef>
                <a:spcPct val="0"/>
              </a:spcBef>
              <a:spcAft>
                <a:spcPct val="0"/>
              </a:spcAft>
              <a:tabLst>
                <a:tab pos="52006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97175" defTabSz="1222375" fontAlgn="base">
              <a:spcBef>
                <a:spcPct val="0"/>
              </a:spcBef>
              <a:spcAft>
                <a:spcPct val="0"/>
              </a:spcAft>
              <a:tabLst>
                <a:tab pos="52006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54375" defTabSz="1222375" fontAlgn="base">
              <a:spcBef>
                <a:spcPct val="0"/>
              </a:spcBef>
              <a:spcAft>
                <a:spcPct val="0"/>
              </a:spcAft>
              <a:tabLst>
                <a:tab pos="52006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11575" defTabSz="1222375" fontAlgn="base">
              <a:spcBef>
                <a:spcPct val="0"/>
              </a:spcBef>
              <a:spcAft>
                <a:spcPct val="0"/>
              </a:spcAft>
              <a:tabLst>
                <a:tab pos="52006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Paprsková síť je jeden z nejčastějších průmyslových rozvodů</a:t>
            </a:r>
          </a:p>
          <a:p>
            <a:pPr>
              <a:spcBef>
                <a:spcPct val="50000"/>
              </a:spcBef>
            </a:pPr>
            <a:r>
              <a:rPr lang="cs-CZ" altLang="cs-CZ" sz="2000" b="1" dirty="0">
                <a:solidFill>
                  <a:schemeClr val="bg2"/>
                </a:solidFill>
                <a:sym typeface="Symbol" panose="05050102010706020507" pitchFamily="18" charset="2"/>
              </a:rPr>
              <a:t>1.	</a:t>
            </a:r>
            <a:r>
              <a:rPr lang="cs-CZ" altLang="cs-CZ" sz="2000" b="1" u="sng" dirty="0">
                <a:solidFill>
                  <a:schemeClr val="bg2"/>
                </a:solidFill>
                <a:sym typeface="Symbol" panose="05050102010706020507" pitchFamily="18" charset="2"/>
              </a:rPr>
              <a:t>Výpočet celkového napájecího proudu</a:t>
            </a:r>
            <a:r>
              <a:rPr lang="cs-CZ" altLang="cs-CZ" sz="2000" b="1" dirty="0">
                <a:solidFill>
                  <a:schemeClr val="bg2"/>
                </a:solidFill>
                <a:sym typeface="Symbol" panose="05050102010706020507" pitchFamily="18" charset="2"/>
              </a:rPr>
              <a:t>	I = </a:t>
            </a:r>
            <a:r>
              <a:rPr lang="cs-CZ" altLang="cs-CZ" sz="2000" b="1" dirty="0" err="1">
                <a:solidFill>
                  <a:schemeClr val="bg2"/>
                </a:solidFill>
                <a:sym typeface="Symbol" panose="05050102010706020507" pitchFamily="18" charset="2"/>
              </a:rPr>
              <a:t>I</a:t>
            </a:r>
            <a:r>
              <a:rPr lang="cs-CZ" altLang="cs-CZ" sz="2000" b="1" baseline="-25000" dirty="0" err="1">
                <a:solidFill>
                  <a:schemeClr val="bg2"/>
                </a:solidFill>
                <a:sym typeface="Symbol" panose="05050102010706020507" pitchFamily="18" charset="2"/>
              </a:rPr>
              <a:t>k</a:t>
            </a:r>
            <a:endParaRPr lang="cs-CZ" altLang="cs-CZ" sz="2000" b="1" dirty="0">
              <a:solidFill>
                <a:schemeClr val="bg2"/>
              </a:solidFill>
              <a:sym typeface="Symbol" panose="05050102010706020507" pitchFamily="18" charset="2"/>
            </a:endParaRPr>
          </a:p>
          <a:p>
            <a:pPr>
              <a:spcBef>
                <a:spcPct val="50000"/>
              </a:spcBef>
            </a:pPr>
            <a:r>
              <a:rPr lang="cs-CZ" altLang="cs-CZ" sz="2000" b="1" dirty="0">
                <a:solidFill>
                  <a:schemeClr val="bg2"/>
                </a:solidFill>
                <a:sym typeface="Symbol" panose="05050102010706020507" pitchFamily="18" charset="2"/>
              </a:rPr>
              <a:t>2.	</a:t>
            </a:r>
            <a:r>
              <a:rPr lang="cs-CZ" altLang="cs-CZ" sz="2000" b="1" u="sng" dirty="0">
                <a:solidFill>
                  <a:schemeClr val="bg2"/>
                </a:solidFill>
                <a:sym typeface="Symbol" panose="05050102010706020507" pitchFamily="18" charset="2"/>
              </a:rPr>
              <a:t>Určení kmenového vedení</a:t>
            </a:r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 – převedeme paprskový rozvod na vedení napájené z jedné strany, ve kterém budou zahrnuty všechny odběry a pro které musí platit, že na jeho konci je největší úbytek napětí z celého rozvodu.</a:t>
            </a:r>
            <a:endParaRPr lang="cs-CZ" altLang="cs-CZ" b="1" baseline="-25000" dirty="0">
              <a:solidFill>
                <a:schemeClr val="bg2"/>
              </a:solidFill>
              <a:sym typeface="Symbol" panose="05050102010706020507" pitchFamily="18" charset="2"/>
            </a:endParaRPr>
          </a:p>
        </p:txBody>
      </p:sp>
      <p:grpSp>
        <p:nvGrpSpPr>
          <p:cNvPr id="110680" name="Group 88"/>
          <p:cNvGrpSpPr>
            <a:grpSpLocks/>
          </p:cNvGrpSpPr>
          <p:nvPr/>
        </p:nvGrpSpPr>
        <p:grpSpPr bwMode="auto">
          <a:xfrm>
            <a:off x="1184275" y="765175"/>
            <a:ext cx="6051550" cy="3803650"/>
            <a:chOff x="746" y="482"/>
            <a:chExt cx="3812" cy="2396"/>
          </a:xfrm>
        </p:grpSpPr>
        <p:sp>
          <p:nvSpPr>
            <p:cNvPr id="110596" name="Oval 4"/>
            <p:cNvSpPr>
              <a:spLocks noChangeAspect="1" noChangeArrowheads="1"/>
            </p:cNvSpPr>
            <p:nvPr/>
          </p:nvSpPr>
          <p:spPr bwMode="auto">
            <a:xfrm>
              <a:off x="1698" y="1888"/>
              <a:ext cx="91" cy="91"/>
            </a:xfrm>
            <a:prstGeom prst="ellipse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sp>
          <p:nvSpPr>
            <p:cNvPr id="110597" name="Oval 5"/>
            <p:cNvSpPr>
              <a:spLocks noChangeAspect="1" noChangeArrowheads="1"/>
            </p:cNvSpPr>
            <p:nvPr/>
          </p:nvSpPr>
          <p:spPr bwMode="auto">
            <a:xfrm>
              <a:off x="2378" y="1888"/>
              <a:ext cx="91" cy="91"/>
            </a:xfrm>
            <a:prstGeom prst="ellipse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sp>
          <p:nvSpPr>
            <p:cNvPr id="110598" name="Oval 6"/>
            <p:cNvSpPr>
              <a:spLocks noChangeAspect="1" noChangeArrowheads="1"/>
            </p:cNvSpPr>
            <p:nvPr/>
          </p:nvSpPr>
          <p:spPr bwMode="auto">
            <a:xfrm>
              <a:off x="3058" y="2206"/>
              <a:ext cx="91" cy="91"/>
            </a:xfrm>
            <a:prstGeom prst="ellipse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sp>
          <p:nvSpPr>
            <p:cNvPr id="110599" name="Oval 7"/>
            <p:cNvSpPr>
              <a:spLocks noChangeAspect="1" noChangeArrowheads="1"/>
            </p:cNvSpPr>
            <p:nvPr/>
          </p:nvSpPr>
          <p:spPr bwMode="auto">
            <a:xfrm>
              <a:off x="3648" y="2342"/>
              <a:ext cx="91" cy="91"/>
            </a:xfrm>
            <a:prstGeom prst="ellipse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sp>
          <p:nvSpPr>
            <p:cNvPr id="110600" name="Oval 8"/>
            <p:cNvSpPr>
              <a:spLocks noChangeAspect="1" noChangeArrowheads="1"/>
            </p:cNvSpPr>
            <p:nvPr/>
          </p:nvSpPr>
          <p:spPr bwMode="auto">
            <a:xfrm>
              <a:off x="1017" y="1888"/>
              <a:ext cx="91" cy="91"/>
            </a:xfrm>
            <a:prstGeom prst="ellips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sp>
          <p:nvSpPr>
            <p:cNvPr id="110601" name="Oval 9"/>
            <p:cNvSpPr>
              <a:spLocks noChangeAspect="1" noChangeArrowheads="1"/>
            </p:cNvSpPr>
            <p:nvPr/>
          </p:nvSpPr>
          <p:spPr bwMode="auto">
            <a:xfrm>
              <a:off x="2877" y="1253"/>
              <a:ext cx="91" cy="91"/>
            </a:xfrm>
            <a:prstGeom prst="ellipse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sp>
          <p:nvSpPr>
            <p:cNvPr id="110602" name="Oval 10"/>
            <p:cNvSpPr>
              <a:spLocks noChangeAspect="1" noChangeArrowheads="1"/>
            </p:cNvSpPr>
            <p:nvPr/>
          </p:nvSpPr>
          <p:spPr bwMode="auto">
            <a:xfrm>
              <a:off x="3648" y="1752"/>
              <a:ext cx="91" cy="91"/>
            </a:xfrm>
            <a:prstGeom prst="ellipse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cxnSp>
          <p:nvCxnSpPr>
            <p:cNvPr id="110603" name="AutoShape 11"/>
            <p:cNvCxnSpPr>
              <a:cxnSpLocks noChangeShapeType="1"/>
              <a:stCxn id="110600" idx="6"/>
              <a:endCxn id="110596" idx="2"/>
            </p:cNvCxnSpPr>
            <p:nvPr/>
          </p:nvCxnSpPr>
          <p:spPr bwMode="auto">
            <a:xfrm>
              <a:off x="1120" y="1934"/>
              <a:ext cx="570" cy="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0604" name="AutoShape 12"/>
            <p:cNvCxnSpPr>
              <a:cxnSpLocks noChangeShapeType="1"/>
              <a:stCxn id="110596" idx="6"/>
              <a:endCxn id="110597" idx="2"/>
            </p:cNvCxnSpPr>
            <p:nvPr/>
          </p:nvCxnSpPr>
          <p:spPr bwMode="auto">
            <a:xfrm>
              <a:off x="1797" y="1934"/>
              <a:ext cx="573" cy="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0606" name="AutoShape 14"/>
            <p:cNvCxnSpPr>
              <a:cxnSpLocks noChangeShapeType="1"/>
              <a:stCxn id="110598" idx="6"/>
              <a:endCxn id="110599" idx="2"/>
            </p:cNvCxnSpPr>
            <p:nvPr/>
          </p:nvCxnSpPr>
          <p:spPr bwMode="auto">
            <a:xfrm>
              <a:off x="3157" y="2252"/>
              <a:ext cx="483" cy="136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0609" name="Line 17"/>
            <p:cNvSpPr>
              <a:spLocks noChangeShapeType="1"/>
            </p:cNvSpPr>
            <p:nvPr/>
          </p:nvSpPr>
          <p:spPr bwMode="auto">
            <a:xfrm>
              <a:off x="1744" y="1979"/>
              <a:ext cx="0" cy="27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10610" name="Line 18"/>
            <p:cNvSpPr>
              <a:spLocks noChangeShapeType="1"/>
            </p:cNvSpPr>
            <p:nvPr/>
          </p:nvSpPr>
          <p:spPr bwMode="auto">
            <a:xfrm>
              <a:off x="3103" y="2296"/>
              <a:ext cx="0" cy="31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10611" name="Line 19"/>
            <p:cNvSpPr>
              <a:spLocks noChangeShapeType="1"/>
            </p:cNvSpPr>
            <p:nvPr/>
          </p:nvSpPr>
          <p:spPr bwMode="auto">
            <a:xfrm>
              <a:off x="3693" y="2432"/>
              <a:ext cx="0" cy="31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10612" name="Line 20"/>
            <p:cNvSpPr>
              <a:spLocks noChangeShapeType="1"/>
            </p:cNvSpPr>
            <p:nvPr/>
          </p:nvSpPr>
          <p:spPr bwMode="auto">
            <a:xfrm>
              <a:off x="3693" y="1843"/>
              <a:ext cx="0" cy="31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10613" name="Line 21"/>
            <p:cNvSpPr>
              <a:spLocks noChangeShapeType="1"/>
            </p:cNvSpPr>
            <p:nvPr/>
          </p:nvSpPr>
          <p:spPr bwMode="auto">
            <a:xfrm>
              <a:off x="4419" y="1389"/>
              <a:ext cx="0" cy="31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10614" name="Line 22"/>
            <p:cNvSpPr>
              <a:spLocks noChangeShapeType="1"/>
            </p:cNvSpPr>
            <p:nvPr/>
          </p:nvSpPr>
          <p:spPr bwMode="auto">
            <a:xfrm>
              <a:off x="2424" y="1979"/>
              <a:ext cx="0" cy="31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10615" name="Text Box 23"/>
            <p:cNvSpPr txBox="1">
              <a:spLocks noChangeArrowheads="1"/>
            </p:cNvSpPr>
            <p:nvPr/>
          </p:nvSpPr>
          <p:spPr bwMode="auto">
            <a:xfrm>
              <a:off x="2332" y="1714"/>
              <a:ext cx="12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110616" name="Text Box 24"/>
            <p:cNvSpPr txBox="1">
              <a:spLocks noChangeArrowheads="1"/>
            </p:cNvSpPr>
            <p:nvPr/>
          </p:nvSpPr>
          <p:spPr bwMode="auto">
            <a:xfrm>
              <a:off x="1754" y="1707"/>
              <a:ext cx="12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1</a:t>
              </a:r>
            </a:p>
          </p:txBody>
        </p:sp>
        <p:sp>
          <p:nvSpPr>
            <p:cNvPr id="110619" name="Text Box 27"/>
            <p:cNvSpPr txBox="1">
              <a:spLocks noChangeArrowheads="1"/>
            </p:cNvSpPr>
            <p:nvPr/>
          </p:nvSpPr>
          <p:spPr bwMode="auto">
            <a:xfrm>
              <a:off x="1109" y="1707"/>
              <a:ext cx="12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110620" name="Text Box 28"/>
            <p:cNvSpPr txBox="1">
              <a:spLocks noChangeArrowheads="1"/>
            </p:cNvSpPr>
            <p:nvPr/>
          </p:nvSpPr>
          <p:spPr bwMode="auto">
            <a:xfrm>
              <a:off x="3693" y="2070"/>
              <a:ext cx="139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5</a:t>
              </a:r>
            </a:p>
          </p:txBody>
        </p:sp>
        <p:sp>
          <p:nvSpPr>
            <p:cNvPr id="110623" name="Text Box 31"/>
            <p:cNvSpPr txBox="1">
              <a:spLocks noChangeArrowheads="1"/>
            </p:cNvSpPr>
            <p:nvPr/>
          </p:nvSpPr>
          <p:spPr bwMode="auto">
            <a:xfrm>
              <a:off x="3739" y="2659"/>
              <a:ext cx="139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4</a:t>
              </a:r>
            </a:p>
          </p:txBody>
        </p:sp>
        <p:sp>
          <p:nvSpPr>
            <p:cNvPr id="110624" name="Text Box 32"/>
            <p:cNvSpPr txBox="1">
              <a:spLocks noChangeArrowheads="1"/>
            </p:cNvSpPr>
            <p:nvPr/>
          </p:nvSpPr>
          <p:spPr bwMode="auto">
            <a:xfrm>
              <a:off x="2967" y="2523"/>
              <a:ext cx="139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3</a:t>
              </a:r>
            </a:p>
          </p:txBody>
        </p:sp>
        <p:sp>
          <p:nvSpPr>
            <p:cNvPr id="110625" name="Text Box 33"/>
            <p:cNvSpPr txBox="1">
              <a:spLocks noChangeArrowheads="1"/>
            </p:cNvSpPr>
            <p:nvPr/>
          </p:nvSpPr>
          <p:spPr bwMode="auto">
            <a:xfrm>
              <a:off x="2287" y="2206"/>
              <a:ext cx="139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110626" name="Text Box 34"/>
            <p:cNvSpPr txBox="1">
              <a:spLocks noChangeArrowheads="1"/>
            </p:cNvSpPr>
            <p:nvPr/>
          </p:nvSpPr>
          <p:spPr bwMode="auto">
            <a:xfrm>
              <a:off x="1607" y="2160"/>
              <a:ext cx="139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1</a:t>
              </a:r>
            </a:p>
          </p:txBody>
        </p:sp>
        <p:sp>
          <p:nvSpPr>
            <p:cNvPr id="110627" name="Text Box 35"/>
            <p:cNvSpPr txBox="1">
              <a:spLocks noChangeArrowheads="1"/>
            </p:cNvSpPr>
            <p:nvPr/>
          </p:nvSpPr>
          <p:spPr bwMode="auto">
            <a:xfrm>
              <a:off x="4192" y="981"/>
              <a:ext cx="139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9</a:t>
              </a:r>
            </a:p>
          </p:txBody>
        </p:sp>
        <p:sp>
          <p:nvSpPr>
            <p:cNvPr id="110631" name="Text Box 39"/>
            <p:cNvSpPr txBox="1">
              <a:spLocks noChangeArrowheads="1"/>
            </p:cNvSpPr>
            <p:nvPr/>
          </p:nvSpPr>
          <p:spPr bwMode="auto">
            <a:xfrm>
              <a:off x="927" y="1245"/>
              <a:ext cx="8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</a:p>
          </p:txBody>
        </p:sp>
        <p:sp>
          <p:nvSpPr>
            <p:cNvPr id="110632" name="Text Box 40"/>
            <p:cNvSpPr txBox="1">
              <a:spLocks noChangeArrowheads="1"/>
            </p:cNvSpPr>
            <p:nvPr/>
          </p:nvSpPr>
          <p:spPr bwMode="auto">
            <a:xfrm>
              <a:off x="746" y="1676"/>
              <a:ext cx="203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FF"/>
                  </a:solidFill>
                  <a:latin typeface="Arial" panose="020B0604020202020204" pitchFamily="34" charset="0"/>
                </a:rPr>
                <a:t>U</a:t>
              </a:r>
              <a:r>
                <a:rPr lang="cs-CZ" altLang="cs-CZ" b="1" baseline="-25000">
                  <a:solidFill>
                    <a:srgbClr val="0000FF"/>
                  </a:solidFill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110633" name="Line 41"/>
            <p:cNvSpPr>
              <a:spLocks noChangeShapeType="1"/>
            </p:cNvSpPr>
            <p:nvPr/>
          </p:nvSpPr>
          <p:spPr bwMode="auto">
            <a:xfrm>
              <a:off x="1063" y="1291"/>
              <a:ext cx="0" cy="59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cxnSp>
          <p:nvCxnSpPr>
            <p:cNvPr id="110645" name="AutoShape 53"/>
            <p:cNvCxnSpPr>
              <a:cxnSpLocks noChangeShapeType="1"/>
              <a:stCxn id="110598" idx="7"/>
              <a:endCxn id="110602" idx="3"/>
            </p:cNvCxnSpPr>
            <p:nvPr/>
          </p:nvCxnSpPr>
          <p:spPr bwMode="auto">
            <a:xfrm flipV="1">
              <a:off x="3136" y="1838"/>
              <a:ext cx="525" cy="373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0646" name="AutoShape 54"/>
            <p:cNvCxnSpPr>
              <a:cxnSpLocks noChangeShapeType="1"/>
              <a:stCxn id="110597" idx="6"/>
              <a:endCxn id="110598" idx="2"/>
            </p:cNvCxnSpPr>
            <p:nvPr/>
          </p:nvCxnSpPr>
          <p:spPr bwMode="auto">
            <a:xfrm>
              <a:off x="2477" y="1934"/>
              <a:ext cx="573" cy="318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0647" name="Oval 55"/>
            <p:cNvSpPr>
              <a:spLocks noChangeAspect="1" noChangeArrowheads="1"/>
            </p:cNvSpPr>
            <p:nvPr/>
          </p:nvSpPr>
          <p:spPr bwMode="auto">
            <a:xfrm>
              <a:off x="3421" y="709"/>
              <a:ext cx="91" cy="91"/>
            </a:xfrm>
            <a:prstGeom prst="ellipse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sp>
          <p:nvSpPr>
            <p:cNvPr id="110648" name="Oval 56"/>
            <p:cNvSpPr>
              <a:spLocks noChangeAspect="1" noChangeArrowheads="1"/>
            </p:cNvSpPr>
            <p:nvPr/>
          </p:nvSpPr>
          <p:spPr bwMode="auto">
            <a:xfrm>
              <a:off x="4147" y="663"/>
              <a:ext cx="91" cy="91"/>
            </a:xfrm>
            <a:prstGeom prst="ellipse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sp>
          <p:nvSpPr>
            <p:cNvPr id="110649" name="Oval 57"/>
            <p:cNvSpPr>
              <a:spLocks noChangeAspect="1" noChangeArrowheads="1"/>
            </p:cNvSpPr>
            <p:nvPr/>
          </p:nvSpPr>
          <p:spPr bwMode="auto">
            <a:xfrm>
              <a:off x="4374" y="1298"/>
              <a:ext cx="91" cy="91"/>
            </a:xfrm>
            <a:prstGeom prst="ellipse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cxnSp>
          <p:nvCxnSpPr>
            <p:cNvPr id="110650" name="AutoShape 58"/>
            <p:cNvCxnSpPr>
              <a:cxnSpLocks noChangeShapeType="1"/>
              <a:stCxn id="110597" idx="7"/>
              <a:endCxn id="110601" idx="3"/>
            </p:cNvCxnSpPr>
            <p:nvPr/>
          </p:nvCxnSpPr>
          <p:spPr bwMode="auto">
            <a:xfrm flipV="1">
              <a:off x="2456" y="1339"/>
              <a:ext cx="434" cy="554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0651" name="AutoShape 59"/>
            <p:cNvCxnSpPr>
              <a:cxnSpLocks noChangeShapeType="1"/>
              <a:stCxn id="110601" idx="6"/>
              <a:endCxn id="110649" idx="2"/>
            </p:cNvCxnSpPr>
            <p:nvPr/>
          </p:nvCxnSpPr>
          <p:spPr bwMode="auto">
            <a:xfrm>
              <a:off x="2976" y="1299"/>
              <a:ext cx="1390" cy="45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0652" name="AutoShape 60"/>
            <p:cNvCxnSpPr>
              <a:cxnSpLocks noChangeShapeType="1"/>
              <a:stCxn id="110601" idx="7"/>
              <a:endCxn id="110647" idx="3"/>
            </p:cNvCxnSpPr>
            <p:nvPr/>
          </p:nvCxnSpPr>
          <p:spPr bwMode="auto">
            <a:xfrm flipV="1">
              <a:off x="2955" y="795"/>
              <a:ext cx="479" cy="463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0653" name="AutoShape 61"/>
            <p:cNvCxnSpPr>
              <a:cxnSpLocks noChangeShapeType="1"/>
              <a:stCxn id="110647" idx="6"/>
              <a:endCxn id="110648" idx="2"/>
            </p:cNvCxnSpPr>
            <p:nvPr/>
          </p:nvCxnSpPr>
          <p:spPr bwMode="auto">
            <a:xfrm flipV="1">
              <a:off x="3520" y="709"/>
              <a:ext cx="619" cy="46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0654" name="Line 62"/>
            <p:cNvSpPr>
              <a:spLocks noChangeShapeType="1"/>
            </p:cNvSpPr>
            <p:nvPr/>
          </p:nvSpPr>
          <p:spPr bwMode="auto">
            <a:xfrm>
              <a:off x="3466" y="800"/>
              <a:ext cx="0" cy="31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10655" name="Line 63"/>
            <p:cNvSpPr>
              <a:spLocks noChangeShapeType="1"/>
            </p:cNvSpPr>
            <p:nvPr/>
          </p:nvSpPr>
          <p:spPr bwMode="auto">
            <a:xfrm>
              <a:off x="4192" y="754"/>
              <a:ext cx="0" cy="31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10656" name="Line 64"/>
            <p:cNvSpPr>
              <a:spLocks noChangeShapeType="1"/>
            </p:cNvSpPr>
            <p:nvPr/>
          </p:nvSpPr>
          <p:spPr bwMode="auto">
            <a:xfrm>
              <a:off x="2922" y="1344"/>
              <a:ext cx="0" cy="31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10657" name="Text Box 65"/>
            <p:cNvSpPr txBox="1">
              <a:spLocks noChangeArrowheads="1"/>
            </p:cNvSpPr>
            <p:nvPr/>
          </p:nvSpPr>
          <p:spPr bwMode="auto">
            <a:xfrm>
              <a:off x="3466" y="1026"/>
              <a:ext cx="139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8</a:t>
              </a:r>
            </a:p>
          </p:txBody>
        </p:sp>
        <p:sp>
          <p:nvSpPr>
            <p:cNvPr id="110658" name="Text Box 66"/>
            <p:cNvSpPr txBox="1">
              <a:spLocks noChangeArrowheads="1"/>
            </p:cNvSpPr>
            <p:nvPr/>
          </p:nvSpPr>
          <p:spPr bwMode="auto">
            <a:xfrm>
              <a:off x="4419" y="1661"/>
              <a:ext cx="139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7</a:t>
              </a:r>
            </a:p>
          </p:txBody>
        </p:sp>
        <p:sp>
          <p:nvSpPr>
            <p:cNvPr id="110659" name="Text Box 67"/>
            <p:cNvSpPr txBox="1">
              <a:spLocks noChangeArrowheads="1"/>
            </p:cNvSpPr>
            <p:nvPr/>
          </p:nvSpPr>
          <p:spPr bwMode="auto">
            <a:xfrm>
              <a:off x="2922" y="1571"/>
              <a:ext cx="139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6</a:t>
              </a:r>
            </a:p>
          </p:txBody>
        </p:sp>
        <p:sp>
          <p:nvSpPr>
            <p:cNvPr id="110662" name="Text Box 70"/>
            <p:cNvSpPr txBox="1">
              <a:spLocks noChangeArrowheads="1"/>
            </p:cNvSpPr>
            <p:nvPr/>
          </p:nvSpPr>
          <p:spPr bwMode="auto">
            <a:xfrm>
              <a:off x="1380" y="1752"/>
              <a:ext cx="13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cs-CZ" altLang="cs-CZ" b="1">
                  <a:solidFill>
                    <a:srgbClr val="0000FF"/>
                  </a:solidFill>
                  <a:latin typeface="Arial" panose="020B0604020202020204" pitchFamily="34" charset="0"/>
                </a:rPr>
                <a:t>a</a:t>
              </a:r>
              <a:endParaRPr lang="cs-CZ" altLang="cs-CZ" b="1" baseline="-25000">
                <a:solidFill>
                  <a:srgbClr val="0000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0663" name="Text Box 71"/>
            <p:cNvSpPr txBox="1">
              <a:spLocks noChangeArrowheads="1"/>
            </p:cNvSpPr>
            <p:nvPr/>
          </p:nvSpPr>
          <p:spPr bwMode="auto">
            <a:xfrm>
              <a:off x="2559" y="1435"/>
              <a:ext cx="13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cs-CZ" altLang="cs-CZ" b="1">
                  <a:solidFill>
                    <a:srgbClr val="0000FF"/>
                  </a:solidFill>
                  <a:latin typeface="Arial" panose="020B0604020202020204" pitchFamily="34" charset="0"/>
                </a:rPr>
                <a:t>f</a:t>
              </a:r>
              <a:endParaRPr lang="cs-CZ" altLang="cs-CZ" b="1" baseline="-25000">
                <a:solidFill>
                  <a:srgbClr val="0000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0664" name="Text Box 72"/>
            <p:cNvSpPr txBox="1">
              <a:spLocks noChangeArrowheads="1"/>
            </p:cNvSpPr>
            <p:nvPr/>
          </p:nvSpPr>
          <p:spPr bwMode="auto">
            <a:xfrm>
              <a:off x="3058" y="845"/>
              <a:ext cx="13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cs-CZ" altLang="cs-CZ" b="1">
                  <a:solidFill>
                    <a:srgbClr val="0000FF"/>
                  </a:solidFill>
                  <a:latin typeface="Arial" panose="020B0604020202020204" pitchFamily="34" charset="0"/>
                </a:rPr>
                <a:t>g</a:t>
              </a:r>
              <a:endParaRPr lang="cs-CZ" altLang="cs-CZ" b="1" baseline="-25000">
                <a:solidFill>
                  <a:srgbClr val="0000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0665" name="Text Box 73"/>
            <p:cNvSpPr txBox="1">
              <a:spLocks noChangeArrowheads="1"/>
            </p:cNvSpPr>
            <p:nvPr/>
          </p:nvSpPr>
          <p:spPr bwMode="auto">
            <a:xfrm>
              <a:off x="3693" y="527"/>
              <a:ext cx="13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cs-CZ" altLang="cs-CZ" b="1">
                  <a:solidFill>
                    <a:srgbClr val="0000FF"/>
                  </a:solidFill>
                  <a:latin typeface="Arial" panose="020B0604020202020204" pitchFamily="34" charset="0"/>
                </a:rPr>
                <a:t>h</a:t>
              </a:r>
              <a:endParaRPr lang="cs-CZ" altLang="cs-CZ" b="1" baseline="-25000">
                <a:solidFill>
                  <a:srgbClr val="0000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0666" name="Text Box 74"/>
            <p:cNvSpPr txBox="1">
              <a:spLocks noChangeArrowheads="1"/>
            </p:cNvSpPr>
            <p:nvPr/>
          </p:nvSpPr>
          <p:spPr bwMode="auto">
            <a:xfrm>
              <a:off x="3829" y="1117"/>
              <a:ext cx="13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cs-CZ" altLang="cs-CZ" b="1">
                  <a:solidFill>
                    <a:srgbClr val="0000FF"/>
                  </a:solidFill>
                  <a:latin typeface="Arial" panose="020B0604020202020204" pitchFamily="34" charset="0"/>
                </a:rPr>
                <a:t>j</a:t>
              </a:r>
              <a:endParaRPr lang="cs-CZ" altLang="cs-CZ" b="1" baseline="-25000">
                <a:solidFill>
                  <a:srgbClr val="0000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0667" name="Text Box 75"/>
            <p:cNvSpPr txBox="1">
              <a:spLocks noChangeArrowheads="1"/>
            </p:cNvSpPr>
            <p:nvPr/>
          </p:nvSpPr>
          <p:spPr bwMode="auto">
            <a:xfrm>
              <a:off x="3285" y="1843"/>
              <a:ext cx="13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cs-CZ" altLang="cs-CZ" b="1">
                  <a:solidFill>
                    <a:srgbClr val="0000FF"/>
                  </a:solidFill>
                  <a:latin typeface="Arial" panose="020B0604020202020204" pitchFamily="34" charset="0"/>
                </a:rPr>
                <a:t>e</a:t>
              </a:r>
              <a:endParaRPr lang="cs-CZ" altLang="cs-CZ" b="1" baseline="-25000">
                <a:solidFill>
                  <a:srgbClr val="0000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0668" name="Text Box 76"/>
            <p:cNvSpPr txBox="1">
              <a:spLocks noChangeArrowheads="1"/>
            </p:cNvSpPr>
            <p:nvPr/>
          </p:nvSpPr>
          <p:spPr bwMode="auto">
            <a:xfrm>
              <a:off x="2695" y="1888"/>
              <a:ext cx="13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cs-CZ" altLang="cs-CZ" b="1">
                  <a:solidFill>
                    <a:srgbClr val="0000FF"/>
                  </a:solidFill>
                  <a:latin typeface="Arial" panose="020B0604020202020204" pitchFamily="34" charset="0"/>
                </a:rPr>
                <a:t>c</a:t>
              </a:r>
              <a:endParaRPr lang="cs-CZ" altLang="cs-CZ" b="1" baseline="-25000">
                <a:solidFill>
                  <a:srgbClr val="0000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0669" name="Text Box 77"/>
            <p:cNvSpPr txBox="1">
              <a:spLocks noChangeArrowheads="1"/>
            </p:cNvSpPr>
            <p:nvPr/>
          </p:nvSpPr>
          <p:spPr bwMode="auto">
            <a:xfrm>
              <a:off x="3376" y="2123"/>
              <a:ext cx="13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cs-CZ" altLang="cs-CZ" b="1">
                  <a:solidFill>
                    <a:srgbClr val="0000FF"/>
                  </a:solidFill>
                  <a:latin typeface="Arial" panose="020B0604020202020204" pitchFamily="34" charset="0"/>
                </a:rPr>
                <a:t>d</a:t>
              </a:r>
              <a:endParaRPr lang="cs-CZ" altLang="cs-CZ" b="1" baseline="-25000">
                <a:solidFill>
                  <a:srgbClr val="0000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0670" name="Text Box 78"/>
            <p:cNvSpPr txBox="1">
              <a:spLocks noChangeArrowheads="1"/>
            </p:cNvSpPr>
            <p:nvPr/>
          </p:nvSpPr>
          <p:spPr bwMode="auto">
            <a:xfrm>
              <a:off x="2015" y="1752"/>
              <a:ext cx="13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cs-CZ" altLang="cs-CZ" b="1">
                  <a:solidFill>
                    <a:srgbClr val="0000FF"/>
                  </a:solidFill>
                  <a:latin typeface="Arial" panose="020B0604020202020204" pitchFamily="34" charset="0"/>
                </a:rPr>
                <a:t>b</a:t>
              </a:r>
              <a:endParaRPr lang="cs-CZ" altLang="cs-CZ" b="1" baseline="-25000">
                <a:solidFill>
                  <a:srgbClr val="0000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0673" name="Text Box 81"/>
            <p:cNvSpPr txBox="1">
              <a:spLocks noChangeArrowheads="1"/>
            </p:cNvSpPr>
            <p:nvPr/>
          </p:nvSpPr>
          <p:spPr bwMode="auto">
            <a:xfrm>
              <a:off x="3742" y="2251"/>
              <a:ext cx="12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4</a:t>
              </a:r>
            </a:p>
          </p:txBody>
        </p:sp>
        <p:sp>
          <p:nvSpPr>
            <p:cNvPr id="110674" name="Text Box 82"/>
            <p:cNvSpPr txBox="1">
              <a:spLocks noChangeArrowheads="1"/>
            </p:cNvSpPr>
            <p:nvPr/>
          </p:nvSpPr>
          <p:spPr bwMode="auto">
            <a:xfrm>
              <a:off x="3606" y="1570"/>
              <a:ext cx="12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5</a:t>
              </a:r>
            </a:p>
          </p:txBody>
        </p:sp>
        <p:sp>
          <p:nvSpPr>
            <p:cNvPr id="110675" name="Text Box 83"/>
            <p:cNvSpPr txBox="1">
              <a:spLocks noChangeArrowheads="1"/>
            </p:cNvSpPr>
            <p:nvPr/>
          </p:nvSpPr>
          <p:spPr bwMode="auto">
            <a:xfrm>
              <a:off x="3016" y="2024"/>
              <a:ext cx="12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3</a:t>
              </a:r>
            </a:p>
          </p:txBody>
        </p:sp>
        <p:sp>
          <p:nvSpPr>
            <p:cNvPr id="110676" name="Text Box 84"/>
            <p:cNvSpPr txBox="1">
              <a:spLocks noChangeArrowheads="1"/>
            </p:cNvSpPr>
            <p:nvPr/>
          </p:nvSpPr>
          <p:spPr bwMode="auto">
            <a:xfrm>
              <a:off x="4195" y="482"/>
              <a:ext cx="12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9</a:t>
              </a:r>
            </a:p>
          </p:txBody>
        </p:sp>
        <p:sp>
          <p:nvSpPr>
            <p:cNvPr id="110677" name="Text Box 85"/>
            <p:cNvSpPr txBox="1">
              <a:spLocks noChangeArrowheads="1"/>
            </p:cNvSpPr>
            <p:nvPr/>
          </p:nvSpPr>
          <p:spPr bwMode="auto">
            <a:xfrm>
              <a:off x="3424" y="527"/>
              <a:ext cx="12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8</a:t>
              </a:r>
            </a:p>
          </p:txBody>
        </p:sp>
        <p:sp>
          <p:nvSpPr>
            <p:cNvPr id="110678" name="Text Box 86"/>
            <p:cNvSpPr txBox="1">
              <a:spLocks noChangeArrowheads="1"/>
            </p:cNvSpPr>
            <p:nvPr/>
          </p:nvSpPr>
          <p:spPr bwMode="auto">
            <a:xfrm>
              <a:off x="4432" y="1125"/>
              <a:ext cx="12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7</a:t>
              </a:r>
            </a:p>
          </p:txBody>
        </p:sp>
        <p:sp>
          <p:nvSpPr>
            <p:cNvPr id="110679" name="Text Box 87"/>
            <p:cNvSpPr txBox="1">
              <a:spLocks noChangeArrowheads="1"/>
            </p:cNvSpPr>
            <p:nvPr/>
          </p:nvSpPr>
          <p:spPr bwMode="auto">
            <a:xfrm>
              <a:off x="2835" y="1071"/>
              <a:ext cx="12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6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0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06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06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0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06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06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06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87325"/>
            <a:ext cx="8785225" cy="720725"/>
          </a:xfrm>
        </p:spPr>
        <p:txBody>
          <a:bodyPr/>
          <a:lstStyle/>
          <a:p>
            <a:r>
              <a:rPr lang="cs-CZ" altLang="cs-CZ" sz="4000" b="1" u="sng">
                <a:solidFill>
                  <a:schemeClr val="bg2"/>
                </a:solidFill>
                <a:effectLst/>
              </a:rPr>
              <a:t>Parametry lan AlFe (výběr)</a:t>
            </a:r>
          </a:p>
        </p:txBody>
      </p:sp>
      <p:pic>
        <p:nvPicPr>
          <p:cNvPr id="12698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69"/>
          <a:stretch>
            <a:fillRect/>
          </a:stretch>
        </p:blipFill>
        <p:spPr bwMode="auto">
          <a:xfrm>
            <a:off x="179388" y="939800"/>
            <a:ext cx="8785225" cy="580231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 bwMode="auto">
          <a:xfrm>
            <a:off x="8244408" y="939800"/>
            <a:ext cx="720205" cy="5802313"/>
          </a:xfrm>
          <a:prstGeom prst="rect">
            <a:avLst/>
          </a:prstGeom>
          <a:solidFill>
            <a:srgbClr val="CCFFCC">
              <a:alpha val="29000"/>
            </a:srgbClr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69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69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6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69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69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78" grpId="0"/>
      <p:bldP spid="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188913"/>
            <a:ext cx="4826000" cy="1368425"/>
          </a:xfrm>
        </p:spPr>
        <p:txBody>
          <a:bodyPr/>
          <a:lstStyle/>
          <a:p>
            <a:r>
              <a:rPr lang="cs-CZ" altLang="cs-CZ" sz="3800" b="1" u="sng">
                <a:solidFill>
                  <a:schemeClr val="bg2"/>
                </a:solidFill>
                <a:effectLst/>
              </a:rPr>
              <a:t>Určení kmenového vedení</a:t>
            </a:r>
          </a:p>
        </p:txBody>
      </p:sp>
      <p:sp>
        <p:nvSpPr>
          <p:cNvPr id="111619" name="Text Box 3"/>
          <p:cNvSpPr txBox="1">
            <a:spLocks noChangeArrowheads="1"/>
          </p:cNvSpPr>
          <p:nvPr/>
        </p:nvSpPr>
        <p:spPr bwMode="auto">
          <a:xfrm>
            <a:off x="107950" y="3429000"/>
            <a:ext cx="8926513" cy="33226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defTabSz="1222375">
              <a:tabLst>
                <a:tab pos="982663" algn="l"/>
                <a:tab pos="32353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344613" defTabSz="1222375">
              <a:tabLst>
                <a:tab pos="982663" algn="l"/>
                <a:tab pos="32353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524000" defTabSz="1222375">
              <a:tabLst>
                <a:tab pos="982663" algn="l"/>
                <a:tab pos="32353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3388" defTabSz="1222375">
              <a:tabLst>
                <a:tab pos="982663" algn="l"/>
                <a:tab pos="32353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82775" defTabSz="1222375">
              <a:tabLst>
                <a:tab pos="982663" algn="l"/>
                <a:tab pos="32353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39975" defTabSz="1222375" fontAlgn="base">
              <a:spcBef>
                <a:spcPct val="0"/>
              </a:spcBef>
              <a:spcAft>
                <a:spcPct val="0"/>
              </a:spcAft>
              <a:tabLst>
                <a:tab pos="982663" algn="l"/>
                <a:tab pos="32353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97175" defTabSz="1222375" fontAlgn="base">
              <a:spcBef>
                <a:spcPct val="0"/>
              </a:spcBef>
              <a:spcAft>
                <a:spcPct val="0"/>
              </a:spcAft>
              <a:tabLst>
                <a:tab pos="982663" algn="l"/>
                <a:tab pos="32353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54375" defTabSz="1222375" fontAlgn="base">
              <a:spcBef>
                <a:spcPct val="0"/>
              </a:spcBef>
              <a:spcAft>
                <a:spcPct val="0"/>
              </a:spcAft>
              <a:tabLst>
                <a:tab pos="982663" algn="l"/>
                <a:tab pos="32353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11575" defTabSz="1222375" fontAlgn="base">
              <a:spcBef>
                <a:spcPct val="0"/>
              </a:spcBef>
              <a:spcAft>
                <a:spcPct val="0"/>
              </a:spcAft>
              <a:tabLst>
                <a:tab pos="982663" algn="l"/>
                <a:tab pos="32353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Pro určení kmenového vedení – pomocí proudového (výkonového) momentu hledáme konec vedení s maximálním úbytkem.</a:t>
            </a:r>
          </a:p>
          <a:p>
            <a:pPr>
              <a:spcBef>
                <a:spcPct val="50000"/>
              </a:spcBef>
            </a:pPr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I</a:t>
            </a:r>
            <a:r>
              <a:rPr lang="cs-CZ" altLang="cs-CZ" b="1" baseline="-25000">
                <a:solidFill>
                  <a:schemeClr val="bg2"/>
                </a:solidFill>
                <a:sym typeface="Symbol" panose="05050102010706020507" pitchFamily="18" charset="2"/>
              </a:rPr>
              <a:t>34</a:t>
            </a:r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 ? I</a:t>
            </a:r>
            <a:r>
              <a:rPr lang="cs-CZ" altLang="cs-CZ" b="1" baseline="-25000">
                <a:solidFill>
                  <a:schemeClr val="bg2"/>
                </a:solidFill>
                <a:sym typeface="Symbol" panose="05050102010706020507" pitchFamily="18" charset="2"/>
              </a:rPr>
              <a:t>35	</a:t>
            </a:r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I</a:t>
            </a:r>
            <a:r>
              <a:rPr lang="cs-CZ" altLang="cs-CZ" b="1" baseline="-25000">
                <a:solidFill>
                  <a:schemeClr val="bg2"/>
                </a:solidFill>
                <a:sym typeface="Symbol" panose="05050102010706020507" pitchFamily="18" charset="2"/>
              </a:rPr>
              <a:t>5</a:t>
            </a:r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*e  ?  I</a:t>
            </a:r>
            <a:r>
              <a:rPr lang="cs-CZ" altLang="cs-CZ" b="1" baseline="-25000">
                <a:solidFill>
                  <a:schemeClr val="bg2"/>
                </a:solidFill>
                <a:sym typeface="Symbol" panose="05050102010706020507" pitchFamily="18" charset="2"/>
              </a:rPr>
              <a:t>4</a:t>
            </a:r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*d	je-li I</a:t>
            </a:r>
            <a:r>
              <a:rPr lang="cs-CZ" altLang="cs-CZ" b="1" baseline="-25000">
                <a:solidFill>
                  <a:schemeClr val="bg2"/>
                </a:solidFill>
                <a:sym typeface="Symbol" panose="05050102010706020507" pitchFamily="18" charset="2"/>
              </a:rPr>
              <a:t>34 </a:t>
            </a:r>
            <a:r>
              <a:rPr lang="en-US" altLang="cs-CZ" b="1">
                <a:solidFill>
                  <a:schemeClr val="bg2"/>
                </a:solidFill>
                <a:cs typeface="Arial" panose="020B0604020202020204" pitchFamily="34" charset="0"/>
                <a:sym typeface="Symbol" panose="05050102010706020507" pitchFamily="18" charset="2"/>
              </a:rPr>
              <a:t>&gt;</a:t>
            </a:r>
            <a:r>
              <a:rPr lang="cs-CZ" altLang="cs-CZ" b="1">
                <a:solidFill>
                  <a:schemeClr val="bg2"/>
                </a:solidFill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I</a:t>
            </a:r>
            <a:r>
              <a:rPr lang="cs-CZ" altLang="cs-CZ" b="1" baseline="-25000">
                <a:solidFill>
                  <a:schemeClr val="bg2"/>
                </a:solidFill>
                <a:sym typeface="Symbol" panose="05050102010706020507" pitchFamily="18" charset="2"/>
              </a:rPr>
              <a:t>35</a:t>
            </a:r>
            <a:r>
              <a:rPr lang="en-US" altLang="cs-CZ" b="1" baseline="-25000">
                <a:solidFill>
                  <a:schemeClr val="bg2"/>
                </a:solidFill>
                <a:sym typeface="Symbol" panose="05050102010706020507" pitchFamily="18" charset="2"/>
              </a:rPr>
              <a:t> </a:t>
            </a:r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pak odběr I</a:t>
            </a:r>
            <a:r>
              <a:rPr lang="cs-CZ" altLang="cs-CZ" b="1" baseline="-25000">
                <a:solidFill>
                  <a:schemeClr val="bg2"/>
                </a:solidFill>
                <a:sym typeface="Symbol" panose="05050102010706020507" pitchFamily="18" charset="2"/>
              </a:rPr>
              <a:t>5</a:t>
            </a:r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 přeneseme do bodu 3</a:t>
            </a:r>
          </a:p>
          <a:p>
            <a:pPr>
              <a:spcBef>
                <a:spcPct val="100000"/>
              </a:spcBef>
            </a:pPr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I</a:t>
            </a:r>
            <a:r>
              <a:rPr lang="cs-CZ" altLang="cs-CZ" b="1" baseline="-25000">
                <a:solidFill>
                  <a:schemeClr val="bg2"/>
                </a:solidFill>
                <a:sym typeface="Symbol" panose="05050102010706020507" pitchFamily="18" charset="2"/>
              </a:rPr>
              <a:t>69</a:t>
            </a:r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 ? I</a:t>
            </a:r>
            <a:r>
              <a:rPr lang="cs-CZ" altLang="cs-CZ" b="1" baseline="-25000">
                <a:solidFill>
                  <a:schemeClr val="bg2"/>
                </a:solidFill>
                <a:sym typeface="Symbol" panose="05050102010706020507" pitchFamily="18" charset="2"/>
              </a:rPr>
              <a:t>67</a:t>
            </a:r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	g*(I</a:t>
            </a:r>
            <a:r>
              <a:rPr lang="cs-CZ" altLang="cs-CZ" b="1" baseline="-25000">
                <a:solidFill>
                  <a:schemeClr val="bg2"/>
                </a:solidFill>
                <a:sym typeface="Symbol" panose="05050102010706020507" pitchFamily="18" charset="2"/>
              </a:rPr>
              <a:t>8</a:t>
            </a:r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+I</a:t>
            </a:r>
            <a:r>
              <a:rPr lang="cs-CZ" altLang="cs-CZ" b="1" baseline="-25000">
                <a:solidFill>
                  <a:schemeClr val="bg2"/>
                </a:solidFill>
                <a:sym typeface="Symbol" panose="05050102010706020507" pitchFamily="18" charset="2"/>
              </a:rPr>
              <a:t>9</a:t>
            </a:r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) + h*I</a:t>
            </a:r>
            <a:r>
              <a:rPr lang="cs-CZ" altLang="cs-CZ" b="1" baseline="-25000">
                <a:solidFill>
                  <a:schemeClr val="bg2"/>
                </a:solidFill>
                <a:sym typeface="Symbol" panose="05050102010706020507" pitchFamily="18" charset="2"/>
              </a:rPr>
              <a:t>9</a:t>
            </a:r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  ?  I</a:t>
            </a:r>
            <a:r>
              <a:rPr lang="cs-CZ" altLang="cs-CZ" b="1" baseline="-25000">
                <a:solidFill>
                  <a:schemeClr val="bg2"/>
                </a:solidFill>
                <a:sym typeface="Symbol" panose="05050102010706020507" pitchFamily="18" charset="2"/>
              </a:rPr>
              <a:t>7</a:t>
            </a:r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*j</a:t>
            </a:r>
            <a:r>
              <a:rPr lang="en-US" altLang="cs-CZ" b="1">
                <a:solidFill>
                  <a:schemeClr val="bg2"/>
                </a:solidFill>
                <a:sym typeface="Symbol" panose="05050102010706020507" pitchFamily="18" charset="2"/>
              </a:rPr>
              <a:t>	</a:t>
            </a:r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je-li I</a:t>
            </a:r>
            <a:r>
              <a:rPr lang="cs-CZ" altLang="cs-CZ" b="1" baseline="-25000">
                <a:solidFill>
                  <a:schemeClr val="bg2"/>
                </a:solidFill>
                <a:sym typeface="Symbol" panose="05050102010706020507" pitchFamily="18" charset="2"/>
              </a:rPr>
              <a:t>67 </a:t>
            </a:r>
            <a:r>
              <a:rPr lang="en-US" altLang="cs-CZ" b="1">
                <a:solidFill>
                  <a:schemeClr val="bg2"/>
                </a:solidFill>
                <a:cs typeface="Arial" panose="020B0604020202020204" pitchFamily="34" charset="0"/>
                <a:sym typeface="Symbol" panose="05050102010706020507" pitchFamily="18" charset="2"/>
              </a:rPr>
              <a:t>&gt;</a:t>
            </a:r>
            <a:r>
              <a:rPr lang="cs-CZ" altLang="cs-CZ" b="1">
                <a:solidFill>
                  <a:schemeClr val="bg2"/>
                </a:solidFill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I</a:t>
            </a:r>
            <a:r>
              <a:rPr lang="cs-CZ" altLang="cs-CZ" b="1" baseline="-25000">
                <a:solidFill>
                  <a:schemeClr val="bg2"/>
                </a:solidFill>
                <a:sym typeface="Symbol" panose="05050102010706020507" pitchFamily="18" charset="2"/>
              </a:rPr>
              <a:t>69</a:t>
            </a:r>
            <a:r>
              <a:rPr lang="en-US" altLang="cs-CZ" b="1" baseline="-25000">
                <a:solidFill>
                  <a:schemeClr val="bg2"/>
                </a:solidFill>
                <a:sym typeface="Symbol" panose="05050102010706020507" pitchFamily="18" charset="2"/>
              </a:rPr>
              <a:t> </a:t>
            </a:r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pak odběry I</a:t>
            </a:r>
            <a:r>
              <a:rPr lang="cs-CZ" altLang="cs-CZ" b="1" baseline="-25000">
                <a:solidFill>
                  <a:schemeClr val="bg2"/>
                </a:solidFill>
                <a:sym typeface="Symbol" panose="05050102010706020507" pitchFamily="18" charset="2"/>
              </a:rPr>
              <a:t>8 </a:t>
            </a:r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a I</a:t>
            </a:r>
            <a:r>
              <a:rPr lang="cs-CZ" altLang="cs-CZ" b="1" baseline="-25000">
                <a:solidFill>
                  <a:schemeClr val="bg2"/>
                </a:solidFill>
                <a:sym typeface="Symbol" panose="05050102010706020507" pitchFamily="18" charset="2"/>
              </a:rPr>
              <a:t>9</a:t>
            </a:r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 přeneseme do bodu 6</a:t>
            </a:r>
          </a:p>
          <a:p>
            <a:pPr>
              <a:spcBef>
                <a:spcPct val="100000"/>
              </a:spcBef>
            </a:pPr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I</a:t>
            </a:r>
            <a:r>
              <a:rPr lang="en-US" altLang="cs-CZ" b="1" baseline="-25000">
                <a:solidFill>
                  <a:schemeClr val="bg2"/>
                </a:solidFill>
                <a:sym typeface="Symbol" panose="05050102010706020507" pitchFamily="18" charset="2"/>
              </a:rPr>
              <a:t>24</a:t>
            </a:r>
            <a:r>
              <a:rPr lang="en-US" altLang="cs-CZ" b="1">
                <a:solidFill>
                  <a:schemeClr val="bg2"/>
                </a:solidFill>
                <a:sym typeface="Symbol" panose="05050102010706020507" pitchFamily="18" charset="2"/>
              </a:rPr>
              <a:t> </a:t>
            </a:r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? I</a:t>
            </a:r>
            <a:r>
              <a:rPr lang="cs-CZ" altLang="cs-CZ" b="1" baseline="-25000">
                <a:solidFill>
                  <a:schemeClr val="bg2"/>
                </a:solidFill>
                <a:sym typeface="Symbol" panose="05050102010706020507" pitchFamily="18" charset="2"/>
              </a:rPr>
              <a:t>27</a:t>
            </a:r>
            <a:r>
              <a:rPr lang="en-US" altLang="cs-CZ" b="1" baseline="-25000">
                <a:solidFill>
                  <a:schemeClr val="bg2"/>
                </a:solidFill>
                <a:sym typeface="Symbol" panose="05050102010706020507" pitchFamily="18" charset="2"/>
              </a:rPr>
              <a:t>	</a:t>
            </a:r>
            <a:r>
              <a:rPr lang="en-US" altLang="cs-CZ" b="1">
                <a:solidFill>
                  <a:schemeClr val="bg2"/>
                </a:solidFill>
                <a:sym typeface="Symbol" panose="05050102010706020507" pitchFamily="18" charset="2"/>
              </a:rPr>
              <a:t>c*</a:t>
            </a:r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(I</a:t>
            </a:r>
            <a:r>
              <a:rPr lang="cs-CZ" altLang="cs-CZ" b="1" baseline="-25000">
                <a:solidFill>
                  <a:schemeClr val="bg2"/>
                </a:solidFill>
                <a:sym typeface="Symbol" panose="05050102010706020507" pitchFamily="18" charset="2"/>
              </a:rPr>
              <a:t>3</a:t>
            </a:r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*I</a:t>
            </a:r>
            <a:r>
              <a:rPr lang="cs-CZ" altLang="cs-CZ" b="1" baseline="-25000">
                <a:solidFill>
                  <a:schemeClr val="bg2"/>
                </a:solidFill>
                <a:sym typeface="Symbol" panose="05050102010706020507" pitchFamily="18" charset="2"/>
              </a:rPr>
              <a:t>5</a:t>
            </a:r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+I</a:t>
            </a:r>
            <a:r>
              <a:rPr lang="cs-CZ" altLang="cs-CZ" b="1" baseline="-25000">
                <a:solidFill>
                  <a:schemeClr val="bg2"/>
                </a:solidFill>
                <a:sym typeface="Symbol" panose="05050102010706020507" pitchFamily="18" charset="2"/>
              </a:rPr>
              <a:t>4</a:t>
            </a:r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) + d*I</a:t>
            </a:r>
            <a:r>
              <a:rPr lang="cs-CZ" altLang="cs-CZ" b="1" baseline="-25000">
                <a:solidFill>
                  <a:schemeClr val="bg2"/>
                </a:solidFill>
                <a:sym typeface="Symbol" panose="05050102010706020507" pitchFamily="18" charset="2"/>
              </a:rPr>
              <a:t>4</a:t>
            </a:r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  ?  f*(I</a:t>
            </a:r>
            <a:r>
              <a:rPr lang="cs-CZ" altLang="cs-CZ" b="1" baseline="-25000">
                <a:solidFill>
                  <a:schemeClr val="bg2"/>
                </a:solidFill>
                <a:sym typeface="Symbol" panose="05050102010706020507" pitchFamily="18" charset="2"/>
              </a:rPr>
              <a:t>6</a:t>
            </a:r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+I</a:t>
            </a:r>
            <a:r>
              <a:rPr lang="cs-CZ" altLang="cs-CZ" b="1" baseline="-25000">
                <a:solidFill>
                  <a:schemeClr val="bg2"/>
                </a:solidFill>
                <a:sym typeface="Symbol" panose="05050102010706020507" pitchFamily="18" charset="2"/>
              </a:rPr>
              <a:t>7</a:t>
            </a:r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+I</a:t>
            </a:r>
            <a:r>
              <a:rPr lang="cs-CZ" altLang="cs-CZ" b="1" baseline="-25000">
                <a:solidFill>
                  <a:schemeClr val="bg2"/>
                </a:solidFill>
                <a:sym typeface="Symbol" panose="05050102010706020507" pitchFamily="18" charset="2"/>
              </a:rPr>
              <a:t>8</a:t>
            </a:r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+I</a:t>
            </a:r>
            <a:r>
              <a:rPr lang="cs-CZ" altLang="cs-CZ" b="1" baseline="-25000">
                <a:solidFill>
                  <a:schemeClr val="bg2"/>
                </a:solidFill>
                <a:sym typeface="Symbol" panose="05050102010706020507" pitchFamily="18" charset="2"/>
              </a:rPr>
              <a:t>9</a:t>
            </a:r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) + j*I</a:t>
            </a:r>
            <a:r>
              <a:rPr lang="cs-CZ" altLang="cs-CZ" b="1" baseline="-25000">
                <a:solidFill>
                  <a:schemeClr val="bg2"/>
                </a:solidFill>
                <a:sym typeface="Symbol" panose="05050102010706020507" pitchFamily="18" charset="2"/>
              </a:rPr>
              <a:t>7</a:t>
            </a:r>
          </a:p>
          <a:p>
            <a:pPr>
              <a:spcBef>
                <a:spcPct val="50000"/>
              </a:spcBef>
            </a:pPr>
            <a:r>
              <a:rPr lang="cs-CZ" altLang="cs-CZ" b="1" baseline="-25000">
                <a:solidFill>
                  <a:schemeClr val="bg2"/>
                </a:solidFill>
                <a:sym typeface="Symbol" panose="05050102010706020507" pitchFamily="18" charset="2"/>
              </a:rPr>
              <a:t>		</a:t>
            </a:r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je-li I</a:t>
            </a:r>
            <a:r>
              <a:rPr lang="cs-CZ" altLang="cs-CZ" b="1" baseline="-25000">
                <a:solidFill>
                  <a:schemeClr val="bg2"/>
                </a:solidFill>
                <a:sym typeface="Symbol" panose="05050102010706020507" pitchFamily="18" charset="2"/>
              </a:rPr>
              <a:t>24</a:t>
            </a:r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 </a:t>
            </a:r>
            <a:r>
              <a:rPr lang="en-US" altLang="cs-CZ" b="1">
                <a:solidFill>
                  <a:schemeClr val="bg2"/>
                </a:solidFill>
                <a:cs typeface="Arial" panose="020B0604020202020204" pitchFamily="34" charset="0"/>
                <a:sym typeface="Symbol" panose="05050102010706020507" pitchFamily="18" charset="2"/>
              </a:rPr>
              <a:t>&gt;</a:t>
            </a:r>
            <a:r>
              <a:rPr lang="cs-CZ" altLang="cs-CZ" b="1">
                <a:solidFill>
                  <a:schemeClr val="bg2"/>
                </a:solidFill>
                <a:cs typeface="Arial" panose="020B0604020202020204" pitchFamily="34" charset="0"/>
                <a:sym typeface="Symbol" panose="05050102010706020507" pitchFamily="18" charset="2"/>
              </a:rPr>
              <a:t> I</a:t>
            </a:r>
            <a:r>
              <a:rPr lang="cs-CZ" altLang="cs-CZ" b="1" baseline="-25000">
                <a:solidFill>
                  <a:schemeClr val="bg2"/>
                </a:solidFill>
                <a:cs typeface="Arial" panose="020B0604020202020204" pitchFamily="34" charset="0"/>
                <a:sym typeface="Symbol" panose="05050102010706020507" pitchFamily="18" charset="2"/>
              </a:rPr>
              <a:t>27</a:t>
            </a:r>
            <a:r>
              <a:rPr lang="cs-CZ" altLang="cs-CZ" b="1">
                <a:solidFill>
                  <a:schemeClr val="bg2"/>
                </a:solidFill>
                <a:cs typeface="Arial" panose="020B0604020202020204" pitchFamily="34" charset="0"/>
                <a:sym typeface="Symbol" panose="05050102010706020507" pitchFamily="18" charset="2"/>
              </a:rPr>
              <a:t>, pak odběry I</a:t>
            </a:r>
            <a:r>
              <a:rPr lang="cs-CZ" altLang="cs-CZ" b="1" baseline="-25000">
                <a:solidFill>
                  <a:schemeClr val="bg2"/>
                </a:solidFill>
                <a:cs typeface="Arial" panose="020B0604020202020204" pitchFamily="34" charset="0"/>
                <a:sym typeface="Symbol" panose="05050102010706020507" pitchFamily="18" charset="2"/>
              </a:rPr>
              <a:t>6</a:t>
            </a:r>
            <a:r>
              <a:rPr lang="cs-CZ" altLang="cs-CZ" b="1">
                <a:solidFill>
                  <a:schemeClr val="bg2"/>
                </a:solidFill>
                <a:cs typeface="Arial" panose="020B0604020202020204" pitchFamily="34" charset="0"/>
                <a:sym typeface="Symbol" panose="05050102010706020507" pitchFamily="18" charset="2"/>
              </a:rPr>
              <a:t>, I</a:t>
            </a:r>
            <a:r>
              <a:rPr lang="cs-CZ" altLang="cs-CZ" b="1" baseline="-25000">
                <a:solidFill>
                  <a:schemeClr val="bg2"/>
                </a:solidFill>
                <a:cs typeface="Arial" panose="020B0604020202020204" pitchFamily="34" charset="0"/>
                <a:sym typeface="Symbol" panose="05050102010706020507" pitchFamily="18" charset="2"/>
              </a:rPr>
              <a:t>7</a:t>
            </a:r>
            <a:r>
              <a:rPr lang="cs-CZ" altLang="cs-CZ" b="1">
                <a:solidFill>
                  <a:schemeClr val="bg2"/>
                </a:solidFill>
                <a:cs typeface="Arial" panose="020B0604020202020204" pitchFamily="34" charset="0"/>
                <a:sym typeface="Symbol" panose="05050102010706020507" pitchFamily="18" charset="2"/>
              </a:rPr>
              <a:t>, I</a:t>
            </a:r>
            <a:r>
              <a:rPr lang="cs-CZ" altLang="cs-CZ" b="1" baseline="-25000">
                <a:solidFill>
                  <a:schemeClr val="bg2"/>
                </a:solidFill>
                <a:cs typeface="Arial" panose="020B0604020202020204" pitchFamily="34" charset="0"/>
                <a:sym typeface="Symbol" panose="05050102010706020507" pitchFamily="18" charset="2"/>
              </a:rPr>
              <a:t>8</a:t>
            </a:r>
            <a:r>
              <a:rPr lang="cs-CZ" altLang="cs-CZ" b="1">
                <a:solidFill>
                  <a:schemeClr val="bg2"/>
                </a:solidFill>
                <a:cs typeface="Arial" panose="020B0604020202020204" pitchFamily="34" charset="0"/>
                <a:sym typeface="Symbol" panose="05050102010706020507" pitchFamily="18" charset="2"/>
              </a:rPr>
              <a:t> a I</a:t>
            </a:r>
            <a:r>
              <a:rPr lang="cs-CZ" altLang="cs-CZ" b="1" baseline="-25000">
                <a:solidFill>
                  <a:schemeClr val="bg2"/>
                </a:solidFill>
                <a:cs typeface="Arial" panose="020B0604020202020204" pitchFamily="34" charset="0"/>
                <a:sym typeface="Symbol" panose="05050102010706020507" pitchFamily="18" charset="2"/>
              </a:rPr>
              <a:t>9</a:t>
            </a:r>
            <a:r>
              <a:rPr lang="cs-CZ" altLang="cs-CZ" b="1">
                <a:solidFill>
                  <a:schemeClr val="bg2"/>
                </a:solidFill>
                <a:cs typeface="Arial" panose="020B0604020202020204" pitchFamily="34" charset="0"/>
                <a:sym typeface="Symbol" panose="05050102010706020507" pitchFamily="18" charset="2"/>
              </a:rPr>
              <a:t> přeneseme do 		bodu 2 </a:t>
            </a:r>
          </a:p>
          <a:p>
            <a:pPr>
              <a:spcBef>
                <a:spcPct val="50000"/>
              </a:spcBef>
            </a:pPr>
            <a:r>
              <a:rPr lang="cs-CZ" altLang="cs-CZ" sz="2000" b="1" u="sng">
                <a:solidFill>
                  <a:schemeClr val="bg2"/>
                </a:solidFill>
                <a:sym typeface="Symbol" panose="05050102010706020507" pitchFamily="18" charset="2"/>
              </a:rPr>
              <a:t>Maximální úbytek je v bodě 4, kmenové vedení je 0 – 1 – 2 – 3 - 4</a:t>
            </a:r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 </a:t>
            </a:r>
            <a:endParaRPr lang="en-US" altLang="cs-CZ" b="1">
              <a:solidFill>
                <a:schemeClr val="bg2"/>
              </a:solidFill>
              <a:sym typeface="Symbol" panose="05050102010706020507" pitchFamily="18" charset="2"/>
            </a:endParaRPr>
          </a:p>
        </p:txBody>
      </p:sp>
      <p:grpSp>
        <p:nvGrpSpPr>
          <p:cNvPr id="111680" name="Group 64"/>
          <p:cNvGrpSpPr>
            <a:grpSpLocks/>
          </p:cNvGrpSpPr>
          <p:nvPr/>
        </p:nvGrpSpPr>
        <p:grpSpPr bwMode="auto">
          <a:xfrm>
            <a:off x="4002088" y="260350"/>
            <a:ext cx="4673600" cy="2900363"/>
            <a:chOff x="295" y="591"/>
            <a:chExt cx="2944" cy="1827"/>
          </a:xfrm>
        </p:grpSpPr>
        <p:sp>
          <p:nvSpPr>
            <p:cNvPr id="111621" name="Oval 5"/>
            <p:cNvSpPr>
              <a:spLocks noChangeAspect="1" noChangeArrowheads="1"/>
            </p:cNvSpPr>
            <p:nvPr/>
          </p:nvSpPr>
          <p:spPr bwMode="auto">
            <a:xfrm>
              <a:off x="1061" y="1662"/>
              <a:ext cx="69" cy="69"/>
            </a:xfrm>
            <a:prstGeom prst="ellipse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sp>
          <p:nvSpPr>
            <p:cNvPr id="111622" name="Oval 6"/>
            <p:cNvSpPr>
              <a:spLocks noChangeAspect="1" noChangeArrowheads="1"/>
            </p:cNvSpPr>
            <p:nvPr/>
          </p:nvSpPr>
          <p:spPr bwMode="auto">
            <a:xfrm>
              <a:off x="1576" y="1662"/>
              <a:ext cx="69" cy="69"/>
            </a:xfrm>
            <a:prstGeom prst="ellipse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sp>
          <p:nvSpPr>
            <p:cNvPr id="111623" name="Oval 7"/>
            <p:cNvSpPr>
              <a:spLocks noChangeAspect="1" noChangeArrowheads="1"/>
            </p:cNvSpPr>
            <p:nvPr/>
          </p:nvSpPr>
          <p:spPr bwMode="auto">
            <a:xfrm>
              <a:off x="2090" y="1903"/>
              <a:ext cx="69" cy="69"/>
            </a:xfrm>
            <a:prstGeom prst="ellipse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sp>
          <p:nvSpPr>
            <p:cNvPr id="111624" name="Oval 8"/>
            <p:cNvSpPr>
              <a:spLocks noChangeAspect="1" noChangeArrowheads="1"/>
            </p:cNvSpPr>
            <p:nvPr/>
          </p:nvSpPr>
          <p:spPr bwMode="auto">
            <a:xfrm>
              <a:off x="2537" y="2006"/>
              <a:ext cx="69" cy="69"/>
            </a:xfrm>
            <a:prstGeom prst="ellipse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sp>
          <p:nvSpPr>
            <p:cNvPr id="111625" name="Oval 9"/>
            <p:cNvSpPr>
              <a:spLocks noChangeAspect="1" noChangeArrowheads="1"/>
            </p:cNvSpPr>
            <p:nvPr/>
          </p:nvSpPr>
          <p:spPr bwMode="auto">
            <a:xfrm>
              <a:off x="545" y="1662"/>
              <a:ext cx="69" cy="69"/>
            </a:xfrm>
            <a:prstGeom prst="ellips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sp>
          <p:nvSpPr>
            <p:cNvPr id="111626" name="Oval 10"/>
            <p:cNvSpPr>
              <a:spLocks noChangeAspect="1" noChangeArrowheads="1"/>
            </p:cNvSpPr>
            <p:nvPr/>
          </p:nvSpPr>
          <p:spPr bwMode="auto">
            <a:xfrm>
              <a:off x="1953" y="1182"/>
              <a:ext cx="69" cy="68"/>
            </a:xfrm>
            <a:prstGeom prst="ellipse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sp>
          <p:nvSpPr>
            <p:cNvPr id="111627" name="Oval 11"/>
            <p:cNvSpPr>
              <a:spLocks noChangeAspect="1" noChangeArrowheads="1"/>
            </p:cNvSpPr>
            <p:nvPr/>
          </p:nvSpPr>
          <p:spPr bwMode="auto">
            <a:xfrm>
              <a:off x="2537" y="1559"/>
              <a:ext cx="69" cy="69"/>
            </a:xfrm>
            <a:prstGeom prst="ellipse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cxnSp>
          <p:nvCxnSpPr>
            <p:cNvPr id="111628" name="AutoShape 12"/>
            <p:cNvCxnSpPr>
              <a:cxnSpLocks noChangeAspect="1" noChangeShapeType="1"/>
              <a:stCxn id="111625" idx="6"/>
              <a:endCxn id="111621" idx="2"/>
            </p:cNvCxnSpPr>
            <p:nvPr/>
          </p:nvCxnSpPr>
          <p:spPr bwMode="auto">
            <a:xfrm>
              <a:off x="623" y="1697"/>
              <a:ext cx="432" cy="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1629" name="AutoShape 13"/>
            <p:cNvCxnSpPr>
              <a:cxnSpLocks noChangeAspect="1" noChangeShapeType="1"/>
              <a:stCxn id="111621" idx="6"/>
              <a:endCxn id="111622" idx="2"/>
            </p:cNvCxnSpPr>
            <p:nvPr/>
          </p:nvCxnSpPr>
          <p:spPr bwMode="auto">
            <a:xfrm>
              <a:off x="1136" y="1697"/>
              <a:ext cx="434" cy="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1630" name="AutoShape 14"/>
            <p:cNvCxnSpPr>
              <a:cxnSpLocks noChangeAspect="1" noChangeShapeType="1"/>
              <a:stCxn id="111623" idx="6"/>
              <a:endCxn id="111624" idx="2"/>
            </p:cNvCxnSpPr>
            <p:nvPr/>
          </p:nvCxnSpPr>
          <p:spPr bwMode="auto">
            <a:xfrm>
              <a:off x="2165" y="1938"/>
              <a:ext cx="366" cy="103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1631" name="Line 15"/>
            <p:cNvSpPr>
              <a:spLocks noChangeAspect="1" noChangeShapeType="1"/>
            </p:cNvSpPr>
            <p:nvPr/>
          </p:nvSpPr>
          <p:spPr bwMode="auto">
            <a:xfrm>
              <a:off x="1096" y="1731"/>
              <a:ext cx="0" cy="20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11632" name="Line 16"/>
            <p:cNvSpPr>
              <a:spLocks noChangeAspect="1" noChangeShapeType="1"/>
            </p:cNvSpPr>
            <p:nvPr/>
          </p:nvSpPr>
          <p:spPr bwMode="auto">
            <a:xfrm>
              <a:off x="2125" y="1971"/>
              <a:ext cx="0" cy="24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11633" name="Line 17"/>
            <p:cNvSpPr>
              <a:spLocks noChangeAspect="1" noChangeShapeType="1"/>
            </p:cNvSpPr>
            <p:nvPr/>
          </p:nvSpPr>
          <p:spPr bwMode="auto">
            <a:xfrm>
              <a:off x="2571" y="2074"/>
              <a:ext cx="0" cy="24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11634" name="Line 18"/>
            <p:cNvSpPr>
              <a:spLocks noChangeAspect="1" noChangeShapeType="1"/>
            </p:cNvSpPr>
            <p:nvPr/>
          </p:nvSpPr>
          <p:spPr bwMode="auto">
            <a:xfrm>
              <a:off x="2571" y="1628"/>
              <a:ext cx="0" cy="24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11635" name="Line 19"/>
            <p:cNvSpPr>
              <a:spLocks noChangeAspect="1" noChangeShapeType="1"/>
            </p:cNvSpPr>
            <p:nvPr/>
          </p:nvSpPr>
          <p:spPr bwMode="auto">
            <a:xfrm>
              <a:off x="3121" y="1285"/>
              <a:ext cx="0" cy="24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11636" name="Line 20"/>
            <p:cNvSpPr>
              <a:spLocks noChangeAspect="1" noChangeShapeType="1"/>
            </p:cNvSpPr>
            <p:nvPr/>
          </p:nvSpPr>
          <p:spPr bwMode="auto">
            <a:xfrm>
              <a:off x="1610" y="1731"/>
              <a:ext cx="0" cy="24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11637" name="Text Box 21"/>
            <p:cNvSpPr txBox="1">
              <a:spLocks noChangeAspect="1" noChangeArrowheads="1"/>
            </p:cNvSpPr>
            <p:nvPr/>
          </p:nvSpPr>
          <p:spPr bwMode="auto">
            <a:xfrm>
              <a:off x="1541" y="1523"/>
              <a:ext cx="108" cy="1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sz="1400" b="1">
                  <a:solidFill>
                    <a:srgbClr val="000000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111638" name="Text Box 22"/>
            <p:cNvSpPr txBox="1">
              <a:spLocks noChangeAspect="1" noChangeArrowheads="1"/>
            </p:cNvSpPr>
            <p:nvPr/>
          </p:nvSpPr>
          <p:spPr bwMode="auto">
            <a:xfrm>
              <a:off x="1103" y="1518"/>
              <a:ext cx="108" cy="1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sz="1400" b="1">
                  <a:solidFill>
                    <a:srgbClr val="000000"/>
                  </a:solidFill>
                  <a:latin typeface="Arial" panose="020B0604020202020204" pitchFamily="34" charset="0"/>
                </a:rPr>
                <a:t>1</a:t>
              </a:r>
            </a:p>
          </p:txBody>
        </p:sp>
        <p:sp>
          <p:nvSpPr>
            <p:cNvPr id="111639" name="Text Box 23"/>
            <p:cNvSpPr txBox="1">
              <a:spLocks noChangeAspect="1" noChangeArrowheads="1"/>
            </p:cNvSpPr>
            <p:nvPr/>
          </p:nvSpPr>
          <p:spPr bwMode="auto">
            <a:xfrm>
              <a:off x="615" y="1518"/>
              <a:ext cx="108" cy="1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sz="1400" b="1">
                  <a:solidFill>
                    <a:srgbClr val="000000"/>
                  </a:solidFill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111640" name="Text Box 24"/>
            <p:cNvSpPr txBox="1">
              <a:spLocks noChangeAspect="1" noChangeArrowheads="1"/>
            </p:cNvSpPr>
            <p:nvPr/>
          </p:nvSpPr>
          <p:spPr bwMode="auto">
            <a:xfrm>
              <a:off x="2571" y="1793"/>
              <a:ext cx="117" cy="1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sz="1400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sz="1400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5</a:t>
              </a:r>
            </a:p>
          </p:txBody>
        </p:sp>
        <p:sp>
          <p:nvSpPr>
            <p:cNvPr id="111641" name="Text Box 25"/>
            <p:cNvSpPr txBox="1">
              <a:spLocks noChangeAspect="1" noChangeArrowheads="1"/>
            </p:cNvSpPr>
            <p:nvPr/>
          </p:nvSpPr>
          <p:spPr bwMode="auto">
            <a:xfrm>
              <a:off x="2606" y="2238"/>
              <a:ext cx="117" cy="1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sz="1400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sz="1400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4</a:t>
              </a:r>
            </a:p>
          </p:txBody>
        </p:sp>
        <p:sp>
          <p:nvSpPr>
            <p:cNvPr id="111642" name="Text Box 26"/>
            <p:cNvSpPr txBox="1">
              <a:spLocks noChangeAspect="1" noChangeArrowheads="1"/>
            </p:cNvSpPr>
            <p:nvPr/>
          </p:nvSpPr>
          <p:spPr bwMode="auto">
            <a:xfrm>
              <a:off x="2021" y="2135"/>
              <a:ext cx="117" cy="1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sz="1400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sz="1400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3</a:t>
              </a:r>
            </a:p>
          </p:txBody>
        </p:sp>
        <p:sp>
          <p:nvSpPr>
            <p:cNvPr id="111643" name="Text Box 27"/>
            <p:cNvSpPr txBox="1">
              <a:spLocks noChangeAspect="1" noChangeArrowheads="1"/>
            </p:cNvSpPr>
            <p:nvPr/>
          </p:nvSpPr>
          <p:spPr bwMode="auto">
            <a:xfrm>
              <a:off x="1507" y="1895"/>
              <a:ext cx="117" cy="1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sz="1400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sz="1400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111644" name="Text Box 28"/>
            <p:cNvSpPr txBox="1">
              <a:spLocks noChangeAspect="1" noChangeArrowheads="1"/>
            </p:cNvSpPr>
            <p:nvPr/>
          </p:nvSpPr>
          <p:spPr bwMode="auto">
            <a:xfrm>
              <a:off x="992" y="1861"/>
              <a:ext cx="117" cy="1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sz="1400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sz="1400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1</a:t>
              </a:r>
            </a:p>
          </p:txBody>
        </p:sp>
        <p:sp>
          <p:nvSpPr>
            <p:cNvPr id="111645" name="Text Box 29"/>
            <p:cNvSpPr txBox="1">
              <a:spLocks noChangeAspect="1" noChangeArrowheads="1"/>
            </p:cNvSpPr>
            <p:nvPr/>
          </p:nvSpPr>
          <p:spPr bwMode="auto">
            <a:xfrm>
              <a:off x="2949" y="968"/>
              <a:ext cx="117" cy="1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sz="1400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sz="1400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9</a:t>
              </a:r>
            </a:p>
          </p:txBody>
        </p:sp>
        <p:sp>
          <p:nvSpPr>
            <p:cNvPr id="111646" name="Text Box 30"/>
            <p:cNvSpPr txBox="1">
              <a:spLocks noChangeAspect="1" noChangeArrowheads="1"/>
            </p:cNvSpPr>
            <p:nvPr/>
          </p:nvSpPr>
          <p:spPr bwMode="auto">
            <a:xfrm>
              <a:off x="477" y="1168"/>
              <a:ext cx="77" cy="1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sz="1400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</a:p>
          </p:txBody>
        </p:sp>
        <p:sp>
          <p:nvSpPr>
            <p:cNvPr id="111647" name="Text Box 31"/>
            <p:cNvSpPr txBox="1">
              <a:spLocks noChangeAspect="1" noChangeArrowheads="1"/>
            </p:cNvSpPr>
            <p:nvPr/>
          </p:nvSpPr>
          <p:spPr bwMode="auto">
            <a:xfrm>
              <a:off x="295" y="1495"/>
              <a:ext cx="199" cy="1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sz="1400" b="1">
                  <a:solidFill>
                    <a:srgbClr val="0000FF"/>
                  </a:solidFill>
                  <a:latin typeface="Arial" panose="020B0604020202020204" pitchFamily="34" charset="0"/>
                </a:rPr>
                <a:t>U</a:t>
              </a:r>
              <a:r>
                <a:rPr lang="cs-CZ" altLang="cs-CZ" sz="1400" b="1" baseline="-25000">
                  <a:solidFill>
                    <a:srgbClr val="0000FF"/>
                  </a:solidFill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111648" name="Line 32"/>
            <p:cNvSpPr>
              <a:spLocks noChangeAspect="1" noChangeShapeType="1"/>
            </p:cNvSpPr>
            <p:nvPr/>
          </p:nvSpPr>
          <p:spPr bwMode="auto">
            <a:xfrm>
              <a:off x="580" y="1210"/>
              <a:ext cx="0" cy="45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cxnSp>
          <p:nvCxnSpPr>
            <p:cNvPr id="111649" name="AutoShape 33"/>
            <p:cNvCxnSpPr>
              <a:cxnSpLocks noChangeAspect="1" noChangeShapeType="1"/>
              <a:stCxn id="111623" idx="7"/>
              <a:endCxn id="111627" idx="3"/>
            </p:cNvCxnSpPr>
            <p:nvPr/>
          </p:nvCxnSpPr>
          <p:spPr bwMode="auto">
            <a:xfrm flipV="1">
              <a:off x="2150" y="1625"/>
              <a:ext cx="397" cy="282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1650" name="AutoShape 34"/>
            <p:cNvCxnSpPr>
              <a:cxnSpLocks noChangeAspect="1" noChangeShapeType="1"/>
              <a:stCxn id="111622" idx="6"/>
              <a:endCxn id="111623" idx="2"/>
            </p:cNvCxnSpPr>
            <p:nvPr/>
          </p:nvCxnSpPr>
          <p:spPr bwMode="auto">
            <a:xfrm>
              <a:off x="1651" y="1697"/>
              <a:ext cx="433" cy="241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1651" name="Oval 35"/>
            <p:cNvSpPr>
              <a:spLocks noChangeAspect="1" noChangeArrowheads="1"/>
            </p:cNvSpPr>
            <p:nvPr/>
          </p:nvSpPr>
          <p:spPr bwMode="auto">
            <a:xfrm>
              <a:off x="2365" y="770"/>
              <a:ext cx="69" cy="69"/>
            </a:xfrm>
            <a:prstGeom prst="ellipse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sp>
          <p:nvSpPr>
            <p:cNvPr id="111652" name="Oval 36"/>
            <p:cNvSpPr>
              <a:spLocks noChangeAspect="1" noChangeArrowheads="1"/>
            </p:cNvSpPr>
            <p:nvPr/>
          </p:nvSpPr>
          <p:spPr bwMode="auto">
            <a:xfrm>
              <a:off x="2915" y="735"/>
              <a:ext cx="69" cy="69"/>
            </a:xfrm>
            <a:prstGeom prst="ellipse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sp>
          <p:nvSpPr>
            <p:cNvPr id="111653" name="Oval 37"/>
            <p:cNvSpPr>
              <a:spLocks noChangeAspect="1" noChangeArrowheads="1"/>
            </p:cNvSpPr>
            <p:nvPr/>
          </p:nvSpPr>
          <p:spPr bwMode="auto">
            <a:xfrm>
              <a:off x="3087" y="1216"/>
              <a:ext cx="69" cy="69"/>
            </a:xfrm>
            <a:prstGeom prst="ellipse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cxnSp>
          <p:nvCxnSpPr>
            <p:cNvPr id="111654" name="AutoShape 38"/>
            <p:cNvCxnSpPr>
              <a:cxnSpLocks noChangeAspect="1" noChangeShapeType="1"/>
              <a:stCxn id="111622" idx="7"/>
              <a:endCxn id="111626" idx="3"/>
            </p:cNvCxnSpPr>
            <p:nvPr/>
          </p:nvCxnSpPr>
          <p:spPr bwMode="auto">
            <a:xfrm flipV="1">
              <a:off x="1635" y="1247"/>
              <a:ext cx="328" cy="419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1655" name="AutoShape 39"/>
            <p:cNvCxnSpPr>
              <a:cxnSpLocks noChangeAspect="1" noChangeShapeType="1"/>
              <a:stCxn id="111626" idx="6"/>
              <a:endCxn id="111653" idx="2"/>
            </p:cNvCxnSpPr>
            <p:nvPr/>
          </p:nvCxnSpPr>
          <p:spPr bwMode="auto">
            <a:xfrm>
              <a:off x="2028" y="1216"/>
              <a:ext cx="1053" cy="34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1656" name="AutoShape 40"/>
            <p:cNvCxnSpPr>
              <a:cxnSpLocks noChangeAspect="1" noChangeShapeType="1"/>
              <a:stCxn id="111626" idx="7"/>
              <a:endCxn id="111651" idx="3"/>
            </p:cNvCxnSpPr>
            <p:nvPr/>
          </p:nvCxnSpPr>
          <p:spPr bwMode="auto">
            <a:xfrm flipV="1">
              <a:off x="2012" y="835"/>
              <a:ext cx="363" cy="35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1657" name="AutoShape 41"/>
            <p:cNvCxnSpPr>
              <a:cxnSpLocks noChangeAspect="1" noChangeShapeType="1"/>
              <a:stCxn id="111651" idx="6"/>
              <a:endCxn id="111652" idx="2"/>
            </p:cNvCxnSpPr>
            <p:nvPr/>
          </p:nvCxnSpPr>
          <p:spPr bwMode="auto">
            <a:xfrm flipV="1">
              <a:off x="2440" y="770"/>
              <a:ext cx="469" cy="35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1658" name="Line 42"/>
            <p:cNvSpPr>
              <a:spLocks noChangeAspect="1" noChangeShapeType="1"/>
            </p:cNvSpPr>
            <p:nvPr/>
          </p:nvSpPr>
          <p:spPr bwMode="auto">
            <a:xfrm>
              <a:off x="2399" y="839"/>
              <a:ext cx="0" cy="24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11659" name="Line 43"/>
            <p:cNvSpPr>
              <a:spLocks noChangeAspect="1" noChangeShapeType="1"/>
            </p:cNvSpPr>
            <p:nvPr/>
          </p:nvSpPr>
          <p:spPr bwMode="auto">
            <a:xfrm>
              <a:off x="2949" y="804"/>
              <a:ext cx="0" cy="24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11660" name="Line 44"/>
            <p:cNvSpPr>
              <a:spLocks noChangeAspect="1" noChangeShapeType="1"/>
            </p:cNvSpPr>
            <p:nvPr/>
          </p:nvSpPr>
          <p:spPr bwMode="auto">
            <a:xfrm>
              <a:off x="1987" y="1250"/>
              <a:ext cx="0" cy="24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11661" name="Text Box 45"/>
            <p:cNvSpPr txBox="1">
              <a:spLocks noChangeAspect="1" noChangeArrowheads="1"/>
            </p:cNvSpPr>
            <p:nvPr/>
          </p:nvSpPr>
          <p:spPr bwMode="auto">
            <a:xfrm>
              <a:off x="2399" y="1002"/>
              <a:ext cx="117" cy="1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sz="1400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sz="1400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8</a:t>
              </a:r>
            </a:p>
          </p:txBody>
        </p:sp>
        <p:sp>
          <p:nvSpPr>
            <p:cNvPr id="111662" name="Text Box 46"/>
            <p:cNvSpPr txBox="1">
              <a:spLocks noChangeAspect="1" noChangeArrowheads="1"/>
            </p:cNvSpPr>
            <p:nvPr/>
          </p:nvSpPr>
          <p:spPr bwMode="auto">
            <a:xfrm>
              <a:off x="3121" y="1483"/>
              <a:ext cx="117" cy="1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sz="1400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sz="1400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7</a:t>
              </a:r>
            </a:p>
          </p:txBody>
        </p:sp>
        <p:sp>
          <p:nvSpPr>
            <p:cNvPr id="111663" name="Text Box 47"/>
            <p:cNvSpPr txBox="1">
              <a:spLocks noChangeAspect="1" noChangeArrowheads="1"/>
            </p:cNvSpPr>
            <p:nvPr/>
          </p:nvSpPr>
          <p:spPr bwMode="auto">
            <a:xfrm>
              <a:off x="1987" y="1415"/>
              <a:ext cx="117" cy="1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sz="1400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sz="1400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6</a:t>
              </a:r>
            </a:p>
          </p:txBody>
        </p:sp>
        <p:sp>
          <p:nvSpPr>
            <p:cNvPr id="111664" name="Text Box 48"/>
            <p:cNvSpPr txBox="1">
              <a:spLocks noChangeAspect="1" noChangeArrowheads="1"/>
            </p:cNvSpPr>
            <p:nvPr/>
          </p:nvSpPr>
          <p:spPr bwMode="auto">
            <a:xfrm>
              <a:off x="820" y="1552"/>
              <a:ext cx="103" cy="1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cs-CZ" altLang="cs-CZ" sz="1400" b="1">
                  <a:solidFill>
                    <a:srgbClr val="0000FF"/>
                  </a:solidFill>
                  <a:latin typeface="Arial" panose="020B0604020202020204" pitchFamily="34" charset="0"/>
                </a:rPr>
                <a:t>a</a:t>
              </a:r>
              <a:endParaRPr lang="cs-CZ" altLang="cs-CZ" sz="1400" b="1" baseline="-25000">
                <a:solidFill>
                  <a:srgbClr val="0000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1665" name="Text Box 49"/>
            <p:cNvSpPr txBox="1">
              <a:spLocks noChangeAspect="1" noChangeArrowheads="1"/>
            </p:cNvSpPr>
            <p:nvPr/>
          </p:nvSpPr>
          <p:spPr bwMode="auto">
            <a:xfrm>
              <a:off x="1713" y="1312"/>
              <a:ext cx="103" cy="1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cs-CZ" altLang="cs-CZ" sz="1400" b="1">
                  <a:solidFill>
                    <a:srgbClr val="0000FF"/>
                  </a:solidFill>
                  <a:latin typeface="Arial" panose="020B0604020202020204" pitchFamily="34" charset="0"/>
                </a:rPr>
                <a:t>f</a:t>
              </a:r>
              <a:endParaRPr lang="cs-CZ" altLang="cs-CZ" sz="1400" b="1" baseline="-25000">
                <a:solidFill>
                  <a:srgbClr val="0000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1666" name="Text Box 50"/>
            <p:cNvSpPr txBox="1">
              <a:spLocks noChangeAspect="1" noChangeArrowheads="1"/>
            </p:cNvSpPr>
            <p:nvPr/>
          </p:nvSpPr>
          <p:spPr bwMode="auto">
            <a:xfrm>
              <a:off x="2090" y="865"/>
              <a:ext cx="103" cy="1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cs-CZ" altLang="cs-CZ" sz="1400" b="1">
                  <a:solidFill>
                    <a:srgbClr val="0000FF"/>
                  </a:solidFill>
                  <a:latin typeface="Arial" panose="020B0604020202020204" pitchFamily="34" charset="0"/>
                </a:rPr>
                <a:t>g</a:t>
              </a:r>
              <a:endParaRPr lang="cs-CZ" altLang="cs-CZ" sz="1400" b="1" baseline="-25000">
                <a:solidFill>
                  <a:srgbClr val="0000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1667" name="Text Box 51"/>
            <p:cNvSpPr txBox="1">
              <a:spLocks noChangeAspect="1" noChangeArrowheads="1"/>
            </p:cNvSpPr>
            <p:nvPr/>
          </p:nvSpPr>
          <p:spPr bwMode="auto">
            <a:xfrm>
              <a:off x="2571" y="625"/>
              <a:ext cx="103" cy="1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cs-CZ" altLang="cs-CZ" sz="1400" b="1">
                  <a:solidFill>
                    <a:srgbClr val="0000FF"/>
                  </a:solidFill>
                  <a:latin typeface="Arial" panose="020B0604020202020204" pitchFamily="34" charset="0"/>
                </a:rPr>
                <a:t>h</a:t>
              </a:r>
              <a:endParaRPr lang="cs-CZ" altLang="cs-CZ" sz="1400" b="1" baseline="-25000">
                <a:solidFill>
                  <a:srgbClr val="0000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1668" name="Text Box 52"/>
            <p:cNvSpPr txBox="1">
              <a:spLocks noChangeAspect="1" noChangeArrowheads="1"/>
            </p:cNvSpPr>
            <p:nvPr/>
          </p:nvSpPr>
          <p:spPr bwMode="auto">
            <a:xfrm>
              <a:off x="2674" y="1071"/>
              <a:ext cx="103" cy="1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cs-CZ" altLang="cs-CZ" sz="1400" b="1">
                  <a:solidFill>
                    <a:srgbClr val="0000FF"/>
                  </a:solidFill>
                  <a:latin typeface="Arial" panose="020B0604020202020204" pitchFamily="34" charset="0"/>
                </a:rPr>
                <a:t>j</a:t>
              </a:r>
              <a:endParaRPr lang="cs-CZ" altLang="cs-CZ" sz="1400" b="1" baseline="-25000">
                <a:solidFill>
                  <a:srgbClr val="0000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1669" name="Text Box 53"/>
            <p:cNvSpPr txBox="1">
              <a:spLocks noChangeAspect="1" noChangeArrowheads="1"/>
            </p:cNvSpPr>
            <p:nvPr/>
          </p:nvSpPr>
          <p:spPr bwMode="auto">
            <a:xfrm>
              <a:off x="2262" y="1621"/>
              <a:ext cx="103" cy="1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cs-CZ" altLang="cs-CZ" sz="1400" b="1">
                  <a:solidFill>
                    <a:srgbClr val="0000FF"/>
                  </a:solidFill>
                  <a:latin typeface="Arial" panose="020B0604020202020204" pitchFamily="34" charset="0"/>
                </a:rPr>
                <a:t>e</a:t>
              </a:r>
              <a:endParaRPr lang="cs-CZ" altLang="cs-CZ" sz="1400" b="1" baseline="-25000">
                <a:solidFill>
                  <a:srgbClr val="0000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1670" name="Text Box 54"/>
            <p:cNvSpPr txBox="1">
              <a:spLocks noChangeAspect="1" noChangeArrowheads="1"/>
            </p:cNvSpPr>
            <p:nvPr/>
          </p:nvSpPr>
          <p:spPr bwMode="auto">
            <a:xfrm>
              <a:off x="1816" y="1655"/>
              <a:ext cx="102" cy="1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cs-CZ" altLang="cs-CZ" sz="1400" b="1">
                  <a:solidFill>
                    <a:srgbClr val="0000FF"/>
                  </a:solidFill>
                  <a:latin typeface="Arial" panose="020B0604020202020204" pitchFamily="34" charset="0"/>
                </a:rPr>
                <a:t>c</a:t>
              </a:r>
              <a:endParaRPr lang="cs-CZ" altLang="cs-CZ" sz="1400" b="1" baseline="-25000">
                <a:solidFill>
                  <a:srgbClr val="0000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1671" name="Text Box 55"/>
            <p:cNvSpPr txBox="1">
              <a:spLocks noChangeAspect="1" noChangeArrowheads="1"/>
            </p:cNvSpPr>
            <p:nvPr/>
          </p:nvSpPr>
          <p:spPr bwMode="auto">
            <a:xfrm>
              <a:off x="2331" y="1833"/>
              <a:ext cx="103" cy="1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cs-CZ" altLang="cs-CZ" sz="1400" b="1">
                  <a:solidFill>
                    <a:srgbClr val="0000FF"/>
                  </a:solidFill>
                  <a:latin typeface="Arial" panose="020B0604020202020204" pitchFamily="34" charset="0"/>
                </a:rPr>
                <a:t>d</a:t>
              </a:r>
              <a:endParaRPr lang="cs-CZ" altLang="cs-CZ" sz="1400" b="1" baseline="-25000">
                <a:solidFill>
                  <a:srgbClr val="0000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1672" name="Text Box 56"/>
            <p:cNvSpPr txBox="1">
              <a:spLocks noChangeAspect="1" noChangeArrowheads="1"/>
            </p:cNvSpPr>
            <p:nvPr/>
          </p:nvSpPr>
          <p:spPr bwMode="auto">
            <a:xfrm>
              <a:off x="1301" y="1552"/>
              <a:ext cx="103" cy="1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cs-CZ" altLang="cs-CZ" sz="1400" b="1">
                  <a:solidFill>
                    <a:srgbClr val="0000FF"/>
                  </a:solidFill>
                  <a:latin typeface="Arial" panose="020B0604020202020204" pitchFamily="34" charset="0"/>
                </a:rPr>
                <a:t>b</a:t>
              </a:r>
              <a:endParaRPr lang="cs-CZ" altLang="cs-CZ" sz="1400" b="1" baseline="-25000">
                <a:solidFill>
                  <a:srgbClr val="0000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1673" name="Text Box 57"/>
            <p:cNvSpPr txBox="1">
              <a:spLocks noChangeAspect="1" noChangeArrowheads="1"/>
            </p:cNvSpPr>
            <p:nvPr/>
          </p:nvSpPr>
          <p:spPr bwMode="auto">
            <a:xfrm>
              <a:off x="2608" y="1930"/>
              <a:ext cx="108" cy="1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sz="1400" b="1">
                  <a:solidFill>
                    <a:srgbClr val="000000"/>
                  </a:solidFill>
                  <a:latin typeface="Arial" panose="020B0604020202020204" pitchFamily="34" charset="0"/>
                </a:rPr>
                <a:t>4</a:t>
              </a:r>
            </a:p>
          </p:txBody>
        </p:sp>
        <p:sp>
          <p:nvSpPr>
            <p:cNvPr id="111674" name="Text Box 58"/>
            <p:cNvSpPr txBox="1">
              <a:spLocks noChangeAspect="1" noChangeArrowheads="1"/>
            </p:cNvSpPr>
            <p:nvPr/>
          </p:nvSpPr>
          <p:spPr bwMode="auto">
            <a:xfrm>
              <a:off x="2505" y="1414"/>
              <a:ext cx="108" cy="1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sz="1400" b="1">
                  <a:solidFill>
                    <a:srgbClr val="000000"/>
                  </a:solidFill>
                  <a:latin typeface="Arial" panose="020B0604020202020204" pitchFamily="34" charset="0"/>
                </a:rPr>
                <a:t>5</a:t>
              </a:r>
            </a:p>
          </p:txBody>
        </p:sp>
        <p:sp>
          <p:nvSpPr>
            <p:cNvPr id="111675" name="Text Box 59"/>
            <p:cNvSpPr txBox="1">
              <a:spLocks noChangeAspect="1" noChangeArrowheads="1"/>
            </p:cNvSpPr>
            <p:nvPr/>
          </p:nvSpPr>
          <p:spPr bwMode="auto">
            <a:xfrm>
              <a:off x="2059" y="1758"/>
              <a:ext cx="108" cy="1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sz="1400" b="1">
                  <a:solidFill>
                    <a:srgbClr val="000000"/>
                  </a:solidFill>
                  <a:latin typeface="Arial" panose="020B0604020202020204" pitchFamily="34" charset="0"/>
                </a:rPr>
                <a:t>3</a:t>
              </a:r>
            </a:p>
          </p:txBody>
        </p:sp>
        <p:sp>
          <p:nvSpPr>
            <p:cNvPr id="111676" name="Text Box 60"/>
            <p:cNvSpPr txBox="1">
              <a:spLocks noChangeAspect="1" noChangeArrowheads="1"/>
            </p:cNvSpPr>
            <p:nvPr/>
          </p:nvSpPr>
          <p:spPr bwMode="auto">
            <a:xfrm>
              <a:off x="2951" y="591"/>
              <a:ext cx="108" cy="1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sz="1400" b="1">
                  <a:solidFill>
                    <a:srgbClr val="000000"/>
                  </a:solidFill>
                  <a:latin typeface="Arial" panose="020B0604020202020204" pitchFamily="34" charset="0"/>
                </a:rPr>
                <a:t>9</a:t>
              </a:r>
            </a:p>
          </p:txBody>
        </p:sp>
        <p:sp>
          <p:nvSpPr>
            <p:cNvPr id="111677" name="Text Box 61"/>
            <p:cNvSpPr txBox="1">
              <a:spLocks noChangeAspect="1" noChangeArrowheads="1"/>
            </p:cNvSpPr>
            <p:nvPr/>
          </p:nvSpPr>
          <p:spPr bwMode="auto">
            <a:xfrm>
              <a:off x="2367" y="625"/>
              <a:ext cx="108" cy="1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sz="1400" b="1">
                  <a:solidFill>
                    <a:srgbClr val="000000"/>
                  </a:solidFill>
                  <a:latin typeface="Arial" panose="020B0604020202020204" pitchFamily="34" charset="0"/>
                </a:rPr>
                <a:t>8</a:t>
              </a:r>
            </a:p>
          </p:txBody>
        </p:sp>
        <p:sp>
          <p:nvSpPr>
            <p:cNvPr id="111678" name="Text Box 62"/>
            <p:cNvSpPr txBox="1">
              <a:spLocks noChangeAspect="1" noChangeArrowheads="1"/>
            </p:cNvSpPr>
            <p:nvPr/>
          </p:nvSpPr>
          <p:spPr bwMode="auto">
            <a:xfrm>
              <a:off x="3131" y="1078"/>
              <a:ext cx="108" cy="1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sz="1400" b="1">
                  <a:solidFill>
                    <a:srgbClr val="000000"/>
                  </a:solidFill>
                  <a:latin typeface="Arial" panose="020B0604020202020204" pitchFamily="34" charset="0"/>
                </a:rPr>
                <a:t>7</a:t>
              </a:r>
            </a:p>
          </p:txBody>
        </p:sp>
        <p:sp>
          <p:nvSpPr>
            <p:cNvPr id="111679" name="Text Box 63"/>
            <p:cNvSpPr txBox="1">
              <a:spLocks noChangeAspect="1" noChangeArrowheads="1"/>
            </p:cNvSpPr>
            <p:nvPr/>
          </p:nvSpPr>
          <p:spPr bwMode="auto">
            <a:xfrm>
              <a:off x="1922" y="1037"/>
              <a:ext cx="108" cy="1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sz="1400" b="1">
                  <a:solidFill>
                    <a:srgbClr val="000000"/>
                  </a:solidFill>
                  <a:latin typeface="Arial" panose="020B0604020202020204" pitchFamily="34" charset="0"/>
                </a:rPr>
                <a:t>6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16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16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1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16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16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1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1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1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1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116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116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18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18487" cy="649287"/>
          </a:xfrm>
        </p:spPr>
        <p:txBody>
          <a:bodyPr/>
          <a:lstStyle/>
          <a:p>
            <a:r>
              <a:rPr lang="cs-CZ" altLang="cs-CZ" sz="2800" b="1" u="sng">
                <a:solidFill>
                  <a:schemeClr val="bg2"/>
                </a:solidFill>
                <a:effectLst/>
              </a:rPr>
              <a:t>Výpočet kmenového vedení</a:t>
            </a:r>
          </a:p>
        </p:txBody>
      </p:sp>
      <p:sp>
        <p:nvSpPr>
          <p:cNvPr id="113667" name="Text Box 3"/>
          <p:cNvSpPr txBox="1">
            <a:spLocks noChangeArrowheads="1"/>
          </p:cNvSpPr>
          <p:nvPr/>
        </p:nvSpPr>
        <p:spPr bwMode="auto">
          <a:xfrm>
            <a:off x="250825" y="949325"/>
            <a:ext cx="8497888" cy="6667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defTabSz="1222375"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162050" defTabSz="1222375"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41438" defTabSz="1222375"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20825" defTabSz="1222375"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1222375"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1222375" fontAlgn="base">
              <a:spcBef>
                <a:spcPct val="0"/>
              </a:spcBef>
              <a:spcAft>
                <a:spcPct val="0"/>
              </a:spcAft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1222375" fontAlgn="base">
              <a:spcBef>
                <a:spcPct val="0"/>
              </a:spcBef>
              <a:spcAft>
                <a:spcPct val="0"/>
              </a:spcAft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1222375" fontAlgn="base">
              <a:spcBef>
                <a:spcPct val="0"/>
              </a:spcBef>
              <a:spcAft>
                <a:spcPct val="0"/>
              </a:spcAft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1222375" fontAlgn="base">
              <a:spcBef>
                <a:spcPct val="0"/>
              </a:spcBef>
              <a:spcAft>
                <a:spcPct val="0"/>
              </a:spcAft>
              <a:tabLst>
                <a:tab pos="1349375" algn="l"/>
                <a:tab pos="1978025" algn="l"/>
                <a:tab pos="3314700" algn="l"/>
                <a:tab pos="6904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Kmenové vedení lze počítat jako vedení napájené z jedné strany, lze použít adiční nebo superpoziční metodu.</a:t>
            </a:r>
          </a:p>
        </p:txBody>
      </p:sp>
      <p:sp>
        <p:nvSpPr>
          <p:cNvPr id="113668" name="Text Box 4"/>
          <p:cNvSpPr txBox="1">
            <a:spLocks noChangeArrowheads="1"/>
          </p:cNvSpPr>
          <p:nvPr/>
        </p:nvSpPr>
        <p:spPr bwMode="auto">
          <a:xfrm>
            <a:off x="142875" y="4005263"/>
            <a:ext cx="8893175" cy="19462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162050"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41438"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20825"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1222375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1222375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1222375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1222375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>
                <a:solidFill>
                  <a:schemeClr val="bg2"/>
                </a:solidFill>
                <a:sym typeface="Symbol" panose="05050102010706020507" pitchFamily="18" charset="2"/>
              </a:rPr>
              <a:t>Příklad</a:t>
            </a:r>
          </a:p>
          <a:p>
            <a:pPr>
              <a:spcBef>
                <a:spcPct val="50000"/>
              </a:spcBef>
            </a:pPr>
            <a:r>
              <a:rPr lang="cs-CZ" altLang="cs-CZ" sz="2000" b="1">
                <a:solidFill>
                  <a:schemeClr val="bg2"/>
                </a:solidFill>
                <a:sym typeface="Symbol" panose="05050102010706020507" pitchFamily="18" charset="2"/>
              </a:rPr>
              <a:t>a) Vypočítejte maximální úbytek na daném vedení, Všechny odběry jsou 10A, napájecí napětí je 400 V. Materiál vodiče je měď, průřez 50 mm</a:t>
            </a:r>
            <a:r>
              <a:rPr lang="cs-CZ" altLang="cs-CZ" sz="2000" b="1" baseline="30000">
                <a:solidFill>
                  <a:schemeClr val="bg2"/>
                </a:solidFill>
                <a:sym typeface="Symbol" panose="05050102010706020507" pitchFamily="18" charset="2"/>
              </a:rPr>
              <a:t>2</a:t>
            </a:r>
            <a:r>
              <a:rPr lang="cs-CZ" altLang="cs-CZ" sz="2000" b="1">
                <a:solidFill>
                  <a:schemeClr val="bg2"/>
                </a:solidFill>
                <a:sym typeface="Symbol" panose="05050102010706020507" pitchFamily="18" charset="2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cs-CZ" altLang="cs-CZ" sz="2000" b="1">
                <a:solidFill>
                  <a:schemeClr val="bg2"/>
                </a:solidFill>
                <a:sym typeface="Symbol" panose="05050102010706020507" pitchFamily="18" charset="2"/>
              </a:rPr>
              <a:t>Vzdálenosti: a=30m, b=50m, c=60m, d=30m, e= 40m, f=30m, g=60m, h=60m, j=30m      </a:t>
            </a:r>
          </a:p>
        </p:txBody>
      </p:sp>
      <p:grpSp>
        <p:nvGrpSpPr>
          <p:cNvPr id="113705" name="Group 41"/>
          <p:cNvGrpSpPr>
            <a:grpSpLocks/>
          </p:cNvGrpSpPr>
          <p:nvPr/>
        </p:nvGrpSpPr>
        <p:grpSpPr bwMode="auto">
          <a:xfrm>
            <a:off x="755650" y="1785938"/>
            <a:ext cx="4829175" cy="1858962"/>
            <a:chOff x="476" y="981"/>
            <a:chExt cx="3042" cy="1171"/>
          </a:xfrm>
        </p:grpSpPr>
        <p:sp>
          <p:nvSpPr>
            <p:cNvPr id="113670" name="Oval 6"/>
            <p:cNvSpPr>
              <a:spLocks noChangeAspect="1" noChangeArrowheads="1"/>
            </p:cNvSpPr>
            <p:nvPr/>
          </p:nvSpPr>
          <p:spPr bwMode="auto">
            <a:xfrm>
              <a:off x="1337" y="1434"/>
              <a:ext cx="91" cy="91"/>
            </a:xfrm>
            <a:prstGeom prst="ellipse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sp>
          <p:nvSpPr>
            <p:cNvPr id="113671" name="Oval 7"/>
            <p:cNvSpPr>
              <a:spLocks noChangeAspect="1" noChangeArrowheads="1"/>
            </p:cNvSpPr>
            <p:nvPr/>
          </p:nvSpPr>
          <p:spPr bwMode="auto">
            <a:xfrm>
              <a:off x="2017" y="1434"/>
              <a:ext cx="91" cy="91"/>
            </a:xfrm>
            <a:prstGeom prst="ellipse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sp>
          <p:nvSpPr>
            <p:cNvPr id="113672" name="Oval 8"/>
            <p:cNvSpPr>
              <a:spLocks noChangeAspect="1" noChangeArrowheads="1"/>
            </p:cNvSpPr>
            <p:nvPr/>
          </p:nvSpPr>
          <p:spPr bwMode="auto">
            <a:xfrm>
              <a:off x="2653" y="1434"/>
              <a:ext cx="91" cy="91"/>
            </a:xfrm>
            <a:prstGeom prst="ellipse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sp>
          <p:nvSpPr>
            <p:cNvPr id="113673" name="Oval 9"/>
            <p:cNvSpPr>
              <a:spLocks noChangeAspect="1" noChangeArrowheads="1"/>
            </p:cNvSpPr>
            <p:nvPr/>
          </p:nvSpPr>
          <p:spPr bwMode="auto">
            <a:xfrm>
              <a:off x="3288" y="1434"/>
              <a:ext cx="91" cy="91"/>
            </a:xfrm>
            <a:prstGeom prst="ellipse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sp>
          <p:nvSpPr>
            <p:cNvPr id="113674" name="Oval 10"/>
            <p:cNvSpPr>
              <a:spLocks noChangeAspect="1" noChangeArrowheads="1"/>
            </p:cNvSpPr>
            <p:nvPr/>
          </p:nvSpPr>
          <p:spPr bwMode="auto">
            <a:xfrm>
              <a:off x="656" y="1434"/>
              <a:ext cx="91" cy="91"/>
            </a:xfrm>
            <a:prstGeom prst="ellips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cxnSp>
          <p:nvCxnSpPr>
            <p:cNvPr id="113676" name="AutoShape 12"/>
            <p:cNvCxnSpPr>
              <a:cxnSpLocks noChangeShapeType="1"/>
              <a:stCxn id="113674" idx="6"/>
              <a:endCxn id="113670" idx="2"/>
            </p:cNvCxnSpPr>
            <p:nvPr/>
          </p:nvCxnSpPr>
          <p:spPr bwMode="auto">
            <a:xfrm>
              <a:off x="759" y="1480"/>
              <a:ext cx="570" cy="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3677" name="AutoShape 13"/>
            <p:cNvCxnSpPr>
              <a:cxnSpLocks noChangeShapeType="1"/>
              <a:stCxn id="113670" idx="6"/>
              <a:endCxn id="113671" idx="2"/>
            </p:cNvCxnSpPr>
            <p:nvPr/>
          </p:nvCxnSpPr>
          <p:spPr bwMode="auto">
            <a:xfrm>
              <a:off x="1436" y="1480"/>
              <a:ext cx="573" cy="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3678" name="AutoShape 14"/>
            <p:cNvCxnSpPr>
              <a:cxnSpLocks noChangeShapeType="1"/>
              <a:stCxn id="113671" idx="6"/>
              <a:endCxn id="113672" idx="2"/>
            </p:cNvCxnSpPr>
            <p:nvPr/>
          </p:nvCxnSpPr>
          <p:spPr bwMode="auto">
            <a:xfrm>
              <a:off x="2116" y="1480"/>
              <a:ext cx="529" cy="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3679" name="AutoShape 15"/>
            <p:cNvCxnSpPr>
              <a:cxnSpLocks noChangeShapeType="1"/>
              <a:stCxn id="113672" idx="6"/>
              <a:endCxn id="113673" idx="2"/>
            </p:cNvCxnSpPr>
            <p:nvPr/>
          </p:nvCxnSpPr>
          <p:spPr bwMode="auto">
            <a:xfrm>
              <a:off x="2752" y="1480"/>
              <a:ext cx="528" cy="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3681" name="Line 17"/>
            <p:cNvSpPr>
              <a:spLocks noChangeShapeType="1"/>
            </p:cNvSpPr>
            <p:nvPr/>
          </p:nvSpPr>
          <p:spPr bwMode="auto">
            <a:xfrm>
              <a:off x="1383" y="1525"/>
              <a:ext cx="0" cy="5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13682" name="Line 18"/>
            <p:cNvSpPr>
              <a:spLocks noChangeShapeType="1"/>
            </p:cNvSpPr>
            <p:nvPr/>
          </p:nvSpPr>
          <p:spPr bwMode="auto">
            <a:xfrm>
              <a:off x="2699" y="1525"/>
              <a:ext cx="0" cy="5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13683" name="Line 19"/>
            <p:cNvSpPr>
              <a:spLocks noChangeShapeType="1"/>
            </p:cNvSpPr>
            <p:nvPr/>
          </p:nvSpPr>
          <p:spPr bwMode="auto">
            <a:xfrm>
              <a:off x="3334" y="1525"/>
              <a:ext cx="0" cy="5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13685" name="Line 21"/>
            <p:cNvSpPr>
              <a:spLocks noChangeShapeType="1"/>
            </p:cNvSpPr>
            <p:nvPr/>
          </p:nvSpPr>
          <p:spPr bwMode="auto">
            <a:xfrm>
              <a:off x="2063" y="1525"/>
              <a:ext cx="0" cy="5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13686" name="Text Box 22"/>
            <p:cNvSpPr txBox="1">
              <a:spLocks noChangeArrowheads="1"/>
            </p:cNvSpPr>
            <p:nvPr/>
          </p:nvSpPr>
          <p:spPr bwMode="auto">
            <a:xfrm>
              <a:off x="2018" y="1253"/>
              <a:ext cx="12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113687" name="Text Box 23"/>
            <p:cNvSpPr txBox="1">
              <a:spLocks noChangeArrowheads="1"/>
            </p:cNvSpPr>
            <p:nvPr/>
          </p:nvSpPr>
          <p:spPr bwMode="auto">
            <a:xfrm>
              <a:off x="1338" y="1253"/>
              <a:ext cx="12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1</a:t>
              </a:r>
            </a:p>
          </p:txBody>
        </p:sp>
        <p:sp>
          <p:nvSpPr>
            <p:cNvPr id="113688" name="Text Box 24"/>
            <p:cNvSpPr txBox="1">
              <a:spLocks noChangeArrowheads="1"/>
            </p:cNvSpPr>
            <p:nvPr/>
          </p:nvSpPr>
          <p:spPr bwMode="auto">
            <a:xfrm>
              <a:off x="3253" y="1253"/>
              <a:ext cx="12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4</a:t>
              </a:r>
            </a:p>
          </p:txBody>
        </p:sp>
        <p:sp>
          <p:nvSpPr>
            <p:cNvPr id="113689" name="Text Box 25"/>
            <p:cNvSpPr txBox="1">
              <a:spLocks noChangeArrowheads="1"/>
            </p:cNvSpPr>
            <p:nvPr/>
          </p:nvSpPr>
          <p:spPr bwMode="auto">
            <a:xfrm>
              <a:off x="2653" y="1253"/>
              <a:ext cx="12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3</a:t>
              </a:r>
            </a:p>
          </p:txBody>
        </p:sp>
        <p:sp>
          <p:nvSpPr>
            <p:cNvPr id="113690" name="Text Box 26"/>
            <p:cNvSpPr txBox="1">
              <a:spLocks noChangeArrowheads="1"/>
            </p:cNvSpPr>
            <p:nvPr/>
          </p:nvSpPr>
          <p:spPr bwMode="auto">
            <a:xfrm>
              <a:off x="748" y="1253"/>
              <a:ext cx="12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113693" name="Text Box 29"/>
            <p:cNvSpPr txBox="1">
              <a:spLocks noChangeArrowheads="1"/>
            </p:cNvSpPr>
            <p:nvPr/>
          </p:nvSpPr>
          <p:spPr bwMode="auto">
            <a:xfrm>
              <a:off x="3379" y="1933"/>
              <a:ext cx="139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4</a:t>
              </a:r>
            </a:p>
          </p:txBody>
        </p:sp>
        <p:sp>
          <p:nvSpPr>
            <p:cNvPr id="113694" name="Text Box 30"/>
            <p:cNvSpPr txBox="1">
              <a:spLocks noChangeArrowheads="1"/>
            </p:cNvSpPr>
            <p:nvPr/>
          </p:nvSpPr>
          <p:spPr bwMode="auto">
            <a:xfrm>
              <a:off x="2733" y="1933"/>
              <a:ext cx="192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35</a:t>
              </a:r>
            </a:p>
          </p:txBody>
        </p:sp>
        <p:sp>
          <p:nvSpPr>
            <p:cNvPr id="113695" name="Text Box 31"/>
            <p:cNvSpPr txBox="1">
              <a:spLocks noChangeArrowheads="1"/>
            </p:cNvSpPr>
            <p:nvPr/>
          </p:nvSpPr>
          <p:spPr bwMode="auto">
            <a:xfrm>
              <a:off x="2108" y="1933"/>
              <a:ext cx="351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26789</a:t>
              </a:r>
            </a:p>
          </p:txBody>
        </p:sp>
        <p:sp>
          <p:nvSpPr>
            <p:cNvPr id="113696" name="Text Box 32"/>
            <p:cNvSpPr txBox="1">
              <a:spLocks noChangeArrowheads="1"/>
            </p:cNvSpPr>
            <p:nvPr/>
          </p:nvSpPr>
          <p:spPr bwMode="auto">
            <a:xfrm>
              <a:off x="1428" y="1933"/>
              <a:ext cx="139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1</a:t>
              </a:r>
            </a:p>
          </p:txBody>
        </p:sp>
        <p:sp>
          <p:nvSpPr>
            <p:cNvPr id="113697" name="Text Box 33"/>
            <p:cNvSpPr txBox="1">
              <a:spLocks noChangeArrowheads="1"/>
            </p:cNvSpPr>
            <p:nvPr/>
          </p:nvSpPr>
          <p:spPr bwMode="auto">
            <a:xfrm>
              <a:off x="566" y="981"/>
              <a:ext cx="8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</a:p>
          </p:txBody>
        </p:sp>
        <p:sp>
          <p:nvSpPr>
            <p:cNvPr id="113698" name="Text Box 34"/>
            <p:cNvSpPr txBox="1">
              <a:spLocks noChangeArrowheads="1"/>
            </p:cNvSpPr>
            <p:nvPr/>
          </p:nvSpPr>
          <p:spPr bwMode="auto">
            <a:xfrm>
              <a:off x="476" y="1253"/>
              <a:ext cx="227" cy="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sz="1600" b="1">
                  <a:solidFill>
                    <a:srgbClr val="0000FF"/>
                  </a:solidFill>
                  <a:latin typeface="Arial" panose="020B0604020202020204" pitchFamily="34" charset="0"/>
                </a:rPr>
                <a:t>U</a:t>
              </a:r>
              <a:r>
                <a:rPr lang="cs-CZ" altLang="cs-CZ" sz="1600" b="1" baseline="-25000">
                  <a:solidFill>
                    <a:srgbClr val="0000FF"/>
                  </a:solidFill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113699" name="Line 35"/>
            <p:cNvSpPr>
              <a:spLocks noChangeShapeType="1"/>
            </p:cNvSpPr>
            <p:nvPr/>
          </p:nvSpPr>
          <p:spPr bwMode="auto">
            <a:xfrm>
              <a:off x="702" y="1154"/>
              <a:ext cx="0" cy="28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13700" name="Text Box 36"/>
            <p:cNvSpPr txBox="1">
              <a:spLocks noChangeArrowheads="1"/>
            </p:cNvSpPr>
            <p:nvPr/>
          </p:nvSpPr>
          <p:spPr bwMode="auto">
            <a:xfrm>
              <a:off x="974" y="1261"/>
              <a:ext cx="182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a</a:t>
              </a:r>
              <a:endParaRPr lang="cs-CZ" altLang="cs-CZ" b="1" baseline="-250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3702" name="Text Box 38"/>
            <p:cNvSpPr txBox="1">
              <a:spLocks noChangeArrowheads="1"/>
            </p:cNvSpPr>
            <p:nvPr/>
          </p:nvSpPr>
          <p:spPr bwMode="auto">
            <a:xfrm>
              <a:off x="1655" y="1261"/>
              <a:ext cx="182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b</a:t>
              </a:r>
              <a:endParaRPr lang="cs-CZ" altLang="cs-CZ" b="1" baseline="-250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3703" name="Text Box 39"/>
            <p:cNvSpPr txBox="1">
              <a:spLocks noChangeArrowheads="1"/>
            </p:cNvSpPr>
            <p:nvPr/>
          </p:nvSpPr>
          <p:spPr bwMode="auto">
            <a:xfrm>
              <a:off x="2290" y="1253"/>
              <a:ext cx="182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c</a:t>
              </a:r>
              <a:endParaRPr lang="cs-CZ" altLang="cs-CZ" b="1" baseline="-250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3704" name="Text Box 40"/>
            <p:cNvSpPr txBox="1">
              <a:spLocks noChangeArrowheads="1"/>
            </p:cNvSpPr>
            <p:nvPr/>
          </p:nvSpPr>
          <p:spPr bwMode="auto">
            <a:xfrm>
              <a:off x="2971" y="1261"/>
              <a:ext cx="182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d</a:t>
              </a:r>
              <a:endParaRPr lang="cs-CZ" altLang="cs-CZ" b="1" baseline="-250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3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3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3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36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36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3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37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37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3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36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36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3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66" grpId="0"/>
      <p:bldP spid="113667" grpId="0"/>
      <p:bldP spid="11366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2" name="Text Box 4"/>
          <p:cNvSpPr txBox="1">
            <a:spLocks noChangeArrowheads="1"/>
          </p:cNvSpPr>
          <p:nvPr/>
        </p:nvSpPr>
        <p:spPr bwMode="auto">
          <a:xfrm>
            <a:off x="179388" y="981075"/>
            <a:ext cx="8785225" cy="11842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263525" indent="-263525"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162050"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41438"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20825"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1222375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1222375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1222375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1222375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>
                <a:solidFill>
                  <a:schemeClr val="bg2"/>
                </a:solidFill>
                <a:sym typeface="Symbol" panose="05050102010706020507" pitchFamily="18" charset="2"/>
              </a:rPr>
              <a:t>V daném případě určíme úbytek napětí v bodě 9.</a:t>
            </a:r>
          </a:p>
          <a:p>
            <a:pPr>
              <a:spcBef>
                <a:spcPct val="50000"/>
              </a:spcBef>
            </a:pPr>
            <a:r>
              <a:rPr lang="cs-CZ" altLang="cs-CZ" sz="2000" b="1">
                <a:solidFill>
                  <a:schemeClr val="bg2"/>
                </a:solidFill>
                <a:sym typeface="Symbol" panose="05050102010706020507" pitchFamily="18" charset="2"/>
              </a:rPr>
              <a:t>1.	V kmenovém vedení vypočítáme napětí v místě odbočení (v našem případě v bodě 2)    </a:t>
            </a:r>
          </a:p>
        </p:txBody>
      </p:sp>
      <p:grpSp>
        <p:nvGrpSpPr>
          <p:cNvPr id="114693" name="Group 5"/>
          <p:cNvGrpSpPr>
            <a:grpSpLocks/>
          </p:cNvGrpSpPr>
          <p:nvPr/>
        </p:nvGrpSpPr>
        <p:grpSpPr bwMode="auto">
          <a:xfrm>
            <a:off x="1327150" y="2146300"/>
            <a:ext cx="4829175" cy="1858963"/>
            <a:chOff x="476" y="981"/>
            <a:chExt cx="3042" cy="1171"/>
          </a:xfrm>
        </p:grpSpPr>
        <p:sp>
          <p:nvSpPr>
            <p:cNvPr id="114694" name="Oval 6"/>
            <p:cNvSpPr>
              <a:spLocks noChangeAspect="1" noChangeArrowheads="1"/>
            </p:cNvSpPr>
            <p:nvPr/>
          </p:nvSpPr>
          <p:spPr bwMode="auto">
            <a:xfrm>
              <a:off x="1337" y="1434"/>
              <a:ext cx="91" cy="91"/>
            </a:xfrm>
            <a:prstGeom prst="ellipse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sp>
          <p:nvSpPr>
            <p:cNvPr id="114695" name="Oval 7"/>
            <p:cNvSpPr>
              <a:spLocks noChangeAspect="1" noChangeArrowheads="1"/>
            </p:cNvSpPr>
            <p:nvPr/>
          </p:nvSpPr>
          <p:spPr bwMode="auto">
            <a:xfrm>
              <a:off x="2017" y="1434"/>
              <a:ext cx="91" cy="91"/>
            </a:xfrm>
            <a:prstGeom prst="ellipse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sp>
          <p:nvSpPr>
            <p:cNvPr id="114696" name="Oval 8"/>
            <p:cNvSpPr>
              <a:spLocks noChangeAspect="1" noChangeArrowheads="1"/>
            </p:cNvSpPr>
            <p:nvPr/>
          </p:nvSpPr>
          <p:spPr bwMode="auto">
            <a:xfrm>
              <a:off x="2653" y="1434"/>
              <a:ext cx="91" cy="91"/>
            </a:xfrm>
            <a:prstGeom prst="ellipse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sp>
          <p:nvSpPr>
            <p:cNvPr id="114697" name="Oval 9"/>
            <p:cNvSpPr>
              <a:spLocks noChangeAspect="1" noChangeArrowheads="1"/>
            </p:cNvSpPr>
            <p:nvPr/>
          </p:nvSpPr>
          <p:spPr bwMode="auto">
            <a:xfrm>
              <a:off x="3288" y="1434"/>
              <a:ext cx="91" cy="91"/>
            </a:xfrm>
            <a:prstGeom prst="ellipse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sp>
          <p:nvSpPr>
            <p:cNvPr id="114698" name="Oval 10"/>
            <p:cNvSpPr>
              <a:spLocks noChangeAspect="1" noChangeArrowheads="1"/>
            </p:cNvSpPr>
            <p:nvPr/>
          </p:nvSpPr>
          <p:spPr bwMode="auto">
            <a:xfrm>
              <a:off x="656" y="1434"/>
              <a:ext cx="91" cy="91"/>
            </a:xfrm>
            <a:prstGeom prst="ellips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cxnSp>
          <p:nvCxnSpPr>
            <p:cNvPr id="114699" name="AutoShape 11"/>
            <p:cNvCxnSpPr>
              <a:cxnSpLocks noChangeShapeType="1"/>
              <a:stCxn id="114698" idx="6"/>
              <a:endCxn id="114694" idx="2"/>
            </p:cNvCxnSpPr>
            <p:nvPr/>
          </p:nvCxnSpPr>
          <p:spPr bwMode="auto">
            <a:xfrm>
              <a:off x="759" y="1480"/>
              <a:ext cx="570" cy="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4700" name="AutoShape 12"/>
            <p:cNvCxnSpPr>
              <a:cxnSpLocks noChangeShapeType="1"/>
              <a:stCxn id="114694" idx="6"/>
              <a:endCxn id="114695" idx="2"/>
            </p:cNvCxnSpPr>
            <p:nvPr/>
          </p:nvCxnSpPr>
          <p:spPr bwMode="auto">
            <a:xfrm>
              <a:off x="1436" y="1480"/>
              <a:ext cx="573" cy="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4701" name="AutoShape 13"/>
            <p:cNvCxnSpPr>
              <a:cxnSpLocks noChangeShapeType="1"/>
              <a:stCxn id="114695" idx="6"/>
              <a:endCxn id="114696" idx="2"/>
            </p:cNvCxnSpPr>
            <p:nvPr/>
          </p:nvCxnSpPr>
          <p:spPr bwMode="auto">
            <a:xfrm>
              <a:off x="2116" y="1480"/>
              <a:ext cx="529" cy="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4702" name="AutoShape 14"/>
            <p:cNvCxnSpPr>
              <a:cxnSpLocks noChangeShapeType="1"/>
              <a:stCxn id="114696" idx="6"/>
              <a:endCxn id="114697" idx="2"/>
            </p:cNvCxnSpPr>
            <p:nvPr/>
          </p:nvCxnSpPr>
          <p:spPr bwMode="auto">
            <a:xfrm>
              <a:off x="2752" y="1480"/>
              <a:ext cx="528" cy="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4703" name="Line 15"/>
            <p:cNvSpPr>
              <a:spLocks noChangeShapeType="1"/>
            </p:cNvSpPr>
            <p:nvPr/>
          </p:nvSpPr>
          <p:spPr bwMode="auto">
            <a:xfrm>
              <a:off x="1383" y="1525"/>
              <a:ext cx="0" cy="5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14704" name="Line 16"/>
            <p:cNvSpPr>
              <a:spLocks noChangeShapeType="1"/>
            </p:cNvSpPr>
            <p:nvPr/>
          </p:nvSpPr>
          <p:spPr bwMode="auto">
            <a:xfrm>
              <a:off x="2699" y="1525"/>
              <a:ext cx="0" cy="5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14705" name="Line 17"/>
            <p:cNvSpPr>
              <a:spLocks noChangeShapeType="1"/>
            </p:cNvSpPr>
            <p:nvPr/>
          </p:nvSpPr>
          <p:spPr bwMode="auto">
            <a:xfrm>
              <a:off x="3334" y="1525"/>
              <a:ext cx="0" cy="5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14706" name="Line 18"/>
            <p:cNvSpPr>
              <a:spLocks noChangeShapeType="1"/>
            </p:cNvSpPr>
            <p:nvPr/>
          </p:nvSpPr>
          <p:spPr bwMode="auto">
            <a:xfrm>
              <a:off x="2063" y="1525"/>
              <a:ext cx="0" cy="5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14707" name="Text Box 19"/>
            <p:cNvSpPr txBox="1">
              <a:spLocks noChangeArrowheads="1"/>
            </p:cNvSpPr>
            <p:nvPr/>
          </p:nvSpPr>
          <p:spPr bwMode="auto">
            <a:xfrm>
              <a:off x="2018" y="1253"/>
              <a:ext cx="12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114708" name="Text Box 20"/>
            <p:cNvSpPr txBox="1">
              <a:spLocks noChangeArrowheads="1"/>
            </p:cNvSpPr>
            <p:nvPr/>
          </p:nvSpPr>
          <p:spPr bwMode="auto">
            <a:xfrm>
              <a:off x="1338" y="1253"/>
              <a:ext cx="12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1</a:t>
              </a:r>
            </a:p>
          </p:txBody>
        </p:sp>
        <p:sp>
          <p:nvSpPr>
            <p:cNvPr id="114709" name="Text Box 21"/>
            <p:cNvSpPr txBox="1">
              <a:spLocks noChangeArrowheads="1"/>
            </p:cNvSpPr>
            <p:nvPr/>
          </p:nvSpPr>
          <p:spPr bwMode="auto">
            <a:xfrm>
              <a:off x="3253" y="1253"/>
              <a:ext cx="12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4</a:t>
              </a:r>
            </a:p>
          </p:txBody>
        </p:sp>
        <p:sp>
          <p:nvSpPr>
            <p:cNvPr id="114710" name="Text Box 22"/>
            <p:cNvSpPr txBox="1">
              <a:spLocks noChangeArrowheads="1"/>
            </p:cNvSpPr>
            <p:nvPr/>
          </p:nvSpPr>
          <p:spPr bwMode="auto">
            <a:xfrm>
              <a:off x="2653" y="1253"/>
              <a:ext cx="12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3</a:t>
              </a:r>
            </a:p>
          </p:txBody>
        </p:sp>
        <p:sp>
          <p:nvSpPr>
            <p:cNvPr id="114711" name="Text Box 23"/>
            <p:cNvSpPr txBox="1">
              <a:spLocks noChangeArrowheads="1"/>
            </p:cNvSpPr>
            <p:nvPr/>
          </p:nvSpPr>
          <p:spPr bwMode="auto">
            <a:xfrm>
              <a:off x="748" y="1253"/>
              <a:ext cx="12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114712" name="Text Box 24"/>
            <p:cNvSpPr txBox="1">
              <a:spLocks noChangeArrowheads="1"/>
            </p:cNvSpPr>
            <p:nvPr/>
          </p:nvSpPr>
          <p:spPr bwMode="auto">
            <a:xfrm>
              <a:off x="3379" y="1933"/>
              <a:ext cx="139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4</a:t>
              </a:r>
            </a:p>
          </p:txBody>
        </p:sp>
        <p:sp>
          <p:nvSpPr>
            <p:cNvPr id="114713" name="Text Box 25"/>
            <p:cNvSpPr txBox="1">
              <a:spLocks noChangeArrowheads="1"/>
            </p:cNvSpPr>
            <p:nvPr/>
          </p:nvSpPr>
          <p:spPr bwMode="auto">
            <a:xfrm>
              <a:off x="2733" y="1933"/>
              <a:ext cx="192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35</a:t>
              </a:r>
            </a:p>
          </p:txBody>
        </p:sp>
        <p:sp>
          <p:nvSpPr>
            <p:cNvPr id="114714" name="Text Box 26"/>
            <p:cNvSpPr txBox="1">
              <a:spLocks noChangeArrowheads="1"/>
            </p:cNvSpPr>
            <p:nvPr/>
          </p:nvSpPr>
          <p:spPr bwMode="auto">
            <a:xfrm>
              <a:off x="2108" y="1933"/>
              <a:ext cx="351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26789</a:t>
              </a:r>
            </a:p>
          </p:txBody>
        </p:sp>
        <p:sp>
          <p:nvSpPr>
            <p:cNvPr id="114715" name="Text Box 27"/>
            <p:cNvSpPr txBox="1">
              <a:spLocks noChangeArrowheads="1"/>
            </p:cNvSpPr>
            <p:nvPr/>
          </p:nvSpPr>
          <p:spPr bwMode="auto">
            <a:xfrm>
              <a:off x="1428" y="1933"/>
              <a:ext cx="139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1</a:t>
              </a:r>
            </a:p>
          </p:txBody>
        </p:sp>
        <p:sp>
          <p:nvSpPr>
            <p:cNvPr id="114716" name="Text Box 28"/>
            <p:cNvSpPr txBox="1">
              <a:spLocks noChangeArrowheads="1"/>
            </p:cNvSpPr>
            <p:nvPr/>
          </p:nvSpPr>
          <p:spPr bwMode="auto">
            <a:xfrm>
              <a:off x="566" y="981"/>
              <a:ext cx="8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</a:p>
          </p:txBody>
        </p:sp>
        <p:sp>
          <p:nvSpPr>
            <p:cNvPr id="114717" name="Text Box 29"/>
            <p:cNvSpPr txBox="1">
              <a:spLocks noChangeArrowheads="1"/>
            </p:cNvSpPr>
            <p:nvPr/>
          </p:nvSpPr>
          <p:spPr bwMode="auto">
            <a:xfrm>
              <a:off x="476" y="1253"/>
              <a:ext cx="227" cy="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sz="1600" b="1">
                  <a:solidFill>
                    <a:srgbClr val="0000FF"/>
                  </a:solidFill>
                  <a:latin typeface="Arial" panose="020B0604020202020204" pitchFamily="34" charset="0"/>
                </a:rPr>
                <a:t>U</a:t>
              </a:r>
              <a:r>
                <a:rPr lang="cs-CZ" altLang="cs-CZ" sz="1600" b="1" baseline="-25000">
                  <a:solidFill>
                    <a:srgbClr val="0000FF"/>
                  </a:solidFill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114718" name="Line 30"/>
            <p:cNvSpPr>
              <a:spLocks noChangeShapeType="1"/>
            </p:cNvSpPr>
            <p:nvPr/>
          </p:nvSpPr>
          <p:spPr bwMode="auto">
            <a:xfrm>
              <a:off x="702" y="1154"/>
              <a:ext cx="0" cy="28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14719" name="Text Box 31"/>
            <p:cNvSpPr txBox="1">
              <a:spLocks noChangeArrowheads="1"/>
            </p:cNvSpPr>
            <p:nvPr/>
          </p:nvSpPr>
          <p:spPr bwMode="auto">
            <a:xfrm>
              <a:off x="974" y="1261"/>
              <a:ext cx="182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a</a:t>
              </a:r>
              <a:endParaRPr lang="cs-CZ" altLang="cs-CZ" b="1" baseline="-250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4720" name="Text Box 32"/>
            <p:cNvSpPr txBox="1">
              <a:spLocks noChangeArrowheads="1"/>
            </p:cNvSpPr>
            <p:nvPr/>
          </p:nvSpPr>
          <p:spPr bwMode="auto">
            <a:xfrm>
              <a:off x="1655" y="1261"/>
              <a:ext cx="182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b</a:t>
              </a:r>
              <a:endParaRPr lang="cs-CZ" altLang="cs-CZ" b="1" baseline="-250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4721" name="Text Box 33"/>
            <p:cNvSpPr txBox="1">
              <a:spLocks noChangeArrowheads="1"/>
            </p:cNvSpPr>
            <p:nvPr/>
          </p:nvSpPr>
          <p:spPr bwMode="auto">
            <a:xfrm>
              <a:off x="2290" y="1253"/>
              <a:ext cx="182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c</a:t>
              </a:r>
              <a:endParaRPr lang="cs-CZ" altLang="cs-CZ" b="1" baseline="-250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4722" name="Text Box 34"/>
            <p:cNvSpPr txBox="1">
              <a:spLocks noChangeArrowheads="1"/>
            </p:cNvSpPr>
            <p:nvPr/>
          </p:nvSpPr>
          <p:spPr bwMode="auto">
            <a:xfrm>
              <a:off x="2971" y="1261"/>
              <a:ext cx="182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d</a:t>
              </a:r>
              <a:endParaRPr lang="cs-CZ" altLang="cs-CZ" b="1" baseline="-250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114723" name="Rectangle 35"/>
          <p:cNvSpPr>
            <a:spLocks noChangeArrowheads="1"/>
          </p:cNvSpPr>
          <p:nvPr/>
        </p:nvSpPr>
        <p:spPr bwMode="auto">
          <a:xfrm>
            <a:off x="395288" y="188913"/>
            <a:ext cx="8218487" cy="64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sz="2800" b="1" u="sng">
                <a:solidFill>
                  <a:schemeClr val="bg2"/>
                </a:solidFill>
                <a:effectLst/>
              </a:rPr>
              <a:t>Určení úbytku napětí v libovolném místě</a:t>
            </a:r>
          </a:p>
        </p:txBody>
      </p:sp>
      <p:sp>
        <p:nvSpPr>
          <p:cNvPr id="114725" name="Text Box 37"/>
          <p:cNvSpPr txBox="1">
            <a:spLocks noChangeArrowheads="1"/>
          </p:cNvSpPr>
          <p:nvPr/>
        </p:nvSpPr>
        <p:spPr bwMode="auto">
          <a:xfrm>
            <a:off x="179388" y="4149725"/>
            <a:ext cx="8785225" cy="7270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263525" indent="-263525"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162050"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41438"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20825"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1222375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1222375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1222375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1222375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 dirty="0">
                <a:solidFill>
                  <a:schemeClr val="bg2"/>
                </a:solidFill>
                <a:sym typeface="Symbol" panose="05050102010706020507" pitchFamily="18" charset="2"/>
              </a:rPr>
              <a:t>2.	Z místa odbočení počítáme vedení napájené z jedné strany. Napájecí napětí je vypočítané napětí v bodě 2.    </a:t>
            </a:r>
          </a:p>
        </p:txBody>
      </p:sp>
      <p:grpSp>
        <p:nvGrpSpPr>
          <p:cNvPr id="114756" name="Group 68"/>
          <p:cNvGrpSpPr>
            <a:grpSpLocks/>
          </p:cNvGrpSpPr>
          <p:nvPr/>
        </p:nvGrpSpPr>
        <p:grpSpPr bwMode="auto">
          <a:xfrm>
            <a:off x="755650" y="4883150"/>
            <a:ext cx="3803650" cy="1858963"/>
            <a:chOff x="1020" y="3076"/>
            <a:chExt cx="2396" cy="1171"/>
          </a:xfrm>
        </p:grpSpPr>
        <p:sp>
          <p:nvSpPr>
            <p:cNvPr id="114727" name="Oval 39"/>
            <p:cNvSpPr>
              <a:spLocks noChangeAspect="1" noChangeArrowheads="1"/>
            </p:cNvSpPr>
            <p:nvPr/>
          </p:nvSpPr>
          <p:spPr bwMode="auto">
            <a:xfrm>
              <a:off x="1881" y="3529"/>
              <a:ext cx="91" cy="91"/>
            </a:xfrm>
            <a:prstGeom prst="ellipse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sp>
          <p:nvSpPr>
            <p:cNvPr id="114728" name="Oval 40"/>
            <p:cNvSpPr>
              <a:spLocks noChangeAspect="1" noChangeArrowheads="1"/>
            </p:cNvSpPr>
            <p:nvPr/>
          </p:nvSpPr>
          <p:spPr bwMode="auto">
            <a:xfrm>
              <a:off x="2561" y="3529"/>
              <a:ext cx="91" cy="91"/>
            </a:xfrm>
            <a:prstGeom prst="ellipse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sp>
          <p:nvSpPr>
            <p:cNvPr id="114729" name="Oval 41"/>
            <p:cNvSpPr>
              <a:spLocks noChangeAspect="1" noChangeArrowheads="1"/>
            </p:cNvSpPr>
            <p:nvPr/>
          </p:nvSpPr>
          <p:spPr bwMode="auto">
            <a:xfrm>
              <a:off x="3197" y="3529"/>
              <a:ext cx="91" cy="91"/>
            </a:xfrm>
            <a:prstGeom prst="ellipse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sp>
          <p:nvSpPr>
            <p:cNvPr id="114731" name="Oval 43"/>
            <p:cNvSpPr>
              <a:spLocks noChangeAspect="1" noChangeArrowheads="1"/>
            </p:cNvSpPr>
            <p:nvPr/>
          </p:nvSpPr>
          <p:spPr bwMode="auto">
            <a:xfrm>
              <a:off x="1200" y="3529"/>
              <a:ext cx="91" cy="91"/>
            </a:xfrm>
            <a:prstGeom prst="ellips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cxnSp>
          <p:nvCxnSpPr>
            <p:cNvPr id="114732" name="AutoShape 44"/>
            <p:cNvCxnSpPr>
              <a:cxnSpLocks noChangeShapeType="1"/>
              <a:stCxn id="114731" idx="6"/>
              <a:endCxn id="114727" idx="2"/>
            </p:cNvCxnSpPr>
            <p:nvPr/>
          </p:nvCxnSpPr>
          <p:spPr bwMode="auto">
            <a:xfrm>
              <a:off x="1303" y="3575"/>
              <a:ext cx="570" cy="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4733" name="AutoShape 45"/>
            <p:cNvCxnSpPr>
              <a:cxnSpLocks noChangeShapeType="1"/>
              <a:stCxn id="114727" idx="6"/>
              <a:endCxn id="114728" idx="2"/>
            </p:cNvCxnSpPr>
            <p:nvPr/>
          </p:nvCxnSpPr>
          <p:spPr bwMode="auto">
            <a:xfrm>
              <a:off x="1980" y="3575"/>
              <a:ext cx="573" cy="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4734" name="AutoShape 46"/>
            <p:cNvCxnSpPr>
              <a:cxnSpLocks noChangeShapeType="1"/>
              <a:stCxn id="114728" idx="6"/>
              <a:endCxn id="114729" idx="2"/>
            </p:cNvCxnSpPr>
            <p:nvPr/>
          </p:nvCxnSpPr>
          <p:spPr bwMode="auto">
            <a:xfrm>
              <a:off x="2660" y="3575"/>
              <a:ext cx="529" cy="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4736" name="Line 48"/>
            <p:cNvSpPr>
              <a:spLocks noChangeShapeType="1"/>
            </p:cNvSpPr>
            <p:nvPr/>
          </p:nvSpPr>
          <p:spPr bwMode="auto">
            <a:xfrm>
              <a:off x="1927" y="3620"/>
              <a:ext cx="0" cy="5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14737" name="Line 49"/>
            <p:cNvSpPr>
              <a:spLocks noChangeShapeType="1"/>
            </p:cNvSpPr>
            <p:nvPr/>
          </p:nvSpPr>
          <p:spPr bwMode="auto">
            <a:xfrm>
              <a:off x="3243" y="3620"/>
              <a:ext cx="0" cy="5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14739" name="Line 51"/>
            <p:cNvSpPr>
              <a:spLocks noChangeShapeType="1"/>
            </p:cNvSpPr>
            <p:nvPr/>
          </p:nvSpPr>
          <p:spPr bwMode="auto">
            <a:xfrm>
              <a:off x="2607" y="3620"/>
              <a:ext cx="0" cy="5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14740" name="Text Box 52"/>
            <p:cNvSpPr txBox="1">
              <a:spLocks noChangeArrowheads="1"/>
            </p:cNvSpPr>
            <p:nvPr/>
          </p:nvSpPr>
          <p:spPr bwMode="auto">
            <a:xfrm>
              <a:off x="2562" y="3348"/>
              <a:ext cx="12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8</a:t>
              </a:r>
            </a:p>
          </p:txBody>
        </p:sp>
        <p:sp>
          <p:nvSpPr>
            <p:cNvPr id="114741" name="Text Box 53"/>
            <p:cNvSpPr txBox="1">
              <a:spLocks noChangeArrowheads="1"/>
            </p:cNvSpPr>
            <p:nvPr/>
          </p:nvSpPr>
          <p:spPr bwMode="auto">
            <a:xfrm>
              <a:off x="1882" y="3348"/>
              <a:ext cx="12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6</a:t>
              </a:r>
            </a:p>
          </p:txBody>
        </p:sp>
        <p:sp>
          <p:nvSpPr>
            <p:cNvPr id="114743" name="Text Box 55"/>
            <p:cNvSpPr txBox="1">
              <a:spLocks noChangeArrowheads="1"/>
            </p:cNvSpPr>
            <p:nvPr/>
          </p:nvSpPr>
          <p:spPr bwMode="auto">
            <a:xfrm>
              <a:off x="3197" y="3348"/>
              <a:ext cx="12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9</a:t>
              </a:r>
            </a:p>
          </p:txBody>
        </p:sp>
        <p:sp>
          <p:nvSpPr>
            <p:cNvPr id="114744" name="Text Box 56"/>
            <p:cNvSpPr txBox="1">
              <a:spLocks noChangeArrowheads="1"/>
            </p:cNvSpPr>
            <p:nvPr/>
          </p:nvSpPr>
          <p:spPr bwMode="auto">
            <a:xfrm>
              <a:off x="1292" y="3348"/>
              <a:ext cx="12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114746" name="Text Box 58"/>
            <p:cNvSpPr txBox="1">
              <a:spLocks noChangeArrowheads="1"/>
            </p:cNvSpPr>
            <p:nvPr/>
          </p:nvSpPr>
          <p:spPr bwMode="auto">
            <a:xfrm>
              <a:off x="3277" y="4028"/>
              <a:ext cx="139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9</a:t>
              </a:r>
            </a:p>
          </p:txBody>
        </p:sp>
        <p:sp>
          <p:nvSpPr>
            <p:cNvPr id="114747" name="Text Box 59"/>
            <p:cNvSpPr txBox="1">
              <a:spLocks noChangeArrowheads="1"/>
            </p:cNvSpPr>
            <p:nvPr/>
          </p:nvSpPr>
          <p:spPr bwMode="auto">
            <a:xfrm>
              <a:off x="2652" y="4028"/>
              <a:ext cx="139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8</a:t>
              </a:r>
            </a:p>
          </p:txBody>
        </p:sp>
        <p:sp>
          <p:nvSpPr>
            <p:cNvPr id="114748" name="Text Box 60"/>
            <p:cNvSpPr txBox="1">
              <a:spLocks noChangeArrowheads="1"/>
            </p:cNvSpPr>
            <p:nvPr/>
          </p:nvSpPr>
          <p:spPr bwMode="auto">
            <a:xfrm>
              <a:off x="1972" y="4028"/>
              <a:ext cx="192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67</a:t>
              </a:r>
            </a:p>
          </p:txBody>
        </p:sp>
        <p:sp>
          <p:nvSpPr>
            <p:cNvPr id="114749" name="Text Box 61"/>
            <p:cNvSpPr txBox="1">
              <a:spLocks noChangeArrowheads="1"/>
            </p:cNvSpPr>
            <p:nvPr/>
          </p:nvSpPr>
          <p:spPr bwMode="auto">
            <a:xfrm>
              <a:off x="1110" y="3076"/>
              <a:ext cx="8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</a:p>
          </p:txBody>
        </p:sp>
        <p:sp>
          <p:nvSpPr>
            <p:cNvPr id="114750" name="Text Box 62"/>
            <p:cNvSpPr txBox="1">
              <a:spLocks noChangeArrowheads="1"/>
            </p:cNvSpPr>
            <p:nvPr/>
          </p:nvSpPr>
          <p:spPr bwMode="auto">
            <a:xfrm>
              <a:off x="1020" y="3348"/>
              <a:ext cx="227" cy="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sz="1600" b="1">
                  <a:solidFill>
                    <a:srgbClr val="0000FF"/>
                  </a:solidFill>
                  <a:latin typeface="Arial" panose="020B0604020202020204" pitchFamily="34" charset="0"/>
                </a:rPr>
                <a:t>U</a:t>
              </a:r>
              <a:r>
                <a:rPr lang="cs-CZ" altLang="cs-CZ" sz="1600" b="1" baseline="-25000">
                  <a:solidFill>
                    <a:srgbClr val="0000FF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114751" name="Line 63"/>
            <p:cNvSpPr>
              <a:spLocks noChangeShapeType="1"/>
            </p:cNvSpPr>
            <p:nvPr/>
          </p:nvSpPr>
          <p:spPr bwMode="auto">
            <a:xfrm>
              <a:off x="1246" y="3249"/>
              <a:ext cx="0" cy="28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14752" name="Text Box 64"/>
            <p:cNvSpPr txBox="1">
              <a:spLocks noChangeArrowheads="1"/>
            </p:cNvSpPr>
            <p:nvPr/>
          </p:nvSpPr>
          <p:spPr bwMode="auto">
            <a:xfrm>
              <a:off x="1518" y="3356"/>
              <a:ext cx="182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f</a:t>
              </a:r>
              <a:endParaRPr lang="cs-CZ" altLang="cs-CZ" b="1" baseline="-250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4753" name="Text Box 65"/>
            <p:cNvSpPr txBox="1">
              <a:spLocks noChangeArrowheads="1"/>
            </p:cNvSpPr>
            <p:nvPr/>
          </p:nvSpPr>
          <p:spPr bwMode="auto">
            <a:xfrm>
              <a:off x="2199" y="3356"/>
              <a:ext cx="182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g</a:t>
              </a:r>
              <a:endParaRPr lang="cs-CZ" altLang="cs-CZ" b="1" baseline="-250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4754" name="Text Box 66"/>
            <p:cNvSpPr txBox="1">
              <a:spLocks noChangeArrowheads="1"/>
            </p:cNvSpPr>
            <p:nvPr/>
          </p:nvSpPr>
          <p:spPr bwMode="auto">
            <a:xfrm>
              <a:off x="2834" y="3348"/>
              <a:ext cx="182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h</a:t>
              </a:r>
              <a:endParaRPr lang="cs-CZ" altLang="cs-CZ" b="1" baseline="-250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114757" name="Text Box 69"/>
          <p:cNvSpPr txBox="1">
            <a:spLocks noChangeArrowheads="1"/>
          </p:cNvSpPr>
          <p:nvPr/>
        </p:nvSpPr>
        <p:spPr bwMode="auto">
          <a:xfrm>
            <a:off x="5292725" y="5268913"/>
            <a:ext cx="3097213" cy="11842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162050"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41438"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20825"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1222375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1222375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1222375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1222375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>
                <a:solidFill>
                  <a:schemeClr val="bg2"/>
                </a:solidFill>
                <a:sym typeface="Symbol" panose="05050102010706020507" pitchFamily="18" charset="2"/>
              </a:rPr>
              <a:t>Příklad</a:t>
            </a:r>
          </a:p>
          <a:p>
            <a:pPr>
              <a:spcBef>
                <a:spcPct val="50000"/>
              </a:spcBef>
            </a:pPr>
            <a:r>
              <a:rPr lang="cs-CZ" altLang="cs-CZ" sz="2000" b="1">
                <a:solidFill>
                  <a:schemeClr val="bg2"/>
                </a:solidFill>
                <a:sym typeface="Symbol" panose="05050102010706020507" pitchFamily="18" charset="2"/>
              </a:rPr>
              <a:t>b) Vypočítejte úbytek napětí a napětí v bodě 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47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47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4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46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46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4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46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46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47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47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47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4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47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47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4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723" grpId="0"/>
      <p:bldP spid="11475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88913"/>
            <a:ext cx="8713788" cy="647700"/>
          </a:xfrm>
        </p:spPr>
        <p:txBody>
          <a:bodyPr/>
          <a:lstStyle/>
          <a:p>
            <a:r>
              <a:rPr lang="cs-CZ" altLang="cs-CZ" sz="3400" b="1" u="sng">
                <a:solidFill>
                  <a:schemeClr val="bg2"/>
                </a:solidFill>
                <a:effectLst/>
              </a:rPr>
              <a:t>Vedení napájené ze dvou stran</a:t>
            </a:r>
          </a:p>
        </p:txBody>
      </p:sp>
      <p:sp>
        <p:nvSpPr>
          <p:cNvPr id="116782" name="Text Box 46"/>
          <p:cNvSpPr txBox="1">
            <a:spLocks noChangeArrowheads="1"/>
          </p:cNvSpPr>
          <p:nvPr/>
        </p:nvSpPr>
        <p:spPr bwMode="auto">
          <a:xfrm>
            <a:off x="250825" y="4292600"/>
            <a:ext cx="8675688" cy="231616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263525" indent="-263525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344613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524000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3388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82775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399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971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543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115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1.	Vedení napájená ze dvou stran mají vyšší spolehlivost dodávky</a:t>
            </a:r>
          </a:p>
          <a:p>
            <a:pPr>
              <a:spcBef>
                <a:spcPct val="50000"/>
              </a:spcBef>
            </a:pPr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2.	Napájecí zdroj </a:t>
            </a:r>
          </a:p>
          <a:p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	a)	zdroj může být stejný (okružní vedení). Napájecí napětí jsou stejná </a:t>
            </a:r>
          </a:p>
          <a:p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	b)	dva nezávislé zdroje. Napájecí napětí se mohou mírně lišit.</a:t>
            </a:r>
          </a:p>
          <a:p>
            <a:pPr>
              <a:spcBef>
                <a:spcPct val="50000"/>
              </a:spcBef>
            </a:pPr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3.	Vedení je zpravidla z důvodu jednoduchosti a bezpečnosti v určitém místě rozpojeno a provozováno jako jednostranně napájené vedení. Úkolem technického výpočtu je pak navrhnout technicky optimální místo rozpojení.</a:t>
            </a:r>
          </a:p>
        </p:txBody>
      </p:sp>
      <p:grpSp>
        <p:nvGrpSpPr>
          <p:cNvPr id="116801" name="Group 65"/>
          <p:cNvGrpSpPr>
            <a:grpSpLocks/>
          </p:cNvGrpSpPr>
          <p:nvPr/>
        </p:nvGrpSpPr>
        <p:grpSpPr bwMode="auto">
          <a:xfrm>
            <a:off x="107950" y="906463"/>
            <a:ext cx="8529638" cy="2882901"/>
            <a:chOff x="68" y="571"/>
            <a:chExt cx="5373" cy="1816"/>
          </a:xfrm>
        </p:grpSpPr>
        <p:sp>
          <p:nvSpPr>
            <p:cNvPr id="116779" name="Line 43"/>
            <p:cNvSpPr>
              <a:spLocks noChangeShapeType="1"/>
            </p:cNvSpPr>
            <p:nvPr/>
          </p:nvSpPr>
          <p:spPr bwMode="auto">
            <a:xfrm>
              <a:off x="475" y="1120"/>
              <a:ext cx="317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arrow" w="sm" len="lg"/>
              <a:tailEnd type="arrow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16740" name="Oval 4"/>
            <p:cNvSpPr>
              <a:spLocks noChangeAspect="1" noChangeArrowheads="1"/>
            </p:cNvSpPr>
            <p:nvPr/>
          </p:nvSpPr>
          <p:spPr bwMode="auto">
            <a:xfrm>
              <a:off x="1110" y="1669"/>
              <a:ext cx="91" cy="91"/>
            </a:xfrm>
            <a:prstGeom prst="ellipse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sp>
          <p:nvSpPr>
            <p:cNvPr id="116741" name="Oval 5"/>
            <p:cNvSpPr>
              <a:spLocks noChangeAspect="1" noChangeArrowheads="1"/>
            </p:cNvSpPr>
            <p:nvPr/>
          </p:nvSpPr>
          <p:spPr bwMode="auto">
            <a:xfrm>
              <a:off x="1790" y="1669"/>
              <a:ext cx="91" cy="91"/>
            </a:xfrm>
            <a:prstGeom prst="ellipse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sp>
          <p:nvSpPr>
            <p:cNvPr id="116742" name="Oval 6"/>
            <p:cNvSpPr>
              <a:spLocks noChangeAspect="1" noChangeArrowheads="1"/>
            </p:cNvSpPr>
            <p:nvPr/>
          </p:nvSpPr>
          <p:spPr bwMode="auto">
            <a:xfrm>
              <a:off x="2607" y="1669"/>
              <a:ext cx="91" cy="91"/>
            </a:xfrm>
            <a:prstGeom prst="ellipse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sp>
          <p:nvSpPr>
            <p:cNvPr id="116743" name="Oval 7"/>
            <p:cNvSpPr>
              <a:spLocks noChangeAspect="1" noChangeArrowheads="1"/>
            </p:cNvSpPr>
            <p:nvPr/>
          </p:nvSpPr>
          <p:spPr bwMode="auto">
            <a:xfrm>
              <a:off x="3604" y="1669"/>
              <a:ext cx="91" cy="91"/>
            </a:xfrm>
            <a:prstGeom prst="ellipse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sp>
          <p:nvSpPr>
            <p:cNvPr id="116744" name="Oval 8"/>
            <p:cNvSpPr>
              <a:spLocks noChangeAspect="1" noChangeArrowheads="1"/>
            </p:cNvSpPr>
            <p:nvPr/>
          </p:nvSpPr>
          <p:spPr bwMode="auto">
            <a:xfrm>
              <a:off x="429" y="1669"/>
              <a:ext cx="91" cy="91"/>
            </a:xfrm>
            <a:prstGeom prst="ellips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sp>
          <p:nvSpPr>
            <p:cNvPr id="116745" name="Oval 9"/>
            <p:cNvSpPr>
              <a:spLocks noChangeAspect="1" noChangeArrowheads="1"/>
            </p:cNvSpPr>
            <p:nvPr/>
          </p:nvSpPr>
          <p:spPr bwMode="auto">
            <a:xfrm>
              <a:off x="4920" y="1669"/>
              <a:ext cx="91" cy="91"/>
            </a:xfrm>
            <a:prstGeom prst="ellipse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sp>
          <p:nvSpPr>
            <p:cNvPr id="116746" name="Oval 10"/>
            <p:cNvSpPr>
              <a:spLocks noChangeAspect="1" noChangeArrowheads="1"/>
            </p:cNvSpPr>
            <p:nvPr/>
          </p:nvSpPr>
          <p:spPr bwMode="auto">
            <a:xfrm>
              <a:off x="4239" y="1669"/>
              <a:ext cx="91" cy="91"/>
            </a:xfrm>
            <a:prstGeom prst="ellipse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cxnSp>
          <p:nvCxnSpPr>
            <p:cNvPr id="116747" name="AutoShape 11"/>
            <p:cNvCxnSpPr>
              <a:cxnSpLocks noChangeShapeType="1"/>
              <a:stCxn id="116744" idx="6"/>
              <a:endCxn id="116740" idx="2"/>
            </p:cNvCxnSpPr>
            <p:nvPr/>
          </p:nvCxnSpPr>
          <p:spPr bwMode="auto">
            <a:xfrm>
              <a:off x="532" y="1715"/>
              <a:ext cx="570" cy="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6748" name="AutoShape 12"/>
            <p:cNvCxnSpPr>
              <a:cxnSpLocks noChangeShapeType="1"/>
              <a:stCxn id="116740" idx="6"/>
              <a:endCxn id="116741" idx="2"/>
            </p:cNvCxnSpPr>
            <p:nvPr/>
          </p:nvCxnSpPr>
          <p:spPr bwMode="auto">
            <a:xfrm>
              <a:off x="1209" y="1715"/>
              <a:ext cx="573" cy="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6749" name="AutoShape 13"/>
            <p:cNvCxnSpPr>
              <a:cxnSpLocks noChangeShapeType="1"/>
              <a:stCxn id="116741" idx="6"/>
              <a:endCxn id="116742" idx="2"/>
            </p:cNvCxnSpPr>
            <p:nvPr/>
          </p:nvCxnSpPr>
          <p:spPr bwMode="auto">
            <a:xfrm>
              <a:off x="1889" y="1715"/>
              <a:ext cx="710" cy="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6750" name="AutoShape 14"/>
            <p:cNvCxnSpPr>
              <a:cxnSpLocks noChangeShapeType="1"/>
              <a:stCxn id="116742" idx="6"/>
              <a:endCxn id="116743" idx="2"/>
            </p:cNvCxnSpPr>
            <p:nvPr/>
          </p:nvCxnSpPr>
          <p:spPr bwMode="auto">
            <a:xfrm>
              <a:off x="2706" y="1715"/>
              <a:ext cx="890" cy="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6751" name="AutoShape 15"/>
            <p:cNvCxnSpPr>
              <a:cxnSpLocks noChangeShapeType="1"/>
              <a:stCxn id="116743" idx="6"/>
              <a:endCxn id="116746" idx="2"/>
            </p:cNvCxnSpPr>
            <p:nvPr/>
          </p:nvCxnSpPr>
          <p:spPr bwMode="auto">
            <a:xfrm>
              <a:off x="3703" y="1715"/>
              <a:ext cx="528" cy="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6752" name="AutoShape 16"/>
            <p:cNvCxnSpPr>
              <a:cxnSpLocks noChangeShapeType="1"/>
              <a:stCxn id="116746" idx="6"/>
              <a:endCxn id="116745" idx="2"/>
            </p:cNvCxnSpPr>
            <p:nvPr/>
          </p:nvCxnSpPr>
          <p:spPr bwMode="auto">
            <a:xfrm>
              <a:off x="4338" y="1715"/>
              <a:ext cx="574" cy="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6753" name="Line 17"/>
            <p:cNvSpPr>
              <a:spLocks noChangeShapeType="1"/>
            </p:cNvSpPr>
            <p:nvPr/>
          </p:nvSpPr>
          <p:spPr bwMode="auto">
            <a:xfrm>
              <a:off x="1156" y="1760"/>
              <a:ext cx="0" cy="5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16754" name="Line 18"/>
            <p:cNvSpPr>
              <a:spLocks noChangeShapeType="1"/>
            </p:cNvSpPr>
            <p:nvPr/>
          </p:nvSpPr>
          <p:spPr bwMode="auto">
            <a:xfrm>
              <a:off x="2653" y="1760"/>
              <a:ext cx="0" cy="5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16755" name="Line 19"/>
            <p:cNvSpPr>
              <a:spLocks noChangeShapeType="1"/>
            </p:cNvSpPr>
            <p:nvPr/>
          </p:nvSpPr>
          <p:spPr bwMode="auto">
            <a:xfrm>
              <a:off x="3650" y="1760"/>
              <a:ext cx="0" cy="5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16756" name="Line 20"/>
            <p:cNvSpPr>
              <a:spLocks noChangeShapeType="1"/>
            </p:cNvSpPr>
            <p:nvPr/>
          </p:nvSpPr>
          <p:spPr bwMode="auto">
            <a:xfrm>
              <a:off x="4286" y="1760"/>
              <a:ext cx="0" cy="5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16758" name="Line 22"/>
            <p:cNvSpPr>
              <a:spLocks noChangeShapeType="1"/>
            </p:cNvSpPr>
            <p:nvPr/>
          </p:nvSpPr>
          <p:spPr bwMode="auto">
            <a:xfrm>
              <a:off x="1836" y="1760"/>
              <a:ext cx="0" cy="5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16759" name="Text Box 23"/>
            <p:cNvSpPr txBox="1">
              <a:spLocks noChangeArrowheads="1"/>
            </p:cNvSpPr>
            <p:nvPr/>
          </p:nvSpPr>
          <p:spPr bwMode="auto">
            <a:xfrm>
              <a:off x="1892" y="1488"/>
              <a:ext cx="12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116760" name="Text Box 24"/>
            <p:cNvSpPr txBox="1">
              <a:spLocks noChangeArrowheads="1"/>
            </p:cNvSpPr>
            <p:nvPr/>
          </p:nvSpPr>
          <p:spPr bwMode="auto">
            <a:xfrm>
              <a:off x="1166" y="1488"/>
              <a:ext cx="12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1</a:t>
              </a:r>
            </a:p>
          </p:txBody>
        </p:sp>
        <p:sp>
          <p:nvSpPr>
            <p:cNvPr id="116761" name="Text Box 25"/>
            <p:cNvSpPr txBox="1">
              <a:spLocks noChangeArrowheads="1"/>
            </p:cNvSpPr>
            <p:nvPr/>
          </p:nvSpPr>
          <p:spPr bwMode="auto">
            <a:xfrm>
              <a:off x="3696" y="1488"/>
              <a:ext cx="12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k</a:t>
              </a:r>
            </a:p>
          </p:txBody>
        </p:sp>
        <p:sp>
          <p:nvSpPr>
            <p:cNvPr id="116762" name="Text Box 26"/>
            <p:cNvSpPr txBox="1">
              <a:spLocks noChangeArrowheads="1"/>
            </p:cNvSpPr>
            <p:nvPr/>
          </p:nvSpPr>
          <p:spPr bwMode="auto">
            <a:xfrm>
              <a:off x="2698" y="1488"/>
              <a:ext cx="254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k-1</a:t>
              </a:r>
            </a:p>
          </p:txBody>
        </p:sp>
        <p:sp>
          <p:nvSpPr>
            <p:cNvPr id="116763" name="Text Box 27"/>
            <p:cNvSpPr txBox="1">
              <a:spLocks noChangeArrowheads="1"/>
            </p:cNvSpPr>
            <p:nvPr/>
          </p:nvSpPr>
          <p:spPr bwMode="auto">
            <a:xfrm>
              <a:off x="521" y="1488"/>
              <a:ext cx="150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A</a:t>
              </a:r>
            </a:p>
          </p:txBody>
        </p:sp>
        <p:sp>
          <p:nvSpPr>
            <p:cNvPr id="116764" name="Text Box 28"/>
            <p:cNvSpPr txBox="1">
              <a:spLocks noChangeArrowheads="1"/>
            </p:cNvSpPr>
            <p:nvPr/>
          </p:nvSpPr>
          <p:spPr bwMode="auto">
            <a:xfrm>
              <a:off x="4331" y="2168"/>
              <a:ext cx="248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k+1</a:t>
              </a:r>
            </a:p>
          </p:txBody>
        </p:sp>
        <p:sp>
          <p:nvSpPr>
            <p:cNvPr id="116765" name="Text Box 29"/>
            <p:cNvSpPr txBox="1">
              <a:spLocks noChangeArrowheads="1"/>
            </p:cNvSpPr>
            <p:nvPr/>
          </p:nvSpPr>
          <p:spPr bwMode="auto">
            <a:xfrm>
              <a:off x="5011" y="1496"/>
              <a:ext cx="150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B</a:t>
              </a:r>
            </a:p>
          </p:txBody>
        </p:sp>
        <p:sp>
          <p:nvSpPr>
            <p:cNvPr id="116766" name="Text Box 30"/>
            <p:cNvSpPr txBox="1">
              <a:spLocks noChangeArrowheads="1"/>
            </p:cNvSpPr>
            <p:nvPr/>
          </p:nvSpPr>
          <p:spPr bwMode="auto">
            <a:xfrm>
              <a:off x="4306" y="1488"/>
              <a:ext cx="290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k+1</a:t>
              </a:r>
            </a:p>
          </p:txBody>
        </p:sp>
        <p:sp>
          <p:nvSpPr>
            <p:cNvPr id="116767" name="Text Box 31"/>
            <p:cNvSpPr txBox="1">
              <a:spLocks noChangeArrowheads="1"/>
            </p:cNvSpPr>
            <p:nvPr/>
          </p:nvSpPr>
          <p:spPr bwMode="auto">
            <a:xfrm>
              <a:off x="3696" y="2168"/>
              <a:ext cx="139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k</a:t>
              </a:r>
            </a:p>
          </p:txBody>
        </p:sp>
        <p:sp>
          <p:nvSpPr>
            <p:cNvPr id="116768" name="Text Box 32"/>
            <p:cNvSpPr txBox="1">
              <a:spLocks noChangeArrowheads="1"/>
            </p:cNvSpPr>
            <p:nvPr/>
          </p:nvSpPr>
          <p:spPr bwMode="auto">
            <a:xfrm>
              <a:off x="2698" y="2168"/>
              <a:ext cx="224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k-1</a:t>
              </a:r>
            </a:p>
          </p:txBody>
        </p:sp>
        <p:sp>
          <p:nvSpPr>
            <p:cNvPr id="116769" name="Text Box 33"/>
            <p:cNvSpPr txBox="1">
              <a:spLocks noChangeArrowheads="1"/>
            </p:cNvSpPr>
            <p:nvPr/>
          </p:nvSpPr>
          <p:spPr bwMode="auto">
            <a:xfrm>
              <a:off x="1881" y="2168"/>
              <a:ext cx="139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116770" name="Text Box 34"/>
            <p:cNvSpPr txBox="1">
              <a:spLocks noChangeArrowheads="1"/>
            </p:cNvSpPr>
            <p:nvPr/>
          </p:nvSpPr>
          <p:spPr bwMode="auto">
            <a:xfrm>
              <a:off x="1201" y="2168"/>
              <a:ext cx="139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1</a:t>
              </a:r>
            </a:p>
          </p:txBody>
        </p:sp>
        <p:sp>
          <p:nvSpPr>
            <p:cNvPr id="116772" name="Text Box 36"/>
            <p:cNvSpPr txBox="1">
              <a:spLocks noChangeArrowheads="1"/>
            </p:cNvSpPr>
            <p:nvPr/>
          </p:nvSpPr>
          <p:spPr bwMode="auto">
            <a:xfrm>
              <a:off x="3015" y="1715"/>
              <a:ext cx="357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I(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k-1)k</a:t>
              </a:r>
            </a:p>
          </p:txBody>
        </p:sp>
        <p:sp>
          <p:nvSpPr>
            <p:cNvPr id="116773" name="Text Box 37"/>
            <p:cNvSpPr txBox="1">
              <a:spLocks noChangeArrowheads="1"/>
            </p:cNvSpPr>
            <p:nvPr/>
          </p:nvSpPr>
          <p:spPr bwMode="auto">
            <a:xfrm>
              <a:off x="2867" y="1169"/>
              <a:ext cx="399" cy="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 dirty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L</a:t>
              </a:r>
              <a:r>
                <a:rPr lang="cs-CZ" altLang="cs-CZ" b="1" baseline="-25000" dirty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(k-1)k</a:t>
              </a:r>
              <a:endParaRPr lang="cs-CZ" altLang="cs-CZ" b="1" baseline="-250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6774" name="Text Box 38"/>
            <p:cNvSpPr txBox="1">
              <a:spLocks noChangeArrowheads="1"/>
            </p:cNvSpPr>
            <p:nvPr/>
          </p:nvSpPr>
          <p:spPr bwMode="auto">
            <a:xfrm>
              <a:off x="2018" y="897"/>
              <a:ext cx="258" cy="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 dirty="0" err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L</a:t>
              </a:r>
              <a:r>
                <a:rPr lang="cs-CZ" altLang="cs-CZ" b="1" baseline="-25000" dirty="0" err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kA</a:t>
              </a:r>
              <a:endParaRPr lang="cs-CZ" altLang="cs-CZ" b="1" baseline="-250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6775" name="Text Box 39"/>
            <p:cNvSpPr txBox="1">
              <a:spLocks noChangeArrowheads="1"/>
            </p:cNvSpPr>
            <p:nvPr/>
          </p:nvSpPr>
          <p:spPr bwMode="auto">
            <a:xfrm>
              <a:off x="321" y="943"/>
              <a:ext cx="155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A</a:t>
              </a:r>
            </a:p>
          </p:txBody>
        </p:sp>
        <p:sp>
          <p:nvSpPr>
            <p:cNvPr id="116777" name="Line 41"/>
            <p:cNvSpPr>
              <a:spLocks noChangeShapeType="1"/>
            </p:cNvSpPr>
            <p:nvPr/>
          </p:nvSpPr>
          <p:spPr bwMode="auto">
            <a:xfrm>
              <a:off x="475" y="1072"/>
              <a:ext cx="0" cy="59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16778" name="Line 42"/>
            <p:cNvSpPr>
              <a:spLocks noChangeShapeType="1"/>
            </p:cNvSpPr>
            <p:nvPr/>
          </p:nvSpPr>
          <p:spPr bwMode="auto">
            <a:xfrm>
              <a:off x="3650" y="1117"/>
              <a:ext cx="0" cy="5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16780" name="Line 44"/>
            <p:cNvSpPr>
              <a:spLocks noChangeShapeType="1"/>
            </p:cNvSpPr>
            <p:nvPr/>
          </p:nvSpPr>
          <p:spPr bwMode="auto">
            <a:xfrm>
              <a:off x="2653" y="1389"/>
              <a:ext cx="0" cy="27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16781" name="Line 45"/>
            <p:cNvSpPr>
              <a:spLocks noChangeShapeType="1"/>
            </p:cNvSpPr>
            <p:nvPr/>
          </p:nvSpPr>
          <p:spPr bwMode="auto">
            <a:xfrm>
              <a:off x="2653" y="1389"/>
              <a:ext cx="99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arrow" w="sm" len="lg"/>
              <a:tailEnd type="arrow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16783" name="Text Box 47"/>
            <p:cNvSpPr txBox="1">
              <a:spLocks noChangeArrowheads="1"/>
            </p:cNvSpPr>
            <p:nvPr/>
          </p:nvSpPr>
          <p:spPr bwMode="auto">
            <a:xfrm>
              <a:off x="747" y="1488"/>
              <a:ext cx="227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l</a:t>
              </a:r>
              <a:r>
                <a:rPr lang="cs-CZ" altLang="cs-CZ" b="1" baseline="-25000">
                  <a:solidFill>
                    <a:srgbClr val="000000"/>
                  </a:solidFill>
                  <a:latin typeface="Arial" panose="020B0604020202020204" pitchFamily="34" charset="0"/>
                </a:rPr>
                <a:t>01</a:t>
              </a:r>
            </a:p>
          </p:txBody>
        </p:sp>
        <p:sp>
          <p:nvSpPr>
            <p:cNvPr id="116790" name="Text Box 54"/>
            <p:cNvSpPr txBox="1">
              <a:spLocks noChangeArrowheads="1"/>
            </p:cNvSpPr>
            <p:nvPr/>
          </p:nvSpPr>
          <p:spPr bwMode="auto">
            <a:xfrm>
              <a:off x="68" y="1442"/>
              <a:ext cx="293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cs-CZ" altLang="cs-CZ" b="1">
                  <a:solidFill>
                    <a:srgbClr val="0000FF"/>
                  </a:solidFill>
                  <a:latin typeface="Arial" panose="020B0604020202020204" pitchFamily="34" charset="0"/>
                </a:rPr>
                <a:t>U</a:t>
              </a:r>
              <a:r>
                <a:rPr lang="cs-CZ" altLang="cs-CZ" b="1" baseline="-25000">
                  <a:solidFill>
                    <a:srgbClr val="0000FF"/>
                  </a:solidFill>
                  <a:latin typeface="Arial" panose="020B0604020202020204" pitchFamily="34" charset="0"/>
                </a:rPr>
                <a:t>A</a:t>
              </a:r>
            </a:p>
          </p:txBody>
        </p:sp>
        <p:sp>
          <p:nvSpPr>
            <p:cNvPr id="116791" name="Text Box 55"/>
            <p:cNvSpPr txBox="1">
              <a:spLocks noChangeArrowheads="1"/>
            </p:cNvSpPr>
            <p:nvPr/>
          </p:nvSpPr>
          <p:spPr bwMode="auto">
            <a:xfrm>
              <a:off x="5148" y="1533"/>
              <a:ext cx="293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FF"/>
                  </a:solidFill>
                  <a:latin typeface="Arial" panose="020B0604020202020204" pitchFamily="34" charset="0"/>
                </a:rPr>
                <a:t>U</a:t>
              </a:r>
              <a:r>
                <a:rPr lang="cs-CZ" altLang="cs-CZ" b="1" baseline="-25000">
                  <a:solidFill>
                    <a:srgbClr val="0000FF"/>
                  </a:solidFill>
                  <a:latin typeface="Arial" panose="020B0604020202020204" pitchFamily="34" charset="0"/>
                </a:rPr>
                <a:t>B</a:t>
              </a:r>
            </a:p>
          </p:txBody>
        </p:sp>
        <p:sp>
          <p:nvSpPr>
            <p:cNvPr id="116792" name="Line 56"/>
            <p:cNvSpPr>
              <a:spLocks noChangeShapeType="1"/>
            </p:cNvSpPr>
            <p:nvPr/>
          </p:nvSpPr>
          <p:spPr bwMode="auto">
            <a:xfrm>
              <a:off x="4967" y="1072"/>
              <a:ext cx="0" cy="59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16793" name="Text Box 57"/>
            <p:cNvSpPr txBox="1">
              <a:spLocks noChangeArrowheads="1"/>
            </p:cNvSpPr>
            <p:nvPr/>
          </p:nvSpPr>
          <p:spPr bwMode="auto">
            <a:xfrm>
              <a:off x="5012" y="951"/>
              <a:ext cx="155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B</a:t>
              </a:r>
            </a:p>
          </p:txBody>
        </p:sp>
        <p:sp>
          <p:nvSpPr>
            <p:cNvPr id="116794" name="Line 58"/>
            <p:cNvSpPr>
              <a:spLocks noChangeShapeType="1"/>
            </p:cNvSpPr>
            <p:nvPr/>
          </p:nvSpPr>
          <p:spPr bwMode="auto">
            <a:xfrm>
              <a:off x="3651" y="1121"/>
              <a:ext cx="131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arrow" w="sm" len="lg"/>
              <a:tailEnd type="arrow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16795" name="Text Box 59"/>
            <p:cNvSpPr txBox="1">
              <a:spLocks noChangeArrowheads="1"/>
            </p:cNvSpPr>
            <p:nvPr/>
          </p:nvSpPr>
          <p:spPr bwMode="auto">
            <a:xfrm>
              <a:off x="4241" y="897"/>
              <a:ext cx="258" cy="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 dirty="0" err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L</a:t>
              </a:r>
              <a:r>
                <a:rPr lang="cs-CZ" altLang="cs-CZ" b="1" baseline="-25000" dirty="0" err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kB</a:t>
              </a:r>
              <a:endParaRPr lang="cs-CZ" altLang="cs-CZ" b="1" baseline="-250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6796" name="Line 60"/>
            <p:cNvSpPr>
              <a:spLocks noChangeShapeType="1"/>
            </p:cNvSpPr>
            <p:nvPr/>
          </p:nvSpPr>
          <p:spPr bwMode="auto">
            <a:xfrm>
              <a:off x="4967" y="799"/>
              <a:ext cx="0" cy="27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16797" name="Line 61"/>
            <p:cNvSpPr>
              <a:spLocks noChangeShapeType="1"/>
            </p:cNvSpPr>
            <p:nvPr/>
          </p:nvSpPr>
          <p:spPr bwMode="auto">
            <a:xfrm>
              <a:off x="476" y="799"/>
              <a:ext cx="0" cy="27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16798" name="Line 62"/>
            <p:cNvSpPr>
              <a:spLocks noChangeShapeType="1"/>
            </p:cNvSpPr>
            <p:nvPr/>
          </p:nvSpPr>
          <p:spPr bwMode="auto">
            <a:xfrm>
              <a:off x="476" y="799"/>
              <a:ext cx="4491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arrow" w="sm" len="lg"/>
              <a:tailEnd type="arrow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16799" name="Text Box 63"/>
            <p:cNvSpPr txBox="1">
              <a:spLocks noChangeArrowheads="1"/>
            </p:cNvSpPr>
            <p:nvPr/>
          </p:nvSpPr>
          <p:spPr bwMode="auto">
            <a:xfrm>
              <a:off x="2808" y="571"/>
              <a:ext cx="135" cy="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 dirty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L</a:t>
              </a:r>
              <a:endParaRPr lang="cs-CZ" altLang="cs-CZ" b="1" baseline="-250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67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67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6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68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68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6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67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67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67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67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167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738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88913"/>
            <a:ext cx="8713788" cy="647700"/>
          </a:xfrm>
        </p:spPr>
        <p:txBody>
          <a:bodyPr/>
          <a:lstStyle/>
          <a:p>
            <a:r>
              <a:rPr lang="cs-CZ" altLang="cs-CZ" sz="3400" b="1" u="sng">
                <a:solidFill>
                  <a:schemeClr val="bg2"/>
                </a:solidFill>
                <a:effectLst/>
              </a:rPr>
              <a:t>1. Výpočet napájecích proudů</a:t>
            </a:r>
          </a:p>
        </p:txBody>
      </p:sp>
      <p:sp>
        <p:nvSpPr>
          <p:cNvPr id="118787" name="Text Box 3"/>
          <p:cNvSpPr txBox="1">
            <a:spLocks noChangeArrowheads="1"/>
          </p:cNvSpPr>
          <p:nvPr/>
        </p:nvSpPr>
        <p:spPr bwMode="auto">
          <a:xfrm>
            <a:off x="109538" y="4292600"/>
            <a:ext cx="8926512" cy="155098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344613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524000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3388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82775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399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971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543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115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Před výpočtem známe napájecí napětí, všechny odběry, vodiče a vzdálenosti.</a:t>
            </a:r>
          </a:p>
          <a:p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Při výpočtu napájecích proudů máme 2 neznámé – I</a:t>
            </a:r>
            <a:r>
              <a:rPr lang="cs-CZ" altLang="cs-CZ" b="1" baseline="-25000">
                <a:solidFill>
                  <a:schemeClr val="bg2"/>
                </a:solidFill>
                <a:sym typeface="Symbol" panose="05050102010706020507" pitchFamily="18" charset="2"/>
              </a:rPr>
              <a:t>A</a:t>
            </a:r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 a I</a:t>
            </a:r>
            <a:r>
              <a:rPr lang="cs-CZ" altLang="cs-CZ" b="1" baseline="-25000">
                <a:solidFill>
                  <a:schemeClr val="bg2"/>
                </a:solidFill>
                <a:sym typeface="Symbol" panose="05050102010706020507" pitchFamily="18" charset="2"/>
              </a:rPr>
              <a:t>B</a:t>
            </a:r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.</a:t>
            </a:r>
          </a:p>
          <a:p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Řešení: ?</a:t>
            </a:r>
          </a:p>
          <a:p>
            <a:r>
              <a:rPr lang="cs-CZ" altLang="cs-CZ" sz="2000" b="1" u="sng">
                <a:solidFill>
                  <a:schemeClr val="bg2"/>
                </a:solidFill>
                <a:sym typeface="Symbol" panose="05050102010706020507" pitchFamily="18" charset="2"/>
              </a:rPr>
              <a:t>Jeden z napájecích proudů si označíme jako záporný odběr  na konci vedení je odběr – I</a:t>
            </a:r>
            <a:r>
              <a:rPr lang="cs-CZ" altLang="cs-CZ" sz="2000" b="1" u="sng" baseline="-25000">
                <a:solidFill>
                  <a:schemeClr val="bg2"/>
                </a:solidFill>
                <a:sym typeface="Symbol" panose="05050102010706020507" pitchFamily="18" charset="2"/>
              </a:rPr>
              <a:t>B</a:t>
            </a:r>
            <a:r>
              <a:rPr lang="cs-CZ" altLang="cs-CZ" sz="2000" b="1" u="sng">
                <a:solidFill>
                  <a:schemeClr val="bg2"/>
                </a:solidFill>
                <a:sym typeface="Symbol" panose="05050102010706020507" pitchFamily="18" charset="2"/>
              </a:rPr>
              <a:t>.  </a:t>
            </a:r>
          </a:p>
        </p:txBody>
      </p:sp>
      <p:grpSp>
        <p:nvGrpSpPr>
          <p:cNvPr id="118788" name="Group 4"/>
          <p:cNvGrpSpPr>
            <a:grpSpLocks/>
          </p:cNvGrpSpPr>
          <p:nvPr/>
        </p:nvGrpSpPr>
        <p:grpSpPr bwMode="auto">
          <a:xfrm>
            <a:off x="107950" y="906463"/>
            <a:ext cx="8529638" cy="2882901"/>
            <a:chOff x="68" y="571"/>
            <a:chExt cx="5373" cy="1816"/>
          </a:xfrm>
        </p:grpSpPr>
        <p:sp>
          <p:nvSpPr>
            <p:cNvPr id="118789" name="Line 5"/>
            <p:cNvSpPr>
              <a:spLocks noChangeShapeType="1"/>
            </p:cNvSpPr>
            <p:nvPr/>
          </p:nvSpPr>
          <p:spPr bwMode="auto">
            <a:xfrm>
              <a:off x="475" y="1120"/>
              <a:ext cx="317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arrow" w="sm" len="lg"/>
              <a:tailEnd type="arrow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18790" name="Oval 6"/>
            <p:cNvSpPr>
              <a:spLocks noChangeAspect="1" noChangeArrowheads="1"/>
            </p:cNvSpPr>
            <p:nvPr/>
          </p:nvSpPr>
          <p:spPr bwMode="auto">
            <a:xfrm>
              <a:off x="1110" y="1669"/>
              <a:ext cx="91" cy="91"/>
            </a:xfrm>
            <a:prstGeom prst="ellipse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sp>
          <p:nvSpPr>
            <p:cNvPr id="118791" name="Oval 7"/>
            <p:cNvSpPr>
              <a:spLocks noChangeAspect="1" noChangeArrowheads="1"/>
            </p:cNvSpPr>
            <p:nvPr/>
          </p:nvSpPr>
          <p:spPr bwMode="auto">
            <a:xfrm>
              <a:off x="1790" y="1669"/>
              <a:ext cx="91" cy="91"/>
            </a:xfrm>
            <a:prstGeom prst="ellipse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sp>
          <p:nvSpPr>
            <p:cNvPr id="118792" name="Oval 8"/>
            <p:cNvSpPr>
              <a:spLocks noChangeAspect="1" noChangeArrowheads="1"/>
            </p:cNvSpPr>
            <p:nvPr/>
          </p:nvSpPr>
          <p:spPr bwMode="auto">
            <a:xfrm>
              <a:off x="2607" y="1669"/>
              <a:ext cx="91" cy="91"/>
            </a:xfrm>
            <a:prstGeom prst="ellipse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sp>
          <p:nvSpPr>
            <p:cNvPr id="118793" name="Oval 9"/>
            <p:cNvSpPr>
              <a:spLocks noChangeAspect="1" noChangeArrowheads="1"/>
            </p:cNvSpPr>
            <p:nvPr/>
          </p:nvSpPr>
          <p:spPr bwMode="auto">
            <a:xfrm>
              <a:off x="3604" y="1669"/>
              <a:ext cx="91" cy="91"/>
            </a:xfrm>
            <a:prstGeom prst="ellipse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sp>
          <p:nvSpPr>
            <p:cNvPr id="118794" name="Oval 10"/>
            <p:cNvSpPr>
              <a:spLocks noChangeAspect="1" noChangeArrowheads="1"/>
            </p:cNvSpPr>
            <p:nvPr/>
          </p:nvSpPr>
          <p:spPr bwMode="auto">
            <a:xfrm>
              <a:off x="429" y="1669"/>
              <a:ext cx="91" cy="91"/>
            </a:xfrm>
            <a:prstGeom prst="ellips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sp>
          <p:nvSpPr>
            <p:cNvPr id="118795" name="Oval 11"/>
            <p:cNvSpPr>
              <a:spLocks noChangeAspect="1" noChangeArrowheads="1"/>
            </p:cNvSpPr>
            <p:nvPr/>
          </p:nvSpPr>
          <p:spPr bwMode="auto">
            <a:xfrm>
              <a:off x="4920" y="1669"/>
              <a:ext cx="91" cy="91"/>
            </a:xfrm>
            <a:prstGeom prst="ellipse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sp>
          <p:nvSpPr>
            <p:cNvPr id="118796" name="Oval 12"/>
            <p:cNvSpPr>
              <a:spLocks noChangeAspect="1" noChangeArrowheads="1"/>
            </p:cNvSpPr>
            <p:nvPr/>
          </p:nvSpPr>
          <p:spPr bwMode="auto">
            <a:xfrm>
              <a:off x="4239" y="1669"/>
              <a:ext cx="91" cy="91"/>
            </a:xfrm>
            <a:prstGeom prst="ellipse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cxnSp>
          <p:nvCxnSpPr>
            <p:cNvPr id="118797" name="AutoShape 13"/>
            <p:cNvCxnSpPr>
              <a:cxnSpLocks noChangeShapeType="1"/>
              <a:stCxn id="118794" idx="6"/>
              <a:endCxn id="118790" idx="2"/>
            </p:cNvCxnSpPr>
            <p:nvPr/>
          </p:nvCxnSpPr>
          <p:spPr bwMode="auto">
            <a:xfrm>
              <a:off x="532" y="1715"/>
              <a:ext cx="570" cy="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8798" name="AutoShape 14"/>
            <p:cNvCxnSpPr>
              <a:cxnSpLocks noChangeShapeType="1"/>
              <a:stCxn id="118790" idx="6"/>
              <a:endCxn id="118791" idx="2"/>
            </p:cNvCxnSpPr>
            <p:nvPr/>
          </p:nvCxnSpPr>
          <p:spPr bwMode="auto">
            <a:xfrm>
              <a:off x="1209" y="1715"/>
              <a:ext cx="573" cy="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8799" name="AutoShape 15"/>
            <p:cNvCxnSpPr>
              <a:cxnSpLocks noChangeShapeType="1"/>
              <a:stCxn id="118791" idx="6"/>
              <a:endCxn id="118792" idx="2"/>
            </p:cNvCxnSpPr>
            <p:nvPr/>
          </p:nvCxnSpPr>
          <p:spPr bwMode="auto">
            <a:xfrm>
              <a:off x="1889" y="1715"/>
              <a:ext cx="710" cy="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8800" name="AutoShape 16"/>
            <p:cNvCxnSpPr>
              <a:cxnSpLocks noChangeShapeType="1"/>
              <a:stCxn id="118792" idx="6"/>
              <a:endCxn id="118793" idx="2"/>
            </p:cNvCxnSpPr>
            <p:nvPr/>
          </p:nvCxnSpPr>
          <p:spPr bwMode="auto">
            <a:xfrm>
              <a:off x="2706" y="1715"/>
              <a:ext cx="890" cy="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8801" name="AutoShape 17"/>
            <p:cNvCxnSpPr>
              <a:cxnSpLocks noChangeShapeType="1"/>
              <a:stCxn id="118793" idx="6"/>
              <a:endCxn id="118796" idx="2"/>
            </p:cNvCxnSpPr>
            <p:nvPr/>
          </p:nvCxnSpPr>
          <p:spPr bwMode="auto">
            <a:xfrm>
              <a:off x="3703" y="1715"/>
              <a:ext cx="528" cy="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8802" name="AutoShape 18"/>
            <p:cNvCxnSpPr>
              <a:cxnSpLocks noChangeShapeType="1"/>
              <a:stCxn id="118796" idx="6"/>
              <a:endCxn id="118795" idx="2"/>
            </p:cNvCxnSpPr>
            <p:nvPr/>
          </p:nvCxnSpPr>
          <p:spPr bwMode="auto">
            <a:xfrm>
              <a:off x="4338" y="1715"/>
              <a:ext cx="574" cy="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8803" name="Line 19"/>
            <p:cNvSpPr>
              <a:spLocks noChangeShapeType="1"/>
            </p:cNvSpPr>
            <p:nvPr/>
          </p:nvSpPr>
          <p:spPr bwMode="auto">
            <a:xfrm>
              <a:off x="1156" y="1760"/>
              <a:ext cx="0" cy="5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18804" name="Line 20"/>
            <p:cNvSpPr>
              <a:spLocks noChangeShapeType="1"/>
            </p:cNvSpPr>
            <p:nvPr/>
          </p:nvSpPr>
          <p:spPr bwMode="auto">
            <a:xfrm>
              <a:off x="2653" y="1760"/>
              <a:ext cx="0" cy="5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18805" name="Line 21"/>
            <p:cNvSpPr>
              <a:spLocks noChangeShapeType="1"/>
            </p:cNvSpPr>
            <p:nvPr/>
          </p:nvSpPr>
          <p:spPr bwMode="auto">
            <a:xfrm>
              <a:off x="3650" y="1760"/>
              <a:ext cx="0" cy="5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18806" name="Line 22"/>
            <p:cNvSpPr>
              <a:spLocks noChangeShapeType="1"/>
            </p:cNvSpPr>
            <p:nvPr/>
          </p:nvSpPr>
          <p:spPr bwMode="auto">
            <a:xfrm>
              <a:off x="4286" y="1760"/>
              <a:ext cx="0" cy="5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18807" name="Line 23"/>
            <p:cNvSpPr>
              <a:spLocks noChangeShapeType="1"/>
            </p:cNvSpPr>
            <p:nvPr/>
          </p:nvSpPr>
          <p:spPr bwMode="auto">
            <a:xfrm>
              <a:off x="1836" y="1760"/>
              <a:ext cx="0" cy="5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18808" name="Text Box 24"/>
            <p:cNvSpPr txBox="1">
              <a:spLocks noChangeArrowheads="1"/>
            </p:cNvSpPr>
            <p:nvPr/>
          </p:nvSpPr>
          <p:spPr bwMode="auto">
            <a:xfrm>
              <a:off x="1892" y="1488"/>
              <a:ext cx="12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118809" name="Text Box 25"/>
            <p:cNvSpPr txBox="1">
              <a:spLocks noChangeArrowheads="1"/>
            </p:cNvSpPr>
            <p:nvPr/>
          </p:nvSpPr>
          <p:spPr bwMode="auto">
            <a:xfrm>
              <a:off x="1166" y="1488"/>
              <a:ext cx="12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1</a:t>
              </a:r>
            </a:p>
          </p:txBody>
        </p:sp>
        <p:sp>
          <p:nvSpPr>
            <p:cNvPr id="118810" name="Text Box 26"/>
            <p:cNvSpPr txBox="1">
              <a:spLocks noChangeArrowheads="1"/>
            </p:cNvSpPr>
            <p:nvPr/>
          </p:nvSpPr>
          <p:spPr bwMode="auto">
            <a:xfrm>
              <a:off x="3696" y="1488"/>
              <a:ext cx="12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k</a:t>
              </a:r>
            </a:p>
          </p:txBody>
        </p:sp>
        <p:sp>
          <p:nvSpPr>
            <p:cNvPr id="118811" name="Text Box 27"/>
            <p:cNvSpPr txBox="1">
              <a:spLocks noChangeArrowheads="1"/>
            </p:cNvSpPr>
            <p:nvPr/>
          </p:nvSpPr>
          <p:spPr bwMode="auto">
            <a:xfrm>
              <a:off x="2698" y="1488"/>
              <a:ext cx="254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k-1</a:t>
              </a:r>
            </a:p>
          </p:txBody>
        </p:sp>
        <p:sp>
          <p:nvSpPr>
            <p:cNvPr id="118812" name="Text Box 28"/>
            <p:cNvSpPr txBox="1">
              <a:spLocks noChangeArrowheads="1"/>
            </p:cNvSpPr>
            <p:nvPr/>
          </p:nvSpPr>
          <p:spPr bwMode="auto">
            <a:xfrm>
              <a:off x="521" y="1488"/>
              <a:ext cx="150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A</a:t>
              </a:r>
            </a:p>
          </p:txBody>
        </p:sp>
        <p:sp>
          <p:nvSpPr>
            <p:cNvPr id="118813" name="Text Box 29"/>
            <p:cNvSpPr txBox="1">
              <a:spLocks noChangeArrowheads="1"/>
            </p:cNvSpPr>
            <p:nvPr/>
          </p:nvSpPr>
          <p:spPr bwMode="auto">
            <a:xfrm>
              <a:off x="4331" y="2168"/>
              <a:ext cx="248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k+1</a:t>
              </a:r>
            </a:p>
          </p:txBody>
        </p:sp>
        <p:sp>
          <p:nvSpPr>
            <p:cNvPr id="118814" name="Text Box 30"/>
            <p:cNvSpPr txBox="1">
              <a:spLocks noChangeArrowheads="1"/>
            </p:cNvSpPr>
            <p:nvPr/>
          </p:nvSpPr>
          <p:spPr bwMode="auto">
            <a:xfrm>
              <a:off x="5011" y="1496"/>
              <a:ext cx="150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B</a:t>
              </a:r>
            </a:p>
          </p:txBody>
        </p:sp>
        <p:sp>
          <p:nvSpPr>
            <p:cNvPr id="118815" name="Text Box 31"/>
            <p:cNvSpPr txBox="1">
              <a:spLocks noChangeArrowheads="1"/>
            </p:cNvSpPr>
            <p:nvPr/>
          </p:nvSpPr>
          <p:spPr bwMode="auto">
            <a:xfrm>
              <a:off x="4306" y="1488"/>
              <a:ext cx="290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k+1</a:t>
              </a:r>
            </a:p>
          </p:txBody>
        </p:sp>
        <p:sp>
          <p:nvSpPr>
            <p:cNvPr id="118816" name="Text Box 32"/>
            <p:cNvSpPr txBox="1">
              <a:spLocks noChangeArrowheads="1"/>
            </p:cNvSpPr>
            <p:nvPr/>
          </p:nvSpPr>
          <p:spPr bwMode="auto">
            <a:xfrm>
              <a:off x="3696" y="2168"/>
              <a:ext cx="139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k</a:t>
              </a:r>
            </a:p>
          </p:txBody>
        </p:sp>
        <p:sp>
          <p:nvSpPr>
            <p:cNvPr id="118817" name="Text Box 33"/>
            <p:cNvSpPr txBox="1">
              <a:spLocks noChangeArrowheads="1"/>
            </p:cNvSpPr>
            <p:nvPr/>
          </p:nvSpPr>
          <p:spPr bwMode="auto">
            <a:xfrm>
              <a:off x="2698" y="2168"/>
              <a:ext cx="224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k-1</a:t>
              </a:r>
            </a:p>
          </p:txBody>
        </p:sp>
        <p:sp>
          <p:nvSpPr>
            <p:cNvPr id="118818" name="Text Box 34"/>
            <p:cNvSpPr txBox="1">
              <a:spLocks noChangeArrowheads="1"/>
            </p:cNvSpPr>
            <p:nvPr/>
          </p:nvSpPr>
          <p:spPr bwMode="auto">
            <a:xfrm>
              <a:off x="1881" y="2168"/>
              <a:ext cx="139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118819" name="Text Box 35"/>
            <p:cNvSpPr txBox="1">
              <a:spLocks noChangeArrowheads="1"/>
            </p:cNvSpPr>
            <p:nvPr/>
          </p:nvSpPr>
          <p:spPr bwMode="auto">
            <a:xfrm>
              <a:off x="1201" y="2168"/>
              <a:ext cx="139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1</a:t>
              </a:r>
            </a:p>
          </p:txBody>
        </p:sp>
        <p:sp>
          <p:nvSpPr>
            <p:cNvPr id="118820" name="Text Box 36"/>
            <p:cNvSpPr txBox="1">
              <a:spLocks noChangeArrowheads="1"/>
            </p:cNvSpPr>
            <p:nvPr/>
          </p:nvSpPr>
          <p:spPr bwMode="auto">
            <a:xfrm>
              <a:off x="3015" y="1715"/>
              <a:ext cx="357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I(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k-1)k</a:t>
              </a:r>
            </a:p>
          </p:txBody>
        </p:sp>
        <p:sp>
          <p:nvSpPr>
            <p:cNvPr id="118821" name="Text Box 37"/>
            <p:cNvSpPr txBox="1">
              <a:spLocks noChangeArrowheads="1"/>
            </p:cNvSpPr>
            <p:nvPr/>
          </p:nvSpPr>
          <p:spPr bwMode="auto">
            <a:xfrm>
              <a:off x="2867" y="1169"/>
              <a:ext cx="399" cy="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 dirty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L</a:t>
              </a:r>
              <a:r>
                <a:rPr lang="cs-CZ" altLang="cs-CZ" b="1" baseline="-25000" dirty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(k-1)k</a:t>
              </a:r>
              <a:endParaRPr lang="cs-CZ" altLang="cs-CZ" b="1" baseline="-250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8822" name="Text Box 38"/>
            <p:cNvSpPr txBox="1">
              <a:spLocks noChangeArrowheads="1"/>
            </p:cNvSpPr>
            <p:nvPr/>
          </p:nvSpPr>
          <p:spPr bwMode="auto">
            <a:xfrm>
              <a:off x="2018" y="897"/>
              <a:ext cx="258" cy="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 dirty="0" err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L</a:t>
              </a:r>
              <a:r>
                <a:rPr lang="cs-CZ" altLang="cs-CZ" b="1" baseline="-25000" dirty="0" err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kA</a:t>
              </a:r>
              <a:endParaRPr lang="cs-CZ" altLang="cs-CZ" b="1" baseline="-250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8823" name="Text Box 39"/>
            <p:cNvSpPr txBox="1">
              <a:spLocks noChangeArrowheads="1"/>
            </p:cNvSpPr>
            <p:nvPr/>
          </p:nvSpPr>
          <p:spPr bwMode="auto">
            <a:xfrm>
              <a:off x="321" y="943"/>
              <a:ext cx="155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A</a:t>
              </a:r>
            </a:p>
          </p:txBody>
        </p:sp>
        <p:sp>
          <p:nvSpPr>
            <p:cNvPr id="118824" name="Line 40"/>
            <p:cNvSpPr>
              <a:spLocks noChangeShapeType="1"/>
            </p:cNvSpPr>
            <p:nvPr/>
          </p:nvSpPr>
          <p:spPr bwMode="auto">
            <a:xfrm>
              <a:off x="475" y="1072"/>
              <a:ext cx="0" cy="59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18825" name="Line 41"/>
            <p:cNvSpPr>
              <a:spLocks noChangeShapeType="1"/>
            </p:cNvSpPr>
            <p:nvPr/>
          </p:nvSpPr>
          <p:spPr bwMode="auto">
            <a:xfrm>
              <a:off x="3650" y="1117"/>
              <a:ext cx="0" cy="5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18826" name="Line 42"/>
            <p:cNvSpPr>
              <a:spLocks noChangeShapeType="1"/>
            </p:cNvSpPr>
            <p:nvPr/>
          </p:nvSpPr>
          <p:spPr bwMode="auto">
            <a:xfrm>
              <a:off x="2653" y="1389"/>
              <a:ext cx="0" cy="27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18827" name="Line 43"/>
            <p:cNvSpPr>
              <a:spLocks noChangeShapeType="1"/>
            </p:cNvSpPr>
            <p:nvPr/>
          </p:nvSpPr>
          <p:spPr bwMode="auto">
            <a:xfrm>
              <a:off x="2653" y="1389"/>
              <a:ext cx="99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arrow" w="sm" len="lg"/>
              <a:tailEnd type="arrow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18828" name="Text Box 44"/>
            <p:cNvSpPr txBox="1">
              <a:spLocks noChangeArrowheads="1"/>
            </p:cNvSpPr>
            <p:nvPr/>
          </p:nvSpPr>
          <p:spPr bwMode="auto">
            <a:xfrm>
              <a:off x="747" y="1488"/>
              <a:ext cx="227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l</a:t>
              </a:r>
              <a:r>
                <a:rPr lang="cs-CZ" altLang="cs-CZ" b="1" baseline="-25000">
                  <a:solidFill>
                    <a:srgbClr val="000000"/>
                  </a:solidFill>
                  <a:latin typeface="Arial" panose="020B0604020202020204" pitchFamily="34" charset="0"/>
                </a:rPr>
                <a:t>01</a:t>
              </a:r>
            </a:p>
          </p:txBody>
        </p:sp>
        <p:sp>
          <p:nvSpPr>
            <p:cNvPr id="118829" name="Text Box 45"/>
            <p:cNvSpPr txBox="1">
              <a:spLocks noChangeArrowheads="1"/>
            </p:cNvSpPr>
            <p:nvPr/>
          </p:nvSpPr>
          <p:spPr bwMode="auto">
            <a:xfrm>
              <a:off x="68" y="1442"/>
              <a:ext cx="293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cs-CZ" altLang="cs-CZ" b="1">
                  <a:solidFill>
                    <a:srgbClr val="0000FF"/>
                  </a:solidFill>
                  <a:latin typeface="Arial" panose="020B0604020202020204" pitchFamily="34" charset="0"/>
                </a:rPr>
                <a:t>U</a:t>
              </a:r>
              <a:r>
                <a:rPr lang="cs-CZ" altLang="cs-CZ" b="1" baseline="-25000">
                  <a:solidFill>
                    <a:srgbClr val="0000FF"/>
                  </a:solidFill>
                  <a:latin typeface="Arial" panose="020B0604020202020204" pitchFamily="34" charset="0"/>
                </a:rPr>
                <a:t>A</a:t>
              </a:r>
            </a:p>
          </p:txBody>
        </p:sp>
        <p:sp>
          <p:nvSpPr>
            <p:cNvPr id="118830" name="Text Box 46"/>
            <p:cNvSpPr txBox="1">
              <a:spLocks noChangeArrowheads="1"/>
            </p:cNvSpPr>
            <p:nvPr/>
          </p:nvSpPr>
          <p:spPr bwMode="auto">
            <a:xfrm>
              <a:off x="5148" y="1533"/>
              <a:ext cx="293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FF"/>
                  </a:solidFill>
                  <a:latin typeface="Arial" panose="020B0604020202020204" pitchFamily="34" charset="0"/>
                </a:rPr>
                <a:t>U</a:t>
              </a:r>
              <a:r>
                <a:rPr lang="cs-CZ" altLang="cs-CZ" b="1" baseline="-25000">
                  <a:solidFill>
                    <a:srgbClr val="0000FF"/>
                  </a:solidFill>
                  <a:latin typeface="Arial" panose="020B0604020202020204" pitchFamily="34" charset="0"/>
                </a:rPr>
                <a:t>B</a:t>
              </a:r>
            </a:p>
          </p:txBody>
        </p:sp>
        <p:sp>
          <p:nvSpPr>
            <p:cNvPr id="118831" name="Line 47"/>
            <p:cNvSpPr>
              <a:spLocks noChangeShapeType="1"/>
            </p:cNvSpPr>
            <p:nvPr/>
          </p:nvSpPr>
          <p:spPr bwMode="auto">
            <a:xfrm>
              <a:off x="4967" y="1072"/>
              <a:ext cx="0" cy="59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18832" name="Text Box 48"/>
            <p:cNvSpPr txBox="1">
              <a:spLocks noChangeArrowheads="1"/>
            </p:cNvSpPr>
            <p:nvPr/>
          </p:nvSpPr>
          <p:spPr bwMode="auto">
            <a:xfrm>
              <a:off x="5012" y="951"/>
              <a:ext cx="155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B</a:t>
              </a:r>
            </a:p>
          </p:txBody>
        </p:sp>
        <p:sp>
          <p:nvSpPr>
            <p:cNvPr id="118833" name="Line 49"/>
            <p:cNvSpPr>
              <a:spLocks noChangeShapeType="1"/>
            </p:cNvSpPr>
            <p:nvPr/>
          </p:nvSpPr>
          <p:spPr bwMode="auto">
            <a:xfrm>
              <a:off x="3651" y="1121"/>
              <a:ext cx="131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arrow" w="sm" len="lg"/>
              <a:tailEnd type="arrow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18834" name="Text Box 50"/>
            <p:cNvSpPr txBox="1">
              <a:spLocks noChangeArrowheads="1"/>
            </p:cNvSpPr>
            <p:nvPr/>
          </p:nvSpPr>
          <p:spPr bwMode="auto">
            <a:xfrm>
              <a:off x="4241" y="897"/>
              <a:ext cx="258" cy="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 dirty="0" err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L</a:t>
              </a:r>
              <a:r>
                <a:rPr lang="cs-CZ" altLang="cs-CZ" b="1" baseline="-25000" dirty="0" err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kB</a:t>
              </a:r>
              <a:endParaRPr lang="cs-CZ" altLang="cs-CZ" b="1" baseline="-250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8835" name="Line 51"/>
            <p:cNvSpPr>
              <a:spLocks noChangeShapeType="1"/>
            </p:cNvSpPr>
            <p:nvPr/>
          </p:nvSpPr>
          <p:spPr bwMode="auto">
            <a:xfrm>
              <a:off x="4967" y="799"/>
              <a:ext cx="0" cy="27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18836" name="Line 52"/>
            <p:cNvSpPr>
              <a:spLocks noChangeShapeType="1"/>
            </p:cNvSpPr>
            <p:nvPr/>
          </p:nvSpPr>
          <p:spPr bwMode="auto">
            <a:xfrm>
              <a:off x="476" y="799"/>
              <a:ext cx="0" cy="27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18837" name="Line 53"/>
            <p:cNvSpPr>
              <a:spLocks noChangeShapeType="1"/>
            </p:cNvSpPr>
            <p:nvPr/>
          </p:nvSpPr>
          <p:spPr bwMode="auto">
            <a:xfrm>
              <a:off x="476" y="799"/>
              <a:ext cx="4491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arrow" w="sm" len="lg"/>
              <a:tailEnd type="arrow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18838" name="Text Box 54"/>
            <p:cNvSpPr txBox="1">
              <a:spLocks noChangeArrowheads="1"/>
            </p:cNvSpPr>
            <p:nvPr/>
          </p:nvSpPr>
          <p:spPr bwMode="auto">
            <a:xfrm>
              <a:off x="2808" y="571"/>
              <a:ext cx="135" cy="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 dirty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L</a:t>
              </a:r>
              <a:endParaRPr lang="cs-CZ" altLang="cs-CZ" b="1" baseline="-250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87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87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8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87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87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8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8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8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8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8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786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1" name="Text Box 3"/>
          <p:cNvSpPr txBox="1">
            <a:spLocks noChangeArrowheads="1"/>
          </p:cNvSpPr>
          <p:nvPr/>
        </p:nvSpPr>
        <p:spPr bwMode="auto">
          <a:xfrm>
            <a:off x="109538" y="3213100"/>
            <a:ext cx="5110162" cy="3921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344613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524000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3388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82775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399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971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543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115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Rozdíl napětí U</a:t>
            </a:r>
            <a:r>
              <a:rPr lang="cs-CZ" altLang="cs-CZ" b="1" baseline="-25000">
                <a:solidFill>
                  <a:schemeClr val="bg2"/>
                </a:solidFill>
                <a:sym typeface="Symbol" panose="05050102010706020507" pitchFamily="18" charset="2"/>
              </a:rPr>
              <a:t>A</a:t>
            </a:r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 – U</a:t>
            </a:r>
            <a:r>
              <a:rPr lang="cs-CZ" altLang="cs-CZ" b="1" baseline="-25000">
                <a:solidFill>
                  <a:schemeClr val="bg2"/>
                </a:solidFill>
                <a:sym typeface="Symbol" panose="05050102010706020507" pitchFamily="18" charset="2"/>
              </a:rPr>
              <a:t>B </a:t>
            </a:r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(superpoziční metoda):</a:t>
            </a:r>
            <a:endParaRPr lang="cs-CZ" altLang="cs-CZ" sz="2000" b="1" u="sng" baseline="-25000">
              <a:solidFill>
                <a:schemeClr val="bg2"/>
              </a:solidFill>
              <a:sym typeface="Symbol" panose="05050102010706020507" pitchFamily="18" charset="2"/>
            </a:endParaRPr>
          </a:p>
        </p:txBody>
      </p:sp>
      <p:grpSp>
        <p:nvGrpSpPr>
          <p:cNvPr id="119864" name="Group 56"/>
          <p:cNvGrpSpPr>
            <a:grpSpLocks/>
          </p:cNvGrpSpPr>
          <p:nvPr/>
        </p:nvGrpSpPr>
        <p:grpSpPr bwMode="auto">
          <a:xfrm>
            <a:off x="107950" y="114300"/>
            <a:ext cx="8529638" cy="2882899"/>
            <a:chOff x="68" y="72"/>
            <a:chExt cx="5373" cy="1816"/>
          </a:xfrm>
        </p:grpSpPr>
        <p:sp>
          <p:nvSpPr>
            <p:cNvPr id="119813" name="Line 5"/>
            <p:cNvSpPr>
              <a:spLocks noChangeShapeType="1"/>
            </p:cNvSpPr>
            <p:nvPr/>
          </p:nvSpPr>
          <p:spPr bwMode="auto">
            <a:xfrm>
              <a:off x="475" y="621"/>
              <a:ext cx="317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arrow" w="sm" len="lg"/>
              <a:tailEnd type="arrow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19814" name="Oval 6"/>
            <p:cNvSpPr>
              <a:spLocks noChangeAspect="1" noChangeArrowheads="1"/>
            </p:cNvSpPr>
            <p:nvPr/>
          </p:nvSpPr>
          <p:spPr bwMode="auto">
            <a:xfrm>
              <a:off x="1110" y="1170"/>
              <a:ext cx="91" cy="91"/>
            </a:xfrm>
            <a:prstGeom prst="ellipse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sp>
          <p:nvSpPr>
            <p:cNvPr id="119815" name="Oval 7"/>
            <p:cNvSpPr>
              <a:spLocks noChangeAspect="1" noChangeArrowheads="1"/>
            </p:cNvSpPr>
            <p:nvPr/>
          </p:nvSpPr>
          <p:spPr bwMode="auto">
            <a:xfrm>
              <a:off x="1790" y="1170"/>
              <a:ext cx="91" cy="91"/>
            </a:xfrm>
            <a:prstGeom prst="ellipse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sp>
          <p:nvSpPr>
            <p:cNvPr id="119816" name="Oval 8"/>
            <p:cNvSpPr>
              <a:spLocks noChangeAspect="1" noChangeArrowheads="1"/>
            </p:cNvSpPr>
            <p:nvPr/>
          </p:nvSpPr>
          <p:spPr bwMode="auto">
            <a:xfrm>
              <a:off x="2607" y="1170"/>
              <a:ext cx="91" cy="91"/>
            </a:xfrm>
            <a:prstGeom prst="ellipse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sp>
          <p:nvSpPr>
            <p:cNvPr id="119817" name="Oval 9"/>
            <p:cNvSpPr>
              <a:spLocks noChangeAspect="1" noChangeArrowheads="1"/>
            </p:cNvSpPr>
            <p:nvPr/>
          </p:nvSpPr>
          <p:spPr bwMode="auto">
            <a:xfrm>
              <a:off x="3604" y="1170"/>
              <a:ext cx="91" cy="91"/>
            </a:xfrm>
            <a:prstGeom prst="ellipse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sp>
          <p:nvSpPr>
            <p:cNvPr id="119818" name="Oval 10"/>
            <p:cNvSpPr>
              <a:spLocks noChangeAspect="1" noChangeArrowheads="1"/>
            </p:cNvSpPr>
            <p:nvPr/>
          </p:nvSpPr>
          <p:spPr bwMode="auto">
            <a:xfrm>
              <a:off x="429" y="1170"/>
              <a:ext cx="91" cy="91"/>
            </a:xfrm>
            <a:prstGeom prst="ellips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sp>
          <p:nvSpPr>
            <p:cNvPr id="119819" name="Oval 11"/>
            <p:cNvSpPr>
              <a:spLocks noChangeAspect="1" noChangeArrowheads="1"/>
            </p:cNvSpPr>
            <p:nvPr/>
          </p:nvSpPr>
          <p:spPr bwMode="auto">
            <a:xfrm>
              <a:off x="4920" y="1170"/>
              <a:ext cx="91" cy="91"/>
            </a:xfrm>
            <a:prstGeom prst="ellipse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sp>
          <p:nvSpPr>
            <p:cNvPr id="119820" name="Oval 12"/>
            <p:cNvSpPr>
              <a:spLocks noChangeAspect="1" noChangeArrowheads="1"/>
            </p:cNvSpPr>
            <p:nvPr/>
          </p:nvSpPr>
          <p:spPr bwMode="auto">
            <a:xfrm>
              <a:off x="4239" y="1170"/>
              <a:ext cx="91" cy="91"/>
            </a:xfrm>
            <a:prstGeom prst="ellipse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cxnSp>
          <p:nvCxnSpPr>
            <p:cNvPr id="119821" name="AutoShape 13"/>
            <p:cNvCxnSpPr>
              <a:cxnSpLocks noChangeShapeType="1"/>
              <a:stCxn id="119818" idx="6"/>
              <a:endCxn id="119814" idx="2"/>
            </p:cNvCxnSpPr>
            <p:nvPr/>
          </p:nvCxnSpPr>
          <p:spPr bwMode="auto">
            <a:xfrm>
              <a:off x="532" y="1216"/>
              <a:ext cx="570" cy="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9822" name="AutoShape 14"/>
            <p:cNvCxnSpPr>
              <a:cxnSpLocks noChangeShapeType="1"/>
              <a:stCxn id="119814" idx="6"/>
              <a:endCxn id="119815" idx="2"/>
            </p:cNvCxnSpPr>
            <p:nvPr/>
          </p:nvCxnSpPr>
          <p:spPr bwMode="auto">
            <a:xfrm>
              <a:off x="1209" y="1216"/>
              <a:ext cx="573" cy="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9823" name="AutoShape 15"/>
            <p:cNvCxnSpPr>
              <a:cxnSpLocks noChangeShapeType="1"/>
              <a:stCxn id="119815" idx="6"/>
              <a:endCxn id="119816" idx="2"/>
            </p:cNvCxnSpPr>
            <p:nvPr/>
          </p:nvCxnSpPr>
          <p:spPr bwMode="auto">
            <a:xfrm>
              <a:off x="1889" y="1216"/>
              <a:ext cx="710" cy="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9824" name="AutoShape 16"/>
            <p:cNvCxnSpPr>
              <a:cxnSpLocks noChangeShapeType="1"/>
              <a:stCxn id="119816" idx="6"/>
              <a:endCxn id="119817" idx="2"/>
            </p:cNvCxnSpPr>
            <p:nvPr/>
          </p:nvCxnSpPr>
          <p:spPr bwMode="auto">
            <a:xfrm>
              <a:off x="2706" y="1216"/>
              <a:ext cx="890" cy="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9825" name="AutoShape 17"/>
            <p:cNvCxnSpPr>
              <a:cxnSpLocks noChangeShapeType="1"/>
              <a:stCxn id="119817" idx="6"/>
              <a:endCxn id="119820" idx="2"/>
            </p:cNvCxnSpPr>
            <p:nvPr/>
          </p:nvCxnSpPr>
          <p:spPr bwMode="auto">
            <a:xfrm>
              <a:off x="3703" y="1216"/>
              <a:ext cx="528" cy="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9826" name="AutoShape 18"/>
            <p:cNvCxnSpPr>
              <a:cxnSpLocks noChangeShapeType="1"/>
              <a:stCxn id="119820" idx="6"/>
              <a:endCxn id="119819" idx="2"/>
            </p:cNvCxnSpPr>
            <p:nvPr/>
          </p:nvCxnSpPr>
          <p:spPr bwMode="auto">
            <a:xfrm>
              <a:off x="4338" y="1216"/>
              <a:ext cx="574" cy="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9827" name="Line 19"/>
            <p:cNvSpPr>
              <a:spLocks noChangeShapeType="1"/>
            </p:cNvSpPr>
            <p:nvPr/>
          </p:nvSpPr>
          <p:spPr bwMode="auto">
            <a:xfrm>
              <a:off x="1156" y="1261"/>
              <a:ext cx="0" cy="5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19828" name="Line 20"/>
            <p:cNvSpPr>
              <a:spLocks noChangeShapeType="1"/>
            </p:cNvSpPr>
            <p:nvPr/>
          </p:nvSpPr>
          <p:spPr bwMode="auto">
            <a:xfrm>
              <a:off x="2653" y="1261"/>
              <a:ext cx="0" cy="5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19829" name="Line 21"/>
            <p:cNvSpPr>
              <a:spLocks noChangeShapeType="1"/>
            </p:cNvSpPr>
            <p:nvPr/>
          </p:nvSpPr>
          <p:spPr bwMode="auto">
            <a:xfrm>
              <a:off x="3650" y="1261"/>
              <a:ext cx="0" cy="5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19830" name="Line 22"/>
            <p:cNvSpPr>
              <a:spLocks noChangeShapeType="1"/>
            </p:cNvSpPr>
            <p:nvPr/>
          </p:nvSpPr>
          <p:spPr bwMode="auto">
            <a:xfrm>
              <a:off x="4286" y="1261"/>
              <a:ext cx="0" cy="5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19831" name="Line 23"/>
            <p:cNvSpPr>
              <a:spLocks noChangeShapeType="1"/>
            </p:cNvSpPr>
            <p:nvPr/>
          </p:nvSpPr>
          <p:spPr bwMode="auto">
            <a:xfrm>
              <a:off x="1836" y="1261"/>
              <a:ext cx="0" cy="5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19832" name="Text Box 24"/>
            <p:cNvSpPr txBox="1">
              <a:spLocks noChangeArrowheads="1"/>
            </p:cNvSpPr>
            <p:nvPr/>
          </p:nvSpPr>
          <p:spPr bwMode="auto">
            <a:xfrm>
              <a:off x="1892" y="989"/>
              <a:ext cx="12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119833" name="Text Box 25"/>
            <p:cNvSpPr txBox="1">
              <a:spLocks noChangeArrowheads="1"/>
            </p:cNvSpPr>
            <p:nvPr/>
          </p:nvSpPr>
          <p:spPr bwMode="auto">
            <a:xfrm>
              <a:off x="1166" y="989"/>
              <a:ext cx="12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1</a:t>
              </a:r>
            </a:p>
          </p:txBody>
        </p:sp>
        <p:sp>
          <p:nvSpPr>
            <p:cNvPr id="119834" name="Text Box 26"/>
            <p:cNvSpPr txBox="1">
              <a:spLocks noChangeArrowheads="1"/>
            </p:cNvSpPr>
            <p:nvPr/>
          </p:nvSpPr>
          <p:spPr bwMode="auto">
            <a:xfrm>
              <a:off x="3696" y="989"/>
              <a:ext cx="12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k</a:t>
              </a:r>
            </a:p>
          </p:txBody>
        </p:sp>
        <p:sp>
          <p:nvSpPr>
            <p:cNvPr id="119835" name="Text Box 27"/>
            <p:cNvSpPr txBox="1">
              <a:spLocks noChangeArrowheads="1"/>
            </p:cNvSpPr>
            <p:nvPr/>
          </p:nvSpPr>
          <p:spPr bwMode="auto">
            <a:xfrm>
              <a:off x="2698" y="989"/>
              <a:ext cx="254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k-1</a:t>
              </a:r>
            </a:p>
          </p:txBody>
        </p:sp>
        <p:sp>
          <p:nvSpPr>
            <p:cNvPr id="119836" name="Text Box 28"/>
            <p:cNvSpPr txBox="1">
              <a:spLocks noChangeArrowheads="1"/>
            </p:cNvSpPr>
            <p:nvPr/>
          </p:nvSpPr>
          <p:spPr bwMode="auto">
            <a:xfrm>
              <a:off x="521" y="989"/>
              <a:ext cx="150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A</a:t>
              </a:r>
            </a:p>
          </p:txBody>
        </p:sp>
        <p:sp>
          <p:nvSpPr>
            <p:cNvPr id="119837" name="Text Box 29"/>
            <p:cNvSpPr txBox="1">
              <a:spLocks noChangeArrowheads="1"/>
            </p:cNvSpPr>
            <p:nvPr/>
          </p:nvSpPr>
          <p:spPr bwMode="auto">
            <a:xfrm>
              <a:off x="4331" y="1669"/>
              <a:ext cx="248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k+1</a:t>
              </a:r>
            </a:p>
          </p:txBody>
        </p:sp>
        <p:sp>
          <p:nvSpPr>
            <p:cNvPr id="119838" name="Text Box 30"/>
            <p:cNvSpPr txBox="1">
              <a:spLocks noChangeArrowheads="1"/>
            </p:cNvSpPr>
            <p:nvPr/>
          </p:nvSpPr>
          <p:spPr bwMode="auto">
            <a:xfrm>
              <a:off x="5011" y="997"/>
              <a:ext cx="150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B</a:t>
              </a:r>
            </a:p>
          </p:txBody>
        </p:sp>
        <p:sp>
          <p:nvSpPr>
            <p:cNvPr id="119839" name="Text Box 31"/>
            <p:cNvSpPr txBox="1">
              <a:spLocks noChangeArrowheads="1"/>
            </p:cNvSpPr>
            <p:nvPr/>
          </p:nvSpPr>
          <p:spPr bwMode="auto">
            <a:xfrm>
              <a:off x="4306" y="989"/>
              <a:ext cx="290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k+1</a:t>
              </a:r>
            </a:p>
          </p:txBody>
        </p:sp>
        <p:sp>
          <p:nvSpPr>
            <p:cNvPr id="119840" name="Text Box 32"/>
            <p:cNvSpPr txBox="1">
              <a:spLocks noChangeArrowheads="1"/>
            </p:cNvSpPr>
            <p:nvPr/>
          </p:nvSpPr>
          <p:spPr bwMode="auto">
            <a:xfrm>
              <a:off x="3696" y="1669"/>
              <a:ext cx="139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k</a:t>
              </a:r>
            </a:p>
          </p:txBody>
        </p:sp>
        <p:sp>
          <p:nvSpPr>
            <p:cNvPr id="119841" name="Text Box 33"/>
            <p:cNvSpPr txBox="1">
              <a:spLocks noChangeArrowheads="1"/>
            </p:cNvSpPr>
            <p:nvPr/>
          </p:nvSpPr>
          <p:spPr bwMode="auto">
            <a:xfrm>
              <a:off x="2698" y="1669"/>
              <a:ext cx="224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k-1</a:t>
              </a:r>
            </a:p>
          </p:txBody>
        </p:sp>
        <p:sp>
          <p:nvSpPr>
            <p:cNvPr id="119842" name="Text Box 34"/>
            <p:cNvSpPr txBox="1">
              <a:spLocks noChangeArrowheads="1"/>
            </p:cNvSpPr>
            <p:nvPr/>
          </p:nvSpPr>
          <p:spPr bwMode="auto">
            <a:xfrm>
              <a:off x="1881" y="1669"/>
              <a:ext cx="139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119843" name="Text Box 35"/>
            <p:cNvSpPr txBox="1">
              <a:spLocks noChangeArrowheads="1"/>
            </p:cNvSpPr>
            <p:nvPr/>
          </p:nvSpPr>
          <p:spPr bwMode="auto">
            <a:xfrm>
              <a:off x="1201" y="1669"/>
              <a:ext cx="139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1</a:t>
              </a:r>
            </a:p>
          </p:txBody>
        </p:sp>
        <p:sp>
          <p:nvSpPr>
            <p:cNvPr id="119844" name="Text Box 36"/>
            <p:cNvSpPr txBox="1">
              <a:spLocks noChangeArrowheads="1"/>
            </p:cNvSpPr>
            <p:nvPr/>
          </p:nvSpPr>
          <p:spPr bwMode="auto">
            <a:xfrm>
              <a:off x="3015" y="1216"/>
              <a:ext cx="357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I(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k-1)k</a:t>
              </a:r>
            </a:p>
          </p:txBody>
        </p:sp>
        <p:sp>
          <p:nvSpPr>
            <p:cNvPr id="119845" name="Text Box 37"/>
            <p:cNvSpPr txBox="1">
              <a:spLocks noChangeArrowheads="1"/>
            </p:cNvSpPr>
            <p:nvPr/>
          </p:nvSpPr>
          <p:spPr bwMode="auto">
            <a:xfrm>
              <a:off x="2867" y="670"/>
              <a:ext cx="399" cy="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 dirty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L</a:t>
              </a:r>
              <a:r>
                <a:rPr lang="cs-CZ" altLang="cs-CZ" b="1" baseline="-25000" dirty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(k-1)k</a:t>
              </a:r>
              <a:endParaRPr lang="cs-CZ" altLang="cs-CZ" b="1" baseline="-250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9846" name="Text Box 38"/>
            <p:cNvSpPr txBox="1">
              <a:spLocks noChangeArrowheads="1"/>
            </p:cNvSpPr>
            <p:nvPr/>
          </p:nvSpPr>
          <p:spPr bwMode="auto">
            <a:xfrm>
              <a:off x="2018" y="398"/>
              <a:ext cx="258" cy="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 dirty="0" err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L</a:t>
              </a:r>
              <a:r>
                <a:rPr lang="cs-CZ" altLang="cs-CZ" b="1" baseline="-25000" dirty="0" err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kA</a:t>
              </a:r>
              <a:endParaRPr lang="cs-CZ" altLang="cs-CZ" b="1" baseline="-250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9847" name="Text Box 39"/>
            <p:cNvSpPr txBox="1">
              <a:spLocks noChangeArrowheads="1"/>
            </p:cNvSpPr>
            <p:nvPr/>
          </p:nvSpPr>
          <p:spPr bwMode="auto">
            <a:xfrm>
              <a:off x="321" y="444"/>
              <a:ext cx="155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A</a:t>
              </a:r>
            </a:p>
          </p:txBody>
        </p:sp>
        <p:sp>
          <p:nvSpPr>
            <p:cNvPr id="119848" name="Line 40"/>
            <p:cNvSpPr>
              <a:spLocks noChangeShapeType="1"/>
            </p:cNvSpPr>
            <p:nvPr/>
          </p:nvSpPr>
          <p:spPr bwMode="auto">
            <a:xfrm>
              <a:off x="475" y="573"/>
              <a:ext cx="0" cy="59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19849" name="Line 41"/>
            <p:cNvSpPr>
              <a:spLocks noChangeShapeType="1"/>
            </p:cNvSpPr>
            <p:nvPr/>
          </p:nvSpPr>
          <p:spPr bwMode="auto">
            <a:xfrm>
              <a:off x="3650" y="618"/>
              <a:ext cx="0" cy="5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19850" name="Line 42"/>
            <p:cNvSpPr>
              <a:spLocks noChangeShapeType="1"/>
            </p:cNvSpPr>
            <p:nvPr/>
          </p:nvSpPr>
          <p:spPr bwMode="auto">
            <a:xfrm>
              <a:off x="2653" y="890"/>
              <a:ext cx="0" cy="27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19851" name="Line 43"/>
            <p:cNvSpPr>
              <a:spLocks noChangeShapeType="1"/>
            </p:cNvSpPr>
            <p:nvPr/>
          </p:nvSpPr>
          <p:spPr bwMode="auto">
            <a:xfrm>
              <a:off x="2653" y="890"/>
              <a:ext cx="99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arrow" w="sm" len="lg"/>
              <a:tailEnd type="arrow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19852" name="Text Box 44"/>
            <p:cNvSpPr txBox="1">
              <a:spLocks noChangeArrowheads="1"/>
            </p:cNvSpPr>
            <p:nvPr/>
          </p:nvSpPr>
          <p:spPr bwMode="auto">
            <a:xfrm>
              <a:off x="747" y="989"/>
              <a:ext cx="227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  <a:latin typeface="Arial" panose="020B0604020202020204" pitchFamily="34" charset="0"/>
                </a:rPr>
                <a:t>l</a:t>
              </a:r>
              <a:r>
                <a:rPr lang="cs-CZ" altLang="cs-CZ" b="1" baseline="-25000">
                  <a:solidFill>
                    <a:srgbClr val="000000"/>
                  </a:solidFill>
                  <a:latin typeface="Arial" panose="020B0604020202020204" pitchFamily="34" charset="0"/>
                </a:rPr>
                <a:t>01</a:t>
              </a:r>
            </a:p>
          </p:txBody>
        </p:sp>
        <p:sp>
          <p:nvSpPr>
            <p:cNvPr id="119853" name="Text Box 45"/>
            <p:cNvSpPr txBox="1">
              <a:spLocks noChangeArrowheads="1"/>
            </p:cNvSpPr>
            <p:nvPr/>
          </p:nvSpPr>
          <p:spPr bwMode="auto">
            <a:xfrm>
              <a:off x="68" y="943"/>
              <a:ext cx="293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cs-CZ" altLang="cs-CZ" b="1">
                  <a:solidFill>
                    <a:srgbClr val="0000FF"/>
                  </a:solidFill>
                  <a:latin typeface="Arial" panose="020B0604020202020204" pitchFamily="34" charset="0"/>
                </a:rPr>
                <a:t>U</a:t>
              </a:r>
              <a:r>
                <a:rPr lang="cs-CZ" altLang="cs-CZ" b="1" baseline="-25000">
                  <a:solidFill>
                    <a:srgbClr val="0000FF"/>
                  </a:solidFill>
                  <a:latin typeface="Arial" panose="020B0604020202020204" pitchFamily="34" charset="0"/>
                </a:rPr>
                <a:t>A</a:t>
              </a:r>
            </a:p>
          </p:txBody>
        </p:sp>
        <p:sp>
          <p:nvSpPr>
            <p:cNvPr id="119854" name="Text Box 46"/>
            <p:cNvSpPr txBox="1">
              <a:spLocks noChangeArrowheads="1"/>
            </p:cNvSpPr>
            <p:nvPr/>
          </p:nvSpPr>
          <p:spPr bwMode="auto">
            <a:xfrm>
              <a:off x="5148" y="1034"/>
              <a:ext cx="293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FF"/>
                  </a:solidFill>
                  <a:latin typeface="Arial" panose="020B0604020202020204" pitchFamily="34" charset="0"/>
                </a:rPr>
                <a:t>U</a:t>
              </a:r>
              <a:r>
                <a:rPr lang="cs-CZ" altLang="cs-CZ" b="1" baseline="-25000">
                  <a:solidFill>
                    <a:srgbClr val="0000FF"/>
                  </a:solidFill>
                  <a:latin typeface="Arial" panose="020B0604020202020204" pitchFamily="34" charset="0"/>
                </a:rPr>
                <a:t>B</a:t>
              </a:r>
            </a:p>
          </p:txBody>
        </p:sp>
        <p:sp>
          <p:nvSpPr>
            <p:cNvPr id="119855" name="Line 47"/>
            <p:cNvSpPr>
              <a:spLocks noChangeShapeType="1"/>
            </p:cNvSpPr>
            <p:nvPr/>
          </p:nvSpPr>
          <p:spPr bwMode="auto">
            <a:xfrm>
              <a:off x="4967" y="1245"/>
              <a:ext cx="0" cy="55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19856" name="Text Box 48"/>
            <p:cNvSpPr txBox="1">
              <a:spLocks noChangeArrowheads="1"/>
            </p:cNvSpPr>
            <p:nvPr/>
          </p:nvSpPr>
          <p:spPr bwMode="auto">
            <a:xfrm>
              <a:off x="5012" y="1661"/>
              <a:ext cx="203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-I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B</a:t>
              </a:r>
            </a:p>
          </p:txBody>
        </p:sp>
        <p:sp>
          <p:nvSpPr>
            <p:cNvPr id="119857" name="Line 49"/>
            <p:cNvSpPr>
              <a:spLocks noChangeShapeType="1"/>
            </p:cNvSpPr>
            <p:nvPr/>
          </p:nvSpPr>
          <p:spPr bwMode="auto">
            <a:xfrm>
              <a:off x="3651" y="622"/>
              <a:ext cx="131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arrow" w="sm" len="lg"/>
              <a:tailEnd type="arrow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19858" name="Text Box 50"/>
            <p:cNvSpPr txBox="1">
              <a:spLocks noChangeArrowheads="1"/>
            </p:cNvSpPr>
            <p:nvPr/>
          </p:nvSpPr>
          <p:spPr bwMode="auto">
            <a:xfrm>
              <a:off x="4241" y="398"/>
              <a:ext cx="258" cy="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 dirty="0" err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L</a:t>
              </a:r>
              <a:r>
                <a:rPr lang="cs-CZ" altLang="cs-CZ" b="1" baseline="-25000" dirty="0" err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kB</a:t>
              </a:r>
              <a:endParaRPr lang="cs-CZ" altLang="cs-CZ" b="1" baseline="-250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9859" name="Line 51"/>
            <p:cNvSpPr>
              <a:spLocks noChangeShapeType="1"/>
            </p:cNvSpPr>
            <p:nvPr/>
          </p:nvSpPr>
          <p:spPr bwMode="auto">
            <a:xfrm>
              <a:off x="4967" y="300"/>
              <a:ext cx="0" cy="86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19860" name="Line 52"/>
            <p:cNvSpPr>
              <a:spLocks noChangeShapeType="1"/>
            </p:cNvSpPr>
            <p:nvPr/>
          </p:nvSpPr>
          <p:spPr bwMode="auto">
            <a:xfrm>
              <a:off x="476" y="300"/>
              <a:ext cx="0" cy="27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19861" name="Line 53"/>
            <p:cNvSpPr>
              <a:spLocks noChangeShapeType="1"/>
            </p:cNvSpPr>
            <p:nvPr/>
          </p:nvSpPr>
          <p:spPr bwMode="auto">
            <a:xfrm>
              <a:off x="476" y="300"/>
              <a:ext cx="4491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arrow" w="sm" len="lg"/>
              <a:tailEnd type="arrow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19862" name="Text Box 54"/>
            <p:cNvSpPr txBox="1">
              <a:spLocks noChangeArrowheads="1"/>
            </p:cNvSpPr>
            <p:nvPr/>
          </p:nvSpPr>
          <p:spPr bwMode="auto">
            <a:xfrm>
              <a:off x="2808" y="72"/>
              <a:ext cx="135" cy="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 dirty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L</a:t>
              </a:r>
              <a:endParaRPr lang="cs-CZ" altLang="cs-CZ" b="1" baseline="-250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graphicFrame>
        <p:nvGraphicFramePr>
          <p:cNvPr id="119865" name="Object 57"/>
          <p:cNvGraphicFramePr>
            <a:graphicFrameLocks noChangeAspect="1"/>
          </p:cNvGraphicFramePr>
          <p:nvPr/>
        </p:nvGraphicFramePr>
        <p:xfrm>
          <a:off x="107950" y="3716338"/>
          <a:ext cx="8466138" cy="1033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915" name="Rovnice" r:id="rId3" imgW="3632040" imgH="444240" progId="Equation.3">
                  <p:embed/>
                </p:oleObj>
              </mc:Choice>
              <mc:Fallback>
                <p:oleObj name="Rovnice" r:id="rId3" imgW="3632040" imgH="444240" progId="Equation.3">
                  <p:embed/>
                  <p:pic>
                    <p:nvPicPr>
                      <p:cNvPr id="0" name="Object 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950" y="3716338"/>
                        <a:ext cx="8466138" cy="1033462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 w="25400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9866" name="Text Box 58"/>
          <p:cNvSpPr txBox="1">
            <a:spLocks noChangeArrowheads="1"/>
          </p:cNvSpPr>
          <p:nvPr/>
        </p:nvSpPr>
        <p:spPr bwMode="auto">
          <a:xfrm>
            <a:off x="1693863" y="4868863"/>
            <a:ext cx="3598862" cy="6667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344613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524000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3388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82775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399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971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543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115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1. člen zahrnuje úbytek napětí od skutečného odběru </a:t>
            </a:r>
            <a:endParaRPr lang="cs-CZ" altLang="cs-CZ" sz="2000" b="1" u="sng" baseline="-25000">
              <a:solidFill>
                <a:schemeClr val="bg2"/>
              </a:solidFill>
              <a:sym typeface="Symbol" panose="05050102010706020507" pitchFamily="18" charset="2"/>
            </a:endParaRPr>
          </a:p>
        </p:txBody>
      </p:sp>
      <p:sp>
        <p:nvSpPr>
          <p:cNvPr id="119867" name="Text Box 59"/>
          <p:cNvSpPr txBox="1">
            <a:spLocks noChangeArrowheads="1"/>
          </p:cNvSpPr>
          <p:nvPr/>
        </p:nvSpPr>
        <p:spPr bwMode="auto">
          <a:xfrm>
            <a:off x="5437188" y="4868863"/>
            <a:ext cx="3598862" cy="6667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344613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524000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3388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82775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399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971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543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115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2. člen zahrnuje úbytek napětí od záporného odběru I</a:t>
            </a:r>
            <a:r>
              <a:rPr lang="cs-CZ" altLang="cs-CZ" b="1" baseline="-25000">
                <a:solidFill>
                  <a:schemeClr val="bg2"/>
                </a:solidFill>
                <a:sym typeface="Symbol" panose="05050102010706020507" pitchFamily="18" charset="2"/>
              </a:rPr>
              <a:t>B</a:t>
            </a:r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 </a:t>
            </a:r>
            <a:endParaRPr lang="cs-CZ" altLang="cs-CZ" sz="2000" b="1" u="sng" baseline="-25000">
              <a:solidFill>
                <a:schemeClr val="bg2"/>
              </a:solidFill>
              <a:sym typeface="Symbol" panose="05050102010706020507" pitchFamily="18" charset="2"/>
            </a:endParaRPr>
          </a:p>
        </p:txBody>
      </p:sp>
      <p:sp>
        <p:nvSpPr>
          <p:cNvPr id="119868" name="Text Box 60"/>
          <p:cNvSpPr txBox="1">
            <a:spLocks noChangeArrowheads="1"/>
          </p:cNvSpPr>
          <p:nvPr/>
        </p:nvSpPr>
        <p:spPr bwMode="auto">
          <a:xfrm>
            <a:off x="1981200" y="5805488"/>
            <a:ext cx="4822825" cy="8477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344613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524000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3388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82775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399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971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543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115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400" b="1">
                <a:solidFill>
                  <a:schemeClr val="bg2"/>
                </a:solidFill>
                <a:sym typeface="Symbol" panose="05050102010706020507" pitchFamily="18" charset="2"/>
              </a:rPr>
              <a:t>Kolik je v rovnici neznámých ?</a:t>
            </a:r>
          </a:p>
          <a:p>
            <a:r>
              <a:rPr lang="cs-CZ" altLang="cs-CZ" sz="2400" b="1">
                <a:solidFill>
                  <a:schemeClr val="bg2"/>
                </a:solidFill>
                <a:sym typeface="Symbol" panose="05050102010706020507" pitchFamily="18" charset="2"/>
              </a:rPr>
              <a:t>Pouze I</a:t>
            </a:r>
            <a:r>
              <a:rPr lang="cs-CZ" altLang="cs-CZ" sz="2400" b="1" baseline="-25000">
                <a:solidFill>
                  <a:schemeClr val="bg2"/>
                </a:solidFill>
                <a:sym typeface="Symbol" panose="05050102010706020507" pitchFamily="18" charset="2"/>
              </a:rPr>
              <a:t>B</a:t>
            </a:r>
            <a:endParaRPr lang="cs-CZ" altLang="cs-CZ" sz="2400" b="1" u="sng" baseline="-25000">
              <a:solidFill>
                <a:schemeClr val="bg2"/>
              </a:solidFill>
              <a:sym typeface="Symbol" panose="05050102010706020507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98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98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9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98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98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9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98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98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9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98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98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9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98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98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9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9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98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1" grpId="0"/>
      <p:bldP spid="119866" grpId="0"/>
      <p:bldP spid="119867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ext Box 2"/>
          <p:cNvSpPr txBox="1">
            <a:spLocks noChangeArrowheads="1"/>
          </p:cNvSpPr>
          <p:nvPr/>
        </p:nvSpPr>
        <p:spPr bwMode="auto">
          <a:xfrm>
            <a:off x="179388" y="188913"/>
            <a:ext cx="1584325" cy="4222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344613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524000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3388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82775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399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971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543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115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>
                <a:solidFill>
                  <a:schemeClr val="bg2"/>
                </a:solidFill>
                <a:sym typeface="Symbol" panose="05050102010706020507" pitchFamily="18" charset="2"/>
              </a:rPr>
              <a:t>Výpočet I</a:t>
            </a:r>
            <a:r>
              <a:rPr lang="cs-CZ" altLang="cs-CZ" sz="2000" b="1" baseline="-25000">
                <a:solidFill>
                  <a:schemeClr val="bg2"/>
                </a:solidFill>
                <a:sym typeface="Symbol" panose="05050102010706020507" pitchFamily="18" charset="2"/>
              </a:rPr>
              <a:t>B</a:t>
            </a:r>
            <a:r>
              <a:rPr lang="cs-CZ" altLang="cs-CZ" sz="2000" b="1">
                <a:solidFill>
                  <a:schemeClr val="bg2"/>
                </a:solidFill>
                <a:sym typeface="Symbol" panose="05050102010706020507" pitchFamily="18" charset="2"/>
              </a:rPr>
              <a:t>:</a:t>
            </a:r>
            <a:endParaRPr lang="cs-CZ" altLang="cs-CZ" sz="2000" b="1" u="sng" baseline="-25000">
              <a:solidFill>
                <a:schemeClr val="bg2"/>
              </a:solidFill>
              <a:sym typeface="Symbol" panose="05050102010706020507" pitchFamily="18" charset="2"/>
            </a:endParaRPr>
          </a:p>
        </p:txBody>
      </p:sp>
      <p:sp>
        <p:nvSpPr>
          <p:cNvPr id="120887" name="Text Box 55"/>
          <p:cNvSpPr txBox="1">
            <a:spLocks noChangeArrowheads="1"/>
          </p:cNvSpPr>
          <p:nvPr/>
        </p:nvSpPr>
        <p:spPr bwMode="auto">
          <a:xfrm>
            <a:off x="107950" y="2276475"/>
            <a:ext cx="3241675" cy="6667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344613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524000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3388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82775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399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971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543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115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1. člen – vyrovnávací proud (je nezávislý na odběrech)</a:t>
            </a:r>
            <a:endParaRPr lang="cs-CZ" altLang="cs-CZ" sz="2000" b="1" u="sng" baseline="-25000">
              <a:solidFill>
                <a:schemeClr val="bg2"/>
              </a:solidFill>
              <a:sym typeface="Symbol" panose="05050102010706020507" pitchFamily="18" charset="2"/>
            </a:endParaRPr>
          </a:p>
        </p:txBody>
      </p:sp>
      <p:sp>
        <p:nvSpPr>
          <p:cNvPr id="120888" name="Text Box 56"/>
          <p:cNvSpPr txBox="1">
            <a:spLocks noChangeArrowheads="1"/>
          </p:cNvSpPr>
          <p:nvPr/>
        </p:nvSpPr>
        <p:spPr bwMode="auto">
          <a:xfrm>
            <a:off x="3419475" y="2276475"/>
            <a:ext cx="3598863" cy="6667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344613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524000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3388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82775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399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971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543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115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2. člen – část celkového napájecího proudu pro odběry</a:t>
            </a:r>
            <a:endParaRPr lang="cs-CZ" altLang="cs-CZ" sz="2000" b="1" u="sng" baseline="-25000">
              <a:solidFill>
                <a:schemeClr val="bg2"/>
              </a:solidFill>
              <a:sym typeface="Symbol" panose="05050102010706020507" pitchFamily="18" charset="2"/>
            </a:endParaRPr>
          </a:p>
        </p:txBody>
      </p:sp>
      <p:sp>
        <p:nvSpPr>
          <p:cNvPr id="120889" name="Text Box 57"/>
          <p:cNvSpPr txBox="1">
            <a:spLocks noChangeArrowheads="1"/>
          </p:cNvSpPr>
          <p:nvPr/>
        </p:nvSpPr>
        <p:spPr bwMode="auto">
          <a:xfrm>
            <a:off x="6084888" y="3068638"/>
            <a:ext cx="2808287" cy="84931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344613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524000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3388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82775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399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971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543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115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cs-CZ" altLang="cs-CZ" sz="2000" b="1">
                <a:solidFill>
                  <a:schemeClr val="bg2"/>
                </a:solidFill>
                <a:sym typeface="Symbol" panose="05050102010706020507" pitchFamily="18" charset="2"/>
              </a:rPr>
              <a:t>Výpočet proudu I</a:t>
            </a:r>
            <a:r>
              <a:rPr lang="cs-CZ" altLang="cs-CZ" sz="2000" b="1" baseline="-25000">
                <a:solidFill>
                  <a:schemeClr val="bg2"/>
                </a:solidFill>
                <a:sym typeface="Symbol" panose="05050102010706020507" pitchFamily="18" charset="2"/>
              </a:rPr>
              <a:t>A</a:t>
            </a:r>
            <a:r>
              <a:rPr lang="cs-CZ" altLang="cs-CZ" sz="2000" b="1">
                <a:solidFill>
                  <a:schemeClr val="bg2"/>
                </a:solidFill>
                <a:sym typeface="Symbol" panose="05050102010706020507" pitchFamily="18" charset="2"/>
              </a:rPr>
              <a:t>  ?</a:t>
            </a:r>
          </a:p>
          <a:p>
            <a:pPr algn="ctr"/>
            <a:r>
              <a:rPr lang="cs-CZ" altLang="cs-CZ" sz="2800" b="1">
                <a:solidFill>
                  <a:schemeClr val="bg2"/>
                </a:solidFill>
                <a:sym typeface="Symbol" panose="05050102010706020507" pitchFamily="18" charset="2"/>
              </a:rPr>
              <a:t>I</a:t>
            </a:r>
            <a:r>
              <a:rPr lang="cs-CZ" altLang="cs-CZ" sz="2800" b="1" baseline="-25000">
                <a:solidFill>
                  <a:schemeClr val="bg2"/>
                </a:solidFill>
                <a:sym typeface="Symbol" panose="05050102010706020507" pitchFamily="18" charset="2"/>
              </a:rPr>
              <a:t>A</a:t>
            </a:r>
            <a:r>
              <a:rPr lang="cs-CZ" altLang="cs-CZ" sz="2800" b="1">
                <a:solidFill>
                  <a:schemeClr val="bg2"/>
                </a:solidFill>
                <a:sym typeface="Symbol" panose="05050102010706020507" pitchFamily="18" charset="2"/>
              </a:rPr>
              <a:t> = I</a:t>
            </a:r>
            <a:r>
              <a:rPr lang="cs-CZ" altLang="cs-CZ" sz="2800" b="1" baseline="-25000">
                <a:solidFill>
                  <a:schemeClr val="bg2"/>
                </a:solidFill>
                <a:sym typeface="Symbol" panose="05050102010706020507" pitchFamily="18" charset="2"/>
              </a:rPr>
              <a:t>n</a:t>
            </a:r>
            <a:r>
              <a:rPr lang="cs-CZ" altLang="cs-CZ" sz="2800" b="1">
                <a:solidFill>
                  <a:schemeClr val="bg2"/>
                </a:solidFill>
                <a:sym typeface="Symbol" panose="05050102010706020507" pitchFamily="18" charset="2"/>
              </a:rPr>
              <a:t> - I</a:t>
            </a:r>
            <a:r>
              <a:rPr lang="cs-CZ" altLang="cs-CZ" sz="2800" b="1" baseline="-25000">
                <a:solidFill>
                  <a:schemeClr val="bg2"/>
                </a:solidFill>
                <a:sym typeface="Symbol" panose="05050102010706020507" pitchFamily="18" charset="2"/>
              </a:rPr>
              <a:t>B</a:t>
            </a:r>
            <a:r>
              <a:rPr lang="cs-CZ" altLang="cs-CZ" sz="2800" b="1">
                <a:solidFill>
                  <a:schemeClr val="bg2"/>
                </a:solidFill>
                <a:sym typeface="Symbol" panose="05050102010706020507" pitchFamily="18" charset="2"/>
              </a:rPr>
              <a:t> </a:t>
            </a:r>
            <a:endParaRPr lang="cs-CZ" altLang="cs-CZ" sz="2800" b="1" u="sng" baseline="-25000">
              <a:solidFill>
                <a:schemeClr val="bg2"/>
              </a:solidFill>
              <a:sym typeface="Symbol" panose="05050102010706020507" pitchFamily="18" charset="2"/>
            </a:endParaRPr>
          </a:p>
        </p:txBody>
      </p:sp>
      <p:sp>
        <p:nvSpPr>
          <p:cNvPr id="120890" name="Text Box 58"/>
          <p:cNvSpPr txBox="1">
            <a:spLocks noChangeArrowheads="1"/>
          </p:cNvSpPr>
          <p:nvPr/>
        </p:nvSpPr>
        <p:spPr bwMode="auto">
          <a:xfrm>
            <a:off x="109538" y="4149725"/>
            <a:ext cx="8926512" cy="25908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defTabSz="1222375">
              <a:tabLst>
                <a:tab pos="628650" algn="l"/>
                <a:tab pos="1978025" algn="l"/>
                <a:tab pos="5287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344613" defTabSz="1222375">
              <a:tabLst>
                <a:tab pos="628650" algn="l"/>
                <a:tab pos="1978025" algn="l"/>
                <a:tab pos="5287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524000" defTabSz="1222375">
              <a:tabLst>
                <a:tab pos="628650" algn="l"/>
                <a:tab pos="1978025" algn="l"/>
                <a:tab pos="5287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3388" defTabSz="1222375">
              <a:tabLst>
                <a:tab pos="628650" algn="l"/>
                <a:tab pos="1978025" algn="l"/>
                <a:tab pos="5287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82775" defTabSz="1222375">
              <a:tabLst>
                <a:tab pos="628650" algn="l"/>
                <a:tab pos="1978025" algn="l"/>
                <a:tab pos="5287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399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5287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971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5287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543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5287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115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5287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Příklad:</a:t>
            </a:r>
          </a:p>
          <a:p>
            <a:pPr>
              <a:spcBef>
                <a:spcPct val="50000"/>
              </a:spcBef>
            </a:pPr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Vypočítejte napájecí proudy u vedení napájeného ze dvou stran U</a:t>
            </a:r>
            <a:r>
              <a:rPr lang="cs-CZ" altLang="cs-CZ" b="1" baseline="-25000">
                <a:solidFill>
                  <a:schemeClr val="bg2"/>
                </a:solidFill>
                <a:sym typeface="Symbol" panose="05050102010706020507" pitchFamily="18" charset="2"/>
              </a:rPr>
              <a:t>A</a:t>
            </a:r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 = 300 V, </a:t>
            </a:r>
          </a:p>
          <a:p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U</a:t>
            </a:r>
            <a:r>
              <a:rPr lang="cs-CZ" altLang="cs-CZ" b="1" baseline="-25000">
                <a:solidFill>
                  <a:schemeClr val="bg2"/>
                </a:solidFill>
                <a:sym typeface="Symbol" panose="05050102010706020507" pitchFamily="18" charset="2"/>
              </a:rPr>
              <a:t>B</a:t>
            </a:r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 = 298 V, které je dlouhé 500m. Materiál vodiče je měď průřez 50 mm</a:t>
            </a:r>
            <a:r>
              <a:rPr lang="cs-CZ" altLang="cs-CZ" b="1" baseline="30000">
                <a:solidFill>
                  <a:schemeClr val="bg2"/>
                </a:solidFill>
                <a:sym typeface="Symbol" panose="05050102010706020507" pitchFamily="18" charset="2"/>
              </a:rPr>
              <a:t>2</a:t>
            </a:r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I1 = 20 A	vzdálenost mezi odběry 	a = 60 m </a:t>
            </a:r>
          </a:p>
          <a:p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I2 = 30 A		b = 120 m</a:t>
            </a:r>
          </a:p>
          <a:p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I3 = 60 A		c = 80 m</a:t>
            </a:r>
          </a:p>
          <a:p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I4 = 50 A		d = 60 m</a:t>
            </a:r>
          </a:p>
          <a:p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I5 = 40 A		e = 100 m</a:t>
            </a:r>
          </a:p>
        </p:txBody>
      </p:sp>
      <p:graphicFrame>
        <p:nvGraphicFramePr>
          <p:cNvPr id="120891" name="Object 59"/>
          <p:cNvGraphicFramePr>
            <a:graphicFrameLocks noChangeAspect="1"/>
          </p:cNvGraphicFramePr>
          <p:nvPr/>
        </p:nvGraphicFramePr>
        <p:xfrm>
          <a:off x="34925" y="692150"/>
          <a:ext cx="9036050" cy="1365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938" name="Rovnice" r:id="rId3" imgW="4622760" imgH="825480" progId="Equation.3">
                  <p:embed/>
                </p:oleObj>
              </mc:Choice>
              <mc:Fallback>
                <p:oleObj name="Rovnice" r:id="rId3" imgW="4622760" imgH="825480" progId="Equation.3">
                  <p:embed/>
                  <p:pic>
                    <p:nvPicPr>
                      <p:cNvPr id="0" name="Object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25" y="692150"/>
                        <a:ext cx="9036050" cy="1365250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 w="25400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08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08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0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08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08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0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08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08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0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08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08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0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08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08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08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08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208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208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208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208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208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208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834" grpId="0"/>
      <p:bldP spid="120887" grpId="0"/>
      <p:bldP spid="120888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ext Box 2"/>
          <p:cNvSpPr txBox="1">
            <a:spLocks noChangeArrowheads="1"/>
          </p:cNvSpPr>
          <p:nvPr/>
        </p:nvSpPr>
        <p:spPr bwMode="auto">
          <a:xfrm>
            <a:off x="179388" y="2924175"/>
            <a:ext cx="8208962" cy="8794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344613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524000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3388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82775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399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971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543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115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>
                <a:solidFill>
                  <a:schemeClr val="bg2"/>
                </a:solidFill>
                <a:sym typeface="Symbol" panose="05050102010706020507" pitchFamily="18" charset="2"/>
              </a:rPr>
              <a:t>Výpočet proudového momentu od bodu A:</a:t>
            </a:r>
          </a:p>
          <a:p>
            <a:pPr>
              <a:spcBef>
                <a:spcPct val="50000"/>
              </a:spcBef>
            </a:pPr>
            <a:r>
              <a:rPr lang="cs-CZ" altLang="cs-CZ" sz="2000" b="1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Il = 20*60+30*180+60*260+50*320+40*420=55000 Am</a:t>
            </a:r>
            <a:endParaRPr lang="cs-CZ" altLang="cs-CZ" sz="2000" b="1" u="sng" baseline="-25000">
              <a:solidFill>
                <a:schemeClr val="bg2"/>
              </a:solidFill>
              <a:latin typeface="Comic Sans MS" panose="030F0702030302020204" pitchFamily="66" charset="0"/>
              <a:sym typeface="Symbol" panose="05050102010706020507" pitchFamily="18" charset="2"/>
            </a:endParaRPr>
          </a:p>
        </p:txBody>
      </p:sp>
      <p:graphicFrame>
        <p:nvGraphicFramePr>
          <p:cNvPr id="121859" name="Object 3"/>
          <p:cNvGraphicFramePr>
            <a:graphicFrameLocks noChangeAspect="1"/>
          </p:cNvGraphicFramePr>
          <p:nvPr/>
        </p:nvGraphicFramePr>
        <p:xfrm>
          <a:off x="166688" y="4013200"/>
          <a:ext cx="7083425" cy="2014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912" name="Rovnice" r:id="rId3" imgW="3251160" imgH="1091880" progId="Equation.3">
                  <p:embed/>
                </p:oleObj>
              </mc:Choice>
              <mc:Fallback>
                <p:oleObj name="Rovnice" r:id="rId3" imgW="3251160" imgH="109188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688" y="4013200"/>
                        <a:ext cx="7083425" cy="2014538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 w="25400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1863" name="Text Box 7"/>
          <p:cNvSpPr txBox="1">
            <a:spLocks noChangeArrowheads="1"/>
          </p:cNvSpPr>
          <p:nvPr/>
        </p:nvSpPr>
        <p:spPr bwMode="auto">
          <a:xfrm>
            <a:off x="107950" y="260350"/>
            <a:ext cx="8926513" cy="25908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defTabSz="1222375">
              <a:tabLst>
                <a:tab pos="628650" algn="l"/>
                <a:tab pos="1978025" algn="l"/>
                <a:tab pos="5475288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344613" defTabSz="1222375">
              <a:tabLst>
                <a:tab pos="628650" algn="l"/>
                <a:tab pos="1978025" algn="l"/>
                <a:tab pos="5475288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524000" defTabSz="1222375">
              <a:tabLst>
                <a:tab pos="628650" algn="l"/>
                <a:tab pos="1978025" algn="l"/>
                <a:tab pos="5475288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3388" defTabSz="1222375">
              <a:tabLst>
                <a:tab pos="628650" algn="l"/>
                <a:tab pos="1978025" algn="l"/>
                <a:tab pos="5475288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82775" defTabSz="1222375">
              <a:tabLst>
                <a:tab pos="628650" algn="l"/>
                <a:tab pos="1978025" algn="l"/>
                <a:tab pos="5475288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399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5475288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971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5475288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543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5475288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115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5475288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Příklad:</a:t>
            </a:r>
          </a:p>
          <a:p>
            <a:pPr>
              <a:spcBef>
                <a:spcPct val="50000"/>
              </a:spcBef>
            </a:pPr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Vypočítejte napájecí proudy u vedení napájeného ze dvou stran U</a:t>
            </a:r>
            <a:r>
              <a:rPr lang="cs-CZ" altLang="cs-CZ" b="1" baseline="-25000">
                <a:solidFill>
                  <a:schemeClr val="bg2"/>
                </a:solidFill>
                <a:sym typeface="Symbol" panose="05050102010706020507" pitchFamily="18" charset="2"/>
              </a:rPr>
              <a:t>A</a:t>
            </a:r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 = 300 V, </a:t>
            </a:r>
          </a:p>
          <a:p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U</a:t>
            </a:r>
            <a:r>
              <a:rPr lang="cs-CZ" altLang="cs-CZ" b="1" baseline="-25000">
                <a:solidFill>
                  <a:schemeClr val="bg2"/>
                </a:solidFill>
                <a:sym typeface="Symbol" panose="05050102010706020507" pitchFamily="18" charset="2"/>
              </a:rPr>
              <a:t>B</a:t>
            </a:r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 = 298 V, které je dlouhé 500m. Materiál vodiče je měď průřez 50 mm</a:t>
            </a:r>
            <a:r>
              <a:rPr lang="cs-CZ" altLang="cs-CZ" b="1" baseline="30000">
                <a:solidFill>
                  <a:schemeClr val="bg2"/>
                </a:solidFill>
                <a:sym typeface="Symbol" panose="05050102010706020507" pitchFamily="18" charset="2"/>
              </a:rPr>
              <a:t>2</a:t>
            </a:r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I1 = 20 A	vzdálenost od počátku 	60 m </a:t>
            </a:r>
          </a:p>
          <a:p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I2 = 30 A		120 m</a:t>
            </a:r>
          </a:p>
          <a:p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I3 = 60 A		80 m</a:t>
            </a:r>
          </a:p>
          <a:p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I4 = 50 A		60 m</a:t>
            </a:r>
          </a:p>
          <a:p>
            <a:r>
              <a:rPr lang="cs-CZ" altLang="cs-CZ" b="1">
                <a:solidFill>
                  <a:schemeClr val="bg2"/>
                </a:solidFill>
                <a:sym typeface="Symbol" panose="05050102010706020507" pitchFamily="18" charset="2"/>
              </a:rPr>
              <a:t>I5 = 40 A		100 m</a:t>
            </a:r>
          </a:p>
        </p:txBody>
      </p:sp>
      <p:sp>
        <p:nvSpPr>
          <p:cNvPr id="121865" name="Text Box 9"/>
          <p:cNvSpPr txBox="1">
            <a:spLocks noChangeArrowheads="1"/>
          </p:cNvSpPr>
          <p:nvPr/>
        </p:nvSpPr>
        <p:spPr bwMode="auto">
          <a:xfrm>
            <a:off x="179388" y="6319838"/>
            <a:ext cx="4681537" cy="4222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344613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524000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3388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82775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399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971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543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115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>
                <a:solidFill>
                  <a:schemeClr val="bg2"/>
                </a:solidFill>
                <a:sym typeface="Symbol" panose="05050102010706020507" pitchFamily="18" charset="2"/>
              </a:rPr>
              <a:t>I</a:t>
            </a:r>
            <a:r>
              <a:rPr lang="cs-CZ" altLang="cs-CZ" sz="2000" b="1" baseline="-25000">
                <a:solidFill>
                  <a:schemeClr val="bg2"/>
                </a:solidFill>
                <a:sym typeface="Symbol" panose="05050102010706020507" pitchFamily="18" charset="2"/>
              </a:rPr>
              <a:t>A</a:t>
            </a:r>
            <a:r>
              <a:rPr lang="cs-CZ" altLang="cs-CZ" sz="2000" b="1">
                <a:solidFill>
                  <a:schemeClr val="bg2"/>
                </a:solidFill>
                <a:sym typeface="Symbol" panose="05050102010706020507" pitchFamily="18" charset="2"/>
              </a:rPr>
              <a:t> = I</a:t>
            </a:r>
            <a:r>
              <a:rPr lang="cs-CZ" altLang="cs-CZ" sz="2000" b="1" baseline="-25000">
                <a:solidFill>
                  <a:schemeClr val="bg2"/>
                </a:solidFill>
                <a:sym typeface="Symbol" panose="05050102010706020507" pitchFamily="18" charset="2"/>
              </a:rPr>
              <a:t>n</a:t>
            </a:r>
            <a:r>
              <a:rPr lang="cs-CZ" altLang="cs-CZ" sz="2000" b="1">
                <a:solidFill>
                  <a:schemeClr val="bg2"/>
                </a:solidFill>
                <a:sym typeface="Symbol" panose="05050102010706020507" pitchFamily="18" charset="2"/>
              </a:rPr>
              <a:t>  – I</a:t>
            </a:r>
            <a:r>
              <a:rPr lang="cs-CZ" altLang="cs-CZ" sz="2000" b="1" baseline="-25000">
                <a:solidFill>
                  <a:schemeClr val="bg2"/>
                </a:solidFill>
                <a:sym typeface="Symbol" panose="05050102010706020507" pitchFamily="18" charset="2"/>
              </a:rPr>
              <a:t>B</a:t>
            </a:r>
            <a:r>
              <a:rPr lang="cs-CZ" altLang="cs-CZ" sz="2000" b="1">
                <a:solidFill>
                  <a:schemeClr val="bg2"/>
                </a:solidFill>
                <a:sym typeface="Symbol" panose="05050102010706020507" pitchFamily="18" charset="2"/>
              </a:rPr>
              <a:t> = 200 – 104,29 = 95,71 A</a:t>
            </a:r>
            <a:endParaRPr lang="cs-CZ" altLang="cs-CZ" sz="2000" b="1" u="sng" baseline="-25000">
              <a:solidFill>
                <a:schemeClr val="bg2"/>
              </a:solidFill>
              <a:latin typeface="Comic Sans MS" panose="030F0702030302020204" pitchFamily="66" charset="0"/>
              <a:sym typeface="Symbol" panose="05050102010706020507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18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18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18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18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18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18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18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18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18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18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18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18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1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1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86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88913"/>
            <a:ext cx="8713788" cy="647700"/>
          </a:xfrm>
        </p:spPr>
        <p:txBody>
          <a:bodyPr/>
          <a:lstStyle/>
          <a:p>
            <a:r>
              <a:rPr lang="cs-CZ" altLang="cs-CZ" sz="3400" b="1" u="sng" dirty="0">
                <a:solidFill>
                  <a:schemeClr val="bg2"/>
                </a:solidFill>
                <a:effectLst/>
              </a:rPr>
              <a:t>2. Výpočet maximálního úbytku napětí</a:t>
            </a:r>
          </a:p>
        </p:txBody>
      </p:sp>
      <p:sp>
        <p:nvSpPr>
          <p:cNvPr id="122883" name="Text Box 3"/>
          <p:cNvSpPr txBox="1">
            <a:spLocks noChangeArrowheads="1"/>
          </p:cNvSpPr>
          <p:nvPr/>
        </p:nvSpPr>
        <p:spPr bwMode="auto">
          <a:xfrm>
            <a:off x="146050" y="1052513"/>
            <a:ext cx="8818563" cy="7270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344613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524000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3388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82775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399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971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543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115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>
                <a:solidFill>
                  <a:schemeClr val="bg2"/>
                </a:solidFill>
                <a:sym typeface="Symbol" panose="05050102010706020507" pitchFamily="18" charset="2"/>
              </a:rPr>
              <a:t>Podle napájecích proudů rozdělíme vedení na dvě části, 1. část je napájena proudem I</a:t>
            </a:r>
            <a:r>
              <a:rPr lang="cs-CZ" altLang="cs-CZ" sz="2000" b="1" baseline="-25000">
                <a:solidFill>
                  <a:schemeClr val="bg2"/>
                </a:solidFill>
                <a:sym typeface="Symbol" panose="05050102010706020507" pitchFamily="18" charset="2"/>
              </a:rPr>
              <a:t>A</a:t>
            </a:r>
            <a:r>
              <a:rPr lang="cs-CZ" altLang="cs-CZ" sz="2000" b="1">
                <a:solidFill>
                  <a:schemeClr val="bg2"/>
                </a:solidFill>
                <a:sym typeface="Symbol" panose="05050102010706020507" pitchFamily="18" charset="2"/>
              </a:rPr>
              <a:t>, 2. část proudem I</a:t>
            </a:r>
            <a:r>
              <a:rPr lang="cs-CZ" altLang="cs-CZ" sz="2000" b="1" baseline="-25000">
                <a:solidFill>
                  <a:schemeClr val="bg2"/>
                </a:solidFill>
                <a:sym typeface="Symbol" panose="05050102010706020507" pitchFamily="18" charset="2"/>
              </a:rPr>
              <a:t>B</a:t>
            </a:r>
            <a:r>
              <a:rPr lang="cs-CZ" altLang="cs-CZ" sz="2000" b="1">
                <a:solidFill>
                  <a:schemeClr val="bg2"/>
                </a:solidFill>
                <a:sym typeface="Symbol" panose="05050102010706020507" pitchFamily="18" charset="2"/>
              </a:rPr>
              <a:t>.</a:t>
            </a:r>
            <a:endParaRPr lang="cs-CZ" altLang="cs-CZ" sz="2000" b="1" u="sng">
              <a:solidFill>
                <a:schemeClr val="bg2"/>
              </a:solidFill>
              <a:sym typeface="Symbol" panose="05050102010706020507" pitchFamily="18" charset="2"/>
            </a:endParaRPr>
          </a:p>
        </p:txBody>
      </p:sp>
      <p:grpSp>
        <p:nvGrpSpPr>
          <p:cNvPr id="123003" name="Group 123"/>
          <p:cNvGrpSpPr>
            <a:grpSpLocks/>
          </p:cNvGrpSpPr>
          <p:nvPr/>
        </p:nvGrpSpPr>
        <p:grpSpPr bwMode="auto">
          <a:xfrm>
            <a:off x="107950" y="1916113"/>
            <a:ext cx="5184775" cy="2233612"/>
            <a:chOff x="68" y="1207"/>
            <a:chExt cx="3266" cy="1407"/>
          </a:xfrm>
        </p:grpSpPr>
        <p:sp>
          <p:nvSpPr>
            <p:cNvPr id="122936" name="Oval 56"/>
            <p:cNvSpPr>
              <a:spLocks noChangeAspect="1" noChangeArrowheads="1"/>
            </p:cNvSpPr>
            <p:nvPr/>
          </p:nvSpPr>
          <p:spPr bwMode="auto">
            <a:xfrm>
              <a:off x="974" y="1751"/>
              <a:ext cx="91" cy="91"/>
            </a:xfrm>
            <a:prstGeom prst="ellipse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sp>
          <p:nvSpPr>
            <p:cNvPr id="122937" name="Oval 57"/>
            <p:cNvSpPr>
              <a:spLocks noChangeAspect="1" noChangeArrowheads="1"/>
            </p:cNvSpPr>
            <p:nvPr/>
          </p:nvSpPr>
          <p:spPr bwMode="auto">
            <a:xfrm>
              <a:off x="1973" y="1751"/>
              <a:ext cx="91" cy="91"/>
            </a:xfrm>
            <a:prstGeom prst="ellipse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sp>
          <p:nvSpPr>
            <p:cNvPr id="122938" name="Oval 58"/>
            <p:cNvSpPr>
              <a:spLocks noChangeAspect="1" noChangeArrowheads="1"/>
            </p:cNvSpPr>
            <p:nvPr/>
          </p:nvSpPr>
          <p:spPr bwMode="auto">
            <a:xfrm>
              <a:off x="2970" y="1751"/>
              <a:ext cx="91" cy="91"/>
            </a:xfrm>
            <a:prstGeom prst="ellipse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sp>
          <p:nvSpPr>
            <p:cNvPr id="122939" name="Oval 59"/>
            <p:cNvSpPr>
              <a:spLocks noChangeAspect="1" noChangeArrowheads="1"/>
            </p:cNvSpPr>
            <p:nvPr/>
          </p:nvSpPr>
          <p:spPr bwMode="auto">
            <a:xfrm>
              <a:off x="293" y="1751"/>
              <a:ext cx="91" cy="91"/>
            </a:xfrm>
            <a:prstGeom prst="ellips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cxnSp>
          <p:nvCxnSpPr>
            <p:cNvPr id="122940" name="AutoShape 60"/>
            <p:cNvCxnSpPr>
              <a:cxnSpLocks noChangeShapeType="1"/>
              <a:stCxn id="122939" idx="6"/>
              <a:endCxn id="122936" idx="2"/>
            </p:cNvCxnSpPr>
            <p:nvPr/>
          </p:nvCxnSpPr>
          <p:spPr bwMode="auto">
            <a:xfrm>
              <a:off x="396" y="1797"/>
              <a:ext cx="570" cy="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2941" name="AutoShape 61"/>
            <p:cNvCxnSpPr>
              <a:cxnSpLocks noChangeShapeType="1"/>
              <a:stCxn id="122936" idx="6"/>
              <a:endCxn id="122937" idx="2"/>
            </p:cNvCxnSpPr>
            <p:nvPr/>
          </p:nvCxnSpPr>
          <p:spPr bwMode="auto">
            <a:xfrm>
              <a:off x="1073" y="1797"/>
              <a:ext cx="892" cy="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2942" name="AutoShape 62"/>
            <p:cNvCxnSpPr>
              <a:cxnSpLocks noChangeShapeType="1"/>
              <a:stCxn id="122937" idx="6"/>
              <a:endCxn id="122938" idx="2"/>
            </p:cNvCxnSpPr>
            <p:nvPr/>
          </p:nvCxnSpPr>
          <p:spPr bwMode="auto">
            <a:xfrm>
              <a:off x="2072" y="1797"/>
              <a:ext cx="890" cy="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22943" name="Line 63"/>
            <p:cNvSpPr>
              <a:spLocks noChangeShapeType="1"/>
            </p:cNvSpPr>
            <p:nvPr/>
          </p:nvSpPr>
          <p:spPr bwMode="auto">
            <a:xfrm>
              <a:off x="1020" y="1842"/>
              <a:ext cx="0" cy="5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22944" name="Line 64"/>
            <p:cNvSpPr>
              <a:spLocks noChangeShapeType="1"/>
            </p:cNvSpPr>
            <p:nvPr/>
          </p:nvSpPr>
          <p:spPr bwMode="auto">
            <a:xfrm>
              <a:off x="3016" y="1842"/>
              <a:ext cx="0" cy="5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22945" name="Line 65"/>
            <p:cNvSpPr>
              <a:spLocks noChangeShapeType="1"/>
            </p:cNvSpPr>
            <p:nvPr/>
          </p:nvSpPr>
          <p:spPr bwMode="auto">
            <a:xfrm>
              <a:off x="2018" y="1842"/>
              <a:ext cx="0" cy="5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22950" name="Text Box 70"/>
            <p:cNvSpPr txBox="1">
              <a:spLocks noChangeArrowheads="1"/>
            </p:cNvSpPr>
            <p:nvPr/>
          </p:nvSpPr>
          <p:spPr bwMode="auto">
            <a:xfrm>
              <a:off x="2682" y="2395"/>
              <a:ext cx="652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3A</a:t>
              </a: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=45,71</a:t>
              </a:r>
            </a:p>
          </p:txBody>
        </p:sp>
        <p:sp>
          <p:nvSpPr>
            <p:cNvPr id="122951" name="Text Box 71"/>
            <p:cNvSpPr txBox="1">
              <a:spLocks noChangeArrowheads="1"/>
            </p:cNvSpPr>
            <p:nvPr/>
          </p:nvSpPr>
          <p:spPr bwMode="auto">
            <a:xfrm>
              <a:off x="1745" y="2395"/>
              <a:ext cx="487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2</a:t>
              </a: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=30A</a:t>
              </a:r>
            </a:p>
          </p:txBody>
        </p:sp>
        <p:sp>
          <p:nvSpPr>
            <p:cNvPr id="122952" name="Text Box 72"/>
            <p:cNvSpPr txBox="1">
              <a:spLocks noChangeArrowheads="1"/>
            </p:cNvSpPr>
            <p:nvPr/>
          </p:nvSpPr>
          <p:spPr bwMode="auto">
            <a:xfrm>
              <a:off x="793" y="2395"/>
              <a:ext cx="487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1</a:t>
              </a: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=20A</a:t>
              </a:r>
            </a:p>
          </p:txBody>
        </p:sp>
        <p:sp>
          <p:nvSpPr>
            <p:cNvPr id="122953" name="Text Box 73"/>
            <p:cNvSpPr txBox="1">
              <a:spLocks noChangeArrowheads="1"/>
            </p:cNvSpPr>
            <p:nvPr/>
          </p:nvSpPr>
          <p:spPr bwMode="auto">
            <a:xfrm>
              <a:off x="68" y="1207"/>
              <a:ext cx="770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A </a:t>
              </a: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= 95,71A</a:t>
              </a:r>
            </a:p>
          </p:txBody>
        </p:sp>
        <p:sp>
          <p:nvSpPr>
            <p:cNvPr id="122954" name="Text Box 74"/>
            <p:cNvSpPr txBox="1">
              <a:spLocks noChangeArrowheads="1"/>
            </p:cNvSpPr>
            <p:nvPr/>
          </p:nvSpPr>
          <p:spPr bwMode="auto">
            <a:xfrm>
              <a:off x="113" y="1570"/>
              <a:ext cx="227" cy="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sz="1600" b="1">
                  <a:solidFill>
                    <a:srgbClr val="0000FF"/>
                  </a:solidFill>
                  <a:latin typeface="Arial" panose="020B0604020202020204" pitchFamily="34" charset="0"/>
                </a:rPr>
                <a:t>U</a:t>
              </a:r>
              <a:r>
                <a:rPr lang="cs-CZ" altLang="cs-CZ" sz="1600" b="1" baseline="-25000">
                  <a:solidFill>
                    <a:srgbClr val="0000FF"/>
                  </a:solidFill>
                  <a:latin typeface="Arial" panose="020B0604020202020204" pitchFamily="34" charset="0"/>
                </a:rPr>
                <a:t>A</a:t>
              </a:r>
            </a:p>
          </p:txBody>
        </p:sp>
        <p:sp>
          <p:nvSpPr>
            <p:cNvPr id="122955" name="Line 75"/>
            <p:cNvSpPr>
              <a:spLocks noChangeShapeType="1"/>
            </p:cNvSpPr>
            <p:nvPr/>
          </p:nvSpPr>
          <p:spPr bwMode="auto">
            <a:xfrm>
              <a:off x="339" y="1471"/>
              <a:ext cx="0" cy="28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22983" name="Text Box 103"/>
            <p:cNvSpPr txBox="1">
              <a:spLocks noChangeArrowheads="1"/>
            </p:cNvSpPr>
            <p:nvPr/>
          </p:nvSpPr>
          <p:spPr bwMode="auto">
            <a:xfrm>
              <a:off x="2151" y="1570"/>
              <a:ext cx="694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95,71 - 50</a:t>
              </a:r>
            </a:p>
          </p:txBody>
        </p:sp>
        <p:sp>
          <p:nvSpPr>
            <p:cNvPr id="122984" name="Text Box 104"/>
            <p:cNvSpPr txBox="1">
              <a:spLocks noChangeArrowheads="1"/>
            </p:cNvSpPr>
            <p:nvPr/>
          </p:nvSpPr>
          <p:spPr bwMode="auto">
            <a:xfrm>
              <a:off x="1108" y="1578"/>
              <a:ext cx="694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95,71 - 20</a:t>
              </a:r>
            </a:p>
          </p:txBody>
        </p:sp>
      </p:grpSp>
      <p:grpSp>
        <p:nvGrpSpPr>
          <p:cNvPr id="123004" name="Group 124"/>
          <p:cNvGrpSpPr>
            <a:grpSpLocks/>
          </p:cNvGrpSpPr>
          <p:nvPr/>
        </p:nvGrpSpPr>
        <p:grpSpPr bwMode="auto">
          <a:xfrm>
            <a:off x="179388" y="4364038"/>
            <a:ext cx="5349875" cy="2233612"/>
            <a:chOff x="113" y="2749"/>
            <a:chExt cx="3370" cy="1407"/>
          </a:xfrm>
        </p:grpSpPr>
        <p:sp>
          <p:nvSpPr>
            <p:cNvPr id="122985" name="Oval 105"/>
            <p:cNvSpPr>
              <a:spLocks noChangeAspect="1" noChangeArrowheads="1"/>
            </p:cNvSpPr>
            <p:nvPr/>
          </p:nvSpPr>
          <p:spPr bwMode="auto">
            <a:xfrm>
              <a:off x="1019" y="3293"/>
              <a:ext cx="91" cy="91"/>
            </a:xfrm>
            <a:prstGeom prst="ellipse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sp>
          <p:nvSpPr>
            <p:cNvPr id="122986" name="Oval 106"/>
            <p:cNvSpPr>
              <a:spLocks noChangeAspect="1" noChangeArrowheads="1"/>
            </p:cNvSpPr>
            <p:nvPr/>
          </p:nvSpPr>
          <p:spPr bwMode="auto">
            <a:xfrm>
              <a:off x="2018" y="3293"/>
              <a:ext cx="91" cy="91"/>
            </a:xfrm>
            <a:prstGeom prst="ellipse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sp>
          <p:nvSpPr>
            <p:cNvPr id="122987" name="Oval 107"/>
            <p:cNvSpPr>
              <a:spLocks noChangeAspect="1" noChangeArrowheads="1"/>
            </p:cNvSpPr>
            <p:nvPr/>
          </p:nvSpPr>
          <p:spPr bwMode="auto">
            <a:xfrm>
              <a:off x="3015" y="3293"/>
              <a:ext cx="91" cy="91"/>
            </a:xfrm>
            <a:prstGeom prst="ellipse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sp>
          <p:nvSpPr>
            <p:cNvPr id="122988" name="Oval 108"/>
            <p:cNvSpPr>
              <a:spLocks noChangeAspect="1" noChangeArrowheads="1"/>
            </p:cNvSpPr>
            <p:nvPr/>
          </p:nvSpPr>
          <p:spPr bwMode="auto">
            <a:xfrm>
              <a:off x="338" y="3293"/>
              <a:ext cx="91" cy="91"/>
            </a:xfrm>
            <a:prstGeom prst="ellips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cxnSp>
          <p:nvCxnSpPr>
            <p:cNvPr id="122989" name="AutoShape 109"/>
            <p:cNvCxnSpPr>
              <a:cxnSpLocks noChangeShapeType="1"/>
              <a:stCxn id="122988" idx="6"/>
              <a:endCxn id="122985" idx="2"/>
            </p:cNvCxnSpPr>
            <p:nvPr/>
          </p:nvCxnSpPr>
          <p:spPr bwMode="auto">
            <a:xfrm>
              <a:off x="441" y="3339"/>
              <a:ext cx="570" cy="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2990" name="AutoShape 110"/>
            <p:cNvCxnSpPr>
              <a:cxnSpLocks noChangeShapeType="1"/>
              <a:stCxn id="122985" idx="6"/>
              <a:endCxn id="122986" idx="2"/>
            </p:cNvCxnSpPr>
            <p:nvPr/>
          </p:nvCxnSpPr>
          <p:spPr bwMode="auto">
            <a:xfrm>
              <a:off x="1118" y="3339"/>
              <a:ext cx="892" cy="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2991" name="AutoShape 111"/>
            <p:cNvCxnSpPr>
              <a:cxnSpLocks noChangeShapeType="1"/>
              <a:stCxn id="122986" idx="6"/>
              <a:endCxn id="122987" idx="2"/>
            </p:cNvCxnSpPr>
            <p:nvPr/>
          </p:nvCxnSpPr>
          <p:spPr bwMode="auto">
            <a:xfrm>
              <a:off x="2117" y="3339"/>
              <a:ext cx="890" cy="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22992" name="Line 112"/>
            <p:cNvSpPr>
              <a:spLocks noChangeShapeType="1"/>
            </p:cNvSpPr>
            <p:nvPr/>
          </p:nvSpPr>
          <p:spPr bwMode="auto">
            <a:xfrm>
              <a:off x="1065" y="3384"/>
              <a:ext cx="0" cy="5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22993" name="Line 113"/>
            <p:cNvSpPr>
              <a:spLocks noChangeShapeType="1"/>
            </p:cNvSpPr>
            <p:nvPr/>
          </p:nvSpPr>
          <p:spPr bwMode="auto">
            <a:xfrm>
              <a:off x="3061" y="3384"/>
              <a:ext cx="0" cy="5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22994" name="Line 114"/>
            <p:cNvSpPr>
              <a:spLocks noChangeShapeType="1"/>
            </p:cNvSpPr>
            <p:nvPr/>
          </p:nvSpPr>
          <p:spPr bwMode="auto">
            <a:xfrm>
              <a:off x="2063" y="3384"/>
              <a:ext cx="0" cy="5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22995" name="Text Box 115"/>
            <p:cNvSpPr txBox="1">
              <a:spLocks noChangeArrowheads="1"/>
            </p:cNvSpPr>
            <p:nvPr/>
          </p:nvSpPr>
          <p:spPr bwMode="auto">
            <a:xfrm>
              <a:off x="2727" y="3937"/>
              <a:ext cx="75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3B</a:t>
              </a: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=14,29A</a:t>
              </a:r>
            </a:p>
          </p:txBody>
        </p:sp>
        <p:sp>
          <p:nvSpPr>
            <p:cNvPr id="122996" name="Text Box 116"/>
            <p:cNvSpPr txBox="1">
              <a:spLocks noChangeArrowheads="1"/>
            </p:cNvSpPr>
            <p:nvPr/>
          </p:nvSpPr>
          <p:spPr bwMode="auto">
            <a:xfrm>
              <a:off x="1790" y="3937"/>
              <a:ext cx="487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4</a:t>
              </a: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=50A</a:t>
              </a:r>
            </a:p>
          </p:txBody>
        </p:sp>
        <p:sp>
          <p:nvSpPr>
            <p:cNvPr id="122997" name="Text Box 117"/>
            <p:cNvSpPr txBox="1">
              <a:spLocks noChangeArrowheads="1"/>
            </p:cNvSpPr>
            <p:nvPr/>
          </p:nvSpPr>
          <p:spPr bwMode="auto">
            <a:xfrm>
              <a:off x="838" y="3937"/>
              <a:ext cx="487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5</a:t>
              </a: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=40A</a:t>
              </a:r>
            </a:p>
          </p:txBody>
        </p:sp>
        <p:sp>
          <p:nvSpPr>
            <p:cNvPr id="122998" name="Text Box 118"/>
            <p:cNvSpPr txBox="1">
              <a:spLocks noChangeArrowheads="1"/>
            </p:cNvSpPr>
            <p:nvPr/>
          </p:nvSpPr>
          <p:spPr bwMode="auto">
            <a:xfrm>
              <a:off x="113" y="2749"/>
              <a:ext cx="850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B </a:t>
              </a: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= 104,29A</a:t>
              </a:r>
            </a:p>
          </p:txBody>
        </p:sp>
        <p:sp>
          <p:nvSpPr>
            <p:cNvPr id="122999" name="Text Box 119"/>
            <p:cNvSpPr txBox="1">
              <a:spLocks noChangeArrowheads="1"/>
            </p:cNvSpPr>
            <p:nvPr/>
          </p:nvSpPr>
          <p:spPr bwMode="auto">
            <a:xfrm>
              <a:off x="158" y="3112"/>
              <a:ext cx="227" cy="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sz="1600" b="1">
                  <a:solidFill>
                    <a:srgbClr val="0000FF"/>
                  </a:solidFill>
                  <a:latin typeface="Arial" panose="020B0604020202020204" pitchFamily="34" charset="0"/>
                </a:rPr>
                <a:t>U</a:t>
              </a:r>
              <a:r>
                <a:rPr lang="cs-CZ" altLang="cs-CZ" sz="1600" b="1" baseline="-25000">
                  <a:solidFill>
                    <a:srgbClr val="0000FF"/>
                  </a:solidFill>
                  <a:latin typeface="Arial" panose="020B0604020202020204" pitchFamily="34" charset="0"/>
                </a:rPr>
                <a:t>B</a:t>
              </a:r>
            </a:p>
          </p:txBody>
        </p:sp>
        <p:sp>
          <p:nvSpPr>
            <p:cNvPr id="123000" name="Line 120"/>
            <p:cNvSpPr>
              <a:spLocks noChangeShapeType="1"/>
            </p:cNvSpPr>
            <p:nvPr/>
          </p:nvSpPr>
          <p:spPr bwMode="auto">
            <a:xfrm>
              <a:off x="384" y="3013"/>
              <a:ext cx="0" cy="28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23001" name="Text Box 121"/>
            <p:cNvSpPr txBox="1">
              <a:spLocks noChangeArrowheads="1"/>
            </p:cNvSpPr>
            <p:nvPr/>
          </p:nvSpPr>
          <p:spPr bwMode="auto">
            <a:xfrm>
              <a:off x="2196" y="3112"/>
              <a:ext cx="774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104,29 - 90</a:t>
              </a:r>
            </a:p>
          </p:txBody>
        </p:sp>
        <p:sp>
          <p:nvSpPr>
            <p:cNvPr id="123002" name="Text Box 122"/>
            <p:cNvSpPr txBox="1">
              <a:spLocks noChangeArrowheads="1"/>
            </p:cNvSpPr>
            <p:nvPr/>
          </p:nvSpPr>
          <p:spPr bwMode="auto">
            <a:xfrm>
              <a:off x="1233" y="3120"/>
              <a:ext cx="774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104,29 - 40</a:t>
              </a:r>
            </a:p>
          </p:txBody>
        </p:sp>
      </p:grpSp>
      <p:sp>
        <p:nvSpPr>
          <p:cNvPr id="123005" name="Text Box 125"/>
          <p:cNvSpPr txBox="1">
            <a:spLocks noChangeArrowheads="1"/>
          </p:cNvSpPr>
          <p:nvPr/>
        </p:nvSpPr>
        <p:spPr bwMode="auto">
          <a:xfrm>
            <a:off x="5795963" y="2557463"/>
            <a:ext cx="2808287" cy="7270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344613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524000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3388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82775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399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971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543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115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 dirty="0">
                <a:solidFill>
                  <a:schemeClr val="bg2"/>
                </a:solidFill>
                <a:sym typeface="Symbol" panose="05050102010706020507" pitchFamily="18" charset="2"/>
              </a:rPr>
              <a:t>Vedení počítáme jako 2 samostatné úseky </a:t>
            </a:r>
            <a:endParaRPr lang="cs-CZ" altLang="cs-CZ" sz="2000" b="1" u="sng" dirty="0">
              <a:solidFill>
                <a:schemeClr val="bg2"/>
              </a:solidFill>
              <a:sym typeface="Symbol" panose="05050102010706020507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8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8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2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2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30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30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3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30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30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3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30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30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3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882" grpId="0"/>
      <p:bldP spid="123005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908" name="Group 4"/>
          <p:cNvGrpSpPr>
            <a:grpSpLocks/>
          </p:cNvGrpSpPr>
          <p:nvPr/>
        </p:nvGrpSpPr>
        <p:grpSpPr bwMode="auto">
          <a:xfrm>
            <a:off x="1258888" y="404813"/>
            <a:ext cx="5184775" cy="2233612"/>
            <a:chOff x="68" y="1207"/>
            <a:chExt cx="3266" cy="1407"/>
          </a:xfrm>
        </p:grpSpPr>
        <p:sp>
          <p:nvSpPr>
            <p:cNvPr id="123909" name="Oval 5"/>
            <p:cNvSpPr>
              <a:spLocks noChangeAspect="1" noChangeArrowheads="1"/>
            </p:cNvSpPr>
            <p:nvPr/>
          </p:nvSpPr>
          <p:spPr bwMode="auto">
            <a:xfrm>
              <a:off x="974" y="1751"/>
              <a:ext cx="91" cy="91"/>
            </a:xfrm>
            <a:prstGeom prst="ellipse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sp>
          <p:nvSpPr>
            <p:cNvPr id="123910" name="Oval 6"/>
            <p:cNvSpPr>
              <a:spLocks noChangeAspect="1" noChangeArrowheads="1"/>
            </p:cNvSpPr>
            <p:nvPr/>
          </p:nvSpPr>
          <p:spPr bwMode="auto">
            <a:xfrm>
              <a:off x="1973" y="1751"/>
              <a:ext cx="91" cy="91"/>
            </a:xfrm>
            <a:prstGeom prst="ellipse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sp>
          <p:nvSpPr>
            <p:cNvPr id="123911" name="Oval 7"/>
            <p:cNvSpPr>
              <a:spLocks noChangeAspect="1" noChangeArrowheads="1"/>
            </p:cNvSpPr>
            <p:nvPr/>
          </p:nvSpPr>
          <p:spPr bwMode="auto">
            <a:xfrm>
              <a:off x="2970" y="1751"/>
              <a:ext cx="91" cy="91"/>
            </a:xfrm>
            <a:prstGeom prst="ellipse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sp>
          <p:nvSpPr>
            <p:cNvPr id="123912" name="Oval 8"/>
            <p:cNvSpPr>
              <a:spLocks noChangeAspect="1" noChangeArrowheads="1"/>
            </p:cNvSpPr>
            <p:nvPr/>
          </p:nvSpPr>
          <p:spPr bwMode="auto">
            <a:xfrm>
              <a:off x="293" y="1751"/>
              <a:ext cx="91" cy="91"/>
            </a:xfrm>
            <a:prstGeom prst="ellips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cxnSp>
          <p:nvCxnSpPr>
            <p:cNvPr id="123913" name="AutoShape 9"/>
            <p:cNvCxnSpPr>
              <a:cxnSpLocks noChangeShapeType="1"/>
              <a:stCxn id="123912" idx="6"/>
              <a:endCxn id="123909" idx="2"/>
            </p:cNvCxnSpPr>
            <p:nvPr/>
          </p:nvCxnSpPr>
          <p:spPr bwMode="auto">
            <a:xfrm>
              <a:off x="396" y="1797"/>
              <a:ext cx="570" cy="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3914" name="AutoShape 10"/>
            <p:cNvCxnSpPr>
              <a:cxnSpLocks noChangeShapeType="1"/>
              <a:stCxn id="123909" idx="6"/>
              <a:endCxn id="123910" idx="2"/>
            </p:cNvCxnSpPr>
            <p:nvPr/>
          </p:nvCxnSpPr>
          <p:spPr bwMode="auto">
            <a:xfrm>
              <a:off x="1073" y="1797"/>
              <a:ext cx="892" cy="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3915" name="AutoShape 11"/>
            <p:cNvCxnSpPr>
              <a:cxnSpLocks noChangeShapeType="1"/>
              <a:stCxn id="123910" idx="6"/>
              <a:endCxn id="123911" idx="2"/>
            </p:cNvCxnSpPr>
            <p:nvPr/>
          </p:nvCxnSpPr>
          <p:spPr bwMode="auto">
            <a:xfrm>
              <a:off x="2072" y="1797"/>
              <a:ext cx="890" cy="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23916" name="Line 12"/>
            <p:cNvSpPr>
              <a:spLocks noChangeShapeType="1"/>
            </p:cNvSpPr>
            <p:nvPr/>
          </p:nvSpPr>
          <p:spPr bwMode="auto">
            <a:xfrm>
              <a:off x="1020" y="1842"/>
              <a:ext cx="0" cy="5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23917" name="Line 13"/>
            <p:cNvSpPr>
              <a:spLocks noChangeShapeType="1"/>
            </p:cNvSpPr>
            <p:nvPr/>
          </p:nvSpPr>
          <p:spPr bwMode="auto">
            <a:xfrm>
              <a:off x="3016" y="1842"/>
              <a:ext cx="0" cy="5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23918" name="Line 14"/>
            <p:cNvSpPr>
              <a:spLocks noChangeShapeType="1"/>
            </p:cNvSpPr>
            <p:nvPr/>
          </p:nvSpPr>
          <p:spPr bwMode="auto">
            <a:xfrm>
              <a:off x="2018" y="1842"/>
              <a:ext cx="0" cy="5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23919" name="Text Box 15"/>
            <p:cNvSpPr txBox="1">
              <a:spLocks noChangeArrowheads="1"/>
            </p:cNvSpPr>
            <p:nvPr/>
          </p:nvSpPr>
          <p:spPr bwMode="auto">
            <a:xfrm>
              <a:off x="2682" y="2395"/>
              <a:ext cx="652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3A</a:t>
              </a: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=45,71</a:t>
              </a:r>
            </a:p>
          </p:txBody>
        </p:sp>
        <p:sp>
          <p:nvSpPr>
            <p:cNvPr id="123920" name="Text Box 16"/>
            <p:cNvSpPr txBox="1">
              <a:spLocks noChangeArrowheads="1"/>
            </p:cNvSpPr>
            <p:nvPr/>
          </p:nvSpPr>
          <p:spPr bwMode="auto">
            <a:xfrm>
              <a:off x="1745" y="2395"/>
              <a:ext cx="487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2</a:t>
              </a: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=30A</a:t>
              </a:r>
            </a:p>
          </p:txBody>
        </p:sp>
        <p:sp>
          <p:nvSpPr>
            <p:cNvPr id="123921" name="Text Box 17"/>
            <p:cNvSpPr txBox="1">
              <a:spLocks noChangeArrowheads="1"/>
            </p:cNvSpPr>
            <p:nvPr/>
          </p:nvSpPr>
          <p:spPr bwMode="auto">
            <a:xfrm>
              <a:off x="793" y="2395"/>
              <a:ext cx="487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1</a:t>
              </a: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=20A</a:t>
              </a:r>
            </a:p>
          </p:txBody>
        </p:sp>
        <p:sp>
          <p:nvSpPr>
            <p:cNvPr id="123922" name="Text Box 18"/>
            <p:cNvSpPr txBox="1">
              <a:spLocks noChangeArrowheads="1"/>
            </p:cNvSpPr>
            <p:nvPr/>
          </p:nvSpPr>
          <p:spPr bwMode="auto">
            <a:xfrm>
              <a:off x="68" y="1207"/>
              <a:ext cx="770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A </a:t>
              </a: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= 95,71A</a:t>
              </a:r>
            </a:p>
          </p:txBody>
        </p:sp>
        <p:sp>
          <p:nvSpPr>
            <p:cNvPr id="123923" name="Text Box 19"/>
            <p:cNvSpPr txBox="1">
              <a:spLocks noChangeArrowheads="1"/>
            </p:cNvSpPr>
            <p:nvPr/>
          </p:nvSpPr>
          <p:spPr bwMode="auto">
            <a:xfrm>
              <a:off x="113" y="1570"/>
              <a:ext cx="227" cy="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sz="1600" b="1">
                  <a:solidFill>
                    <a:srgbClr val="0000FF"/>
                  </a:solidFill>
                  <a:latin typeface="Arial" panose="020B0604020202020204" pitchFamily="34" charset="0"/>
                </a:rPr>
                <a:t>U</a:t>
              </a:r>
              <a:r>
                <a:rPr lang="cs-CZ" altLang="cs-CZ" sz="1600" b="1" baseline="-25000">
                  <a:solidFill>
                    <a:srgbClr val="0000FF"/>
                  </a:solidFill>
                  <a:latin typeface="Arial" panose="020B0604020202020204" pitchFamily="34" charset="0"/>
                </a:rPr>
                <a:t>A</a:t>
              </a:r>
            </a:p>
          </p:txBody>
        </p:sp>
        <p:sp>
          <p:nvSpPr>
            <p:cNvPr id="123924" name="Line 20"/>
            <p:cNvSpPr>
              <a:spLocks noChangeShapeType="1"/>
            </p:cNvSpPr>
            <p:nvPr/>
          </p:nvSpPr>
          <p:spPr bwMode="auto">
            <a:xfrm>
              <a:off x="339" y="1471"/>
              <a:ext cx="0" cy="28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23925" name="Text Box 21"/>
            <p:cNvSpPr txBox="1">
              <a:spLocks noChangeArrowheads="1"/>
            </p:cNvSpPr>
            <p:nvPr/>
          </p:nvSpPr>
          <p:spPr bwMode="auto">
            <a:xfrm>
              <a:off x="2151" y="1570"/>
              <a:ext cx="694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95,71 - 50</a:t>
              </a:r>
            </a:p>
          </p:txBody>
        </p:sp>
        <p:sp>
          <p:nvSpPr>
            <p:cNvPr id="123926" name="Text Box 22"/>
            <p:cNvSpPr txBox="1">
              <a:spLocks noChangeArrowheads="1"/>
            </p:cNvSpPr>
            <p:nvPr/>
          </p:nvSpPr>
          <p:spPr bwMode="auto">
            <a:xfrm>
              <a:off x="1108" y="1578"/>
              <a:ext cx="694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95,71 - 20</a:t>
              </a:r>
            </a:p>
          </p:txBody>
        </p:sp>
      </p:grpSp>
      <p:graphicFrame>
        <p:nvGraphicFramePr>
          <p:cNvPr id="123948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3254216"/>
              </p:ext>
            </p:extLst>
          </p:nvPr>
        </p:nvGraphicFramePr>
        <p:xfrm>
          <a:off x="448470" y="4742656"/>
          <a:ext cx="6945312" cy="1373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96" name="Rovnice" r:id="rId3" imgW="3225600" imgH="634680" progId="Equation.3">
                  <p:embed/>
                </p:oleObj>
              </mc:Choice>
              <mc:Fallback>
                <p:oleObj name="Rovnice" r:id="rId3" imgW="3225600" imgH="634680" progId="Equation.3">
                  <p:embed/>
                  <p:pic>
                    <p:nvPicPr>
                      <p:cNvPr id="0" name="Object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8470" y="4742656"/>
                        <a:ext cx="6945312" cy="1373187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 w="25400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949" name="Text Box 45"/>
          <p:cNvSpPr txBox="1">
            <a:spLocks noChangeArrowheads="1"/>
          </p:cNvSpPr>
          <p:nvPr/>
        </p:nvSpPr>
        <p:spPr bwMode="auto">
          <a:xfrm>
            <a:off x="179388" y="2924175"/>
            <a:ext cx="8208962" cy="8794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344613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524000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3388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82775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399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971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543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115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 dirty="0">
                <a:solidFill>
                  <a:schemeClr val="bg2"/>
                </a:solidFill>
                <a:sym typeface="Symbol" panose="05050102010706020507" pitchFamily="18" charset="2"/>
              </a:rPr>
              <a:t>Výpočet proudového momentu od bodu A (superpoziční metoda):</a:t>
            </a:r>
          </a:p>
          <a:p>
            <a:pPr>
              <a:spcBef>
                <a:spcPct val="50000"/>
              </a:spcBef>
            </a:pPr>
            <a:r>
              <a:rPr lang="cs-CZ" altLang="cs-CZ" sz="2000" b="1" dirty="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</a:t>
            </a:r>
            <a:r>
              <a:rPr lang="cs-CZ" altLang="cs-CZ" sz="2000" b="1" dirty="0" err="1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Il</a:t>
            </a:r>
            <a:r>
              <a:rPr lang="cs-CZ" altLang="cs-CZ" sz="2000" b="1" dirty="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= 20*60+30*180+45,71*260=18484,6 </a:t>
            </a:r>
            <a:r>
              <a:rPr lang="cs-CZ" altLang="cs-CZ" sz="2000" b="1" dirty="0" err="1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Am</a:t>
            </a:r>
            <a:endParaRPr lang="cs-CZ" altLang="cs-CZ" sz="2000" b="1" u="sng" baseline="-25000" dirty="0">
              <a:solidFill>
                <a:schemeClr val="bg2"/>
              </a:solidFill>
              <a:latin typeface="Comic Sans MS" panose="030F0702030302020204" pitchFamily="66" charset="0"/>
              <a:sym typeface="Symbol" panose="05050102010706020507" pitchFamily="18" charset="2"/>
            </a:endParaRPr>
          </a:p>
        </p:txBody>
      </p:sp>
      <p:sp>
        <p:nvSpPr>
          <p:cNvPr id="23" name="Text Box 45"/>
          <p:cNvSpPr txBox="1">
            <a:spLocks noChangeArrowheads="1"/>
          </p:cNvSpPr>
          <p:nvPr/>
        </p:nvSpPr>
        <p:spPr bwMode="auto">
          <a:xfrm>
            <a:off x="250032" y="4247029"/>
            <a:ext cx="8208962" cy="40229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344613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524000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3388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82775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399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971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543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115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 dirty="0" smtClean="0">
                <a:solidFill>
                  <a:schemeClr val="bg2"/>
                </a:solidFill>
                <a:sym typeface="Symbol" panose="05050102010706020507" pitchFamily="18" charset="2"/>
              </a:rPr>
              <a:t>Výpočet napětí v bodě 3</a:t>
            </a:r>
            <a:endParaRPr lang="cs-CZ" altLang="cs-CZ" sz="2000" b="1" u="sng" baseline="-25000" dirty="0">
              <a:solidFill>
                <a:schemeClr val="bg2"/>
              </a:solidFill>
              <a:latin typeface="Comic Sans MS" panose="030F0702030302020204" pitchFamily="66" charset="0"/>
              <a:sym typeface="Symbol" panose="05050102010706020507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39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39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3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39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39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39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39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3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7325"/>
            <a:ext cx="8218487" cy="793750"/>
          </a:xfrm>
        </p:spPr>
        <p:txBody>
          <a:bodyPr/>
          <a:lstStyle/>
          <a:p>
            <a:r>
              <a:rPr lang="cs-CZ" altLang="cs-CZ" sz="4000" b="1" u="sng">
                <a:solidFill>
                  <a:schemeClr val="bg2"/>
                </a:solidFill>
                <a:effectLst/>
              </a:rPr>
              <a:t>Činný odpor venkovního vedení</a:t>
            </a:r>
          </a:p>
        </p:txBody>
      </p:sp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179388" y="1268413"/>
            <a:ext cx="8675687" cy="23114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273050" indent="-273050" defTabSz="1222375">
              <a:tabLst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162050" defTabSz="1222375">
              <a:tabLst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41438" defTabSz="1222375">
              <a:tabLst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20825" defTabSz="1222375">
              <a:tabLst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1222375">
              <a:tabLst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1222375" fontAlgn="base">
              <a:spcBef>
                <a:spcPct val="0"/>
              </a:spcBef>
              <a:spcAft>
                <a:spcPct val="0"/>
              </a:spcAft>
              <a:tabLst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1222375" fontAlgn="base">
              <a:spcBef>
                <a:spcPct val="0"/>
              </a:spcBef>
              <a:spcAft>
                <a:spcPct val="0"/>
              </a:spcAft>
              <a:tabLst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1222375" fontAlgn="base">
              <a:spcBef>
                <a:spcPct val="0"/>
              </a:spcBef>
              <a:spcAft>
                <a:spcPct val="0"/>
              </a:spcAft>
              <a:tabLst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1222375" fontAlgn="base">
              <a:spcBef>
                <a:spcPct val="0"/>
              </a:spcBef>
              <a:spcAft>
                <a:spcPct val="0"/>
              </a:spcAft>
              <a:tabLst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400" b="1" u="sng">
                <a:solidFill>
                  <a:schemeClr val="bg2"/>
                </a:solidFill>
              </a:rPr>
              <a:t>Co ovlivňuje činný odpor vedení: </a:t>
            </a:r>
          </a:p>
          <a:p>
            <a:r>
              <a:rPr lang="cs-CZ" altLang="cs-CZ" sz="2000" b="1">
                <a:solidFill>
                  <a:schemeClr val="bg2"/>
                </a:solidFill>
              </a:rPr>
              <a:t>*	měrný odpor vodiče (materiál)</a:t>
            </a:r>
          </a:p>
          <a:p>
            <a:r>
              <a:rPr lang="cs-CZ" altLang="cs-CZ" sz="2000" b="1">
                <a:solidFill>
                  <a:schemeClr val="bg2"/>
                </a:solidFill>
              </a:rPr>
              <a:t>*	teplota</a:t>
            </a:r>
          </a:p>
          <a:p>
            <a:r>
              <a:rPr lang="cs-CZ" altLang="cs-CZ" sz="2000" b="1">
                <a:solidFill>
                  <a:schemeClr val="bg2"/>
                </a:solidFill>
              </a:rPr>
              <a:t>*	povrchový jev (skinefekt)</a:t>
            </a:r>
          </a:p>
          <a:p>
            <a:r>
              <a:rPr lang="cs-CZ" altLang="cs-CZ" sz="2000" b="1">
                <a:solidFill>
                  <a:schemeClr val="bg2"/>
                </a:solidFill>
              </a:rPr>
              <a:t>*	prodloužení délky kroucením vodičů</a:t>
            </a:r>
          </a:p>
          <a:p>
            <a:r>
              <a:rPr lang="cs-CZ" altLang="cs-CZ" sz="2000" b="1">
                <a:solidFill>
                  <a:schemeClr val="bg2"/>
                </a:solidFill>
              </a:rPr>
              <a:t>*	průhyb, změna průřezu</a:t>
            </a:r>
          </a:p>
          <a:p>
            <a:r>
              <a:rPr lang="cs-CZ" altLang="cs-CZ" sz="2000" b="1">
                <a:solidFill>
                  <a:schemeClr val="bg2"/>
                </a:solidFill>
              </a:rPr>
              <a:t>*	spojky </a:t>
            </a:r>
          </a:p>
        </p:txBody>
      </p:sp>
      <p:sp>
        <p:nvSpPr>
          <p:cNvPr id="68612" name="Text Box 4"/>
          <p:cNvSpPr txBox="1">
            <a:spLocks noChangeArrowheads="1"/>
          </p:cNvSpPr>
          <p:nvPr/>
        </p:nvSpPr>
        <p:spPr bwMode="auto">
          <a:xfrm>
            <a:off x="179388" y="3716338"/>
            <a:ext cx="5256212" cy="101784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defTabSz="1222375">
              <a:tabLst>
                <a:tab pos="3679825" algn="l"/>
                <a:tab pos="6811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162050" defTabSz="1222375">
              <a:tabLst>
                <a:tab pos="3679825" algn="l"/>
                <a:tab pos="6811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41438" defTabSz="1222375">
              <a:tabLst>
                <a:tab pos="3679825" algn="l"/>
                <a:tab pos="6811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20825" defTabSz="1222375">
              <a:tabLst>
                <a:tab pos="3679825" algn="l"/>
                <a:tab pos="6811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1222375">
              <a:tabLst>
                <a:tab pos="3679825" algn="l"/>
                <a:tab pos="6811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1222375" fontAlgn="base">
              <a:spcBef>
                <a:spcPct val="0"/>
              </a:spcBef>
              <a:spcAft>
                <a:spcPct val="0"/>
              </a:spcAft>
              <a:tabLst>
                <a:tab pos="3679825" algn="l"/>
                <a:tab pos="6811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1222375" fontAlgn="base">
              <a:spcBef>
                <a:spcPct val="0"/>
              </a:spcBef>
              <a:spcAft>
                <a:spcPct val="0"/>
              </a:spcAft>
              <a:tabLst>
                <a:tab pos="3679825" algn="l"/>
                <a:tab pos="6811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1222375" fontAlgn="base">
              <a:spcBef>
                <a:spcPct val="0"/>
              </a:spcBef>
              <a:spcAft>
                <a:spcPct val="0"/>
              </a:spcAft>
              <a:tabLst>
                <a:tab pos="3679825" algn="l"/>
                <a:tab pos="6811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1222375" fontAlgn="base">
              <a:spcBef>
                <a:spcPct val="0"/>
              </a:spcBef>
              <a:spcAft>
                <a:spcPct val="0"/>
              </a:spcAft>
              <a:tabLst>
                <a:tab pos="3679825" algn="l"/>
                <a:tab pos="6811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 dirty="0">
                <a:solidFill>
                  <a:schemeClr val="bg2"/>
                </a:solidFill>
              </a:rPr>
              <a:t>Při průchodu ustáleného stejnosměrného proudu při základní teplotě (20</a:t>
            </a:r>
            <a:r>
              <a:rPr lang="cs-CZ" altLang="cs-CZ" sz="2000" b="1" baseline="30000" dirty="0">
                <a:solidFill>
                  <a:schemeClr val="bg2"/>
                </a:solidFill>
              </a:rPr>
              <a:t>0</a:t>
            </a:r>
            <a:r>
              <a:rPr lang="cs-CZ" altLang="cs-CZ" sz="2000" b="1" dirty="0">
                <a:solidFill>
                  <a:schemeClr val="bg2"/>
                </a:solidFill>
              </a:rPr>
              <a:t>C) </a:t>
            </a:r>
            <a:r>
              <a:rPr lang="cs-CZ" altLang="cs-CZ" sz="2000" b="1" dirty="0" smtClean="0">
                <a:solidFill>
                  <a:schemeClr val="bg2"/>
                </a:solidFill>
              </a:rPr>
              <a:t>je velikost odporu vedení:</a:t>
            </a:r>
            <a:endParaRPr lang="cs-CZ" altLang="cs-CZ" sz="2000" b="1" dirty="0">
              <a:solidFill>
                <a:schemeClr val="bg2"/>
              </a:solidFill>
            </a:endParaRPr>
          </a:p>
        </p:txBody>
      </p:sp>
      <p:graphicFrame>
        <p:nvGraphicFramePr>
          <p:cNvPr id="68613" name="Object 5"/>
          <p:cNvGraphicFramePr>
            <a:graphicFrameLocks noChangeAspect="1"/>
          </p:cNvGraphicFramePr>
          <p:nvPr/>
        </p:nvGraphicFramePr>
        <p:xfrm>
          <a:off x="5795963" y="4221163"/>
          <a:ext cx="2706687" cy="976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60" name="Rovnice" r:id="rId3" imgW="1091880" imgH="393480" progId="Equation.3">
                  <p:embed/>
                </p:oleObj>
              </mc:Choice>
              <mc:Fallback>
                <p:oleObj name="Rovnice" r:id="rId3" imgW="1091880" imgH="39348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5963" y="4221163"/>
                        <a:ext cx="2706687" cy="976312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 w="25400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861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4868863"/>
            <a:ext cx="3698875" cy="1519237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8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8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8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8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86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86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86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86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86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8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86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86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8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0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4949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4010332"/>
              </p:ext>
            </p:extLst>
          </p:nvPr>
        </p:nvGraphicFramePr>
        <p:xfrm>
          <a:off x="1185837" y="4649594"/>
          <a:ext cx="6835775" cy="1373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017" name="Rovnice" r:id="rId3" imgW="3174840" imgH="634680" progId="Equation.3">
                  <p:embed/>
                </p:oleObj>
              </mc:Choice>
              <mc:Fallback>
                <p:oleObj name="Rovnice" r:id="rId3" imgW="3174840" imgH="634680" progId="Equation.3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5837" y="4649594"/>
                        <a:ext cx="6835775" cy="1373188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 w="25400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4950" name="Text Box 22"/>
          <p:cNvSpPr txBox="1">
            <a:spLocks noChangeArrowheads="1"/>
          </p:cNvSpPr>
          <p:nvPr/>
        </p:nvSpPr>
        <p:spPr bwMode="auto">
          <a:xfrm>
            <a:off x="179388" y="2924175"/>
            <a:ext cx="8208962" cy="8794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344613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524000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3388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82775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399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971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543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115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>
                <a:solidFill>
                  <a:schemeClr val="bg2"/>
                </a:solidFill>
                <a:sym typeface="Symbol" panose="05050102010706020507" pitchFamily="18" charset="2"/>
              </a:rPr>
              <a:t>Výpočet proudového momentu od bodu B (superpoziční metoda):</a:t>
            </a:r>
          </a:p>
          <a:p>
            <a:pPr>
              <a:spcBef>
                <a:spcPct val="50000"/>
              </a:spcBef>
            </a:pPr>
            <a:r>
              <a:rPr lang="cs-CZ" altLang="cs-CZ" sz="2000" b="1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Il = 40*80+50*180+14,29*240=15629,6 Am</a:t>
            </a:r>
            <a:endParaRPr lang="cs-CZ" altLang="cs-CZ" sz="2000" b="1" u="sng" baseline="-25000">
              <a:solidFill>
                <a:schemeClr val="bg2"/>
              </a:solidFill>
              <a:latin typeface="Comic Sans MS" panose="030F0702030302020204" pitchFamily="66" charset="0"/>
              <a:sym typeface="Symbol" panose="05050102010706020507" pitchFamily="18" charset="2"/>
            </a:endParaRPr>
          </a:p>
        </p:txBody>
      </p:sp>
      <p:grpSp>
        <p:nvGrpSpPr>
          <p:cNvPr id="124951" name="Group 23"/>
          <p:cNvGrpSpPr>
            <a:grpSpLocks/>
          </p:cNvGrpSpPr>
          <p:nvPr/>
        </p:nvGrpSpPr>
        <p:grpSpPr bwMode="auto">
          <a:xfrm>
            <a:off x="539750" y="333375"/>
            <a:ext cx="5349875" cy="2233613"/>
            <a:chOff x="113" y="2749"/>
            <a:chExt cx="3370" cy="1407"/>
          </a:xfrm>
        </p:grpSpPr>
        <p:sp>
          <p:nvSpPr>
            <p:cNvPr id="124952" name="Oval 24"/>
            <p:cNvSpPr>
              <a:spLocks noChangeAspect="1" noChangeArrowheads="1"/>
            </p:cNvSpPr>
            <p:nvPr/>
          </p:nvSpPr>
          <p:spPr bwMode="auto">
            <a:xfrm>
              <a:off x="1019" y="3293"/>
              <a:ext cx="91" cy="91"/>
            </a:xfrm>
            <a:prstGeom prst="ellipse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sp>
          <p:nvSpPr>
            <p:cNvPr id="124953" name="Oval 25"/>
            <p:cNvSpPr>
              <a:spLocks noChangeAspect="1" noChangeArrowheads="1"/>
            </p:cNvSpPr>
            <p:nvPr/>
          </p:nvSpPr>
          <p:spPr bwMode="auto">
            <a:xfrm>
              <a:off x="2018" y="3293"/>
              <a:ext cx="91" cy="91"/>
            </a:xfrm>
            <a:prstGeom prst="ellipse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sp>
          <p:nvSpPr>
            <p:cNvPr id="124954" name="Oval 26"/>
            <p:cNvSpPr>
              <a:spLocks noChangeAspect="1" noChangeArrowheads="1"/>
            </p:cNvSpPr>
            <p:nvPr/>
          </p:nvSpPr>
          <p:spPr bwMode="auto">
            <a:xfrm>
              <a:off x="3015" y="3293"/>
              <a:ext cx="91" cy="91"/>
            </a:xfrm>
            <a:prstGeom prst="ellipse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sp>
          <p:nvSpPr>
            <p:cNvPr id="124955" name="Oval 27"/>
            <p:cNvSpPr>
              <a:spLocks noChangeAspect="1" noChangeArrowheads="1"/>
            </p:cNvSpPr>
            <p:nvPr/>
          </p:nvSpPr>
          <p:spPr bwMode="auto">
            <a:xfrm>
              <a:off x="338" y="3293"/>
              <a:ext cx="91" cy="91"/>
            </a:xfrm>
            <a:prstGeom prst="ellips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cxnSp>
          <p:nvCxnSpPr>
            <p:cNvPr id="124956" name="AutoShape 28"/>
            <p:cNvCxnSpPr>
              <a:cxnSpLocks noChangeShapeType="1"/>
              <a:stCxn id="124955" idx="6"/>
              <a:endCxn id="124952" idx="2"/>
            </p:cNvCxnSpPr>
            <p:nvPr/>
          </p:nvCxnSpPr>
          <p:spPr bwMode="auto">
            <a:xfrm>
              <a:off x="441" y="3339"/>
              <a:ext cx="570" cy="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4957" name="AutoShape 29"/>
            <p:cNvCxnSpPr>
              <a:cxnSpLocks noChangeShapeType="1"/>
              <a:stCxn id="124952" idx="6"/>
              <a:endCxn id="124953" idx="2"/>
            </p:cNvCxnSpPr>
            <p:nvPr/>
          </p:nvCxnSpPr>
          <p:spPr bwMode="auto">
            <a:xfrm>
              <a:off x="1118" y="3339"/>
              <a:ext cx="892" cy="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4958" name="AutoShape 30"/>
            <p:cNvCxnSpPr>
              <a:cxnSpLocks noChangeShapeType="1"/>
              <a:stCxn id="124953" idx="6"/>
              <a:endCxn id="124954" idx="2"/>
            </p:cNvCxnSpPr>
            <p:nvPr/>
          </p:nvCxnSpPr>
          <p:spPr bwMode="auto">
            <a:xfrm>
              <a:off x="2117" y="3339"/>
              <a:ext cx="890" cy="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24959" name="Line 31"/>
            <p:cNvSpPr>
              <a:spLocks noChangeShapeType="1"/>
            </p:cNvSpPr>
            <p:nvPr/>
          </p:nvSpPr>
          <p:spPr bwMode="auto">
            <a:xfrm>
              <a:off x="1065" y="3384"/>
              <a:ext cx="0" cy="5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24960" name="Line 32"/>
            <p:cNvSpPr>
              <a:spLocks noChangeShapeType="1"/>
            </p:cNvSpPr>
            <p:nvPr/>
          </p:nvSpPr>
          <p:spPr bwMode="auto">
            <a:xfrm>
              <a:off x="3061" y="3384"/>
              <a:ext cx="0" cy="5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24961" name="Line 33"/>
            <p:cNvSpPr>
              <a:spLocks noChangeShapeType="1"/>
            </p:cNvSpPr>
            <p:nvPr/>
          </p:nvSpPr>
          <p:spPr bwMode="auto">
            <a:xfrm>
              <a:off x="2063" y="3384"/>
              <a:ext cx="0" cy="5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24962" name="Text Box 34"/>
            <p:cNvSpPr txBox="1">
              <a:spLocks noChangeArrowheads="1"/>
            </p:cNvSpPr>
            <p:nvPr/>
          </p:nvSpPr>
          <p:spPr bwMode="auto">
            <a:xfrm>
              <a:off x="2727" y="3937"/>
              <a:ext cx="75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3B</a:t>
              </a: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=14,29A</a:t>
              </a:r>
            </a:p>
          </p:txBody>
        </p:sp>
        <p:sp>
          <p:nvSpPr>
            <p:cNvPr id="124963" name="Text Box 35"/>
            <p:cNvSpPr txBox="1">
              <a:spLocks noChangeArrowheads="1"/>
            </p:cNvSpPr>
            <p:nvPr/>
          </p:nvSpPr>
          <p:spPr bwMode="auto">
            <a:xfrm>
              <a:off x="1790" y="3937"/>
              <a:ext cx="487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4</a:t>
              </a: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=50A</a:t>
              </a:r>
            </a:p>
          </p:txBody>
        </p:sp>
        <p:sp>
          <p:nvSpPr>
            <p:cNvPr id="124964" name="Text Box 36"/>
            <p:cNvSpPr txBox="1">
              <a:spLocks noChangeArrowheads="1"/>
            </p:cNvSpPr>
            <p:nvPr/>
          </p:nvSpPr>
          <p:spPr bwMode="auto">
            <a:xfrm>
              <a:off x="838" y="3937"/>
              <a:ext cx="487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5</a:t>
              </a: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=40A</a:t>
              </a:r>
            </a:p>
          </p:txBody>
        </p:sp>
        <p:sp>
          <p:nvSpPr>
            <p:cNvPr id="124965" name="Text Box 37"/>
            <p:cNvSpPr txBox="1">
              <a:spLocks noChangeArrowheads="1"/>
            </p:cNvSpPr>
            <p:nvPr/>
          </p:nvSpPr>
          <p:spPr bwMode="auto">
            <a:xfrm>
              <a:off x="113" y="2749"/>
              <a:ext cx="850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B </a:t>
              </a: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= 104,29A</a:t>
              </a:r>
            </a:p>
          </p:txBody>
        </p:sp>
        <p:sp>
          <p:nvSpPr>
            <p:cNvPr id="124966" name="Text Box 38"/>
            <p:cNvSpPr txBox="1">
              <a:spLocks noChangeArrowheads="1"/>
            </p:cNvSpPr>
            <p:nvPr/>
          </p:nvSpPr>
          <p:spPr bwMode="auto">
            <a:xfrm>
              <a:off x="158" y="3112"/>
              <a:ext cx="227" cy="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sz="1600" b="1">
                  <a:solidFill>
                    <a:srgbClr val="0000FF"/>
                  </a:solidFill>
                  <a:latin typeface="Arial" panose="020B0604020202020204" pitchFamily="34" charset="0"/>
                </a:rPr>
                <a:t>U</a:t>
              </a:r>
              <a:r>
                <a:rPr lang="cs-CZ" altLang="cs-CZ" sz="1600" b="1" baseline="-25000">
                  <a:solidFill>
                    <a:srgbClr val="0000FF"/>
                  </a:solidFill>
                  <a:latin typeface="Arial" panose="020B0604020202020204" pitchFamily="34" charset="0"/>
                </a:rPr>
                <a:t>B</a:t>
              </a:r>
            </a:p>
          </p:txBody>
        </p:sp>
        <p:sp>
          <p:nvSpPr>
            <p:cNvPr id="124967" name="Line 39"/>
            <p:cNvSpPr>
              <a:spLocks noChangeShapeType="1"/>
            </p:cNvSpPr>
            <p:nvPr/>
          </p:nvSpPr>
          <p:spPr bwMode="auto">
            <a:xfrm>
              <a:off x="384" y="3013"/>
              <a:ext cx="0" cy="28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24968" name="Text Box 40"/>
            <p:cNvSpPr txBox="1">
              <a:spLocks noChangeArrowheads="1"/>
            </p:cNvSpPr>
            <p:nvPr/>
          </p:nvSpPr>
          <p:spPr bwMode="auto">
            <a:xfrm>
              <a:off x="2196" y="3112"/>
              <a:ext cx="774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104,29 - 90</a:t>
              </a:r>
            </a:p>
          </p:txBody>
        </p:sp>
        <p:sp>
          <p:nvSpPr>
            <p:cNvPr id="124969" name="Text Box 41"/>
            <p:cNvSpPr txBox="1">
              <a:spLocks noChangeArrowheads="1"/>
            </p:cNvSpPr>
            <p:nvPr/>
          </p:nvSpPr>
          <p:spPr bwMode="auto">
            <a:xfrm>
              <a:off x="1233" y="3120"/>
              <a:ext cx="774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104,29 - 40</a:t>
              </a:r>
            </a:p>
          </p:txBody>
        </p:sp>
      </p:grpSp>
      <p:sp>
        <p:nvSpPr>
          <p:cNvPr id="124970" name="Text Box 42"/>
          <p:cNvSpPr txBox="1">
            <a:spLocks noChangeArrowheads="1"/>
          </p:cNvSpPr>
          <p:nvPr/>
        </p:nvSpPr>
        <p:spPr bwMode="auto">
          <a:xfrm>
            <a:off x="298003" y="6237312"/>
            <a:ext cx="7704137" cy="40229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344613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524000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3388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82775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399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971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543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115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 dirty="0">
                <a:solidFill>
                  <a:schemeClr val="bg2"/>
                </a:solidFill>
                <a:sym typeface="Symbol" panose="05050102010706020507" pitchFamily="18" charset="2"/>
              </a:rPr>
              <a:t>Kontrola: </a:t>
            </a:r>
            <a:r>
              <a:rPr lang="cs-CZ" altLang="cs-CZ" sz="2000" b="1" dirty="0" smtClean="0">
                <a:solidFill>
                  <a:schemeClr val="bg2"/>
                </a:solidFill>
                <a:sym typeface="Symbol" panose="05050102010706020507" pitchFamily="18" charset="2"/>
              </a:rPr>
              <a:t>Napětí </a:t>
            </a:r>
            <a:r>
              <a:rPr lang="cs-CZ" altLang="cs-CZ" sz="2000" b="1" dirty="0">
                <a:solidFill>
                  <a:schemeClr val="bg2"/>
                </a:solidFill>
                <a:sym typeface="Symbol" panose="05050102010706020507" pitchFamily="18" charset="2"/>
              </a:rPr>
              <a:t>na konci obou vedení musí vyjít stejně velká.</a:t>
            </a:r>
            <a:endParaRPr lang="cs-CZ" altLang="cs-CZ" sz="2000" b="1" u="sng" baseline="-25000" dirty="0">
              <a:solidFill>
                <a:schemeClr val="bg2"/>
              </a:solidFill>
              <a:sym typeface="Symbol" panose="05050102010706020507" pitchFamily="18" charset="2"/>
            </a:endParaRPr>
          </a:p>
        </p:txBody>
      </p:sp>
      <p:sp>
        <p:nvSpPr>
          <p:cNvPr id="24" name="Text Box 22"/>
          <p:cNvSpPr txBox="1">
            <a:spLocks noChangeArrowheads="1"/>
          </p:cNvSpPr>
          <p:nvPr/>
        </p:nvSpPr>
        <p:spPr bwMode="auto">
          <a:xfrm>
            <a:off x="179388" y="4062879"/>
            <a:ext cx="5152877" cy="40229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344613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524000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3388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82775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399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971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543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115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 dirty="0" smtClean="0">
                <a:solidFill>
                  <a:schemeClr val="bg2"/>
                </a:solidFill>
                <a:sym typeface="Symbol" panose="05050102010706020507" pitchFamily="18" charset="2"/>
              </a:rPr>
              <a:t>Výpočet napětí v bodě 3</a:t>
            </a:r>
            <a:endParaRPr lang="cs-CZ" altLang="cs-CZ" sz="2000" b="1" u="sng" baseline="-25000" dirty="0">
              <a:solidFill>
                <a:schemeClr val="bg2"/>
              </a:solidFill>
              <a:latin typeface="Comic Sans MS" panose="030F0702030302020204" pitchFamily="66" charset="0"/>
              <a:sym typeface="Symbol" panose="05050102010706020507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49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49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4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49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49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49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49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4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49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49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4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70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88913"/>
            <a:ext cx="8713788" cy="647700"/>
          </a:xfrm>
        </p:spPr>
        <p:txBody>
          <a:bodyPr/>
          <a:lstStyle/>
          <a:p>
            <a:r>
              <a:rPr lang="cs-CZ" altLang="cs-CZ" sz="3400" b="1" u="sng">
                <a:solidFill>
                  <a:schemeClr val="bg2"/>
                </a:solidFill>
                <a:effectLst/>
              </a:rPr>
              <a:t>3. Návrh místa rozpojení</a:t>
            </a:r>
          </a:p>
        </p:txBody>
      </p:sp>
      <p:sp>
        <p:nvSpPr>
          <p:cNvPr id="125955" name="Text Box 3"/>
          <p:cNvSpPr txBox="1">
            <a:spLocks noChangeArrowheads="1"/>
          </p:cNvSpPr>
          <p:nvPr/>
        </p:nvSpPr>
        <p:spPr bwMode="auto">
          <a:xfrm>
            <a:off x="146050" y="908050"/>
            <a:ext cx="8818563" cy="30130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defTabSz="1222375">
              <a:tabLst>
                <a:tab pos="628650" algn="l"/>
                <a:tab pos="4125913" algn="l"/>
                <a:tab pos="4308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344613" defTabSz="1222375">
              <a:tabLst>
                <a:tab pos="628650" algn="l"/>
                <a:tab pos="4125913" algn="l"/>
                <a:tab pos="4308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524000" defTabSz="1222375">
              <a:tabLst>
                <a:tab pos="628650" algn="l"/>
                <a:tab pos="4125913" algn="l"/>
                <a:tab pos="4308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3388" defTabSz="1222375">
              <a:tabLst>
                <a:tab pos="628650" algn="l"/>
                <a:tab pos="4125913" algn="l"/>
                <a:tab pos="4308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82775" defTabSz="1222375">
              <a:tabLst>
                <a:tab pos="628650" algn="l"/>
                <a:tab pos="4125913" algn="l"/>
                <a:tab pos="4308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399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4125913" algn="l"/>
                <a:tab pos="4308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971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4125913" algn="l"/>
                <a:tab pos="4308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543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4125913" algn="l"/>
                <a:tab pos="4308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115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4125913" algn="l"/>
                <a:tab pos="4308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 dirty="0">
                <a:solidFill>
                  <a:schemeClr val="bg2"/>
                </a:solidFill>
                <a:sym typeface="Symbol" panose="05050102010706020507" pitchFamily="18" charset="2"/>
              </a:rPr>
              <a:t>3. odběr je napájen ze dvou míst (zdrojů) což není technicky možné. Proto se provede rozpojení před nebo za 3. odběrem.</a:t>
            </a:r>
          </a:p>
          <a:p>
            <a:pPr>
              <a:spcBef>
                <a:spcPct val="50000"/>
              </a:spcBef>
            </a:pPr>
            <a:r>
              <a:rPr lang="cs-CZ" altLang="cs-CZ" sz="2000" b="1" u="sng" dirty="0">
                <a:solidFill>
                  <a:schemeClr val="bg2"/>
                </a:solidFill>
                <a:sym typeface="Symbol" panose="05050102010706020507" pitchFamily="18" charset="2"/>
              </a:rPr>
              <a:t>Rozpojení se provede z pohledu</a:t>
            </a:r>
            <a:r>
              <a:rPr lang="cs-CZ" altLang="cs-CZ" sz="2000" b="1" dirty="0">
                <a:solidFill>
                  <a:schemeClr val="bg2"/>
                </a:solidFill>
                <a:sym typeface="Symbol" panose="05050102010706020507" pitchFamily="18" charset="2"/>
              </a:rPr>
              <a:t>:	</a:t>
            </a:r>
          </a:p>
          <a:p>
            <a:pPr>
              <a:spcBef>
                <a:spcPct val="50000"/>
              </a:spcBef>
            </a:pPr>
            <a:r>
              <a:rPr lang="cs-CZ" altLang="cs-CZ" sz="2000" b="1" dirty="0">
                <a:solidFill>
                  <a:schemeClr val="bg2"/>
                </a:solidFill>
                <a:sym typeface="Symbol" panose="05050102010706020507" pitchFamily="18" charset="2"/>
              </a:rPr>
              <a:t>		*	úbytků napětí</a:t>
            </a:r>
          </a:p>
          <a:p>
            <a:r>
              <a:rPr lang="cs-CZ" altLang="cs-CZ" sz="2000" b="1" dirty="0">
                <a:solidFill>
                  <a:schemeClr val="bg2"/>
                </a:solidFill>
                <a:sym typeface="Symbol" panose="05050102010706020507" pitchFamily="18" charset="2"/>
              </a:rPr>
              <a:t>		*	proudového zatížení vodičů (ztrát)</a:t>
            </a:r>
          </a:p>
          <a:p>
            <a:pPr>
              <a:spcBef>
                <a:spcPct val="50000"/>
              </a:spcBef>
            </a:pPr>
            <a:r>
              <a:rPr lang="cs-CZ" altLang="cs-CZ" sz="2000" b="1" u="sng" dirty="0">
                <a:solidFill>
                  <a:schemeClr val="bg2"/>
                </a:solidFill>
                <a:sym typeface="Symbol" panose="05050102010706020507" pitchFamily="18" charset="2"/>
              </a:rPr>
              <a:t>V našem případě navrhujeme pouze s ohledem na úbytek napětí – rozpojení bude v rozvaděči 3. odběru, 3. odběr bude napájen ze zdroje A</a:t>
            </a:r>
            <a:r>
              <a:rPr lang="cs-CZ" altLang="cs-CZ" sz="2000" b="1" dirty="0">
                <a:solidFill>
                  <a:schemeClr val="bg2"/>
                </a:solidFill>
                <a:sym typeface="Symbol" panose="05050102010706020507" pitchFamily="18" charset="2"/>
              </a:rPr>
              <a:t> (napěťové poměry se mírně změní).</a:t>
            </a:r>
          </a:p>
        </p:txBody>
      </p:sp>
      <p:grpSp>
        <p:nvGrpSpPr>
          <p:cNvPr id="125956" name="Group 4"/>
          <p:cNvGrpSpPr>
            <a:grpSpLocks/>
          </p:cNvGrpSpPr>
          <p:nvPr/>
        </p:nvGrpSpPr>
        <p:grpSpPr bwMode="auto">
          <a:xfrm>
            <a:off x="107950" y="4667250"/>
            <a:ext cx="4779963" cy="2074863"/>
            <a:chOff x="68" y="1197"/>
            <a:chExt cx="3339" cy="1427"/>
          </a:xfrm>
        </p:grpSpPr>
        <p:sp>
          <p:nvSpPr>
            <p:cNvPr id="125957" name="Oval 5"/>
            <p:cNvSpPr>
              <a:spLocks noChangeAspect="1" noChangeArrowheads="1"/>
            </p:cNvSpPr>
            <p:nvPr/>
          </p:nvSpPr>
          <p:spPr bwMode="auto">
            <a:xfrm>
              <a:off x="974" y="1751"/>
              <a:ext cx="91" cy="91"/>
            </a:xfrm>
            <a:prstGeom prst="ellipse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sp>
          <p:nvSpPr>
            <p:cNvPr id="125958" name="Oval 6"/>
            <p:cNvSpPr>
              <a:spLocks noChangeAspect="1" noChangeArrowheads="1"/>
            </p:cNvSpPr>
            <p:nvPr/>
          </p:nvSpPr>
          <p:spPr bwMode="auto">
            <a:xfrm>
              <a:off x="1973" y="1751"/>
              <a:ext cx="91" cy="91"/>
            </a:xfrm>
            <a:prstGeom prst="ellipse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sp>
          <p:nvSpPr>
            <p:cNvPr id="125959" name="Oval 7"/>
            <p:cNvSpPr>
              <a:spLocks noChangeAspect="1" noChangeArrowheads="1"/>
            </p:cNvSpPr>
            <p:nvPr/>
          </p:nvSpPr>
          <p:spPr bwMode="auto">
            <a:xfrm>
              <a:off x="2970" y="1751"/>
              <a:ext cx="91" cy="91"/>
            </a:xfrm>
            <a:prstGeom prst="ellipse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sp>
          <p:nvSpPr>
            <p:cNvPr id="125960" name="Oval 8"/>
            <p:cNvSpPr>
              <a:spLocks noChangeAspect="1" noChangeArrowheads="1"/>
            </p:cNvSpPr>
            <p:nvPr/>
          </p:nvSpPr>
          <p:spPr bwMode="auto">
            <a:xfrm>
              <a:off x="293" y="1751"/>
              <a:ext cx="91" cy="91"/>
            </a:xfrm>
            <a:prstGeom prst="ellips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cxnSp>
          <p:nvCxnSpPr>
            <p:cNvPr id="125961" name="AutoShape 9"/>
            <p:cNvCxnSpPr>
              <a:cxnSpLocks noChangeShapeType="1"/>
              <a:stCxn id="125960" idx="6"/>
              <a:endCxn id="125957" idx="2"/>
            </p:cNvCxnSpPr>
            <p:nvPr/>
          </p:nvCxnSpPr>
          <p:spPr bwMode="auto">
            <a:xfrm>
              <a:off x="396" y="1797"/>
              <a:ext cx="570" cy="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5962" name="AutoShape 10"/>
            <p:cNvCxnSpPr>
              <a:cxnSpLocks noChangeShapeType="1"/>
              <a:stCxn id="125957" idx="6"/>
              <a:endCxn id="125958" idx="2"/>
            </p:cNvCxnSpPr>
            <p:nvPr/>
          </p:nvCxnSpPr>
          <p:spPr bwMode="auto">
            <a:xfrm>
              <a:off x="1073" y="1797"/>
              <a:ext cx="892" cy="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5963" name="AutoShape 11"/>
            <p:cNvCxnSpPr>
              <a:cxnSpLocks noChangeShapeType="1"/>
              <a:stCxn id="125958" idx="6"/>
              <a:endCxn id="125959" idx="2"/>
            </p:cNvCxnSpPr>
            <p:nvPr/>
          </p:nvCxnSpPr>
          <p:spPr bwMode="auto">
            <a:xfrm>
              <a:off x="2072" y="1797"/>
              <a:ext cx="890" cy="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25964" name="Line 12"/>
            <p:cNvSpPr>
              <a:spLocks noChangeShapeType="1"/>
            </p:cNvSpPr>
            <p:nvPr/>
          </p:nvSpPr>
          <p:spPr bwMode="auto">
            <a:xfrm>
              <a:off x="1020" y="1842"/>
              <a:ext cx="0" cy="5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25965" name="Line 13"/>
            <p:cNvSpPr>
              <a:spLocks noChangeShapeType="1"/>
            </p:cNvSpPr>
            <p:nvPr/>
          </p:nvSpPr>
          <p:spPr bwMode="auto">
            <a:xfrm>
              <a:off x="3016" y="1842"/>
              <a:ext cx="0" cy="5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25966" name="Line 14"/>
            <p:cNvSpPr>
              <a:spLocks noChangeShapeType="1"/>
            </p:cNvSpPr>
            <p:nvPr/>
          </p:nvSpPr>
          <p:spPr bwMode="auto">
            <a:xfrm>
              <a:off x="2018" y="1842"/>
              <a:ext cx="0" cy="5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25967" name="Text Box 15"/>
            <p:cNvSpPr txBox="1">
              <a:spLocks noChangeArrowheads="1"/>
            </p:cNvSpPr>
            <p:nvPr/>
          </p:nvSpPr>
          <p:spPr bwMode="auto">
            <a:xfrm>
              <a:off x="2684" y="2385"/>
              <a:ext cx="723" cy="2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3A</a:t>
              </a: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=45,71</a:t>
              </a:r>
            </a:p>
          </p:txBody>
        </p:sp>
        <p:sp>
          <p:nvSpPr>
            <p:cNvPr id="125968" name="Text Box 16"/>
            <p:cNvSpPr txBox="1">
              <a:spLocks noChangeArrowheads="1"/>
            </p:cNvSpPr>
            <p:nvPr/>
          </p:nvSpPr>
          <p:spPr bwMode="auto">
            <a:xfrm>
              <a:off x="1746" y="2385"/>
              <a:ext cx="540" cy="2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2</a:t>
              </a: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=30A</a:t>
              </a:r>
            </a:p>
          </p:txBody>
        </p:sp>
        <p:sp>
          <p:nvSpPr>
            <p:cNvPr id="125969" name="Text Box 17"/>
            <p:cNvSpPr txBox="1">
              <a:spLocks noChangeArrowheads="1"/>
            </p:cNvSpPr>
            <p:nvPr/>
          </p:nvSpPr>
          <p:spPr bwMode="auto">
            <a:xfrm>
              <a:off x="793" y="2385"/>
              <a:ext cx="540" cy="2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1</a:t>
              </a: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=20A</a:t>
              </a:r>
            </a:p>
          </p:txBody>
        </p:sp>
        <p:sp>
          <p:nvSpPr>
            <p:cNvPr id="125970" name="Text Box 18"/>
            <p:cNvSpPr txBox="1">
              <a:spLocks noChangeArrowheads="1"/>
            </p:cNvSpPr>
            <p:nvPr/>
          </p:nvSpPr>
          <p:spPr bwMode="auto">
            <a:xfrm>
              <a:off x="68" y="1197"/>
              <a:ext cx="854" cy="2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A </a:t>
              </a: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= 95,71A</a:t>
              </a:r>
            </a:p>
          </p:txBody>
        </p:sp>
        <p:sp>
          <p:nvSpPr>
            <p:cNvPr id="125971" name="Text Box 19"/>
            <p:cNvSpPr txBox="1">
              <a:spLocks noChangeArrowheads="1"/>
            </p:cNvSpPr>
            <p:nvPr/>
          </p:nvSpPr>
          <p:spPr bwMode="auto">
            <a:xfrm>
              <a:off x="113" y="1561"/>
              <a:ext cx="227" cy="2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sz="1600" b="1">
                  <a:solidFill>
                    <a:srgbClr val="0000FF"/>
                  </a:solidFill>
                  <a:latin typeface="Arial" panose="020B0604020202020204" pitchFamily="34" charset="0"/>
                </a:rPr>
                <a:t>U</a:t>
              </a:r>
              <a:r>
                <a:rPr lang="cs-CZ" altLang="cs-CZ" sz="1600" b="1" baseline="-25000">
                  <a:solidFill>
                    <a:srgbClr val="0000FF"/>
                  </a:solidFill>
                  <a:latin typeface="Arial" panose="020B0604020202020204" pitchFamily="34" charset="0"/>
                </a:rPr>
                <a:t>A</a:t>
              </a:r>
            </a:p>
          </p:txBody>
        </p:sp>
        <p:sp>
          <p:nvSpPr>
            <p:cNvPr id="125972" name="Line 20"/>
            <p:cNvSpPr>
              <a:spLocks noChangeShapeType="1"/>
            </p:cNvSpPr>
            <p:nvPr/>
          </p:nvSpPr>
          <p:spPr bwMode="auto">
            <a:xfrm>
              <a:off x="339" y="1471"/>
              <a:ext cx="0" cy="28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25973" name="Text Box 21"/>
            <p:cNvSpPr txBox="1">
              <a:spLocks noChangeArrowheads="1"/>
            </p:cNvSpPr>
            <p:nvPr/>
          </p:nvSpPr>
          <p:spPr bwMode="auto">
            <a:xfrm>
              <a:off x="2150" y="1560"/>
              <a:ext cx="770" cy="2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95,71 - 50</a:t>
              </a:r>
            </a:p>
          </p:txBody>
        </p:sp>
        <p:sp>
          <p:nvSpPr>
            <p:cNvPr id="125974" name="Text Box 22"/>
            <p:cNvSpPr txBox="1">
              <a:spLocks noChangeArrowheads="1"/>
            </p:cNvSpPr>
            <p:nvPr/>
          </p:nvSpPr>
          <p:spPr bwMode="auto">
            <a:xfrm>
              <a:off x="1107" y="1566"/>
              <a:ext cx="770" cy="2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95,71 - 20</a:t>
              </a:r>
            </a:p>
          </p:txBody>
        </p:sp>
      </p:grpSp>
      <p:grpSp>
        <p:nvGrpSpPr>
          <p:cNvPr id="125975" name="Group 23"/>
          <p:cNvGrpSpPr>
            <a:grpSpLocks/>
          </p:cNvGrpSpPr>
          <p:nvPr/>
        </p:nvGrpSpPr>
        <p:grpSpPr bwMode="auto">
          <a:xfrm>
            <a:off x="4067175" y="4164013"/>
            <a:ext cx="4886325" cy="1928812"/>
            <a:chOff x="113" y="2729"/>
            <a:chExt cx="3465" cy="1448"/>
          </a:xfrm>
        </p:grpSpPr>
        <p:sp>
          <p:nvSpPr>
            <p:cNvPr id="125976" name="Oval 24"/>
            <p:cNvSpPr>
              <a:spLocks noChangeAspect="1" noChangeArrowheads="1"/>
            </p:cNvSpPr>
            <p:nvPr/>
          </p:nvSpPr>
          <p:spPr bwMode="auto">
            <a:xfrm>
              <a:off x="1019" y="3293"/>
              <a:ext cx="91" cy="91"/>
            </a:xfrm>
            <a:prstGeom prst="ellipse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sp>
          <p:nvSpPr>
            <p:cNvPr id="125977" name="Oval 25"/>
            <p:cNvSpPr>
              <a:spLocks noChangeAspect="1" noChangeArrowheads="1"/>
            </p:cNvSpPr>
            <p:nvPr/>
          </p:nvSpPr>
          <p:spPr bwMode="auto">
            <a:xfrm>
              <a:off x="2018" y="3293"/>
              <a:ext cx="91" cy="91"/>
            </a:xfrm>
            <a:prstGeom prst="ellipse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sp>
          <p:nvSpPr>
            <p:cNvPr id="125978" name="Oval 26"/>
            <p:cNvSpPr>
              <a:spLocks noChangeAspect="1" noChangeArrowheads="1"/>
            </p:cNvSpPr>
            <p:nvPr/>
          </p:nvSpPr>
          <p:spPr bwMode="auto">
            <a:xfrm>
              <a:off x="3015" y="3293"/>
              <a:ext cx="91" cy="91"/>
            </a:xfrm>
            <a:prstGeom prst="ellipse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sp>
          <p:nvSpPr>
            <p:cNvPr id="125979" name="Oval 27"/>
            <p:cNvSpPr>
              <a:spLocks noChangeAspect="1" noChangeArrowheads="1"/>
            </p:cNvSpPr>
            <p:nvPr/>
          </p:nvSpPr>
          <p:spPr bwMode="auto">
            <a:xfrm>
              <a:off x="338" y="3293"/>
              <a:ext cx="91" cy="91"/>
            </a:xfrm>
            <a:prstGeom prst="ellips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cxnSp>
          <p:nvCxnSpPr>
            <p:cNvPr id="125980" name="AutoShape 28"/>
            <p:cNvCxnSpPr>
              <a:cxnSpLocks noChangeShapeType="1"/>
              <a:stCxn id="125979" idx="6"/>
              <a:endCxn id="125976" idx="2"/>
            </p:cNvCxnSpPr>
            <p:nvPr/>
          </p:nvCxnSpPr>
          <p:spPr bwMode="auto">
            <a:xfrm>
              <a:off x="441" y="3339"/>
              <a:ext cx="570" cy="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5981" name="AutoShape 29"/>
            <p:cNvCxnSpPr>
              <a:cxnSpLocks noChangeShapeType="1"/>
              <a:stCxn id="125976" idx="6"/>
              <a:endCxn id="125977" idx="2"/>
            </p:cNvCxnSpPr>
            <p:nvPr/>
          </p:nvCxnSpPr>
          <p:spPr bwMode="auto">
            <a:xfrm>
              <a:off x="1118" y="3339"/>
              <a:ext cx="892" cy="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5982" name="AutoShape 30"/>
            <p:cNvCxnSpPr>
              <a:cxnSpLocks noChangeShapeType="1"/>
              <a:stCxn id="125977" idx="6"/>
              <a:endCxn id="125978" idx="2"/>
            </p:cNvCxnSpPr>
            <p:nvPr/>
          </p:nvCxnSpPr>
          <p:spPr bwMode="auto">
            <a:xfrm>
              <a:off x="2117" y="3339"/>
              <a:ext cx="890" cy="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25983" name="Line 31"/>
            <p:cNvSpPr>
              <a:spLocks noChangeShapeType="1"/>
            </p:cNvSpPr>
            <p:nvPr/>
          </p:nvSpPr>
          <p:spPr bwMode="auto">
            <a:xfrm>
              <a:off x="1065" y="3384"/>
              <a:ext cx="0" cy="5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25984" name="Line 32"/>
            <p:cNvSpPr>
              <a:spLocks noChangeShapeType="1"/>
            </p:cNvSpPr>
            <p:nvPr/>
          </p:nvSpPr>
          <p:spPr bwMode="auto">
            <a:xfrm>
              <a:off x="3061" y="3384"/>
              <a:ext cx="0" cy="5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25985" name="Line 33"/>
            <p:cNvSpPr>
              <a:spLocks noChangeShapeType="1"/>
            </p:cNvSpPr>
            <p:nvPr/>
          </p:nvSpPr>
          <p:spPr bwMode="auto">
            <a:xfrm>
              <a:off x="2063" y="3384"/>
              <a:ext cx="0" cy="5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25986" name="Text Box 34"/>
            <p:cNvSpPr txBox="1">
              <a:spLocks noChangeArrowheads="1"/>
            </p:cNvSpPr>
            <p:nvPr/>
          </p:nvSpPr>
          <p:spPr bwMode="auto">
            <a:xfrm>
              <a:off x="2727" y="3916"/>
              <a:ext cx="851" cy="2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3B</a:t>
              </a: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=14,29A</a:t>
              </a:r>
            </a:p>
          </p:txBody>
        </p:sp>
        <p:sp>
          <p:nvSpPr>
            <p:cNvPr id="125987" name="Text Box 35"/>
            <p:cNvSpPr txBox="1">
              <a:spLocks noChangeArrowheads="1"/>
            </p:cNvSpPr>
            <p:nvPr/>
          </p:nvSpPr>
          <p:spPr bwMode="auto">
            <a:xfrm>
              <a:off x="1790" y="3916"/>
              <a:ext cx="548" cy="2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4</a:t>
              </a: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=50A</a:t>
              </a:r>
            </a:p>
          </p:txBody>
        </p:sp>
        <p:sp>
          <p:nvSpPr>
            <p:cNvPr id="125988" name="Text Box 36"/>
            <p:cNvSpPr txBox="1">
              <a:spLocks noChangeArrowheads="1"/>
            </p:cNvSpPr>
            <p:nvPr/>
          </p:nvSpPr>
          <p:spPr bwMode="auto">
            <a:xfrm>
              <a:off x="838" y="3916"/>
              <a:ext cx="548" cy="2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5</a:t>
              </a: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=40A</a:t>
              </a:r>
            </a:p>
          </p:txBody>
        </p:sp>
        <p:sp>
          <p:nvSpPr>
            <p:cNvPr id="125989" name="Text Box 37"/>
            <p:cNvSpPr txBox="1">
              <a:spLocks noChangeArrowheads="1"/>
            </p:cNvSpPr>
            <p:nvPr/>
          </p:nvSpPr>
          <p:spPr bwMode="auto">
            <a:xfrm>
              <a:off x="113" y="2729"/>
              <a:ext cx="957" cy="2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  <a:r>
                <a:rPr lang="cs-CZ" altLang="cs-CZ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B </a:t>
              </a: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= 104,29A</a:t>
              </a:r>
            </a:p>
          </p:txBody>
        </p:sp>
        <p:sp>
          <p:nvSpPr>
            <p:cNvPr id="125990" name="Text Box 38"/>
            <p:cNvSpPr txBox="1">
              <a:spLocks noChangeArrowheads="1"/>
            </p:cNvSpPr>
            <p:nvPr/>
          </p:nvSpPr>
          <p:spPr bwMode="auto">
            <a:xfrm>
              <a:off x="158" y="3092"/>
              <a:ext cx="227" cy="2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sz="1600" b="1">
                  <a:solidFill>
                    <a:srgbClr val="0000FF"/>
                  </a:solidFill>
                  <a:latin typeface="Arial" panose="020B0604020202020204" pitchFamily="34" charset="0"/>
                </a:rPr>
                <a:t>U</a:t>
              </a:r>
              <a:r>
                <a:rPr lang="cs-CZ" altLang="cs-CZ" sz="1600" b="1" baseline="-25000">
                  <a:solidFill>
                    <a:srgbClr val="0000FF"/>
                  </a:solidFill>
                  <a:latin typeface="Arial" panose="020B0604020202020204" pitchFamily="34" charset="0"/>
                </a:rPr>
                <a:t>B</a:t>
              </a:r>
            </a:p>
          </p:txBody>
        </p:sp>
        <p:sp>
          <p:nvSpPr>
            <p:cNvPr id="125991" name="Line 39"/>
            <p:cNvSpPr>
              <a:spLocks noChangeShapeType="1"/>
            </p:cNvSpPr>
            <p:nvPr/>
          </p:nvSpPr>
          <p:spPr bwMode="auto">
            <a:xfrm>
              <a:off x="384" y="3013"/>
              <a:ext cx="0" cy="28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25992" name="Text Box 40"/>
            <p:cNvSpPr txBox="1">
              <a:spLocks noChangeArrowheads="1"/>
            </p:cNvSpPr>
            <p:nvPr/>
          </p:nvSpPr>
          <p:spPr bwMode="auto">
            <a:xfrm>
              <a:off x="2196" y="3091"/>
              <a:ext cx="872" cy="2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104,29 - 90</a:t>
              </a:r>
            </a:p>
          </p:txBody>
        </p:sp>
        <p:sp>
          <p:nvSpPr>
            <p:cNvPr id="125993" name="Text Box 41"/>
            <p:cNvSpPr txBox="1">
              <a:spLocks noChangeArrowheads="1"/>
            </p:cNvSpPr>
            <p:nvPr/>
          </p:nvSpPr>
          <p:spPr bwMode="auto">
            <a:xfrm>
              <a:off x="1233" y="3100"/>
              <a:ext cx="871" cy="2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FF0000"/>
                  </a:solidFill>
                  <a:latin typeface="Arial" panose="020B0604020202020204" pitchFamily="34" charset="0"/>
                </a:rPr>
                <a:t>104,29 - 40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59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59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5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59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59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5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59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59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5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5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59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59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259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59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954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63" name="Text Box 7"/>
          <p:cNvSpPr txBox="1">
            <a:spLocks noChangeArrowheads="1"/>
          </p:cNvSpPr>
          <p:nvPr/>
        </p:nvSpPr>
        <p:spPr bwMode="auto">
          <a:xfrm>
            <a:off x="107950" y="260350"/>
            <a:ext cx="8926513" cy="286450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defTabSz="1222375">
              <a:tabLst>
                <a:tab pos="628650" algn="l"/>
                <a:tab pos="1978025" algn="l"/>
                <a:tab pos="5475288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344613" defTabSz="1222375">
              <a:tabLst>
                <a:tab pos="628650" algn="l"/>
                <a:tab pos="1978025" algn="l"/>
                <a:tab pos="5475288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524000" defTabSz="1222375">
              <a:tabLst>
                <a:tab pos="628650" algn="l"/>
                <a:tab pos="1978025" algn="l"/>
                <a:tab pos="5475288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3388" defTabSz="1222375">
              <a:tabLst>
                <a:tab pos="628650" algn="l"/>
                <a:tab pos="1978025" algn="l"/>
                <a:tab pos="5475288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82775" defTabSz="1222375">
              <a:tabLst>
                <a:tab pos="628650" algn="l"/>
                <a:tab pos="1978025" algn="l"/>
                <a:tab pos="5475288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399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5475288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971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5475288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543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5475288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115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5475288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Příklad:</a:t>
            </a:r>
          </a:p>
          <a:p>
            <a:pPr>
              <a:spcBef>
                <a:spcPct val="50000"/>
              </a:spcBef>
            </a:pPr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Vypočítejte napájecí proudy </a:t>
            </a:r>
            <a:r>
              <a:rPr lang="cs-CZ" altLang="cs-CZ" b="1" dirty="0" smtClean="0">
                <a:solidFill>
                  <a:schemeClr val="bg2"/>
                </a:solidFill>
                <a:sym typeface="Symbol" panose="05050102010706020507" pitchFamily="18" charset="2"/>
              </a:rPr>
              <a:t>a úbytky napětí u </a:t>
            </a:r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vedení napájeného ze dvou stran U</a:t>
            </a:r>
            <a:r>
              <a:rPr lang="cs-CZ" altLang="cs-CZ" b="1" baseline="-25000" dirty="0">
                <a:solidFill>
                  <a:schemeClr val="bg2"/>
                </a:solidFill>
                <a:sym typeface="Symbol" panose="05050102010706020507" pitchFamily="18" charset="2"/>
              </a:rPr>
              <a:t>A</a:t>
            </a:r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 = </a:t>
            </a:r>
            <a:r>
              <a:rPr lang="cs-CZ" altLang="cs-CZ" b="1" dirty="0" smtClean="0">
                <a:solidFill>
                  <a:schemeClr val="bg2"/>
                </a:solidFill>
                <a:sym typeface="Symbol" panose="05050102010706020507" pitchFamily="18" charset="2"/>
              </a:rPr>
              <a:t>420 V, U</a:t>
            </a:r>
            <a:r>
              <a:rPr lang="cs-CZ" altLang="cs-CZ" b="1" baseline="-25000" dirty="0" smtClean="0">
                <a:solidFill>
                  <a:schemeClr val="bg2"/>
                </a:solidFill>
                <a:sym typeface="Symbol" panose="05050102010706020507" pitchFamily="18" charset="2"/>
              </a:rPr>
              <a:t>B</a:t>
            </a:r>
            <a:r>
              <a:rPr lang="cs-CZ" altLang="cs-CZ" b="1" dirty="0" smtClean="0">
                <a:solidFill>
                  <a:schemeClr val="bg2"/>
                </a:solidFill>
                <a:sym typeface="Symbol" panose="05050102010706020507" pitchFamily="18" charset="2"/>
              </a:rPr>
              <a:t> </a:t>
            </a:r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= </a:t>
            </a:r>
            <a:r>
              <a:rPr lang="cs-CZ" altLang="cs-CZ" b="1" dirty="0" smtClean="0">
                <a:solidFill>
                  <a:schemeClr val="bg2"/>
                </a:solidFill>
                <a:sym typeface="Symbol" panose="05050102010706020507" pitchFamily="18" charset="2"/>
              </a:rPr>
              <a:t>417 </a:t>
            </a:r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V, které je dlouhé </a:t>
            </a:r>
            <a:r>
              <a:rPr lang="cs-CZ" altLang="cs-CZ" b="1" dirty="0" smtClean="0">
                <a:solidFill>
                  <a:schemeClr val="bg2"/>
                </a:solidFill>
                <a:sym typeface="Symbol" panose="05050102010706020507" pitchFamily="18" charset="2"/>
              </a:rPr>
              <a:t>650m</a:t>
            </a:r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. Materiál vodiče je měď průřez </a:t>
            </a:r>
            <a:r>
              <a:rPr lang="cs-CZ" altLang="cs-CZ" b="1" dirty="0" smtClean="0">
                <a:solidFill>
                  <a:schemeClr val="bg2"/>
                </a:solidFill>
                <a:sym typeface="Symbol" panose="05050102010706020507" pitchFamily="18" charset="2"/>
              </a:rPr>
              <a:t>70 </a:t>
            </a:r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mm</a:t>
            </a:r>
            <a:r>
              <a:rPr lang="cs-CZ" altLang="cs-CZ" b="1" baseline="30000" dirty="0">
                <a:solidFill>
                  <a:schemeClr val="bg2"/>
                </a:solidFill>
                <a:sym typeface="Symbol" panose="05050102010706020507" pitchFamily="18" charset="2"/>
              </a:rPr>
              <a:t>2</a:t>
            </a:r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I1 = </a:t>
            </a:r>
            <a:r>
              <a:rPr lang="cs-CZ" altLang="cs-CZ" b="1" dirty="0" smtClean="0">
                <a:solidFill>
                  <a:schemeClr val="bg2"/>
                </a:solidFill>
                <a:sym typeface="Symbol" panose="05050102010706020507" pitchFamily="18" charset="2"/>
              </a:rPr>
              <a:t>35 </a:t>
            </a:r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A	</a:t>
            </a:r>
            <a:r>
              <a:rPr lang="cs-CZ" altLang="cs-CZ" b="1" dirty="0" smtClean="0">
                <a:solidFill>
                  <a:schemeClr val="bg2"/>
                </a:solidFill>
                <a:sym typeface="Symbol" panose="05050102010706020507" pitchFamily="18" charset="2"/>
              </a:rPr>
              <a:t>vzdálenosti </a:t>
            </a:r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od </a:t>
            </a:r>
            <a:r>
              <a:rPr lang="cs-CZ" altLang="cs-CZ" b="1" dirty="0" smtClean="0">
                <a:solidFill>
                  <a:schemeClr val="bg2"/>
                </a:solidFill>
                <a:sym typeface="Symbol" panose="05050102010706020507" pitchFamily="18" charset="2"/>
              </a:rPr>
              <a:t>počátku A </a:t>
            </a:r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	</a:t>
            </a:r>
            <a:r>
              <a:rPr lang="cs-CZ" altLang="cs-CZ" b="1" dirty="0" smtClean="0">
                <a:solidFill>
                  <a:schemeClr val="bg2"/>
                </a:solidFill>
                <a:sym typeface="Symbol" panose="05050102010706020507" pitchFamily="18" charset="2"/>
              </a:rPr>
              <a:t>95 </a:t>
            </a:r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m </a:t>
            </a:r>
          </a:p>
          <a:p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I2 = </a:t>
            </a:r>
            <a:r>
              <a:rPr lang="cs-CZ" altLang="cs-CZ" b="1" dirty="0" smtClean="0">
                <a:solidFill>
                  <a:schemeClr val="bg2"/>
                </a:solidFill>
                <a:sym typeface="Symbol" panose="05050102010706020507" pitchFamily="18" charset="2"/>
              </a:rPr>
              <a:t>38 </a:t>
            </a:r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A		</a:t>
            </a:r>
            <a:r>
              <a:rPr lang="cs-CZ" altLang="cs-CZ" b="1" dirty="0" smtClean="0">
                <a:solidFill>
                  <a:schemeClr val="bg2"/>
                </a:solidFill>
                <a:sym typeface="Symbol" panose="05050102010706020507" pitchFamily="18" charset="2"/>
              </a:rPr>
              <a:t>150 </a:t>
            </a:r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m</a:t>
            </a:r>
          </a:p>
          <a:p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I3 = </a:t>
            </a:r>
            <a:r>
              <a:rPr lang="cs-CZ" altLang="cs-CZ" b="1" dirty="0" smtClean="0">
                <a:solidFill>
                  <a:schemeClr val="bg2"/>
                </a:solidFill>
                <a:sym typeface="Symbol" panose="05050102010706020507" pitchFamily="18" charset="2"/>
              </a:rPr>
              <a:t>49 </a:t>
            </a:r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A		</a:t>
            </a:r>
            <a:r>
              <a:rPr lang="cs-CZ" altLang="cs-CZ" b="1" dirty="0" smtClean="0">
                <a:solidFill>
                  <a:schemeClr val="bg2"/>
                </a:solidFill>
                <a:sym typeface="Symbol" panose="05050102010706020507" pitchFamily="18" charset="2"/>
              </a:rPr>
              <a:t>230 </a:t>
            </a:r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m</a:t>
            </a:r>
          </a:p>
          <a:p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I4 = </a:t>
            </a:r>
            <a:r>
              <a:rPr lang="cs-CZ" altLang="cs-CZ" b="1" dirty="0" smtClean="0">
                <a:solidFill>
                  <a:schemeClr val="bg2"/>
                </a:solidFill>
                <a:sym typeface="Symbol" panose="05050102010706020507" pitchFamily="18" charset="2"/>
              </a:rPr>
              <a:t>68 </a:t>
            </a:r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A		</a:t>
            </a:r>
            <a:r>
              <a:rPr lang="cs-CZ" altLang="cs-CZ" b="1" dirty="0" smtClean="0">
                <a:solidFill>
                  <a:schemeClr val="bg2"/>
                </a:solidFill>
                <a:sym typeface="Symbol" panose="05050102010706020507" pitchFamily="18" charset="2"/>
              </a:rPr>
              <a:t>350 </a:t>
            </a:r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m</a:t>
            </a:r>
          </a:p>
          <a:p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I5 = </a:t>
            </a:r>
            <a:r>
              <a:rPr lang="cs-CZ" altLang="cs-CZ" b="1" dirty="0" smtClean="0">
                <a:solidFill>
                  <a:schemeClr val="bg2"/>
                </a:solidFill>
                <a:sym typeface="Symbol" panose="05050102010706020507" pitchFamily="18" charset="2"/>
              </a:rPr>
              <a:t>45 </a:t>
            </a:r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A		</a:t>
            </a:r>
            <a:r>
              <a:rPr lang="cs-CZ" altLang="cs-CZ" b="1" dirty="0" smtClean="0">
                <a:solidFill>
                  <a:schemeClr val="bg2"/>
                </a:solidFill>
                <a:sym typeface="Symbol" panose="05050102010706020507" pitchFamily="18" charset="2"/>
              </a:rPr>
              <a:t>480 </a:t>
            </a:r>
            <a:r>
              <a:rPr lang="cs-CZ" altLang="cs-CZ" b="1" dirty="0">
                <a:solidFill>
                  <a:schemeClr val="bg2"/>
                </a:solidFill>
                <a:sym typeface="Symbol" panose="05050102010706020507" pitchFamily="18" charset="2"/>
              </a:rPr>
              <a:t>m</a:t>
            </a:r>
          </a:p>
        </p:txBody>
      </p:sp>
      <p:sp>
        <p:nvSpPr>
          <p:cNvPr id="121865" name="Text Box 9"/>
          <p:cNvSpPr txBox="1">
            <a:spLocks noChangeArrowheads="1"/>
          </p:cNvSpPr>
          <p:nvPr/>
        </p:nvSpPr>
        <p:spPr bwMode="auto">
          <a:xfrm>
            <a:off x="179388" y="6319838"/>
            <a:ext cx="4681537" cy="4222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344613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524000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3388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82775" defTabSz="1222375"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399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971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543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11575" defTabSz="1222375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1978025" algn="l"/>
                <a:tab pos="2149475" algn="l"/>
                <a:tab pos="2422525" algn="l"/>
                <a:tab pos="2606675" algn="l"/>
                <a:tab pos="5383213" algn="l"/>
                <a:tab pos="6103938" algn="l"/>
                <a:tab pos="806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>
                <a:solidFill>
                  <a:schemeClr val="bg2"/>
                </a:solidFill>
                <a:sym typeface="Symbol" panose="05050102010706020507" pitchFamily="18" charset="2"/>
              </a:rPr>
              <a:t>I</a:t>
            </a:r>
            <a:r>
              <a:rPr lang="cs-CZ" altLang="cs-CZ" sz="2000" b="1" baseline="-25000">
                <a:solidFill>
                  <a:schemeClr val="bg2"/>
                </a:solidFill>
                <a:sym typeface="Symbol" panose="05050102010706020507" pitchFamily="18" charset="2"/>
              </a:rPr>
              <a:t>A</a:t>
            </a:r>
            <a:r>
              <a:rPr lang="cs-CZ" altLang="cs-CZ" sz="2000" b="1">
                <a:solidFill>
                  <a:schemeClr val="bg2"/>
                </a:solidFill>
                <a:sym typeface="Symbol" panose="05050102010706020507" pitchFamily="18" charset="2"/>
              </a:rPr>
              <a:t> = I</a:t>
            </a:r>
            <a:r>
              <a:rPr lang="cs-CZ" altLang="cs-CZ" sz="2000" b="1" baseline="-25000">
                <a:solidFill>
                  <a:schemeClr val="bg2"/>
                </a:solidFill>
                <a:sym typeface="Symbol" panose="05050102010706020507" pitchFamily="18" charset="2"/>
              </a:rPr>
              <a:t>n</a:t>
            </a:r>
            <a:r>
              <a:rPr lang="cs-CZ" altLang="cs-CZ" sz="2000" b="1">
                <a:solidFill>
                  <a:schemeClr val="bg2"/>
                </a:solidFill>
                <a:sym typeface="Symbol" panose="05050102010706020507" pitchFamily="18" charset="2"/>
              </a:rPr>
              <a:t>  – I</a:t>
            </a:r>
            <a:r>
              <a:rPr lang="cs-CZ" altLang="cs-CZ" sz="2000" b="1" baseline="-25000">
                <a:solidFill>
                  <a:schemeClr val="bg2"/>
                </a:solidFill>
                <a:sym typeface="Symbol" panose="05050102010706020507" pitchFamily="18" charset="2"/>
              </a:rPr>
              <a:t>B</a:t>
            </a:r>
            <a:r>
              <a:rPr lang="cs-CZ" altLang="cs-CZ" sz="2000" b="1">
                <a:solidFill>
                  <a:schemeClr val="bg2"/>
                </a:solidFill>
                <a:sym typeface="Symbol" panose="05050102010706020507" pitchFamily="18" charset="2"/>
              </a:rPr>
              <a:t> = 200 – 104,29 = 95,71 A</a:t>
            </a:r>
            <a:endParaRPr lang="cs-CZ" altLang="cs-CZ" sz="2000" b="1" u="sng" baseline="-25000">
              <a:solidFill>
                <a:schemeClr val="bg2"/>
              </a:solidFill>
              <a:latin typeface="Comic Sans MS" panose="030F0702030302020204" pitchFamily="66" charset="0"/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496969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18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18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18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18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18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18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18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1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865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2700338" y="115888"/>
            <a:ext cx="2808287" cy="814387"/>
          </a:xfrm>
          <a:noFill/>
        </p:spPr>
        <p:txBody>
          <a:bodyPr lIns="36000" tIns="36000" rIns="36000">
            <a:spAutoFit/>
          </a:bodyPr>
          <a:lstStyle/>
          <a:p>
            <a:r>
              <a:rPr lang="cs-CZ" altLang="cs-CZ" sz="4000" b="1" u="sng">
                <a:solidFill>
                  <a:schemeClr val="bg2"/>
                </a:solidFill>
                <a:latin typeface="Comic Sans MS" panose="030F0702030302020204" pitchFamily="66" charset="0"/>
              </a:rPr>
              <a:t>Zdroj:</a:t>
            </a:r>
            <a:r>
              <a:rPr lang="cs-CZ" altLang="cs-CZ" sz="4800" b="1" u="sng">
                <a:solidFill>
                  <a:schemeClr val="bg2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323850" y="1484313"/>
            <a:ext cx="8640763" cy="10064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3321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3321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3321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3321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3321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321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321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321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321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000" b="1">
                <a:solidFill>
                  <a:schemeClr val="bg2"/>
                </a:solidFill>
              </a:rPr>
              <a:t>Němeček	Přenos a rozvod elektrické energie </a:t>
            </a:r>
          </a:p>
          <a:p>
            <a:r>
              <a:rPr lang="cs-CZ" altLang="cs-CZ" sz="2000" b="1">
                <a:solidFill>
                  <a:schemeClr val="bg2"/>
                </a:solidFill>
              </a:rPr>
              <a:t>Konstantin Schejbal	Elektroenergetika II</a:t>
            </a:r>
          </a:p>
          <a:p>
            <a:r>
              <a:rPr lang="cs-CZ" altLang="cs-CZ" sz="2000" b="1">
                <a:solidFill>
                  <a:schemeClr val="bg2"/>
                </a:solidFill>
                <a:hlinkClick r:id="rId2"/>
              </a:rPr>
              <a:t>www.powerwiki.cz</a:t>
            </a:r>
            <a:r>
              <a:rPr lang="cs-CZ" altLang="cs-CZ" sz="2000" b="1">
                <a:solidFill>
                  <a:schemeClr val="bg2"/>
                </a:solidFill>
              </a:rPr>
              <a:t>	Přenosová a distribuční soustava</a:t>
            </a: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4572000" y="6375400"/>
            <a:ext cx="4464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/>
              <a:t>Materiál je určen pouze pro studijní účely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7325"/>
            <a:ext cx="8218487" cy="793750"/>
          </a:xfrm>
        </p:spPr>
        <p:txBody>
          <a:bodyPr/>
          <a:lstStyle/>
          <a:p>
            <a:r>
              <a:rPr lang="cs-CZ" altLang="cs-CZ" b="1" u="sng">
                <a:solidFill>
                  <a:schemeClr val="bg2"/>
                </a:solidFill>
                <a:effectLst/>
              </a:rPr>
              <a:t>Indukčnost</a:t>
            </a:r>
          </a:p>
        </p:txBody>
      </p:sp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250825" y="1265238"/>
            <a:ext cx="8675688" cy="27400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162050"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41438"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20825"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1222375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1222375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1222375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1222375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 dirty="0">
                <a:solidFill>
                  <a:schemeClr val="bg2"/>
                </a:solidFill>
              </a:rPr>
              <a:t>Při průchodu proudu vzniká v okolí vodiče elektromagnetické pole, které působí na okolní vodiče i na samotný vodič </a:t>
            </a:r>
            <a:r>
              <a:rPr lang="cs-CZ" altLang="cs-CZ" sz="2000" b="1" dirty="0">
                <a:solidFill>
                  <a:schemeClr val="bg2"/>
                </a:solidFill>
                <a:sym typeface="Symbol" panose="05050102010706020507" pitchFamily="18" charset="2"/>
              </a:rPr>
              <a:t> </a:t>
            </a:r>
            <a:r>
              <a:rPr lang="cs-CZ" altLang="cs-CZ" sz="2000" b="1" u="sng" dirty="0">
                <a:solidFill>
                  <a:schemeClr val="bg2"/>
                </a:solidFill>
                <a:sym typeface="Symbol" panose="05050102010706020507" pitchFamily="18" charset="2"/>
              </a:rPr>
              <a:t>každé vedení vykazuje indukčnost.</a:t>
            </a:r>
          </a:p>
          <a:p>
            <a:pPr>
              <a:spcBef>
                <a:spcPct val="50000"/>
              </a:spcBef>
            </a:pPr>
            <a:r>
              <a:rPr lang="cs-CZ" altLang="cs-CZ" sz="2000" b="1" u="sng" dirty="0">
                <a:solidFill>
                  <a:schemeClr val="bg2"/>
                </a:solidFill>
                <a:sym typeface="Symbol" panose="05050102010706020507" pitchFamily="18" charset="2"/>
              </a:rPr>
              <a:t>Při výpočtu předpokládáme</a:t>
            </a:r>
            <a:r>
              <a:rPr lang="cs-CZ" altLang="cs-CZ" sz="2000" b="1" dirty="0">
                <a:solidFill>
                  <a:schemeClr val="bg2"/>
                </a:solidFill>
                <a:sym typeface="Symbol" panose="05050102010706020507" pitchFamily="18" charset="2"/>
              </a:rPr>
              <a:t>: 	</a:t>
            </a:r>
            <a:r>
              <a:rPr lang="cs-CZ" altLang="cs-CZ" sz="2800" b="1" dirty="0">
                <a:solidFill>
                  <a:schemeClr val="bg2"/>
                </a:solidFill>
                <a:sym typeface="Symbol" panose="05050102010706020507" pitchFamily="18" charset="2"/>
              </a:rPr>
              <a:t>r  d   l</a:t>
            </a:r>
          </a:p>
          <a:p>
            <a:pPr>
              <a:spcBef>
                <a:spcPct val="50000"/>
              </a:spcBef>
            </a:pPr>
            <a:r>
              <a:rPr lang="cs-CZ" altLang="cs-CZ" sz="2000" b="1" dirty="0">
                <a:solidFill>
                  <a:schemeClr val="bg2"/>
                </a:solidFill>
                <a:sym typeface="Symbol" panose="05050102010706020507" pitchFamily="18" charset="2"/>
              </a:rPr>
              <a:t>kde	r	-	poloměr vodiče</a:t>
            </a:r>
          </a:p>
          <a:p>
            <a:r>
              <a:rPr lang="cs-CZ" altLang="cs-CZ" sz="2000" b="1" dirty="0">
                <a:solidFill>
                  <a:schemeClr val="bg2"/>
                </a:solidFill>
                <a:sym typeface="Symbol" panose="05050102010706020507" pitchFamily="18" charset="2"/>
              </a:rPr>
              <a:t>	d	-	vzdálenost vodičů</a:t>
            </a:r>
          </a:p>
          <a:p>
            <a:r>
              <a:rPr lang="cs-CZ" altLang="cs-CZ" sz="2000" b="1" dirty="0">
                <a:solidFill>
                  <a:schemeClr val="bg2"/>
                </a:solidFill>
                <a:sym typeface="Symbol" panose="05050102010706020507" pitchFamily="18" charset="2"/>
              </a:rPr>
              <a:t>	l	-	délka vodiče		</a:t>
            </a:r>
          </a:p>
        </p:txBody>
      </p:sp>
      <p:sp>
        <p:nvSpPr>
          <p:cNvPr id="69639" name="Text Box 7"/>
          <p:cNvSpPr txBox="1">
            <a:spLocks noChangeArrowheads="1"/>
          </p:cNvSpPr>
          <p:nvPr/>
        </p:nvSpPr>
        <p:spPr bwMode="auto">
          <a:xfrm>
            <a:off x="250825" y="4479925"/>
            <a:ext cx="8675688" cy="13970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defTabSz="1222375">
              <a:tabLst>
                <a:tab pos="273050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162050" defTabSz="1222375">
              <a:tabLst>
                <a:tab pos="273050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41438" defTabSz="1222375">
              <a:tabLst>
                <a:tab pos="273050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20825" defTabSz="1222375">
              <a:tabLst>
                <a:tab pos="273050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1222375">
              <a:tabLst>
                <a:tab pos="273050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1222375" fontAlgn="base">
              <a:spcBef>
                <a:spcPct val="0"/>
              </a:spcBef>
              <a:spcAft>
                <a:spcPct val="0"/>
              </a:spcAft>
              <a:tabLst>
                <a:tab pos="273050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1222375" fontAlgn="base">
              <a:spcBef>
                <a:spcPct val="0"/>
              </a:spcBef>
              <a:spcAft>
                <a:spcPct val="0"/>
              </a:spcAft>
              <a:tabLst>
                <a:tab pos="273050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1222375" fontAlgn="base">
              <a:spcBef>
                <a:spcPct val="0"/>
              </a:spcBef>
              <a:spcAft>
                <a:spcPct val="0"/>
              </a:spcAft>
              <a:tabLst>
                <a:tab pos="273050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1222375" fontAlgn="base">
              <a:spcBef>
                <a:spcPct val="0"/>
              </a:spcBef>
              <a:spcAft>
                <a:spcPct val="0"/>
              </a:spcAft>
              <a:tabLst>
                <a:tab pos="273050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400" b="1" u="sng" dirty="0">
                <a:solidFill>
                  <a:schemeClr val="bg2"/>
                </a:solidFill>
              </a:rPr>
              <a:t>Jaká indukčnost </a:t>
            </a:r>
            <a:r>
              <a:rPr lang="cs-CZ" altLang="cs-CZ" sz="2400" b="1" u="sng" dirty="0" smtClean="0">
                <a:solidFill>
                  <a:schemeClr val="bg2"/>
                </a:solidFill>
              </a:rPr>
              <a:t>na vodiči se </a:t>
            </a:r>
            <a:r>
              <a:rPr lang="cs-CZ" altLang="cs-CZ" sz="2400" b="1" u="sng" dirty="0">
                <a:solidFill>
                  <a:schemeClr val="bg2"/>
                </a:solidFill>
              </a:rPr>
              <a:t>projevuje: </a:t>
            </a:r>
          </a:p>
          <a:p>
            <a:r>
              <a:rPr lang="cs-CZ" altLang="cs-CZ" sz="2000" b="1" dirty="0">
                <a:solidFill>
                  <a:schemeClr val="bg2"/>
                </a:solidFill>
              </a:rPr>
              <a:t>*	vlastní indukčnost v okolí vodiče</a:t>
            </a:r>
          </a:p>
          <a:p>
            <a:r>
              <a:rPr lang="cs-CZ" altLang="cs-CZ" sz="2000" b="1" dirty="0">
                <a:solidFill>
                  <a:schemeClr val="bg2"/>
                </a:solidFill>
              </a:rPr>
              <a:t>*	vlastní indukčnost uvnitř vodiče</a:t>
            </a:r>
          </a:p>
          <a:p>
            <a:r>
              <a:rPr lang="cs-CZ" altLang="cs-CZ" sz="2000" b="1" dirty="0">
                <a:solidFill>
                  <a:schemeClr val="bg2"/>
                </a:solidFill>
              </a:rPr>
              <a:t>*	vzájemná indukčnost mezi vodiči</a:t>
            </a:r>
            <a:endParaRPr lang="cs-CZ" altLang="cs-CZ" sz="2400" b="1" dirty="0">
              <a:solidFill>
                <a:schemeClr val="bg2"/>
              </a:solidFill>
              <a:sym typeface="Symbol" panose="05050102010706020507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96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96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9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9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9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9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96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96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96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96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7325"/>
            <a:ext cx="8218487" cy="793750"/>
          </a:xfrm>
        </p:spPr>
        <p:txBody>
          <a:bodyPr/>
          <a:lstStyle/>
          <a:p>
            <a:r>
              <a:rPr lang="cs-CZ" altLang="cs-CZ" b="1" u="sng">
                <a:solidFill>
                  <a:schemeClr val="bg2"/>
                </a:solidFill>
                <a:effectLst/>
              </a:rPr>
              <a:t>Indukčnost</a:t>
            </a:r>
          </a:p>
        </p:txBody>
      </p:sp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287338" y="1125538"/>
            <a:ext cx="8677275" cy="34702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162050"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41438"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20825"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1222375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1222375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1222375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1222375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 dirty="0">
                <a:solidFill>
                  <a:schemeClr val="bg2"/>
                </a:solidFill>
                <a:sym typeface="Symbol" panose="05050102010706020507" pitchFamily="18" charset="2"/>
              </a:rPr>
              <a:t>Může způsobit vzájemná indukčnost nesymetrii na vedení (různé indukční reaktance jednotlivých vodičů) ?</a:t>
            </a:r>
          </a:p>
          <a:p>
            <a:r>
              <a:rPr lang="cs-CZ" altLang="cs-CZ" sz="2000" b="1" u="sng" dirty="0">
                <a:solidFill>
                  <a:schemeClr val="bg2"/>
                </a:solidFill>
                <a:sym typeface="Symbol" panose="05050102010706020507" pitchFamily="18" charset="2"/>
              </a:rPr>
              <a:t>Vzájemná indukčnost závisí na vzdálenosti jednotlivých vodičů  jestliže bude různá vzdálenost jednotlivých fází, bude i různá vzájemná indukčnost.</a:t>
            </a:r>
          </a:p>
          <a:p>
            <a:pPr>
              <a:spcBef>
                <a:spcPct val="50000"/>
              </a:spcBef>
            </a:pPr>
            <a:r>
              <a:rPr lang="cs-CZ" altLang="cs-CZ" sz="2000" b="1" dirty="0">
                <a:solidFill>
                  <a:schemeClr val="bg2"/>
                </a:solidFill>
                <a:sym typeface="Symbol" panose="05050102010706020507" pitchFamily="18" charset="2"/>
              </a:rPr>
              <a:t>Jaké musí být uspořádání vodičů, aby vodiče měly stejnou vzájemnou indukčnost ?</a:t>
            </a:r>
          </a:p>
          <a:p>
            <a:r>
              <a:rPr lang="cs-CZ" altLang="cs-CZ" sz="2000" b="1" u="sng" dirty="0">
                <a:solidFill>
                  <a:schemeClr val="bg2"/>
                </a:solidFill>
                <a:sym typeface="Symbol" panose="05050102010706020507" pitchFamily="18" charset="2"/>
              </a:rPr>
              <a:t>Do rovnostranného trojúhelníka</a:t>
            </a:r>
            <a:r>
              <a:rPr lang="cs-CZ" altLang="cs-CZ" sz="2000" b="1" dirty="0">
                <a:solidFill>
                  <a:schemeClr val="bg2"/>
                </a:solidFill>
                <a:sym typeface="Symbol" panose="05050102010706020507" pitchFamily="18" charset="2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cs-CZ" altLang="cs-CZ" sz="2000" b="1" dirty="0">
                <a:solidFill>
                  <a:schemeClr val="bg2"/>
                </a:solidFill>
                <a:sym typeface="Symbol" panose="05050102010706020507" pitchFamily="18" charset="2"/>
              </a:rPr>
              <a:t>Jaké mohou být důsledky nesymetrického uspořádání vodičů ?</a:t>
            </a:r>
          </a:p>
          <a:p>
            <a:r>
              <a:rPr lang="cs-CZ" altLang="cs-CZ" sz="2000" b="1" u="sng" dirty="0">
                <a:solidFill>
                  <a:schemeClr val="bg2"/>
                </a:solidFill>
                <a:sym typeface="Symbol" panose="05050102010706020507" pitchFamily="18" charset="2"/>
              </a:rPr>
              <a:t>Různé úbytky napětí na jednotlivých fázích</a:t>
            </a:r>
            <a:r>
              <a:rPr lang="cs-CZ" altLang="cs-CZ" sz="2000" b="1" dirty="0">
                <a:solidFill>
                  <a:schemeClr val="bg2"/>
                </a:solidFill>
                <a:sym typeface="Symbol" panose="05050102010706020507" pitchFamily="18" charset="2"/>
              </a:rPr>
              <a:t>  </a:t>
            </a:r>
          </a:p>
        </p:txBody>
      </p:sp>
      <p:grpSp>
        <p:nvGrpSpPr>
          <p:cNvPr id="4" name="Skupina 3"/>
          <p:cNvGrpSpPr/>
          <p:nvPr/>
        </p:nvGrpSpPr>
        <p:grpSpPr>
          <a:xfrm>
            <a:off x="971600" y="4958173"/>
            <a:ext cx="1692188" cy="1528684"/>
            <a:chOff x="971600" y="4958173"/>
            <a:chExt cx="1692188" cy="1528684"/>
          </a:xfrm>
        </p:grpSpPr>
        <p:sp>
          <p:nvSpPr>
            <p:cNvPr id="2" name="Rovnoramenný trojúhelník 1"/>
            <p:cNvSpPr/>
            <p:nvPr/>
          </p:nvSpPr>
          <p:spPr bwMode="auto">
            <a:xfrm>
              <a:off x="971600" y="5013176"/>
              <a:ext cx="1584176" cy="1365669"/>
            </a:xfrm>
            <a:prstGeom prst="triangle">
              <a:avLst/>
            </a:prstGeom>
            <a:noFill/>
            <a:ln w="6350" cap="flat" cmpd="sng" algn="ctr">
              <a:solidFill>
                <a:srgbClr val="00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endParaRPr>
            </a:p>
          </p:txBody>
        </p:sp>
        <p:sp>
          <p:nvSpPr>
            <p:cNvPr id="3" name="Ovál 2"/>
            <p:cNvSpPr/>
            <p:nvPr/>
          </p:nvSpPr>
          <p:spPr bwMode="auto">
            <a:xfrm>
              <a:off x="2447764" y="6270833"/>
              <a:ext cx="216024" cy="216024"/>
            </a:xfrm>
            <a:prstGeom prst="ellipse">
              <a:avLst/>
            </a:prstGeom>
            <a:solidFill>
              <a:srgbClr val="000000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endParaRPr>
            </a:p>
          </p:txBody>
        </p:sp>
        <p:sp>
          <p:nvSpPr>
            <p:cNvPr id="6" name="Ovál 5"/>
            <p:cNvSpPr/>
            <p:nvPr/>
          </p:nvSpPr>
          <p:spPr bwMode="auto">
            <a:xfrm>
              <a:off x="971600" y="6270833"/>
              <a:ext cx="216024" cy="216024"/>
            </a:xfrm>
            <a:prstGeom prst="ellipse">
              <a:avLst/>
            </a:prstGeom>
            <a:solidFill>
              <a:srgbClr val="000000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endParaRPr>
            </a:p>
          </p:txBody>
        </p:sp>
        <p:sp>
          <p:nvSpPr>
            <p:cNvPr id="7" name="Ovál 6"/>
            <p:cNvSpPr/>
            <p:nvPr/>
          </p:nvSpPr>
          <p:spPr bwMode="auto">
            <a:xfrm>
              <a:off x="1655676" y="4958173"/>
              <a:ext cx="216024" cy="216024"/>
            </a:xfrm>
            <a:prstGeom prst="ellipse">
              <a:avLst/>
            </a:prstGeom>
            <a:solidFill>
              <a:srgbClr val="000000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endParaRPr>
            </a:p>
          </p:txBody>
        </p:sp>
      </p:grpSp>
      <p:grpSp>
        <p:nvGrpSpPr>
          <p:cNvPr id="10" name="Skupina 9"/>
          <p:cNvGrpSpPr/>
          <p:nvPr/>
        </p:nvGrpSpPr>
        <p:grpSpPr>
          <a:xfrm>
            <a:off x="4625975" y="5769260"/>
            <a:ext cx="2790341" cy="218221"/>
            <a:chOff x="4625975" y="5769260"/>
            <a:chExt cx="2790341" cy="218221"/>
          </a:xfrm>
        </p:grpSpPr>
        <p:cxnSp>
          <p:nvCxnSpPr>
            <p:cNvPr id="8" name="Přímá spojnice 7"/>
            <p:cNvCxnSpPr/>
            <p:nvPr/>
          </p:nvCxnSpPr>
          <p:spPr bwMode="auto">
            <a:xfrm>
              <a:off x="4788024" y="5877272"/>
              <a:ext cx="2520280" cy="0"/>
            </a:xfrm>
            <a:prstGeom prst="line">
              <a:avLst/>
            </a:prstGeom>
            <a:solidFill>
              <a:srgbClr val="CCFFCC"/>
            </a:solidFill>
            <a:ln w="6350" cap="flat" cmpd="sng" algn="ctr">
              <a:solidFill>
                <a:srgbClr val="00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9" name="Ovál 8"/>
            <p:cNvSpPr/>
            <p:nvPr/>
          </p:nvSpPr>
          <p:spPr bwMode="auto">
            <a:xfrm>
              <a:off x="5910598" y="5769260"/>
              <a:ext cx="216024" cy="216024"/>
            </a:xfrm>
            <a:prstGeom prst="ellipse">
              <a:avLst/>
            </a:prstGeom>
            <a:solidFill>
              <a:srgbClr val="000000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endParaRPr>
            </a:p>
          </p:txBody>
        </p:sp>
        <p:sp>
          <p:nvSpPr>
            <p:cNvPr id="12" name="Ovál 11"/>
            <p:cNvSpPr/>
            <p:nvPr/>
          </p:nvSpPr>
          <p:spPr bwMode="auto">
            <a:xfrm>
              <a:off x="4625975" y="5771457"/>
              <a:ext cx="216024" cy="216024"/>
            </a:xfrm>
            <a:prstGeom prst="ellipse">
              <a:avLst/>
            </a:prstGeom>
            <a:solidFill>
              <a:srgbClr val="000000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endParaRPr>
            </a:p>
          </p:txBody>
        </p:sp>
        <p:sp>
          <p:nvSpPr>
            <p:cNvPr id="13" name="Ovál 12"/>
            <p:cNvSpPr/>
            <p:nvPr/>
          </p:nvSpPr>
          <p:spPr bwMode="auto">
            <a:xfrm>
              <a:off x="7200292" y="5769260"/>
              <a:ext cx="216024" cy="216024"/>
            </a:xfrm>
            <a:prstGeom prst="ellipse">
              <a:avLst/>
            </a:prstGeom>
            <a:solidFill>
              <a:srgbClr val="000000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0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0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06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06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7325"/>
            <a:ext cx="8218487" cy="793750"/>
          </a:xfrm>
        </p:spPr>
        <p:txBody>
          <a:bodyPr/>
          <a:lstStyle/>
          <a:p>
            <a:r>
              <a:rPr lang="cs-CZ" altLang="cs-CZ" b="1" u="sng">
                <a:solidFill>
                  <a:schemeClr val="bg2"/>
                </a:solidFill>
                <a:effectLst/>
              </a:rPr>
              <a:t>Transpozice (křížení) vedení</a:t>
            </a:r>
          </a:p>
        </p:txBody>
      </p:sp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287338" y="1652588"/>
            <a:ext cx="8677275" cy="14890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162050"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41438"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20825"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1222375"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1222375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1222375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1222375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1222375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1165225" algn="l"/>
                <a:tab pos="1349375" algn="l"/>
                <a:tab pos="2606675" algn="l"/>
                <a:tab pos="4217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 dirty="0">
                <a:solidFill>
                  <a:schemeClr val="bg2"/>
                </a:solidFill>
                <a:sym typeface="Symbol" panose="05050102010706020507" pitchFamily="18" charset="2"/>
              </a:rPr>
              <a:t>Transpozice je vystřídání (výměna poloh) jednotlivých vodičů na stožárech po určitém úseku vedení. Jednotlivé úseky jsou pak stejné a je i stejná vzájemná indukčnost a výsledná indukčnost vedení.</a:t>
            </a:r>
          </a:p>
          <a:p>
            <a:pPr>
              <a:spcBef>
                <a:spcPct val="50000"/>
              </a:spcBef>
            </a:pPr>
            <a:r>
              <a:rPr lang="cs-CZ" altLang="cs-CZ" sz="2000" b="1" dirty="0">
                <a:solidFill>
                  <a:schemeClr val="bg2"/>
                </a:solidFill>
                <a:sym typeface="Symbol" panose="05050102010706020507" pitchFamily="18" charset="2"/>
              </a:rPr>
              <a:t>Provádí se na vedení vvn a </a:t>
            </a:r>
            <a:r>
              <a:rPr lang="cs-CZ" altLang="cs-CZ" sz="2000" b="1" dirty="0" err="1">
                <a:solidFill>
                  <a:schemeClr val="bg2"/>
                </a:solidFill>
                <a:sym typeface="Symbol" panose="05050102010706020507" pitchFamily="18" charset="2"/>
              </a:rPr>
              <a:t>zvn</a:t>
            </a:r>
            <a:r>
              <a:rPr lang="cs-CZ" altLang="cs-CZ" sz="2000" b="1" dirty="0">
                <a:solidFill>
                  <a:schemeClr val="bg2"/>
                </a:solidFill>
                <a:sym typeface="Symbol" panose="05050102010706020507" pitchFamily="18" charset="2"/>
              </a:rPr>
              <a:t>, zhruba po 100 – 200 km délky vedení.</a:t>
            </a:r>
          </a:p>
        </p:txBody>
      </p:sp>
      <p:sp>
        <p:nvSpPr>
          <p:cNvPr id="71685" name="Line 5"/>
          <p:cNvSpPr>
            <a:spLocks noChangeShapeType="1"/>
          </p:cNvSpPr>
          <p:nvPr/>
        </p:nvSpPr>
        <p:spPr bwMode="auto">
          <a:xfrm>
            <a:off x="1331913" y="4076700"/>
            <a:ext cx="0" cy="1584325"/>
          </a:xfrm>
          <a:prstGeom prst="line">
            <a:avLst/>
          </a:prstGeom>
          <a:noFill/>
          <a:ln w="12700">
            <a:solidFill>
              <a:srgbClr val="00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71686" name="Line 6"/>
          <p:cNvSpPr>
            <a:spLocks noChangeShapeType="1"/>
          </p:cNvSpPr>
          <p:nvPr/>
        </p:nvSpPr>
        <p:spPr bwMode="auto">
          <a:xfrm>
            <a:off x="7308850" y="4076700"/>
            <a:ext cx="0" cy="1584325"/>
          </a:xfrm>
          <a:prstGeom prst="line">
            <a:avLst/>
          </a:prstGeom>
          <a:noFill/>
          <a:ln w="12700">
            <a:solidFill>
              <a:srgbClr val="00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71687" name="Line 7"/>
          <p:cNvSpPr>
            <a:spLocks noChangeShapeType="1"/>
          </p:cNvSpPr>
          <p:nvPr/>
        </p:nvSpPr>
        <p:spPr bwMode="auto">
          <a:xfrm>
            <a:off x="4140200" y="4076700"/>
            <a:ext cx="0" cy="1584325"/>
          </a:xfrm>
          <a:prstGeom prst="line">
            <a:avLst/>
          </a:prstGeom>
          <a:noFill/>
          <a:ln w="12700">
            <a:solidFill>
              <a:srgbClr val="00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71688" name="Line 8"/>
          <p:cNvSpPr>
            <a:spLocks noChangeShapeType="1"/>
          </p:cNvSpPr>
          <p:nvPr/>
        </p:nvSpPr>
        <p:spPr bwMode="auto">
          <a:xfrm>
            <a:off x="6948488" y="4076700"/>
            <a:ext cx="0" cy="1584325"/>
          </a:xfrm>
          <a:prstGeom prst="line">
            <a:avLst/>
          </a:prstGeom>
          <a:noFill/>
          <a:ln w="12700">
            <a:solidFill>
              <a:srgbClr val="00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71689" name="Line 9"/>
          <p:cNvSpPr>
            <a:spLocks noChangeShapeType="1"/>
          </p:cNvSpPr>
          <p:nvPr/>
        </p:nvSpPr>
        <p:spPr bwMode="auto">
          <a:xfrm>
            <a:off x="4500563" y="4076700"/>
            <a:ext cx="0" cy="1584325"/>
          </a:xfrm>
          <a:prstGeom prst="line">
            <a:avLst/>
          </a:prstGeom>
          <a:noFill/>
          <a:ln w="12700">
            <a:solidFill>
              <a:srgbClr val="00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71690" name="Line 10"/>
          <p:cNvSpPr>
            <a:spLocks noChangeShapeType="1"/>
          </p:cNvSpPr>
          <p:nvPr/>
        </p:nvSpPr>
        <p:spPr bwMode="auto">
          <a:xfrm>
            <a:off x="1692275" y="4076700"/>
            <a:ext cx="0" cy="1584325"/>
          </a:xfrm>
          <a:prstGeom prst="line">
            <a:avLst/>
          </a:prstGeom>
          <a:noFill/>
          <a:ln w="12700">
            <a:solidFill>
              <a:srgbClr val="00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71694" name="Freeform 14"/>
          <p:cNvSpPr>
            <a:spLocks/>
          </p:cNvSpPr>
          <p:nvPr/>
        </p:nvSpPr>
        <p:spPr bwMode="auto">
          <a:xfrm>
            <a:off x="611188" y="4435475"/>
            <a:ext cx="7632700" cy="865188"/>
          </a:xfrm>
          <a:custGeom>
            <a:avLst/>
            <a:gdLst>
              <a:gd name="T0" fmla="*/ 0 w 4808"/>
              <a:gd name="T1" fmla="*/ 0 h 545"/>
              <a:gd name="T2" fmla="*/ 454 w 4808"/>
              <a:gd name="T3" fmla="*/ 0 h 545"/>
              <a:gd name="T4" fmla="*/ 681 w 4808"/>
              <a:gd name="T5" fmla="*/ 545 h 545"/>
              <a:gd name="T6" fmla="*/ 2223 w 4808"/>
              <a:gd name="T7" fmla="*/ 545 h 545"/>
              <a:gd name="T8" fmla="*/ 2450 w 4808"/>
              <a:gd name="T9" fmla="*/ 273 h 545"/>
              <a:gd name="T10" fmla="*/ 3992 w 4808"/>
              <a:gd name="T11" fmla="*/ 273 h 545"/>
              <a:gd name="T12" fmla="*/ 4219 w 4808"/>
              <a:gd name="T13" fmla="*/ 0 h 545"/>
              <a:gd name="T14" fmla="*/ 4808 w 4808"/>
              <a:gd name="T15" fmla="*/ 0 h 5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808" h="545">
                <a:moveTo>
                  <a:pt x="0" y="0"/>
                </a:moveTo>
                <a:lnTo>
                  <a:pt x="454" y="0"/>
                </a:lnTo>
                <a:lnTo>
                  <a:pt x="681" y="545"/>
                </a:lnTo>
                <a:lnTo>
                  <a:pt x="2223" y="545"/>
                </a:lnTo>
                <a:lnTo>
                  <a:pt x="2450" y="273"/>
                </a:lnTo>
                <a:lnTo>
                  <a:pt x="3992" y="273"/>
                </a:lnTo>
                <a:lnTo>
                  <a:pt x="4219" y="0"/>
                </a:lnTo>
                <a:lnTo>
                  <a:pt x="4808" y="0"/>
                </a:lnTo>
              </a:path>
            </a:pathLst>
          </a:custGeom>
          <a:noFill/>
          <a:ln w="3810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71695" name="Freeform 15"/>
          <p:cNvSpPr>
            <a:spLocks/>
          </p:cNvSpPr>
          <p:nvPr/>
        </p:nvSpPr>
        <p:spPr bwMode="auto">
          <a:xfrm>
            <a:off x="684213" y="4435475"/>
            <a:ext cx="7559675" cy="865188"/>
          </a:xfrm>
          <a:custGeom>
            <a:avLst/>
            <a:gdLst>
              <a:gd name="T0" fmla="*/ 0 w 4762"/>
              <a:gd name="T1" fmla="*/ 273 h 545"/>
              <a:gd name="T2" fmla="*/ 408 w 4762"/>
              <a:gd name="T3" fmla="*/ 273 h 545"/>
              <a:gd name="T4" fmla="*/ 635 w 4762"/>
              <a:gd name="T5" fmla="*/ 0 h 545"/>
              <a:gd name="T6" fmla="*/ 2177 w 4762"/>
              <a:gd name="T7" fmla="*/ 0 h 545"/>
              <a:gd name="T8" fmla="*/ 2404 w 4762"/>
              <a:gd name="T9" fmla="*/ 545 h 545"/>
              <a:gd name="T10" fmla="*/ 3946 w 4762"/>
              <a:gd name="T11" fmla="*/ 545 h 545"/>
              <a:gd name="T12" fmla="*/ 4173 w 4762"/>
              <a:gd name="T13" fmla="*/ 273 h 545"/>
              <a:gd name="T14" fmla="*/ 4762 w 4762"/>
              <a:gd name="T15" fmla="*/ 273 h 5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762" h="545">
                <a:moveTo>
                  <a:pt x="0" y="273"/>
                </a:moveTo>
                <a:lnTo>
                  <a:pt x="408" y="273"/>
                </a:lnTo>
                <a:lnTo>
                  <a:pt x="635" y="0"/>
                </a:lnTo>
                <a:lnTo>
                  <a:pt x="2177" y="0"/>
                </a:lnTo>
                <a:lnTo>
                  <a:pt x="2404" y="545"/>
                </a:lnTo>
                <a:lnTo>
                  <a:pt x="3946" y="545"/>
                </a:lnTo>
                <a:lnTo>
                  <a:pt x="4173" y="273"/>
                </a:lnTo>
                <a:lnTo>
                  <a:pt x="4762" y="273"/>
                </a:ln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71696" name="Freeform 16"/>
          <p:cNvSpPr>
            <a:spLocks/>
          </p:cNvSpPr>
          <p:nvPr/>
        </p:nvSpPr>
        <p:spPr bwMode="auto">
          <a:xfrm>
            <a:off x="684213" y="4435475"/>
            <a:ext cx="7559675" cy="865188"/>
          </a:xfrm>
          <a:custGeom>
            <a:avLst/>
            <a:gdLst>
              <a:gd name="T0" fmla="*/ 0 w 4762"/>
              <a:gd name="T1" fmla="*/ 545 h 545"/>
              <a:gd name="T2" fmla="*/ 408 w 4762"/>
              <a:gd name="T3" fmla="*/ 545 h 545"/>
              <a:gd name="T4" fmla="*/ 635 w 4762"/>
              <a:gd name="T5" fmla="*/ 273 h 545"/>
              <a:gd name="T6" fmla="*/ 2177 w 4762"/>
              <a:gd name="T7" fmla="*/ 273 h 545"/>
              <a:gd name="T8" fmla="*/ 2404 w 4762"/>
              <a:gd name="T9" fmla="*/ 0 h 545"/>
              <a:gd name="T10" fmla="*/ 3946 w 4762"/>
              <a:gd name="T11" fmla="*/ 0 h 545"/>
              <a:gd name="T12" fmla="*/ 4173 w 4762"/>
              <a:gd name="T13" fmla="*/ 545 h 545"/>
              <a:gd name="T14" fmla="*/ 4762 w 4762"/>
              <a:gd name="T15" fmla="*/ 545 h 5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762" h="545">
                <a:moveTo>
                  <a:pt x="0" y="545"/>
                </a:moveTo>
                <a:lnTo>
                  <a:pt x="408" y="545"/>
                </a:lnTo>
                <a:lnTo>
                  <a:pt x="635" y="273"/>
                </a:lnTo>
                <a:lnTo>
                  <a:pt x="2177" y="273"/>
                </a:lnTo>
                <a:lnTo>
                  <a:pt x="2404" y="0"/>
                </a:lnTo>
                <a:lnTo>
                  <a:pt x="3946" y="0"/>
                </a:lnTo>
                <a:lnTo>
                  <a:pt x="4173" y="545"/>
                </a:lnTo>
                <a:lnTo>
                  <a:pt x="4762" y="545"/>
                </a:lnTo>
              </a:path>
            </a:pathLst>
          </a:custGeom>
          <a:noFill/>
          <a:ln w="38100" cap="flat" cmpd="sng">
            <a:solidFill>
              <a:srgbClr val="0000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71697" name="Text Box 17"/>
          <p:cNvSpPr txBox="1">
            <a:spLocks noChangeArrowheads="1"/>
          </p:cNvSpPr>
          <p:nvPr/>
        </p:nvSpPr>
        <p:spPr bwMode="auto">
          <a:xfrm>
            <a:off x="8316913" y="4219575"/>
            <a:ext cx="360362" cy="34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b="1">
                <a:solidFill>
                  <a:srgbClr val="000000"/>
                </a:solidFill>
              </a:rPr>
              <a:t>L</a:t>
            </a:r>
            <a:r>
              <a:rPr lang="cs-CZ" altLang="cs-CZ" b="1" baseline="-2500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71698" name="Text Box 18"/>
          <p:cNvSpPr txBox="1">
            <a:spLocks noChangeArrowheads="1"/>
          </p:cNvSpPr>
          <p:nvPr/>
        </p:nvSpPr>
        <p:spPr bwMode="auto">
          <a:xfrm>
            <a:off x="8316913" y="4657725"/>
            <a:ext cx="360362" cy="34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b="1">
                <a:solidFill>
                  <a:srgbClr val="000000"/>
                </a:solidFill>
              </a:rPr>
              <a:t>L</a:t>
            </a:r>
            <a:r>
              <a:rPr lang="cs-CZ" altLang="cs-CZ" b="1" baseline="-2500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71699" name="Text Box 19"/>
          <p:cNvSpPr txBox="1">
            <a:spLocks noChangeArrowheads="1"/>
          </p:cNvSpPr>
          <p:nvPr/>
        </p:nvSpPr>
        <p:spPr bwMode="auto">
          <a:xfrm>
            <a:off x="8316913" y="5156200"/>
            <a:ext cx="360362" cy="34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b="1">
                <a:solidFill>
                  <a:srgbClr val="000000"/>
                </a:solidFill>
              </a:rPr>
              <a:t>L</a:t>
            </a:r>
            <a:r>
              <a:rPr lang="cs-CZ" altLang="cs-CZ" b="1" baseline="-2500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71700" name="Text Box 20"/>
          <p:cNvSpPr txBox="1">
            <a:spLocks noChangeArrowheads="1"/>
          </p:cNvSpPr>
          <p:nvPr/>
        </p:nvSpPr>
        <p:spPr bwMode="auto">
          <a:xfrm>
            <a:off x="179388" y="5126038"/>
            <a:ext cx="360362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b="1">
                <a:solidFill>
                  <a:srgbClr val="000000"/>
                </a:solidFill>
              </a:rPr>
              <a:t>L</a:t>
            </a:r>
            <a:r>
              <a:rPr lang="cs-CZ" altLang="cs-CZ" b="1" baseline="-2500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71701" name="Text Box 21"/>
          <p:cNvSpPr txBox="1">
            <a:spLocks noChangeArrowheads="1"/>
          </p:cNvSpPr>
          <p:nvPr/>
        </p:nvSpPr>
        <p:spPr bwMode="auto">
          <a:xfrm>
            <a:off x="179388" y="4651375"/>
            <a:ext cx="360362" cy="34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b="1">
                <a:solidFill>
                  <a:srgbClr val="000000"/>
                </a:solidFill>
              </a:rPr>
              <a:t>L</a:t>
            </a:r>
            <a:r>
              <a:rPr lang="cs-CZ" altLang="cs-CZ" b="1" baseline="-2500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71702" name="Text Box 22"/>
          <p:cNvSpPr txBox="1">
            <a:spLocks noChangeArrowheads="1"/>
          </p:cNvSpPr>
          <p:nvPr/>
        </p:nvSpPr>
        <p:spPr bwMode="auto">
          <a:xfrm>
            <a:off x="179388" y="4219575"/>
            <a:ext cx="360362" cy="34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b="1">
                <a:solidFill>
                  <a:srgbClr val="000000"/>
                </a:solidFill>
              </a:rPr>
              <a:t>L</a:t>
            </a:r>
            <a:r>
              <a:rPr lang="cs-CZ" altLang="cs-CZ" b="1" baseline="-25000">
                <a:solidFill>
                  <a:srgbClr val="000000"/>
                </a:solidFill>
              </a:rPr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1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1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1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1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1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1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1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1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71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000"/>
                                        <p:tgtEl>
                                          <p:spTgt spid="71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71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71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71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2000"/>
                                        <p:tgtEl>
                                          <p:spTgt spid="71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2000"/>
                                        <p:tgtEl>
                                          <p:spTgt spid="71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71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000"/>
                                        <p:tgtEl>
                                          <p:spTgt spid="71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2" grpId="0"/>
      <p:bldP spid="71685" grpId="0" animBg="1"/>
      <p:bldP spid="71686" grpId="0" animBg="1"/>
      <p:bldP spid="71687" grpId="0" animBg="1"/>
      <p:bldP spid="71688" grpId="0" animBg="1"/>
      <p:bldP spid="71689" grpId="0" animBg="1"/>
      <p:bldP spid="71690" grpId="0" animBg="1"/>
      <p:bldP spid="71694" grpId="0" animBg="1"/>
      <p:bldP spid="71695" grpId="0" animBg="1"/>
      <p:bldP spid="71696" grpId="0" animBg="1"/>
      <p:bldP spid="71697" grpId="0"/>
      <p:bldP spid="71698" grpId="0"/>
      <p:bldP spid="71699" grpId="0"/>
      <p:bldP spid="71700" grpId="0"/>
      <p:bldP spid="71701" grpId="0"/>
      <p:bldP spid="71702" grpId="0"/>
    </p:bldLst>
  </p:timing>
</p:sld>
</file>

<file path=ppt/theme/theme1.xml><?xml version="1.0" encoding="utf-8"?>
<a:theme xmlns:a="http://schemas.openxmlformats.org/drawingml/2006/main" name="Zeměkoule">
  <a:themeElements>
    <a:clrScheme name="Zeměkoul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Zeměkoule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CFFCC"/>
        </a:solidFill>
        <a:ln w="381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CFFCC"/>
        </a:solidFill>
        <a:ln w="381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</a:defRPr>
        </a:defPPr>
      </a:lstStyle>
    </a:lnDef>
  </a:objectDefaults>
  <a:extraClrSchemeLst>
    <a:extraClrScheme>
      <a:clrScheme name="Zeměkoul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eměkoul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eměkoul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eměkoul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eměkoul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eměkoul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eměkoul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eměkoul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Globe</Template>
  <TotalTime>4062</TotalTime>
  <Words>5566</Words>
  <Application>Microsoft Office PowerPoint</Application>
  <PresentationFormat>Předvádění na obrazovce (4:3)</PresentationFormat>
  <Paragraphs>1012</Paragraphs>
  <Slides>63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63</vt:i4>
      </vt:variant>
    </vt:vector>
  </HeadingPairs>
  <TitlesOfParts>
    <vt:vector size="72" baseType="lpstr">
      <vt:lpstr>Arial</vt:lpstr>
      <vt:lpstr>Cambria Math</vt:lpstr>
      <vt:lpstr>Comic Sans MS</vt:lpstr>
      <vt:lpstr>Symbol</vt:lpstr>
      <vt:lpstr>Verdana</vt:lpstr>
      <vt:lpstr>Wingdings</vt:lpstr>
      <vt:lpstr>Zeměkoule</vt:lpstr>
      <vt:lpstr>Rovnice</vt:lpstr>
      <vt:lpstr>Dokument</vt:lpstr>
      <vt:lpstr>Výpočet vedení I</vt:lpstr>
      <vt:lpstr>Elektrické parametry venkovního vedení</vt:lpstr>
      <vt:lpstr>Elektrické parametry venkovního vedení</vt:lpstr>
      <vt:lpstr>Vodiče parametry venkovního vedení</vt:lpstr>
      <vt:lpstr>Parametry lan AlFe (výběr)</vt:lpstr>
      <vt:lpstr>Činný odpor venkovního vedení</vt:lpstr>
      <vt:lpstr>Indukčnost</vt:lpstr>
      <vt:lpstr>Indukčnost</vt:lpstr>
      <vt:lpstr>Transpozice (křížení) vedení</vt:lpstr>
      <vt:lpstr>Prezentace aplikace PowerPoint</vt:lpstr>
      <vt:lpstr>Prezentace aplikace PowerPoint</vt:lpstr>
      <vt:lpstr>Výpočet celkové indukčnost</vt:lpstr>
      <vt:lpstr>Příklady</vt:lpstr>
      <vt:lpstr>Příklady</vt:lpstr>
      <vt:lpstr>Kapacita venkovního vedení</vt:lpstr>
      <vt:lpstr>Příčná vodivost</vt:lpstr>
      <vt:lpstr>Svazkové vodiče</vt:lpstr>
      <vt:lpstr>Zhodnocení parametrů na venkovním vedení</vt:lpstr>
      <vt:lpstr>Kabelová vedení</vt:lpstr>
      <vt:lpstr>Kabelová vedení</vt:lpstr>
      <vt:lpstr>Stejnosměrná vedení - venkovní a kabelové rozvody</vt:lpstr>
      <vt:lpstr>Stejnosměrná vedení</vt:lpstr>
      <vt:lpstr>Jednoduché vedení s osamělými odběry</vt:lpstr>
      <vt:lpstr>Prezentace aplikace PowerPoint</vt:lpstr>
      <vt:lpstr>Prezentace aplikace PowerPoint</vt:lpstr>
      <vt:lpstr>Příklady – adiční metoda</vt:lpstr>
      <vt:lpstr>Prezentace aplikace PowerPoint</vt:lpstr>
      <vt:lpstr>Příklady – adiční metoda</vt:lpstr>
      <vt:lpstr>Příklady – adiční metoda</vt:lpstr>
      <vt:lpstr>Příklady – adiční metoda</vt:lpstr>
      <vt:lpstr>Prezentace aplikace PowerPoint</vt:lpstr>
      <vt:lpstr>Prezentace aplikace PowerPoint</vt:lpstr>
      <vt:lpstr>Příklady – superpoziční metoda</vt:lpstr>
      <vt:lpstr>Prezentace aplikace PowerPoint</vt:lpstr>
      <vt:lpstr>Příklady</vt:lpstr>
      <vt:lpstr>Příklady superpoziční metoda</vt:lpstr>
      <vt:lpstr>Příklady – superpoziční metoda</vt:lpstr>
      <vt:lpstr>Výpočet ztrát</vt:lpstr>
      <vt:lpstr>Výpočet ztrát</vt:lpstr>
      <vt:lpstr>Výpočet ztrát</vt:lpstr>
      <vt:lpstr>Příklady</vt:lpstr>
      <vt:lpstr>Příklady</vt:lpstr>
      <vt:lpstr>Příklady – adiční metoda</vt:lpstr>
      <vt:lpstr>Vedení se spojitým odběrem </vt:lpstr>
      <vt:lpstr>Prezentace aplikace PowerPoint</vt:lpstr>
      <vt:lpstr>Prezentace aplikace PowerPoint</vt:lpstr>
      <vt:lpstr>Příklady</vt:lpstr>
      <vt:lpstr>Příklady</vt:lpstr>
      <vt:lpstr>Paprskové (rozvětvené) vedení</vt:lpstr>
      <vt:lpstr>Určení kmenového vedení</vt:lpstr>
      <vt:lpstr>Výpočet kmenového vedení</vt:lpstr>
      <vt:lpstr>Prezentace aplikace PowerPoint</vt:lpstr>
      <vt:lpstr>Vedení napájené ze dvou stran</vt:lpstr>
      <vt:lpstr>1. Výpočet napájecích proudů</vt:lpstr>
      <vt:lpstr>Prezentace aplikace PowerPoint</vt:lpstr>
      <vt:lpstr>Prezentace aplikace PowerPoint</vt:lpstr>
      <vt:lpstr>Prezentace aplikace PowerPoint</vt:lpstr>
      <vt:lpstr>2. Výpočet maximálního úbytku napětí</vt:lpstr>
      <vt:lpstr>Prezentace aplikace PowerPoint</vt:lpstr>
      <vt:lpstr>Prezentace aplikace PowerPoint</vt:lpstr>
      <vt:lpstr>3. Návrh místa rozpojení</vt:lpstr>
      <vt:lpstr>Prezentace aplikace PowerPoint</vt:lpstr>
      <vt:lpstr>Zdroj: </vt:lpstr>
    </vt:vector>
  </TitlesOfParts>
  <Company>SPŠSE a VOŠ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Světelná technika</dc:title>
  <dc:creator>pe</dc:creator>
  <cp:lastModifiedBy>Ivo Petricek</cp:lastModifiedBy>
  <cp:revision>291</cp:revision>
  <dcterms:created xsi:type="dcterms:W3CDTF">2008-08-11T06:50:55Z</dcterms:created>
  <dcterms:modified xsi:type="dcterms:W3CDTF">2025-04-01T09:22:47Z</dcterms:modified>
</cp:coreProperties>
</file>