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6" r:id="rId8"/>
    <p:sldId id="295" r:id="rId9"/>
    <p:sldId id="265" r:id="rId10"/>
    <p:sldId id="296" r:id="rId11"/>
    <p:sldId id="294" r:id="rId12"/>
    <p:sldId id="267" r:id="rId13"/>
    <p:sldId id="270" r:id="rId14"/>
    <p:sldId id="268" r:id="rId15"/>
    <p:sldId id="271" r:id="rId16"/>
    <p:sldId id="269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75" r:id="rId25"/>
    <p:sldId id="29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97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60" r:id="rId4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4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6A37C-ECD3-482A-B722-22BADBD680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008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20B29-5CD8-4317-A6AA-AB539C1345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5614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13426-F514-4DC0-8F13-F5D78AA280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021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A2039-7EB8-4ECB-9226-83DA050CDB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917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56701-57B6-401E-9D24-C3B20EC561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271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36003-7176-48D9-A92E-64959A3E9C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205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73259-AA90-46BC-A9A0-18B6460AEE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67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06185-9D10-4E24-A60D-D27D1ED79F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983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4D753-93C2-48DE-A739-C77A98EB01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076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6699C-5E3F-4AD4-8C08-E9022407B2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014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EBDDE-F13B-45C1-8E5B-A9963EA362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82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CC054A-BC9D-4643-AAA9-3124E03B829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kopikk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60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4221163"/>
            <a:ext cx="8497888" cy="2378075"/>
          </a:xfrm>
        </p:spPr>
        <p:txBody>
          <a:bodyPr anchor="ctr"/>
          <a:lstStyle/>
          <a:p>
            <a:r>
              <a:rPr lang="cs-CZ" altLang="cs-CZ" sz="48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Technologie průmyslových rozvodů</a:t>
            </a:r>
            <a:br>
              <a:rPr lang="cs-CZ" altLang="cs-CZ" sz="4800" b="1" u="sng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cs-CZ" altLang="cs-CZ" sz="48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- rozvody nízkého napětí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563938" y="26035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0950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0338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Přípojnicový rozvod</a:t>
            </a:r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308350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4" name="Picture 10" descr="21092120_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96975"/>
            <a:ext cx="5184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6" name="Picture 12" descr="SH1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3284538"/>
            <a:ext cx="4899025" cy="33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5003800" y="830263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0950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0338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Provedení přípojnic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219700" y="2852738"/>
            <a:ext cx="3673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0950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0338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vývod z transformátoru – kabelová a přípojnicová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716463" y="105251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0950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0338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Pojistkový odpínač</a:t>
            </a:r>
          </a:p>
        </p:txBody>
      </p:sp>
      <p:pic>
        <p:nvPicPr>
          <p:cNvPr id="55307" name="Picture 11" descr="17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88900"/>
            <a:ext cx="4537075" cy="341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1" name="Picture 15" descr="pictur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62350"/>
            <a:ext cx="4619625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3" name="Picture 17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95688"/>
            <a:ext cx="4387850" cy="31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50825" y="1052513"/>
            <a:ext cx="8640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/>
              <a:t>Kabely jsou uloženy v perforovaných nebo neperforovaných plechových kabelových žlabech (uzavřených nebo otevřených).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922337"/>
          </a:xfrm>
          <a:noFill/>
          <a:ln/>
        </p:spPr>
        <p:txBody>
          <a:bodyPr/>
          <a:lstStyle/>
          <a:p>
            <a:r>
              <a:rPr lang="cs-CZ" altLang="cs-CZ" b="1" u="sng"/>
              <a:t>Kabelové žlaby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50825" y="3357563"/>
            <a:ext cx="87137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Vlastnosti a provedení rozvodu</a:t>
            </a:r>
            <a:r>
              <a:rPr lang="cs-CZ" altLang="cs-CZ" sz="2400" b="1"/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provedení žlabů je dáno prostředím (pozinkování, prášková barva, nerezová ocel, hliník).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rozvod má stavebnicovou konstrukci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rozvod zahrnuje přívod a vývod ke spotřebičům, obsahuje i moduly pro přístroje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někteří výrobci dodávají i ekonomickou řadu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podle množství kabelů (zátěže) se určuje vzdálenost podpěr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50825" y="2062163"/>
            <a:ext cx="86407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514600" indent="-2514600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3988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873375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052763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32150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893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465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037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609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Stavba rozvodu</a:t>
            </a:r>
            <a:r>
              <a:rPr lang="cs-CZ" altLang="cs-CZ" sz="2400" b="1"/>
              <a:t>:</a:t>
            </a:r>
            <a:r>
              <a:rPr lang="cs-CZ" altLang="cs-CZ" sz="2000" b="1"/>
              <a:t> 	jednotlivé kabely jsou vedeny samostatně z rozváděče k jednotlivým spotřebičům. Vhodné pro plošné rozmístění spotřebičů.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sys-kts-kabelrinnen-m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04813"/>
            <a:ext cx="8675688" cy="61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sys-kts-kabelrinnen-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4013"/>
            <a:ext cx="8713788" cy="6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72225" y="333375"/>
            <a:ext cx="1873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400" b="1" u="sng"/>
              <a:t>Provedení rozvodu</a:t>
            </a:r>
            <a:endParaRPr lang="cs-CZ" altLang="cs-CZ" sz="2400" b="1"/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5653088" cy="64087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659563" y="476250"/>
            <a:ext cx="1655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000" b="1"/>
              <a:t>propojení žlabů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716463" y="2205038"/>
            <a:ext cx="1584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000" b="1"/>
              <a:t>provedení rozvodu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88913"/>
            <a:ext cx="6384925" cy="18256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30425"/>
            <a:ext cx="4511675" cy="45386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516688" y="115888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000" b="1"/>
              <a:t>plný žlab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9225"/>
            <a:ext cx="6265863" cy="2200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6335712" cy="17716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588125" y="2636838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000" b="1"/>
              <a:t>ohyb</a:t>
            </a: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24400"/>
            <a:ext cx="6337300" cy="17922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6588125" y="4724400"/>
            <a:ext cx="1655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000" b="1"/>
              <a:t>odbočení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932363" y="1052513"/>
            <a:ext cx="34559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400" b="1"/>
              <a:t>Nový systém propojení žlabů</a:t>
            </a:r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76663"/>
            <a:ext cx="4248150" cy="29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81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141663"/>
            <a:ext cx="525621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50825" y="1052513"/>
            <a:ext cx="8640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/>
              <a:t>Kabely jsou uloženy na drátěných žlabech s plnými nebo drátěnými bočnicemi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5761038" cy="922337"/>
          </a:xfrm>
          <a:noFill/>
          <a:ln/>
        </p:spPr>
        <p:txBody>
          <a:bodyPr/>
          <a:lstStyle/>
          <a:p>
            <a:r>
              <a:rPr lang="cs-CZ" altLang="cs-CZ" b="1" u="sng"/>
              <a:t>Drátěné žlaby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50825" y="2708275"/>
            <a:ext cx="8713788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Vlastnosti a provedení rozvodu</a:t>
            </a:r>
            <a:r>
              <a:rPr lang="cs-CZ" altLang="cs-CZ" sz="2400" b="1"/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provedení žlabů je dáno prostředím (pozinkování, nerezová ocel).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rozvod má stavebnicovou konstrukci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rozvod je do lehčí, jednodušší manipulace a úprava rozvodu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kabely mají lepší odvod tepla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vývody kabelů v libovolném místě rozvodu, lze připevnit krabice a tělesa světel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rozvod je otevřený </a:t>
            </a:r>
            <a:r>
              <a:rPr lang="cs-CZ" altLang="cs-CZ" sz="2000" b="1">
                <a:sym typeface="Symbol" panose="05050102010706020507" pitchFamily="18" charset="2"/>
              </a:rPr>
              <a:t></a:t>
            </a:r>
            <a:r>
              <a:rPr lang="cs-CZ" altLang="cs-CZ" sz="2000" b="1"/>
              <a:t> nepříznivý vliv prostředí (může mít víko) 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někteří výrobci dodávají i ekonomickou řadu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podle množství kabelů (zátěže) se určuje vzdálenost podpěr 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50825" y="2062163"/>
            <a:ext cx="864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514600" indent="-2514600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3988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873375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052763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32150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893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465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037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609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Stavba rozvodu</a:t>
            </a:r>
            <a:r>
              <a:rPr lang="cs-CZ" altLang="cs-CZ" sz="2400" b="1"/>
              <a:t>:</a:t>
            </a:r>
            <a:r>
              <a:rPr lang="cs-CZ" altLang="cs-CZ" sz="2000" b="1"/>
              <a:t> 	je stejná jako u plných žlabů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227763" y="404813"/>
            <a:ext cx="2590800" cy="392112"/>
          </a:xfrm>
          <a:prstGeom prst="rect">
            <a:avLst/>
          </a:prstGeom>
          <a:solidFill>
            <a:srgbClr val="FFCC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u="sng"/>
              <a:t>film</a:t>
            </a:r>
            <a:r>
              <a:rPr lang="cs-CZ" altLang="cs-CZ"/>
              <a:t>: cablofil.wmv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7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7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32" name="Group 16"/>
          <p:cNvGrpSpPr>
            <a:grpSpLocks/>
          </p:cNvGrpSpPr>
          <p:nvPr/>
        </p:nvGrpSpPr>
        <p:grpSpPr bwMode="auto">
          <a:xfrm>
            <a:off x="1042988" y="188913"/>
            <a:ext cx="7920037" cy="4419600"/>
            <a:chOff x="204" y="300"/>
            <a:chExt cx="4989" cy="2784"/>
          </a:xfrm>
        </p:grpSpPr>
        <p:grpSp>
          <p:nvGrpSpPr>
            <p:cNvPr id="34831" name="Group 15"/>
            <p:cNvGrpSpPr>
              <a:grpSpLocks/>
            </p:cNvGrpSpPr>
            <p:nvPr/>
          </p:nvGrpSpPr>
          <p:grpSpPr bwMode="auto">
            <a:xfrm>
              <a:off x="204" y="300"/>
              <a:ext cx="4984" cy="2784"/>
              <a:chOff x="204" y="300"/>
              <a:chExt cx="4984" cy="2784"/>
            </a:xfrm>
          </p:grpSpPr>
          <p:pic>
            <p:nvPicPr>
              <p:cNvPr id="34824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300"/>
                <a:ext cx="2540" cy="25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827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707"/>
                <a:ext cx="2444" cy="23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4829" name="Rectangle 13"/>
            <p:cNvSpPr>
              <a:spLocks noChangeArrowheads="1"/>
            </p:cNvSpPr>
            <p:nvPr/>
          </p:nvSpPr>
          <p:spPr bwMode="auto">
            <a:xfrm>
              <a:off x="4286" y="663"/>
              <a:ext cx="907" cy="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50825" y="2924175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cs-CZ" altLang="cs-CZ" sz="2000" b="1"/>
              <a:t>Provedení rozvodu</a:t>
            </a:r>
          </a:p>
        </p:txBody>
      </p:sp>
      <p:pic>
        <p:nvPicPr>
          <p:cNvPr id="3483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054475"/>
            <a:ext cx="3419475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altLang="cs-CZ" b="1" u="sng"/>
              <a:t>Základní údaje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5288" y="1557338"/>
            <a:ext cx="842486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Pro provedení průmyslových rozvodů je určující</a:t>
            </a:r>
            <a:r>
              <a:rPr lang="cs-CZ" altLang="cs-CZ" sz="2400" b="1"/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druh použitých vodičů - holé, izolované, nehořlavé</a:t>
            </a:r>
          </a:p>
          <a:p>
            <a:r>
              <a:rPr lang="cs-CZ" altLang="cs-CZ" sz="2000" b="1"/>
              <a:t>*	druh provozu - lehký, těžký</a:t>
            </a:r>
          </a:p>
          <a:p>
            <a:r>
              <a:rPr lang="cs-CZ" altLang="cs-CZ" sz="2000" b="1"/>
              <a:t>*	vnější prostředí – suché, výbušné, chemicky agresivní, … </a:t>
            </a:r>
          </a:p>
          <a:p>
            <a:r>
              <a:rPr lang="cs-CZ" altLang="cs-CZ" sz="2000" b="1"/>
              <a:t>*	druh prostoru s ohledem na nebezpečí úrazu elektrickým proudem  </a:t>
            </a:r>
          </a:p>
          <a:p>
            <a:r>
              <a:rPr lang="cs-CZ" altLang="cs-CZ" sz="2000" b="1"/>
              <a:t>*	specifické požadavky – variabilita, estetika</a:t>
            </a:r>
          </a:p>
          <a:p>
            <a:r>
              <a:rPr lang="cs-CZ" altLang="cs-CZ" sz="2000" b="1"/>
              <a:t>*	ekonomická rozvaha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219700" y="3860800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cs-CZ" altLang="cs-CZ" sz="2000" b="1"/>
              <a:t>Provedení rozvodu</a:t>
            </a:r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62300"/>
            <a:ext cx="3889375" cy="2327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903788"/>
            <a:ext cx="6624637" cy="1838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105275" cy="27971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3662363" cy="27765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7638"/>
            <a:ext cx="6985000" cy="27765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141663"/>
            <a:ext cx="6985000" cy="3632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181725" cy="3517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824288"/>
            <a:ext cx="6480175" cy="28257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8162925" cy="31226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424238"/>
            <a:ext cx="7272338" cy="3317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5413"/>
            <a:ext cx="36988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4450"/>
            <a:ext cx="4562475" cy="669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56013"/>
            <a:ext cx="3313112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 descr="instal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7815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e10064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7663"/>
            <a:ext cx="3960813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 descr="kabelove-lavky-nos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3981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79388" y="1198563"/>
            <a:ext cx="8785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 základní funkci zabezpečují přívod elektrické energie na libovolné  místo na pracovišti. Současně lze využít konzoly i pro přívod dalších rozvodů (datové a počítačové rozvody, stlačený vzduch, vodu, olej, …)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922337"/>
          </a:xfrm>
          <a:noFill/>
          <a:ln/>
        </p:spPr>
        <p:txBody>
          <a:bodyPr/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Obslužné konzoly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50825" y="3556000"/>
            <a:ext cx="8713788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Vlastnosti a provedení rozvodu</a:t>
            </a:r>
            <a:r>
              <a:rPr lang="cs-CZ" altLang="cs-CZ" sz="2400" b="1"/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vysoká variabilita pracoviště podle prováděné činnosti, změna uspořádání výrobních linek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materiál – hliníkové profily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nastavitelná výška konzoly, maximální výška je dána upevněním a vybavením sloupku,  sloupek je zabezpečen vždy ve dvou bodech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rychlá montáž a demontáž	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vybavení je dáno požadavky zákazníka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52413" y="2420938"/>
            <a:ext cx="86407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514600" indent="-2514600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3988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873375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052763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32150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893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465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037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609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Stavba rozvodu</a:t>
            </a:r>
            <a:r>
              <a:rPr lang="cs-CZ" altLang="cs-CZ" sz="2400" b="1"/>
              <a:t>:</a:t>
            </a:r>
            <a:r>
              <a:rPr lang="cs-CZ" altLang="cs-CZ" sz="2000" b="1"/>
              <a:t> 	základem jsou kabelové nosné systémy vedené u stropu. Od těchto rozvodů vedou vertikální rozvody k pracovišti.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11188" y="1412875"/>
            <a:ext cx="287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000" b="1"/>
              <a:t>Obslužné konzole</a:t>
            </a: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44450"/>
            <a:ext cx="47815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03588"/>
            <a:ext cx="5113337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6624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000" b="1"/>
              <a:t>Obslužné konzole pro lehké provozy a kanceláře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8569325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6188"/>
            <a:ext cx="8569325" cy="25225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924300" y="1052513"/>
            <a:ext cx="4392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400" b="1"/>
              <a:t>Obslužné konzole pro lehké provozy a kanceláře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765175"/>
            <a:ext cx="3098800" cy="55435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68575"/>
            <a:ext cx="5391150" cy="33083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30175"/>
            <a:ext cx="8642350" cy="922338"/>
          </a:xfrm>
        </p:spPr>
        <p:txBody>
          <a:bodyPr/>
          <a:lstStyle/>
          <a:p>
            <a:r>
              <a:rPr lang="cs-CZ" altLang="cs-CZ" b="1" u="sng"/>
              <a:t>Možnosti provedení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8424863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holými vodiči na izolačních podpěrách</a:t>
            </a:r>
          </a:p>
          <a:p>
            <a:r>
              <a:rPr lang="cs-CZ" altLang="cs-CZ" sz="2000" b="1"/>
              <a:t>	elektrická trakce, přípojnice v rozvodnách, přípojnicové rozvody, rozvody malým bezpečným napětím (SELV, PELV).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holými zapouzdřenými vodiči</a:t>
            </a:r>
          </a:p>
          <a:p>
            <a:r>
              <a:rPr lang="cs-CZ" altLang="cs-CZ" sz="2000" b="1"/>
              <a:t>	napájení a vývody elektrických zařízení s velkými výkony (alternátory), zapouzdřené rozvodny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jednožilovými izolovanými vodiči</a:t>
            </a:r>
          </a:p>
          <a:p>
            <a:r>
              <a:rPr lang="cs-CZ" altLang="cs-CZ" sz="2000" b="1"/>
              <a:t>	kabely vn a vvn, vývody transformátorů na straně nn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izolovanými vodiči v instalačních trubkách, lištách, dutinách</a:t>
            </a:r>
          </a:p>
          <a:p>
            <a:r>
              <a:rPr lang="cs-CZ" altLang="cs-CZ" sz="2000" b="1"/>
              <a:t>	kanceláře, lehké provozy, ruční dílny, pomocné prostory – sociální zařízení, šatny, … Výhodou je částečná možnost úprav.  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můstkovými vodiči v omítce</a:t>
            </a:r>
          </a:p>
          <a:p>
            <a:r>
              <a:rPr lang="cs-CZ" altLang="cs-CZ" sz="2000" b="1"/>
              <a:t>	stejné jako v předchozím bodě, ale bez možnosti úpravy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kabely v kanálech, na roštech, lávkách </a:t>
            </a:r>
          </a:p>
          <a:p>
            <a:r>
              <a:rPr lang="cs-CZ" altLang="cs-CZ" sz="2000" b="1"/>
              <a:t>  	průmyslové provozy a rozvody s různými požadavky na provoz,  variabilitu, provedení, ekonomiku.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9388" y="1127125"/>
            <a:ext cx="8785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Jsou vhodné do kanceláří, nemocnic a do lehkých provozů. Podle požadavků jsou přizpůsobeny k rozvodu silových vodičů různých napětí, osvětlení, datových vodičů, technických plynů, …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922337"/>
          </a:xfrm>
          <a:noFill/>
          <a:ln/>
        </p:spPr>
        <p:txBody>
          <a:bodyPr/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Instalační žlaby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50825" y="3213100"/>
            <a:ext cx="8713788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Vlastnosti a provedení rozvodu</a:t>
            </a:r>
            <a:r>
              <a:rPr lang="cs-CZ" altLang="cs-CZ" sz="2400" b="1"/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rozvody jsou přehledné a variabilní a s možností rozšiřování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podle potřeby jsou jednotlivé rozvody odděleny přepážkami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rozvody jsou vhodné u nových rozvodů a při rekonstrukcích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rozvody jsou vedeny u země nebo na úrovni pracovní desky (podparapetní rozvody)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materiál je převážně plast, může být i hliník a dřevo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rozvody mají stavebnicovou konstrukci, zahrnují změny směrů, krabičky, koncovky, redukční díly pro různé průřezy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2413" y="2276475"/>
            <a:ext cx="86407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514600" indent="-2514600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3988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873375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052763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32150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893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465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037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60950"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Stavba rozvodu</a:t>
            </a:r>
            <a:r>
              <a:rPr lang="cs-CZ" altLang="cs-CZ" sz="2400" b="1"/>
              <a:t>:</a:t>
            </a:r>
            <a:r>
              <a:rPr lang="cs-CZ" altLang="cs-CZ" sz="2000" b="1"/>
              <a:t> 	základní rozvod ve veden na stěnách. Rozvod zahrnuje výstupní prvky (zásuvky, spínače, …)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787900" y="411163"/>
            <a:ext cx="3313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/>
              <a:t>Jednoduché žlaby s možností rozdělení (příčky)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176712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57325"/>
            <a:ext cx="2663825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2411413" y="3651250"/>
            <a:ext cx="3097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/>
              <a:t>Žlaby se dvěma samostatnými sekcemi</a:t>
            </a:r>
          </a:p>
        </p:txBody>
      </p:sp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365625"/>
            <a:ext cx="32400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76600"/>
            <a:ext cx="2187575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003800" y="555625"/>
            <a:ext cx="33131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/>
              <a:t>obrysové profily pro podparapetní žlaby (možnost volby profilu)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258888" y="3573463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/>
              <a:t>dřevěné žlaby (nehořlavý lak)</a:t>
            </a:r>
          </a:p>
        </p:txBody>
      </p:sp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465638" cy="26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1773238"/>
            <a:ext cx="2941637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37063"/>
            <a:ext cx="3455987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292725" y="654050"/>
            <a:ext cx="36718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/>
              <a:t>Kabelové kanály KOPOS Kolín – jedna nebo 2 sekce (počet silových kabelů je nutné volit podle výpočtového zatížení)</a:t>
            </a: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7345362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115888"/>
            <a:ext cx="2379663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61620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85225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762125" y="4941888"/>
            <a:ext cx="5257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400" b="1"/>
              <a:t>Podparapetní hliníková lišta se dvěma samostatnými sekcemi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011863" y="1341438"/>
            <a:ext cx="2520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400" b="1"/>
              <a:t>Podparapetní lišty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5545138" cy="30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05200"/>
            <a:ext cx="5535613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372225" y="908050"/>
            <a:ext cx="201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400" b="1"/>
              <a:t>Montáž zásuvek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062663" cy="31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068638"/>
            <a:ext cx="492283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476375" y="4437063"/>
            <a:ext cx="201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400" b="1"/>
              <a:t>Nemocniční rozvody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79388" y="1127125"/>
            <a:ext cx="8785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Používají se pro průmyslové rozvody s různými požadavky (mechanická pevnost, hořlavost, …) pro kabelové rozvody a pro napájení spotřebičů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922337"/>
          </a:xfrm>
          <a:noFill/>
          <a:ln/>
        </p:spPr>
        <p:txBody>
          <a:bodyPr/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Instalační trubky, hadice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50825" y="2276475"/>
            <a:ext cx="8713788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Základní parametry pro výběr</a:t>
            </a:r>
            <a:r>
              <a:rPr lang="cs-CZ" altLang="cs-CZ" sz="2400" b="1"/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hořlavost</a:t>
            </a:r>
            <a:r>
              <a:rPr lang="cs-CZ" altLang="cs-CZ" sz="2000" b="1"/>
              <a:t> (různá odolnost proti hoření).</a:t>
            </a:r>
          </a:p>
          <a:p>
            <a:r>
              <a:rPr lang="cs-CZ" altLang="cs-CZ" sz="2000" b="1"/>
              <a:t>	HFT – bez obsahu halogenů, samozhášivost, teplotní odolnost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mechanické zatížení</a:t>
            </a:r>
            <a:r>
              <a:rPr lang="cs-CZ" altLang="cs-CZ" sz="2000" b="1"/>
              <a:t> (pevnost v tlaku – působení síly na 5 cm po dobu 24 hodin, deformace musí být menší než 10%)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teplotní rozsah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způsob uložení</a:t>
            </a:r>
            <a:r>
              <a:rPr lang="cs-CZ" altLang="cs-CZ" sz="2000" b="1"/>
              <a:t> (na povrch, pod omítku, do betonu)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nabídka příslušenství</a:t>
            </a:r>
            <a:r>
              <a:rPr lang="cs-CZ" altLang="cs-CZ" sz="2000" b="1"/>
              <a:t> (krabice, spojky, vývody, …)</a:t>
            </a:r>
          </a:p>
          <a:p>
            <a:pPr>
              <a:spcBef>
                <a:spcPct val="30000"/>
              </a:spcBef>
            </a:pPr>
            <a:r>
              <a:rPr lang="cs-CZ" altLang="cs-CZ" sz="2000" b="1"/>
              <a:t>*	</a:t>
            </a:r>
            <a:r>
              <a:rPr lang="cs-CZ" altLang="cs-CZ" sz="2000" b="1" u="sng"/>
              <a:t>odolnost proti UV záření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700338" y="404813"/>
            <a:ext cx="6119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vlnitá izolační hadice z PVC pro lehké zatížení</a:t>
            </a: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2043113" cy="2041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484313"/>
            <a:ext cx="2087562" cy="18684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07950" y="2708275"/>
            <a:ext cx="6624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vlnitá pancéřovaná hadice z PVC pro střední zatížení s vodícími drážkami (usnadňuje protahování kabelů)</a:t>
            </a:r>
          </a:p>
        </p:txBody>
      </p:sp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05263"/>
            <a:ext cx="2089150" cy="16446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2411413" y="4076700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izolační trubka z PVC pro lehké mechanické zatížení</a:t>
            </a:r>
          </a:p>
        </p:txBody>
      </p:sp>
      <p:pic>
        <p:nvPicPr>
          <p:cNvPr id="522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868863"/>
            <a:ext cx="1430337" cy="17383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4572000" y="5229225"/>
            <a:ext cx="2305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vývodka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2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700338" y="260350"/>
            <a:ext cx="6119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bezhalogenová samozhášivá ohebná izolační hadice pro střední zatížení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95288" y="2205038"/>
            <a:ext cx="59769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bezhalogenové pancéřované trubky pro střední zátěž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700338" y="3357563"/>
            <a:ext cx="338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bezhalogenová vývodka</a:t>
            </a:r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1935163" cy="18653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125538"/>
            <a:ext cx="2254250" cy="23637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2159000" cy="169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395288" y="5516563"/>
            <a:ext cx="12969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kabelová vývodka</a:t>
            </a:r>
          </a:p>
        </p:txBody>
      </p:sp>
      <p:grpSp>
        <p:nvGrpSpPr>
          <p:cNvPr id="53268" name="Group 20"/>
          <p:cNvGrpSpPr>
            <a:grpSpLocks/>
          </p:cNvGrpSpPr>
          <p:nvPr/>
        </p:nvGrpSpPr>
        <p:grpSpPr bwMode="auto">
          <a:xfrm>
            <a:off x="1908175" y="4652963"/>
            <a:ext cx="7056438" cy="1857375"/>
            <a:chOff x="1202" y="3022"/>
            <a:chExt cx="4385" cy="1079"/>
          </a:xfrm>
        </p:grpSpPr>
        <p:pic>
          <p:nvPicPr>
            <p:cNvPr id="53263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022"/>
              <a:ext cx="4385" cy="107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264" name="Rectangle 16"/>
            <p:cNvSpPr>
              <a:spLocks noChangeArrowheads="1"/>
            </p:cNvSpPr>
            <p:nvPr/>
          </p:nvSpPr>
          <p:spPr bwMode="auto">
            <a:xfrm>
              <a:off x="1202" y="3884"/>
              <a:ext cx="635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53266" name="Rectangle 18"/>
            <p:cNvSpPr>
              <a:spLocks noChangeArrowheads="1"/>
            </p:cNvSpPr>
            <p:nvPr/>
          </p:nvSpPr>
          <p:spPr bwMode="auto">
            <a:xfrm>
              <a:off x="4785" y="3974"/>
              <a:ext cx="771" cy="9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922337"/>
          </a:xfrm>
        </p:spPr>
        <p:txBody>
          <a:bodyPr/>
          <a:lstStyle/>
          <a:p>
            <a:r>
              <a:rPr lang="cs-CZ" altLang="cs-CZ" b="1" u="sng"/>
              <a:t>Požadavky na uložení – nn, mn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23850" y="1358900"/>
            <a:ext cx="84248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*	vedení nesmí překážet</a:t>
            </a:r>
          </a:p>
          <a:p>
            <a:r>
              <a:rPr lang="cs-CZ" altLang="cs-CZ" sz="2000" b="1"/>
              <a:t>*	vedení má být co nejkratší</a:t>
            </a:r>
          </a:p>
          <a:p>
            <a:r>
              <a:rPr lang="cs-CZ" altLang="cs-CZ" sz="2000" b="1"/>
              <a:t>*	vedení se má vést přímočaře, ve vodorovných nebo svislých tazích</a:t>
            </a:r>
          </a:p>
          <a:p>
            <a:r>
              <a:rPr lang="cs-CZ" altLang="cs-CZ" sz="2000" b="1"/>
              <a:t>*	vedení se mají co nejméně křižovat</a:t>
            </a:r>
          </a:p>
          <a:p>
            <a:r>
              <a:rPr lang="cs-CZ" altLang="cs-CZ" sz="2000" b="1"/>
              <a:t>*	vedení musí být chráněno proti mechanickému poškození</a:t>
            </a:r>
          </a:p>
          <a:p>
            <a:r>
              <a:rPr lang="cs-CZ" altLang="cs-CZ" sz="2000" b="1"/>
              <a:t>*	rozvodné krabice mají zůstat přístupné</a:t>
            </a:r>
          </a:p>
          <a:p>
            <a:r>
              <a:rPr lang="cs-CZ" altLang="cs-CZ" sz="2000" b="1"/>
              <a:t>*	vedení různých druhů by mělo být odděleno</a:t>
            </a:r>
          </a:p>
          <a:p>
            <a:r>
              <a:rPr lang="cs-CZ" altLang="cs-CZ" sz="2000" b="1"/>
              <a:t>*	provedením elektrického rozvodu nesmí vznikat jakékoliv nebezpečí pro lidi, zvířata, věci (úraz elektrickým proudem požár, výbuch)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74863"/>
            <a:ext cx="8964613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813593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922337"/>
          </a:xfrm>
        </p:spPr>
        <p:txBody>
          <a:bodyPr/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Materiály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23850" y="1358900"/>
            <a:ext cx="8424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514600" indent="-2514600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3988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873375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052763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32150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89350" fontAlgn="base"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46550" fontAlgn="base"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03750" fontAlgn="base"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60950" fontAlgn="base"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František Fencl	Elektrický rozvod a průmyslová zařízení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8391"/>
            <a:ext cx="8642350" cy="922337"/>
          </a:xfrm>
        </p:spPr>
        <p:txBody>
          <a:bodyPr/>
          <a:lstStyle/>
          <a:p>
            <a:r>
              <a:rPr lang="cs-CZ" altLang="cs-CZ" b="1" u="sng" dirty="0"/>
              <a:t>Vliv prostředí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3850" y="1124744"/>
            <a:ext cx="84248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/>
              <a:t>Určení vlivu prostředí patří mezi nejdůležitější a nejnáročnější úkoly projektanta.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23850" y="1844824"/>
            <a:ext cx="842486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/>
              <a:t>Podle charakteru prostředí se určuje</a:t>
            </a:r>
            <a:r>
              <a:rPr lang="cs-CZ" altLang="cs-CZ" sz="2000" b="1" dirty="0"/>
              <a:t>:	*	druh vodiče</a:t>
            </a:r>
          </a:p>
          <a:p>
            <a:r>
              <a:rPr lang="cs-CZ" altLang="cs-CZ" sz="2000" b="1" dirty="0"/>
              <a:t>	*	způsob uložení</a:t>
            </a:r>
          </a:p>
          <a:p>
            <a:r>
              <a:rPr lang="cs-CZ" altLang="cs-CZ" sz="2000" b="1" dirty="0"/>
              <a:t>	*	provedení </a:t>
            </a:r>
            <a:r>
              <a:rPr lang="cs-CZ" altLang="cs-CZ" sz="2000" b="1" dirty="0" smtClean="0"/>
              <a:t>rozvodu</a:t>
            </a:r>
          </a:p>
          <a:p>
            <a:pPr>
              <a:spcBef>
                <a:spcPts val="600"/>
              </a:spcBef>
            </a:pPr>
            <a:r>
              <a:rPr lang="cs-CZ" altLang="cs-CZ" sz="2000" b="1" u="sng" dirty="0" smtClean="0"/>
              <a:t>Rozdělení prostor z hlediska nebezpečí úrazu elektrickým proudem lze rozlišit použití elektrického zařízen, které:</a:t>
            </a:r>
          </a:p>
          <a:p>
            <a:pPr marL="180975" indent="-180975"/>
            <a:r>
              <a:rPr lang="cs-CZ" altLang="cs-CZ" sz="2000" b="1" dirty="0" smtClean="0"/>
              <a:t>*	nezvyšuje nebezpečí úrazu elektrickým proudem</a:t>
            </a:r>
          </a:p>
          <a:p>
            <a:pPr marL="180975" indent="-180975"/>
            <a:r>
              <a:rPr lang="cs-CZ" altLang="cs-CZ" sz="2000" b="1" dirty="0" smtClean="0"/>
              <a:t>*</a:t>
            </a:r>
            <a:r>
              <a:rPr lang="cs-CZ" altLang="cs-CZ" sz="2000" b="1" dirty="0"/>
              <a:t>	</a:t>
            </a:r>
            <a:r>
              <a:rPr lang="cs-CZ" altLang="cs-CZ" sz="2000" b="1" dirty="0" smtClean="0"/>
              <a:t>zvyšuje </a:t>
            </a:r>
            <a:r>
              <a:rPr lang="cs-CZ" altLang="cs-CZ" sz="2000" b="1" dirty="0"/>
              <a:t>nebezpečí úrazu elektrickým </a:t>
            </a:r>
            <a:r>
              <a:rPr lang="cs-CZ" altLang="cs-CZ" sz="2000" b="1" dirty="0" smtClean="0"/>
              <a:t>proudem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Nebezpečí úrazu elektrickým proudem </a:t>
            </a:r>
            <a:r>
              <a:rPr lang="cs-CZ" sz="2000" b="1" dirty="0"/>
              <a:t>nezvyšuje pouze charakter prostoru</a:t>
            </a:r>
            <a:r>
              <a:rPr lang="cs-CZ" sz="2000" dirty="0"/>
              <a:t>, ve kterém se elektrické zařízení používá, ale ovlivňuje je i to, </a:t>
            </a:r>
            <a:r>
              <a:rPr lang="cs-CZ" sz="2000" b="1" dirty="0"/>
              <a:t>kdo elektrické zařízení používá nebo s ním </a:t>
            </a:r>
            <a:r>
              <a:rPr lang="cs-CZ" sz="2000" b="1" dirty="0" smtClean="0"/>
              <a:t>zachází</a:t>
            </a:r>
            <a:r>
              <a:rPr lang="cs-CZ" altLang="cs-CZ" sz="2000" b="1" dirty="0" smtClean="0"/>
              <a:t> </a:t>
            </a:r>
            <a:endParaRPr lang="cs-CZ" altLang="cs-CZ" sz="2000" b="1" dirty="0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58647" y="5264040"/>
            <a:ext cx="84248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3400"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i="1" u="sng" dirty="0" smtClean="0"/>
              <a:t>Používané </a:t>
            </a:r>
            <a:r>
              <a:rPr lang="cs-CZ" altLang="cs-CZ" sz="2000" b="1" i="1" u="sng" dirty="0"/>
              <a:t>alfanumerické znaky charakterizují</a:t>
            </a:r>
            <a:r>
              <a:rPr lang="cs-CZ" altLang="cs-CZ" sz="2000" b="1" i="1" dirty="0"/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b="1" i="1" dirty="0"/>
              <a:t>*	fyzikální parametry daného </a:t>
            </a:r>
            <a:r>
              <a:rPr lang="cs-CZ" altLang="cs-CZ" sz="2000" b="1" i="1" dirty="0" smtClean="0"/>
              <a:t>prostředí (např. AB6 vlhkost)</a:t>
            </a:r>
            <a:endParaRPr lang="cs-CZ" altLang="cs-CZ" sz="2000" b="1" i="1" dirty="0"/>
          </a:p>
          <a:p>
            <a:r>
              <a:rPr lang="cs-CZ" altLang="cs-CZ" sz="2000" b="1" i="1" dirty="0"/>
              <a:t>*	způsob využívání daného </a:t>
            </a:r>
            <a:r>
              <a:rPr lang="cs-CZ" altLang="cs-CZ" sz="2000" b="1" i="1" dirty="0" smtClean="0"/>
              <a:t>prostředí </a:t>
            </a:r>
            <a:endParaRPr lang="cs-CZ" altLang="cs-CZ" sz="2000" b="1" i="1" dirty="0"/>
          </a:p>
          <a:p>
            <a:r>
              <a:rPr lang="cs-CZ" altLang="cs-CZ" sz="2000" b="1" i="1" dirty="0"/>
              <a:t>*	konstrukci budovy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95288" y="1052513"/>
            <a:ext cx="8424862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4125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3513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7300" algn="l"/>
                <a:tab pos="2057400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dirty="0"/>
              <a:t>Jedná se o rozvody holými (pásovými) vodiči, které jsou chráněny proti nebezpečnému dotyku. 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/>
              <a:t>Stavba rozvodu</a:t>
            </a:r>
            <a:r>
              <a:rPr lang="cs-CZ" altLang="cs-CZ" sz="2000" b="1" dirty="0"/>
              <a:t>:</a:t>
            </a:r>
            <a:r>
              <a:rPr lang="cs-CZ" altLang="cs-CZ" b="1" dirty="0"/>
              <a:t> 	jeden centrální (páteřní) rozvod, ze kterého jsou 	vyvedeny odbočky do jednotlivých provozů a k strojům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Vyrábí se pro jmenovité proudy od desítek do tisíce ampér.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Výhody: </a:t>
            </a:r>
          </a:p>
          <a:p>
            <a:r>
              <a:rPr lang="cs-CZ" altLang="cs-CZ" sz="2000" b="1" dirty="0"/>
              <a:t>	-	možnost použití velkých průřezů pro velké proudy</a:t>
            </a:r>
          </a:p>
          <a:p>
            <a:r>
              <a:rPr lang="cs-CZ" altLang="cs-CZ" sz="2000" b="1" dirty="0"/>
              <a:t>	-	požární bezpečnost (není izolace vodičů)</a:t>
            </a:r>
          </a:p>
          <a:p>
            <a:r>
              <a:rPr lang="cs-CZ" altLang="cs-CZ" sz="2000" b="1" dirty="0"/>
              <a:t>	-	odolnost proti hoření, neuvolňují je jedovaté plyny </a:t>
            </a:r>
          </a:p>
          <a:p>
            <a:r>
              <a:rPr lang="cs-CZ" altLang="cs-CZ" sz="2000" b="1" dirty="0"/>
              <a:t>	-	přehlednost páteřního rozvodu </a:t>
            </a:r>
          </a:p>
          <a:p>
            <a:r>
              <a:rPr lang="cs-CZ" altLang="cs-CZ" sz="2000" b="1" dirty="0"/>
              <a:t>	-	variabilita bez nutnosti stavebních úprav </a:t>
            </a:r>
          </a:p>
          <a:p>
            <a:r>
              <a:rPr lang="cs-CZ" altLang="cs-CZ" sz="2000" b="1" dirty="0"/>
              <a:t>	-	vyšší životnost</a:t>
            </a:r>
          </a:p>
          <a:p>
            <a:pPr>
              <a:spcBef>
                <a:spcPct val="50000"/>
              </a:spcBef>
            </a:pPr>
            <a:r>
              <a:rPr lang="cs-CZ" altLang="cs-CZ" sz="2000" b="1" i="1" dirty="0"/>
              <a:t>Základní požadavek na výrobce je stavebnicová konstrukce, která musí řešit vedení komplexně. Od připojení rozvodu k napájení, přes samotný rozvod s případnými odbočkami až k připojení ke spotřebiči.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922337"/>
          </a:xfrm>
          <a:noFill/>
          <a:ln/>
        </p:spPr>
        <p:txBody>
          <a:bodyPr/>
          <a:lstStyle/>
          <a:p>
            <a:r>
              <a:rPr lang="cs-CZ" altLang="cs-CZ" b="1" u="sng"/>
              <a:t>Přípojnicový rozvod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8913"/>
            <a:ext cx="7129463" cy="21478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443163"/>
            <a:ext cx="4891088" cy="41592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420938"/>
            <a:ext cx="2070100" cy="42497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371725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pictur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5888"/>
            <a:ext cx="2374900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3419475" y="476250"/>
            <a:ext cx="295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0950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0338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Porovnání kabelového a přípojnicového rozvody </a:t>
            </a:r>
          </a:p>
        </p:txBody>
      </p:sp>
      <p:pic>
        <p:nvPicPr>
          <p:cNvPr id="56331" name="Picture 11" descr="flexibili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02150"/>
            <a:ext cx="2951162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3" name="Picture 13" descr="male-rozm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96975"/>
            <a:ext cx="24574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2124075" y="5589588"/>
            <a:ext cx="3887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0950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0338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b="1"/>
              <a:t>Přípojnicový rozvod pro osvětlení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6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713"/>
            <a:ext cx="5256212" cy="28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44675"/>
            <a:ext cx="410527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68763"/>
            <a:ext cx="6192838" cy="274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156325" y="1406525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0950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0338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Přípojnicový rozvod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508625" y="260350"/>
            <a:ext cx="3455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0950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0338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Vývod na pojistkový odpínač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23850" y="3644900"/>
            <a:ext cx="2303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1563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0950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0338"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0725" algn="l"/>
                <a:tab pos="4664075" algn="l"/>
                <a:tab pos="4846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Odbočky z rozvodu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1342</Words>
  <Application>Microsoft Office PowerPoint</Application>
  <PresentationFormat>Předvádění na obrazovce (4:3)</PresentationFormat>
  <Paragraphs>147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4" baseType="lpstr">
      <vt:lpstr>Arial</vt:lpstr>
      <vt:lpstr>Symbol</vt:lpstr>
      <vt:lpstr>Výchozí návrh</vt:lpstr>
      <vt:lpstr>Technologie průmyslových rozvodů - rozvody nízkého napětí</vt:lpstr>
      <vt:lpstr>Základní údaje</vt:lpstr>
      <vt:lpstr>Možnosti provedení</vt:lpstr>
      <vt:lpstr>Požadavky na uložení – nn, mn</vt:lpstr>
      <vt:lpstr>Vliv prostředí</vt:lpstr>
      <vt:lpstr>Přípojnicový rozvod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Kabelové žlaby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Drátěné žlaby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Obslužné konzoly</vt:lpstr>
      <vt:lpstr>Prezentace aplikace PowerPoint</vt:lpstr>
      <vt:lpstr>Prezentace aplikace PowerPoint</vt:lpstr>
      <vt:lpstr>Prezentace aplikace PowerPoint</vt:lpstr>
      <vt:lpstr>Instalační žlaby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Instalační trubky, hadice</vt:lpstr>
      <vt:lpstr>Prezentace aplikace PowerPoint</vt:lpstr>
      <vt:lpstr>Prezentace aplikace PowerPoint</vt:lpstr>
      <vt:lpstr>Prezentace aplikace PowerPoint</vt:lpstr>
      <vt:lpstr>Materiály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Průmyslové rozvody</dc:title>
  <dc:creator>pe</dc:creator>
  <cp:lastModifiedBy>Ivo Petricek</cp:lastModifiedBy>
  <cp:revision>81</cp:revision>
  <dcterms:created xsi:type="dcterms:W3CDTF">2008-12-14T13:45:33Z</dcterms:created>
  <dcterms:modified xsi:type="dcterms:W3CDTF">2022-02-21T08:25:51Z</dcterms:modified>
</cp:coreProperties>
</file>