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256" r:id="rId2"/>
    <p:sldId id="367" r:id="rId3"/>
    <p:sldId id="316" r:id="rId4"/>
    <p:sldId id="317" r:id="rId5"/>
    <p:sldId id="359" r:id="rId6"/>
    <p:sldId id="376" r:id="rId7"/>
    <p:sldId id="370" r:id="rId8"/>
    <p:sldId id="374" r:id="rId9"/>
    <p:sldId id="319" r:id="rId10"/>
    <p:sldId id="368" r:id="rId11"/>
    <p:sldId id="356" r:id="rId12"/>
    <p:sldId id="372" r:id="rId13"/>
    <p:sldId id="375" r:id="rId14"/>
    <p:sldId id="369" r:id="rId15"/>
    <p:sldId id="371" r:id="rId16"/>
    <p:sldId id="360" r:id="rId17"/>
    <p:sldId id="373" r:id="rId18"/>
    <p:sldId id="362" r:id="rId19"/>
    <p:sldId id="363" r:id="rId20"/>
    <p:sldId id="364" r:id="rId21"/>
    <p:sldId id="365" r:id="rId22"/>
    <p:sldId id="377" r:id="rId23"/>
    <p:sldId id="378" r:id="rId24"/>
    <p:sldId id="312" r:id="rId25"/>
  </p:sldIdLst>
  <p:sldSz cx="9144000" cy="6858000" type="screen4x3"/>
  <p:notesSz cx="6858000" cy="9144000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FFCC66"/>
    <a:srgbClr val="9933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2" autoAdjust="0"/>
    <p:restoredTop sz="94660"/>
  </p:normalViewPr>
  <p:slideViewPr>
    <p:cSldViewPr>
      <p:cViewPr varScale="1">
        <p:scale>
          <a:sx n="105" d="100"/>
          <a:sy n="105" d="100"/>
        </p:scale>
        <p:origin x="184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52"/>
    </p:cViewPr>
  </p:sorterViewPr>
  <p:notesViewPr>
    <p:cSldViewPr>
      <p:cViewPr varScale="1">
        <p:scale>
          <a:sx n="80" d="100"/>
          <a:sy n="80" d="100"/>
        </p:scale>
        <p:origin x="-130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 altLang="cs-CZ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 altLang="cs-CZ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5F7C37-6212-4C0C-8664-149B341FA1E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21939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 altLang="cs-CZ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 altLang="cs-CZ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09480C-5F44-489D-ADCD-A7EC1EB40FC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512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6147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15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756D30E-07E1-4000-B258-D3992AB201A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36169-EE05-44A5-9472-FE6172BCA97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161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65950-A98A-471C-9EF2-5B7F9EF4A5A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5422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0A4DE-5C9A-458E-95A0-3B5583DDF15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909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BDEC2-1ED4-4A16-9D08-2F1295B7E70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565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33407-EB54-4BC7-B60C-5D0AF608D02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302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8FAEA-8075-47A3-9080-5E676BD2AD3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760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0A6FD-CAA8-4458-B48B-5B434F6FC2E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2601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D2696-1032-4FA8-88A4-ED55F2BCE54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834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8F374-E57A-441F-ADE4-733D418CA3D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664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915F6-D1D8-4382-9969-ED0FA392CC9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841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512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6B8FF81-B36F-437B-A244-8FDD5A0758FD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13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513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ton.com/mx/en-us/catalog/industrial-control--drives--automation---sensors/pke-motor-protective-circuit-breaker.html#tab-1" TargetMode="External"/><Relationship Id="rId2" Type="http://schemas.openxmlformats.org/officeDocument/2006/relationships/hyperlink" Target="styka&#269;e/Pravitko-Motorove_vyvody_2006.ex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5" Type="http://schemas.openxmlformats.org/officeDocument/2006/relationships/hyperlink" Target="Animace%20TeSys/new_everlink2.exe" TargetMode="External"/><Relationship Id="rId4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65" y="27384"/>
            <a:ext cx="9144000" cy="6858000"/>
          </a:xfrm>
          <a:prstGeom prst="rect">
            <a:avLst/>
          </a:prstGeom>
          <a:solidFill>
            <a:schemeClr val="tx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Rectangle 5"/>
          <p:cNvSpPr>
            <a:spLocks noRot="1" noChangeArrowheads="1"/>
          </p:cNvSpPr>
          <p:nvPr/>
        </p:nvSpPr>
        <p:spPr bwMode="auto">
          <a:xfrm>
            <a:off x="539750" y="46038"/>
            <a:ext cx="8169275" cy="1511300"/>
          </a:xfrm>
          <a:prstGeom prst="rect">
            <a:avLst/>
          </a:prstGeom>
          <a:solidFill>
            <a:schemeClr val="tx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1pPr>
            <a:lvl2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2pPr>
            <a:lvl3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3pPr>
            <a:lvl4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4pPr>
            <a:lvl5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sz="5400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Provedení motorového vývodu</a:t>
            </a:r>
            <a:endParaRPr lang="cs-CZ" altLang="cs-CZ" sz="5400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0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425060" cy="864394"/>
          </a:xfrm>
          <a:noFill/>
          <a:ln/>
        </p:spPr>
        <p:txBody>
          <a:bodyPr/>
          <a:lstStyle/>
          <a:p>
            <a:pPr algn="ctr"/>
            <a:r>
              <a:rPr lang="cs-CZ" altLang="cs-CZ" sz="360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Mechanické </a:t>
            </a:r>
            <a:r>
              <a:rPr lang="cs-CZ" altLang="cs-CZ" sz="36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spínače</a:t>
            </a:r>
            <a:endParaRPr lang="cs-CZ" altLang="cs-CZ" sz="360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1196752"/>
            <a:ext cx="8785100" cy="245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7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107950" y="981075"/>
            <a:ext cx="8928100" cy="57861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263525" indent="-2635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u="sng" dirty="0">
                <a:solidFill>
                  <a:srgbClr val="000000"/>
                </a:solidFill>
              </a:rPr>
              <a:t>Koordinace stykače s přístroji chránící před zkratem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je klíčová z pohledu spolehlivosti motorového vývodu. 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určuje volbu přístrojů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u komplexního přístroje (zahrnuje jak spínací, tak i chránící funkci) se koordinace neřeší, je zajištěna výrobcem přístroje</a:t>
            </a:r>
          </a:p>
          <a:p>
            <a:pPr>
              <a:spcBef>
                <a:spcPct val="50000"/>
              </a:spcBef>
            </a:pPr>
            <a:r>
              <a:rPr lang="cs-CZ" altLang="cs-CZ" sz="2200" b="1" u="sng" dirty="0">
                <a:solidFill>
                  <a:srgbClr val="000000"/>
                </a:solidFill>
              </a:rPr>
              <a:t>Možnosti koordinace:</a:t>
            </a:r>
          </a:p>
          <a:p>
            <a:pPr>
              <a:spcBef>
                <a:spcPts val="600"/>
              </a:spcBef>
            </a:pPr>
            <a:r>
              <a:rPr lang="cs-CZ" altLang="cs-CZ" sz="2000" b="1" u="sng" dirty="0">
                <a:solidFill>
                  <a:srgbClr val="000000"/>
                </a:solidFill>
              </a:rPr>
              <a:t>Koordinace typu 1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je dovoleno poškození přístroje, nenastane ale žádné riziko pro obsluhu, komponenty mimo přístroj nejsou poškozeny. Po vypnutí zkratu je nutná kontrola a případná výměna. Nejčastější řešení  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r>
              <a:rPr lang="cs-CZ" altLang="cs-CZ" sz="2000" b="1" u="sng" dirty="0">
                <a:solidFill>
                  <a:srgbClr val="000000"/>
                </a:solidFill>
              </a:rPr>
              <a:t>Koordinace typu 2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při </a:t>
            </a:r>
            <a:r>
              <a:rPr lang="cs-CZ" altLang="cs-CZ" sz="2000" b="1" dirty="0">
                <a:solidFill>
                  <a:srgbClr val="000000"/>
                </a:solidFill>
              </a:rPr>
              <a:t>zkratu stykač nebo spouštěč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nesmí způsobit nebezpečí </a:t>
            </a:r>
            <a:r>
              <a:rPr lang="cs-CZ" altLang="cs-CZ" sz="2000" b="1" dirty="0">
                <a:solidFill>
                  <a:srgbClr val="000000"/>
                </a:solidFill>
              </a:rPr>
              <a:t>pro osoby a instalaci a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musí být vhodný pro </a:t>
            </a:r>
            <a:r>
              <a:rPr lang="cs-CZ" altLang="cs-CZ" sz="2000" b="1" dirty="0">
                <a:solidFill>
                  <a:srgbClr val="000000"/>
                </a:solidFill>
              </a:rPr>
              <a:t>další používání. Při zkratu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nedojde k poškození kontaktů, případně mírné poškození nemá vliv na funkci přístroje. 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r>
              <a:rPr lang="cs-CZ" altLang="cs-CZ" sz="2000" b="1" dirty="0">
                <a:solidFill>
                  <a:srgbClr val="000000"/>
                </a:solidFill>
              </a:rPr>
              <a:t>Úplná koordinace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Nesmí dojít k žádnému poškození kontaktů</a:t>
            </a:r>
          </a:p>
        </p:txBody>
      </p:sp>
      <p:sp>
        <p:nvSpPr>
          <p:cNvPr id="14848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675687" cy="576263"/>
          </a:xfrm>
          <a:noFill/>
          <a:ln/>
        </p:spPr>
        <p:txBody>
          <a:bodyPr/>
          <a:lstStyle/>
          <a:p>
            <a:pPr algn="ctr"/>
            <a:r>
              <a:rPr lang="cs-CZ" altLang="cs-CZ" sz="400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Kombinace </a:t>
            </a:r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 spouštění motorů</a:t>
            </a:r>
            <a:endParaRPr lang="cs-CZ" altLang="cs-CZ" sz="400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675687" cy="720725"/>
          </a:xfrm>
          <a:noFill/>
          <a:ln/>
        </p:spPr>
        <p:txBody>
          <a:bodyPr/>
          <a:lstStyle/>
          <a:p>
            <a:pPr algn="ctr"/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Motorové spouštěče</a:t>
            </a:r>
            <a:endParaRPr lang="cs-CZ" altLang="cs-CZ" sz="400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7950" y="981075"/>
            <a:ext cx="8928100" cy="31700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263525" indent="-2635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617663" indent="-1617663">
              <a:tabLst>
                <a:tab pos="14335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Funkce:	-	ochrana proto zkratu a přetížení, nahrazuje jistič (pojistku)</a:t>
            </a:r>
          </a:p>
          <a:p>
            <a:pPr marL="1617663" indent="-1617663">
              <a:tabLst>
                <a:tab pos="1433513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-	přesnější nastavení jmenovitého proudu motoru</a:t>
            </a:r>
          </a:p>
          <a:p>
            <a:pPr marL="1617663" indent="-1617663">
              <a:tabLst>
                <a:tab pos="1433513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-	možnost místního ovládání</a:t>
            </a:r>
          </a:p>
          <a:p>
            <a:pPr marL="1617663" indent="-1617663">
              <a:tabLst>
                <a:tab pos="1433513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-	vhodná kombinace se stykači</a:t>
            </a:r>
          </a:p>
          <a:p>
            <a:pPr marL="1617663" indent="-1617663">
              <a:tabLst>
                <a:tab pos="14335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Provedení	-	spouštěč jako kompletní přístroj, termomagnetická nebo elektronická spoušť</a:t>
            </a:r>
          </a:p>
          <a:p>
            <a:pPr marL="1617663" indent="-1617663">
              <a:tabLst>
                <a:tab pos="1433513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-	modulární konstrukce, elektronická spoušť</a:t>
            </a:r>
          </a:p>
          <a:p>
            <a:pPr marL="1617663" indent="-1617663">
              <a:tabLst>
                <a:tab pos="14335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Realizace	-	samostatný motorový spouštěč pro místní ovládání</a:t>
            </a:r>
          </a:p>
          <a:p>
            <a:pPr marL="1617663" indent="-1617663">
              <a:tabLst>
                <a:tab pos="1433513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-	kombinace se stykačem</a:t>
            </a:r>
          </a:p>
          <a:p>
            <a:pPr marL="1617663" indent="-1617663">
              <a:tabLst>
                <a:tab pos="1433513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-	šroubové nebo 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bezšroubové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provedení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827584" y="4739973"/>
            <a:ext cx="5594442" cy="1015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263525" indent="-2635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s-CZ" altLang="cs-CZ" sz="2000" b="1" dirty="0" smtClean="0">
                <a:solidFill>
                  <a:srgbClr val="000000"/>
                </a:solidFill>
              </a:rPr>
              <a:t>Jištění motorů, proudy do 32A, termomagnetická spoušť, koordinace 1 a 2, šroubové nebo 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bezšroubové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provedení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475" y="3573017"/>
            <a:ext cx="2057761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9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9288" t="13250" r="16926" b="4850"/>
          <a:stretch/>
        </p:blipFill>
        <p:spPr>
          <a:xfrm>
            <a:off x="35496" y="44623"/>
            <a:ext cx="6912768" cy="6656739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156176" y="188640"/>
            <a:ext cx="2968617" cy="17543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263525" indent="-2635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s-CZ" altLang="cs-CZ" b="1" dirty="0" smtClean="0">
                <a:solidFill>
                  <a:srgbClr val="000000"/>
                </a:solidFill>
              </a:rPr>
              <a:t>- čelní pomocný kontakt</a:t>
            </a:r>
          </a:p>
          <a:p>
            <a:pPr marL="0" indent="0"/>
            <a:r>
              <a:rPr lang="cs-CZ" altLang="cs-CZ" b="1" dirty="0" smtClean="0">
                <a:solidFill>
                  <a:srgbClr val="000000"/>
                </a:solidFill>
              </a:rPr>
              <a:t>- boční pomocný kontakt</a:t>
            </a:r>
          </a:p>
          <a:p>
            <a:pPr marL="0" indent="0"/>
            <a:r>
              <a:rPr lang="cs-CZ" altLang="cs-CZ" b="1" dirty="0" smtClean="0">
                <a:solidFill>
                  <a:srgbClr val="000000"/>
                </a:solidFill>
              </a:rPr>
              <a:t>- kontakt s indikací stavu</a:t>
            </a:r>
          </a:p>
          <a:p>
            <a:pPr marL="0" indent="0"/>
            <a:r>
              <a:rPr lang="cs-CZ" altLang="cs-CZ" b="1" dirty="0" smtClean="0">
                <a:solidFill>
                  <a:srgbClr val="000000"/>
                </a:solidFill>
              </a:rPr>
              <a:t>- podpěťové relé</a:t>
            </a:r>
          </a:p>
          <a:p>
            <a:pPr marL="0" indent="0"/>
            <a:r>
              <a:rPr lang="cs-CZ" altLang="cs-CZ" b="1" dirty="0" smtClean="0">
                <a:solidFill>
                  <a:srgbClr val="000000"/>
                </a:solidFill>
              </a:rPr>
              <a:t>- SMART jednotka</a:t>
            </a:r>
          </a:p>
          <a:p>
            <a:pPr marL="0" indent="0"/>
            <a:r>
              <a:rPr lang="cs-CZ" altLang="cs-CZ" b="1" dirty="0" smtClean="0">
                <a:solidFill>
                  <a:srgbClr val="000000"/>
                </a:solidFill>
              </a:rPr>
              <a:t>- nadproudové relé</a:t>
            </a:r>
            <a:endParaRPr lang="cs-CZ" altLang="cs-CZ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29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675687" cy="720725"/>
          </a:xfrm>
          <a:noFill/>
          <a:ln/>
        </p:spPr>
        <p:txBody>
          <a:bodyPr/>
          <a:lstStyle/>
          <a:p>
            <a:pPr algn="ctr"/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Elektronické motorové spouštěče</a:t>
            </a:r>
            <a:endParaRPr lang="cs-CZ" altLang="cs-CZ" sz="400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47664" y="1700808"/>
            <a:ext cx="4183093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263525" indent="-2635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s-CZ" altLang="cs-CZ" sz="2000" b="1" dirty="0" smtClean="0">
                <a:solidFill>
                  <a:srgbClr val="000000"/>
                </a:solidFill>
              </a:rPr>
              <a:t>Základna a elektronická spoušť, nastavení proudu a rozběhu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59447" b="22334"/>
          <a:stretch/>
        </p:blipFill>
        <p:spPr>
          <a:xfrm>
            <a:off x="6069302" y="1088772"/>
            <a:ext cx="2785773" cy="2448432"/>
          </a:xfrm>
          <a:prstGeom prst="rect">
            <a:avLst/>
          </a:prstGeom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32212" y="6092661"/>
            <a:ext cx="2461773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263525" indent="-2635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617663" indent="-1617663">
              <a:tabLst>
                <a:tab pos="14335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Kompletní přístroj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13494" y="948173"/>
            <a:ext cx="8362961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263525" indent="-2635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6213" indent="-176213"/>
            <a:r>
              <a:rPr lang="cs-CZ" altLang="cs-CZ" sz="2000" b="1" dirty="0" smtClean="0">
                <a:solidFill>
                  <a:srgbClr val="000000"/>
                </a:solidFill>
              </a:rPr>
              <a:t>-	přesnější nastavení a spolehlivé působení</a:t>
            </a:r>
          </a:p>
          <a:p>
            <a:pPr marL="176213" indent="-176213"/>
            <a:r>
              <a:rPr lang="cs-CZ" altLang="cs-CZ" sz="2000" b="1" dirty="0" smtClean="0">
                <a:solidFill>
                  <a:srgbClr val="000000"/>
                </a:solidFill>
              </a:rPr>
              <a:t>-	možnost nastavení pro rozběh (lehký, těžký) 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757" y="3245335"/>
            <a:ext cx="3233732" cy="34240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94" y="2636911"/>
            <a:ext cx="3000868" cy="342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0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675687" cy="720725"/>
          </a:xfrm>
          <a:noFill/>
          <a:ln/>
        </p:spPr>
        <p:txBody>
          <a:bodyPr/>
          <a:lstStyle/>
          <a:p>
            <a:pPr algn="ctr"/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Spouštěčové kombinace</a:t>
            </a:r>
            <a:endParaRPr lang="cs-CZ" altLang="cs-CZ" sz="400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gray">
          <a:xfrm>
            <a:off x="107950" y="981075"/>
            <a:ext cx="8928100" cy="255454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263525" indent="-2635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960688" indent="-2960688">
              <a:tabLst>
                <a:tab pos="2776538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Provedení - sestava:	-	motorový spouštěč PKZM0 nebo PKE</a:t>
            </a:r>
          </a:p>
          <a:p>
            <a:pPr marL="2960688" indent="-2960688">
              <a:tabLst>
                <a:tab pos="2776538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-	propojovací sada (bez šroubové připojení)</a:t>
            </a:r>
          </a:p>
          <a:p>
            <a:pPr marL="2960688" indent="-2960688">
              <a:tabLst>
                <a:tab pos="2776538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  	-	stykač</a:t>
            </a:r>
          </a:p>
          <a:p>
            <a:pPr marL="2960688" indent="-2960688">
              <a:tabLst>
                <a:tab pos="2776538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Provedení - funkce:	-	přímé připojení k síti</a:t>
            </a:r>
          </a:p>
          <a:p>
            <a:pPr marL="2960688" indent="-2960688">
              <a:tabLst>
                <a:tab pos="2776538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-	sestava hvězda-trojúhelník</a:t>
            </a:r>
          </a:p>
          <a:p>
            <a:pPr marL="2960688" indent="-2960688">
              <a:tabLst>
                <a:tab pos="2776538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-	sestava reverzace</a:t>
            </a:r>
          </a:p>
          <a:p>
            <a:pPr marL="2960688" indent="-2960688">
              <a:tabLst>
                <a:tab pos="2776538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Pravítko pro sestavu	-	česká verze 2006: </a:t>
            </a:r>
            <a:r>
              <a:rPr lang="cs-CZ" altLang="cs-CZ" sz="2000" b="1" dirty="0" smtClean="0">
                <a:solidFill>
                  <a:srgbClr val="000000"/>
                </a:solidFill>
                <a:hlinkClick r:id="rId2" action="ppaction://hlinkfile"/>
              </a:rPr>
              <a:t>zde</a:t>
            </a:r>
            <a:endParaRPr lang="cs-CZ" altLang="cs-CZ" sz="2000" b="1" dirty="0" smtClean="0">
              <a:solidFill>
                <a:srgbClr val="000000"/>
              </a:solidFill>
            </a:endParaRPr>
          </a:p>
          <a:p>
            <a:pPr marL="2960688" indent="-2960688">
              <a:tabLst>
                <a:tab pos="2776538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-	verze EU: </a:t>
            </a:r>
            <a:r>
              <a:rPr lang="cs-CZ" altLang="cs-CZ" sz="2000" b="1" dirty="0" smtClean="0">
                <a:solidFill>
                  <a:srgbClr val="000000"/>
                </a:solidFill>
                <a:hlinkClick r:id="rId3"/>
              </a:rPr>
              <a:t>zde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	 	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3619987"/>
            <a:ext cx="5112568" cy="319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1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179388" y="84859"/>
            <a:ext cx="8857109" cy="6746047"/>
            <a:chOff x="179388" y="84859"/>
            <a:chExt cx="8857109" cy="6746047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388" y="1778353"/>
              <a:ext cx="8856662" cy="5052553"/>
            </a:xfrm>
            <a:prstGeom prst="rect">
              <a:avLst/>
            </a:prstGeom>
          </p:spPr>
        </p:pic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1761" y="84859"/>
              <a:ext cx="6624736" cy="168795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107504" y="191823"/>
            <a:ext cx="8928992" cy="6549545"/>
            <a:chOff x="107504" y="191823"/>
            <a:chExt cx="8928992" cy="6549545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1655179"/>
              <a:ext cx="8856984" cy="5086189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1760" y="191823"/>
              <a:ext cx="6624736" cy="14369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35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3" y="116632"/>
            <a:ext cx="9040291" cy="6654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836712"/>
            <a:ext cx="3456384" cy="51759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836712"/>
            <a:ext cx="2736304" cy="5153100"/>
          </a:xfrm>
          <a:prstGeom prst="rect">
            <a:avLst/>
          </a:prstGeom>
        </p:spPr>
      </p:pic>
      <p:sp>
        <p:nvSpPr>
          <p:cNvPr id="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675687" cy="720725"/>
          </a:xfrm>
          <a:noFill/>
          <a:ln/>
        </p:spPr>
        <p:txBody>
          <a:bodyPr/>
          <a:lstStyle/>
          <a:p>
            <a:pPr algn="ctr"/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Kompletní přístroje (sestavy)</a:t>
            </a:r>
            <a:endParaRPr lang="cs-CZ" altLang="cs-CZ" sz="400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46606" y="6021288"/>
            <a:ext cx="2969437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263525" indent="-2635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s-CZ" altLang="cs-CZ" sz="2000" b="1" dirty="0" smtClean="0">
                <a:solidFill>
                  <a:srgbClr val="000000"/>
                </a:solidFill>
              </a:rPr>
              <a:t>Přímé připojení k síti, elektronický spouštěč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022711" y="5961474"/>
            <a:ext cx="3653745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263525" indent="-2635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s-CZ" altLang="cs-CZ" sz="2000" b="1" dirty="0" smtClean="0">
                <a:solidFill>
                  <a:srgbClr val="000000"/>
                </a:solidFill>
              </a:rPr>
              <a:t>Reverzace, spouštěč s termomagnetickou spouští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15888"/>
            <a:ext cx="8642350" cy="777875"/>
          </a:xfrm>
        </p:spPr>
        <p:txBody>
          <a:bodyPr/>
          <a:lstStyle/>
          <a:p>
            <a:pPr algn="ctr"/>
            <a:r>
              <a:rPr lang="cs-CZ" altLang="cs-CZ" sz="36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Základní funkce motorového vývodu</a:t>
            </a:r>
            <a:r>
              <a:rPr lang="cs-CZ" altLang="cs-CZ" sz="3600" b="0" u="sng">
                <a:solidFill>
                  <a:srgbClr val="000000"/>
                </a:solidFill>
                <a:effectLst/>
              </a:rPr>
              <a:t> 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323850" y="981075"/>
            <a:ext cx="8424863" cy="14938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54013" indent="-354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u="sng" dirty="0">
                <a:solidFill>
                  <a:srgbClr val="000000"/>
                </a:solidFill>
              </a:rPr>
              <a:t>Motorový vývod musí splňovat následující podmínky</a:t>
            </a:r>
            <a:r>
              <a:rPr lang="cs-CZ" altLang="cs-CZ" sz="2200" b="1" dirty="0">
                <a:solidFill>
                  <a:srgbClr val="000000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1.	Odpojení a vypnutí za normálních provozních podmínek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2.	Ochrana proti zkratu, přetížení a dlouhému rozběhu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3.	Spínání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motoru, bezpečné odpojení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179388" y="2757488"/>
            <a:ext cx="8856662" cy="35086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1439863" indent="-1439863" algn="l">
              <a:tabLst>
                <a:tab pos="354013" algn="l"/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90700" algn="l">
              <a:tabLst>
                <a:tab pos="354013" algn="l"/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70088" algn="l">
              <a:tabLst>
                <a:tab pos="354013" algn="l"/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49475" algn="l">
              <a:tabLst>
                <a:tab pos="354013" algn="l"/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28863" algn="l">
              <a:tabLst>
                <a:tab pos="354013" algn="l"/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86063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43263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00463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57663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u="sng" dirty="0">
                <a:solidFill>
                  <a:srgbClr val="000000"/>
                </a:solidFill>
              </a:rPr>
              <a:t>Obecné možnosti realizace motorového vývodu:</a:t>
            </a:r>
          </a:p>
          <a:p>
            <a:pPr>
              <a:spcBef>
                <a:spcPct val="50000"/>
              </a:spcBef>
            </a:pPr>
            <a:r>
              <a:rPr lang="cs-CZ" altLang="cs-CZ" sz="2000" b="1" u="sng" dirty="0" smtClean="0">
                <a:solidFill>
                  <a:srgbClr val="000000"/>
                </a:solidFill>
              </a:rPr>
              <a:t>2 </a:t>
            </a:r>
            <a:r>
              <a:rPr lang="cs-CZ" altLang="cs-CZ" sz="2000" b="1" u="sng" dirty="0">
                <a:solidFill>
                  <a:srgbClr val="000000"/>
                </a:solidFill>
              </a:rPr>
              <a:t>přístroje</a:t>
            </a:r>
            <a:r>
              <a:rPr lang="cs-CZ" altLang="cs-CZ" sz="2000" b="1" dirty="0">
                <a:solidFill>
                  <a:srgbClr val="000000"/>
                </a:solidFill>
              </a:rPr>
              <a:t>: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</a:rPr>
              <a:t>a)	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jištění</a:t>
            </a:r>
            <a:r>
              <a:rPr lang="cs-CZ" altLang="cs-CZ" sz="2000" b="1" dirty="0">
                <a:solidFill>
                  <a:srgbClr val="000000"/>
                </a:solidFill>
              </a:rPr>
              <a:t>	-	jistič, </a:t>
            </a:r>
            <a:r>
              <a:rPr lang="cs-CZ" altLang="cs-CZ" sz="2000" b="1" u="sng" dirty="0">
                <a:solidFill>
                  <a:srgbClr val="000000"/>
                </a:solidFill>
              </a:rPr>
              <a:t>spínání</a:t>
            </a:r>
            <a:r>
              <a:rPr lang="cs-CZ" altLang="cs-CZ" sz="2000" b="1" dirty="0">
                <a:solidFill>
                  <a:srgbClr val="000000"/>
                </a:solidFill>
              </a:rPr>
              <a:t> - mechanický spínač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</a:rPr>
              <a:t>b</a:t>
            </a:r>
            <a:r>
              <a:rPr lang="cs-CZ" altLang="cs-CZ" sz="2000" b="1" dirty="0">
                <a:solidFill>
                  <a:srgbClr val="000000"/>
                </a:solidFill>
              </a:rPr>
              <a:t>)	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jištění</a:t>
            </a:r>
            <a:r>
              <a:rPr lang="cs-CZ" altLang="cs-CZ" sz="2000" b="1" dirty="0">
                <a:solidFill>
                  <a:srgbClr val="000000"/>
                </a:solidFill>
              </a:rPr>
              <a:t>	-	jištěný motorový spouštěč, </a:t>
            </a:r>
            <a:r>
              <a:rPr lang="cs-CZ" altLang="cs-CZ" sz="2000" b="1" u="sng" dirty="0">
                <a:solidFill>
                  <a:srgbClr val="000000"/>
                </a:solidFill>
              </a:rPr>
              <a:t>spínání</a:t>
            </a:r>
            <a:r>
              <a:rPr lang="cs-CZ" altLang="cs-CZ" sz="2000" b="1" dirty="0">
                <a:solidFill>
                  <a:srgbClr val="000000"/>
                </a:solidFill>
              </a:rPr>
              <a:t> –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stykač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</a:rPr>
              <a:t>c)	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jištění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	-	jistič, 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spínání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stykač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</a:rPr>
              <a:t>d)	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jištění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	-	pojistka + tepelné relé, 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spínání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- stykač 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</a:rPr>
              <a:t>V některých případech tvoří oba přístroje jeden montážní celek.</a:t>
            </a:r>
          </a:p>
          <a:p>
            <a:pPr>
              <a:spcBef>
                <a:spcPct val="50000"/>
              </a:spcBef>
            </a:pPr>
            <a:r>
              <a:rPr lang="cs-CZ" altLang="cs-CZ" sz="2000" b="1" u="sng" dirty="0" smtClean="0">
                <a:solidFill>
                  <a:srgbClr val="000000"/>
                </a:solidFill>
              </a:rPr>
              <a:t>1 přístroj (jedny silové kontakty):</a:t>
            </a:r>
            <a:endParaRPr lang="cs-CZ" altLang="cs-CZ" sz="2000" b="1" u="sng" dirty="0">
              <a:solidFill>
                <a:srgbClr val="000000"/>
              </a:solidFill>
            </a:endParaRPr>
          </a:p>
          <a:p>
            <a:r>
              <a:rPr lang="cs-CZ" altLang="cs-CZ" sz="2000" b="1" dirty="0" smtClean="0">
                <a:solidFill>
                  <a:srgbClr val="000000"/>
                </a:solidFill>
              </a:rPr>
              <a:t>a)</a:t>
            </a:r>
            <a:r>
              <a:rPr lang="cs-CZ" altLang="cs-CZ" sz="2000" b="1" dirty="0">
                <a:solidFill>
                  <a:srgbClr val="000000"/>
                </a:solidFill>
              </a:rPr>
              <a:t>	Kombinace jištěný motorový spouštěč +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stykač v jednom přístroji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r>
              <a:rPr lang="cs-CZ" altLang="cs-CZ" sz="2000" b="1" dirty="0" smtClean="0">
                <a:solidFill>
                  <a:srgbClr val="000000"/>
                </a:solidFill>
              </a:rPr>
              <a:t>b)</a:t>
            </a:r>
            <a:r>
              <a:rPr lang="cs-CZ" altLang="cs-CZ" sz="2000" b="1" dirty="0">
                <a:solidFill>
                  <a:srgbClr val="000000"/>
                </a:solidFill>
              </a:rPr>
              <a:t>	Integrál </a:t>
            </a:r>
          </a:p>
        </p:txBody>
      </p:sp>
    </p:spTree>
    <p:extLst>
      <p:ext uri="{BB962C8B-B14F-4D97-AF65-F5344CB8AC3E}">
        <p14:creationId xmlns:p14="http://schemas.microsoft.com/office/powerpoint/2010/main" val="324422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4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4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44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44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44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107950" y="981075"/>
            <a:ext cx="8928100" cy="2835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263525" indent="-263525" algn="l">
              <a:tabLst>
                <a:tab pos="3140075" algn="l"/>
                <a:tab pos="340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tabLst>
                <a:tab pos="3140075" algn="l"/>
                <a:tab pos="340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3140075" algn="l"/>
                <a:tab pos="340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3140075" algn="l"/>
                <a:tab pos="340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3140075" algn="l"/>
                <a:tab pos="340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140075" algn="l"/>
                <a:tab pos="340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140075" algn="l"/>
                <a:tab pos="340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140075" algn="l"/>
                <a:tab pos="340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140075" algn="l"/>
                <a:tab pos="340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*	jeden přístroj, který zajišťuje všechny funkce – spínání a jištění 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	vypínací schopnost  </a:t>
            </a:r>
            <a:r>
              <a:rPr lang="cs-CZ" altLang="cs-CZ" sz="2000" b="1">
                <a:solidFill>
                  <a:srgbClr val="000000"/>
                </a:solidFill>
                <a:cs typeface="Arial" panose="020B0604020202020204" pitchFamily="34" charset="0"/>
              </a:rPr>
              <a:t>≥</a:t>
            </a:r>
            <a:r>
              <a:rPr lang="cs-CZ" altLang="cs-CZ" sz="2000" b="1">
                <a:solidFill>
                  <a:srgbClr val="000000"/>
                </a:solidFill>
              </a:rPr>
              <a:t>130 kA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	v kombinaci i pro reverzaci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	možnost nastavení spouští (podle jednotlivých typů)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	možnost testování jednotlivých funkcí spínače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	funkce odpojovače (mechanické blokování proti sepnutí)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	možnost příslušenství	-	bloky pomocných a signalizačních kontaktů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	-	možnost připojení modulů na vstup pro 		ovládání (podpěťová spoušť, …)</a:t>
            </a:r>
          </a:p>
        </p:txBody>
      </p:sp>
      <p:sp>
        <p:nvSpPr>
          <p:cNvPr id="15769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856662" cy="576263"/>
          </a:xfrm>
          <a:noFill/>
          <a:ln/>
        </p:spPr>
        <p:txBody>
          <a:bodyPr/>
          <a:lstStyle/>
          <a:p>
            <a:pPr algn="ctr"/>
            <a:r>
              <a:rPr lang="cs-CZ" altLang="cs-CZ" sz="40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Úplná koordinace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/>
      <p:bldP spid="1576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44450"/>
            <a:ext cx="3687762" cy="371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2709863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7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930400"/>
            <a:ext cx="3554412" cy="481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728" name="Text Box 8">
            <a:hlinkClick r:id="rId5"/>
          </p:cNvPr>
          <p:cNvSpPr txBox="1">
            <a:spLocks noChangeArrowheads="1"/>
          </p:cNvSpPr>
          <p:nvPr/>
        </p:nvSpPr>
        <p:spPr bwMode="auto">
          <a:xfrm>
            <a:off x="3203575" y="549275"/>
            <a:ext cx="1871663" cy="1066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algn="l"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>
                <a:solidFill>
                  <a:srgbClr val="000000"/>
                </a:solidFill>
              </a:rPr>
              <a:t>Integrál 32</a:t>
            </a:r>
            <a:r>
              <a:rPr lang="cs-CZ" altLang="cs-CZ" sz="2000" b="1">
                <a:solidFill>
                  <a:srgbClr val="000000"/>
                </a:solidFill>
              </a:rPr>
              <a:t>  provedení s odpojovačem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785100" cy="720725"/>
          </a:xfrm>
          <a:noFill/>
          <a:ln/>
        </p:spPr>
        <p:txBody>
          <a:bodyPr/>
          <a:lstStyle/>
          <a:p>
            <a:pPr algn="ctr"/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Elektronický multifunkční spouštěč</a:t>
            </a:r>
            <a:endParaRPr lang="cs-CZ" altLang="cs-CZ" sz="400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940152" y="908720"/>
            <a:ext cx="2952328" cy="13234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263525" indent="-2635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s-CZ" altLang="cs-CZ" sz="2000" b="1" dirty="0" smtClean="0">
                <a:solidFill>
                  <a:srgbClr val="000000"/>
                </a:solidFill>
              </a:rPr>
              <a:t>Nastavení a výběr</a:t>
            </a:r>
          </a:p>
          <a:p>
            <a:pPr marL="266700" indent="-266700"/>
            <a:r>
              <a:rPr lang="cs-CZ" altLang="cs-CZ" sz="2000" b="1" dirty="0" smtClean="0">
                <a:solidFill>
                  <a:srgbClr val="000000"/>
                </a:solidFill>
              </a:rPr>
              <a:t>1.	podle rozběhu</a:t>
            </a:r>
          </a:p>
          <a:p>
            <a:pPr marL="266700" indent="-266700"/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chemeClr val="bg1">
                    <a:lumMod val="75000"/>
                  </a:schemeClr>
                </a:solidFill>
              </a:rPr>
              <a:t>- motory do 4A</a:t>
            </a:r>
          </a:p>
          <a:p>
            <a:pPr marL="266700" indent="-266700"/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FF"/>
                </a:solidFill>
              </a:rPr>
              <a:t>- motory nad 4A</a:t>
            </a:r>
            <a:endParaRPr lang="cs-CZ" altLang="cs-CZ" sz="2000" b="1" dirty="0">
              <a:solidFill>
                <a:srgbClr val="0000FF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36613"/>
            <a:ext cx="5616624" cy="577786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712" y="3415284"/>
            <a:ext cx="36576" cy="2743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7999" y="2276872"/>
            <a:ext cx="3316001" cy="2112614"/>
          </a:xfrm>
          <a:prstGeom prst="rect">
            <a:avLst/>
          </a:prstGeom>
        </p:spPr>
      </p:pic>
      <p:cxnSp>
        <p:nvCxnSpPr>
          <p:cNvPr id="11" name="Přímá spojnice se šipkou 10"/>
          <p:cNvCxnSpPr/>
          <p:nvPr/>
        </p:nvCxnSpPr>
        <p:spPr bwMode="auto">
          <a:xfrm flipH="1">
            <a:off x="2699792" y="1772816"/>
            <a:ext cx="3600400" cy="2016224"/>
          </a:xfrm>
          <a:prstGeom prst="straightConnector1">
            <a:avLst/>
          </a:prstGeom>
          <a:solidFill>
            <a:srgbClr val="FFFF99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Přímá spojnice se šipkou 12"/>
          <p:cNvCxnSpPr/>
          <p:nvPr/>
        </p:nvCxnSpPr>
        <p:spPr bwMode="auto">
          <a:xfrm flipH="1">
            <a:off x="2843808" y="1988840"/>
            <a:ext cx="3456384" cy="2016224"/>
          </a:xfrm>
          <a:prstGeom prst="straightConnector1">
            <a:avLst/>
          </a:prstGeom>
          <a:solidFill>
            <a:srgbClr val="FFFF99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5972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785100" cy="720725"/>
          </a:xfrm>
          <a:noFill/>
          <a:ln/>
        </p:spPr>
        <p:txBody>
          <a:bodyPr/>
          <a:lstStyle/>
          <a:p>
            <a:pPr algn="ctr"/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Elektronický multifunkční spouštěč</a:t>
            </a:r>
            <a:endParaRPr lang="cs-CZ" altLang="cs-CZ" sz="400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1520" y="908720"/>
            <a:ext cx="4752528" cy="1015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263525" indent="-2635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66700" indent="-266700"/>
            <a:r>
              <a:rPr lang="cs-CZ" altLang="cs-CZ" sz="2000" b="1" dirty="0" smtClean="0">
                <a:solidFill>
                  <a:srgbClr val="000000"/>
                </a:solidFill>
              </a:rPr>
              <a:t>2.	podle způsobu řízení</a:t>
            </a:r>
          </a:p>
          <a:p>
            <a:pPr marL="266700" indent="-266700"/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- standartní</a:t>
            </a:r>
          </a:p>
          <a:p>
            <a:pPr marL="266700" indent="-266700"/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- motory nad 4A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12" y="3415284"/>
            <a:ext cx="36576" cy="2743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951" y="836712"/>
            <a:ext cx="3892546" cy="316835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32" y="4077072"/>
            <a:ext cx="3888464" cy="266174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555" y="2903090"/>
            <a:ext cx="4857656" cy="1542951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51520" y="1857018"/>
            <a:ext cx="3859952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263525" indent="-2635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66700" indent="-266700"/>
            <a:r>
              <a:rPr lang="cs-CZ" altLang="cs-CZ" sz="2000" b="1" dirty="0" smtClean="0">
                <a:solidFill>
                  <a:srgbClr val="000000"/>
                </a:solidFill>
              </a:rPr>
              <a:t>3.	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bezšroubové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připojení</a:t>
            </a:r>
          </a:p>
          <a:p>
            <a:pPr marL="266700" indent="-266700"/>
            <a:r>
              <a:rPr lang="cs-CZ" altLang="cs-CZ" sz="2000" b="1" dirty="0" smtClean="0">
                <a:solidFill>
                  <a:srgbClr val="000000"/>
                </a:solidFill>
              </a:rPr>
              <a:t>4.	hybridní systém spínání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1" y="5369487"/>
            <a:ext cx="4821700" cy="116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9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23850" y="115888"/>
            <a:ext cx="84963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sz="36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Materiály 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79388" y="1916113"/>
            <a:ext cx="8713787" cy="17543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algn="l">
              <a:tabLst>
                <a:tab pos="2332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2332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2332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2332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2332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332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332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332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332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cs-CZ" altLang="cs-CZ" b="1" dirty="0">
                <a:solidFill>
                  <a:srgbClr val="000000"/>
                </a:solidFill>
                <a:sym typeface="Symbol" panose="05050102010706020507" pitchFamily="18" charset="2"/>
              </a:rPr>
              <a:t>Kocman	Elektrické stroje a </a:t>
            </a:r>
            <a:r>
              <a:rPr lang="cs-CZ" altLang="cs-CZ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přístroje</a:t>
            </a:r>
          </a:p>
          <a:p>
            <a:pPr>
              <a:spcBef>
                <a:spcPts val="0"/>
              </a:spcBef>
            </a:pPr>
            <a:r>
              <a:rPr lang="cs-CZ" altLang="cs-CZ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Materiály firmy Eaton</a:t>
            </a:r>
            <a:endParaRPr lang="cs-CZ" altLang="cs-CZ" b="1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</a:pPr>
            <a:r>
              <a:rPr lang="cs-CZ" altLang="cs-CZ" b="1" dirty="0">
                <a:solidFill>
                  <a:srgbClr val="000000"/>
                </a:solidFill>
                <a:sym typeface="Symbol" panose="05050102010706020507" pitchFamily="18" charset="2"/>
              </a:rPr>
              <a:t>Bartoš	Elektrické stroje</a:t>
            </a:r>
          </a:p>
          <a:p>
            <a:pPr>
              <a:spcBef>
                <a:spcPts val="0"/>
              </a:spcBef>
            </a:pPr>
            <a:r>
              <a:rPr lang="cs-CZ" altLang="cs-CZ" b="1" dirty="0">
                <a:solidFill>
                  <a:srgbClr val="000000"/>
                </a:solidFill>
                <a:sym typeface="Symbol" panose="05050102010706020507" pitchFamily="18" charset="2"/>
              </a:rPr>
              <a:t>Petrásek	Elektrické stroje</a:t>
            </a:r>
          </a:p>
          <a:p>
            <a:pPr>
              <a:spcBef>
                <a:spcPts val="0"/>
              </a:spcBef>
            </a:pPr>
            <a:r>
              <a:rPr lang="cs-CZ" altLang="cs-CZ" b="1" dirty="0">
                <a:solidFill>
                  <a:srgbClr val="000000"/>
                </a:solidFill>
                <a:sym typeface="Symbol" panose="05050102010706020507" pitchFamily="18" charset="2"/>
              </a:rPr>
              <a:t>Měřička	Elektrické </a:t>
            </a:r>
            <a:r>
              <a:rPr lang="cs-CZ" altLang="cs-CZ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stroje</a:t>
            </a:r>
          </a:p>
          <a:p>
            <a:pPr>
              <a:spcBef>
                <a:spcPts val="0"/>
              </a:spcBef>
            </a:pPr>
            <a:r>
              <a:rPr lang="cs-CZ" altLang="cs-CZ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EATON</a:t>
            </a:r>
            <a:r>
              <a:rPr lang="cs-CZ" altLang="cs-CZ" b="1" smtClean="0">
                <a:solidFill>
                  <a:srgbClr val="000000"/>
                </a:solidFill>
                <a:sym typeface="Symbol" panose="05050102010706020507" pitchFamily="18" charset="2"/>
              </a:rPr>
              <a:t>	katalogy</a:t>
            </a:r>
            <a:endParaRPr lang="cs-CZ" altLang="cs-CZ" b="1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15888"/>
            <a:ext cx="8642350" cy="777875"/>
          </a:xfrm>
        </p:spPr>
        <p:txBody>
          <a:bodyPr/>
          <a:lstStyle/>
          <a:p>
            <a:pPr algn="ctr"/>
            <a:r>
              <a:rPr lang="cs-CZ" altLang="cs-CZ" sz="40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Spínací přístroje</a:t>
            </a: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323850" y="981075"/>
            <a:ext cx="8424863" cy="31700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algn="l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</a:rPr>
              <a:t>Kategorie užití spínacích přístrojů</a:t>
            </a:r>
            <a:r>
              <a:rPr lang="cs-CZ" altLang="cs-CZ" sz="2400" b="1" dirty="0">
                <a:solidFill>
                  <a:srgbClr val="000000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Kategorii užití spínacích přístrojů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použití spínacích přístrojů podle provozních podmínek a charakteru zátěže.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</a:rPr>
              <a:t>Závisí: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typu spínané zátěže (motor, odporník, indukční nebo kapacitní 	zátěž)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podmínkách, za kterých dochází ke spínání (normální chod 	motoru, brzdění, reverzace, …)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15888"/>
            <a:ext cx="8642350" cy="777875"/>
          </a:xfrm>
        </p:spPr>
        <p:txBody>
          <a:bodyPr/>
          <a:lstStyle/>
          <a:p>
            <a:pPr algn="ctr"/>
            <a:r>
              <a:rPr lang="cs-CZ" altLang="cs-CZ" sz="400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Kategorie užití (střídavé aplikace)</a:t>
            </a: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323850" y="1037049"/>
            <a:ext cx="8640763" cy="56323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algn="l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0000"/>
                </a:solidFill>
              </a:rPr>
              <a:t>Kategorie AC-1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neinduktivní nebo jen slabě induktivní zátěže, topné odpory, světelné obvody, proudový náraz při zapnutí do 1,5*I</a:t>
            </a:r>
            <a:r>
              <a:rPr lang="cs-CZ" altLang="cs-CZ" sz="2000" b="1" baseline="-25000" dirty="0" smtClean="0">
                <a:solidFill>
                  <a:srgbClr val="000000"/>
                </a:solidFill>
              </a:rPr>
              <a:t>n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 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Kategorie </a:t>
            </a:r>
            <a:r>
              <a:rPr lang="cs-CZ" altLang="cs-CZ" sz="2000" b="1" u="sng" dirty="0">
                <a:solidFill>
                  <a:srgbClr val="000000"/>
                </a:solidFill>
              </a:rPr>
              <a:t>AC-2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spínání kroužkových motorů a motorů s omezeným proudovým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rázem (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I</a:t>
            </a:r>
            <a:r>
              <a:rPr lang="cs-CZ" altLang="cs-CZ" sz="2000" b="1" baseline="-25000" dirty="0" err="1" smtClean="0">
                <a:solidFill>
                  <a:srgbClr val="000000"/>
                </a:solidFill>
              </a:rPr>
              <a:t>z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= 2,5*I</a:t>
            </a:r>
            <a:r>
              <a:rPr lang="cs-CZ" altLang="cs-CZ" sz="2000" b="1" baseline="-25000" dirty="0" smtClean="0">
                <a:solidFill>
                  <a:srgbClr val="000000"/>
                </a:solidFill>
              </a:rPr>
              <a:t>n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), </a:t>
            </a:r>
            <a:r>
              <a:rPr lang="cs-CZ" altLang="cs-CZ" sz="2000" b="1" dirty="0">
                <a:solidFill>
                  <a:srgbClr val="000000"/>
                </a:solidFill>
              </a:rPr>
              <a:t>proudový náraz při zapnutí do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4*I</a:t>
            </a:r>
            <a:r>
              <a:rPr lang="cs-CZ" altLang="cs-CZ" sz="2000" b="1" baseline="-25000" dirty="0" smtClean="0">
                <a:solidFill>
                  <a:srgbClr val="000000"/>
                </a:solidFill>
              </a:rPr>
              <a:t>n</a:t>
            </a:r>
            <a:endParaRPr lang="cs-CZ" altLang="cs-CZ" sz="2000" b="1" baseline="-250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0000"/>
                </a:solidFill>
              </a:rPr>
              <a:t>Kategorie AC-3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spínání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motorů </a:t>
            </a:r>
            <a:r>
              <a:rPr lang="cs-CZ" altLang="cs-CZ" sz="2000" b="1" dirty="0">
                <a:solidFill>
                  <a:srgbClr val="000000"/>
                </a:solidFill>
              </a:rPr>
              <a:t>s kotvou nakrátko bez omezení záběrového proudu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, proudový </a:t>
            </a:r>
            <a:r>
              <a:rPr lang="cs-CZ" altLang="cs-CZ" sz="2000" b="1" dirty="0">
                <a:solidFill>
                  <a:srgbClr val="000000"/>
                </a:solidFill>
              </a:rPr>
              <a:t>náraz při zapnutí do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8*I</a:t>
            </a:r>
            <a:r>
              <a:rPr lang="cs-CZ" altLang="cs-CZ" sz="2000" b="1" baseline="-25000" dirty="0" smtClean="0">
                <a:solidFill>
                  <a:srgbClr val="000000"/>
                </a:solidFill>
              </a:rPr>
              <a:t>n</a:t>
            </a:r>
            <a:endParaRPr lang="cs-CZ" altLang="cs-CZ" sz="2000" b="1" baseline="-250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000" b="1" u="sng" dirty="0" smtClean="0">
                <a:solidFill>
                  <a:srgbClr val="000000"/>
                </a:solidFill>
              </a:rPr>
              <a:t>Kategorie </a:t>
            </a:r>
            <a:r>
              <a:rPr lang="cs-CZ" altLang="cs-CZ" sz="2000" b="1" u="sng" dirty="0">
                <a:solidFill>
                  <a:srgbClr val="000000"/>
                </a:solidFill>
              </a:rPr>
              <a:t>AC-4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brzdění protiproudem motorů, častá reverzace, popojíždění motorů</a:t>
            </a:r>
            <a:r>
              <a:rPr lang="cs-CZ" altLang="cs-CZ" sz="2000" b="1" dirty="0">
                <a:solidFill>
                  <a:srgbClr val="000000"/>
                </a:solidFill>
              </a:rPr>
              <a:t>, proudový náraz při zapnutí do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10*I</a:t>
            </a:r>
            <a:r>
              <a:rPr lang="cs-CZ" altLang="cs-CZ" sz="2000" b="1" baseline="-25000" dirty="0" smtClean="0">
                <a:solidFill>
                  <a:srgbClr val="000000"/>
                </a:solidFill>
              </a:rPr>
              <a:t>n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Pozn. ostatní kategorie se netýkají motorů, případně jsou pro stejnosměrné obvody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/>
          <p:cNvSpPr txBox="1">
            <a:spLocks noChangeArrowheads="1"/>
          </p:cNvSpPr>
          <p:nvPr/>
        </p:nvSpPr>
        <p:spPr bwMode="auto">
          <a:xfrm>
            <a:off x="107949" y="981075"/>
            <a:ext cx="5978277" cy="19389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263525" indent="-263525" algn="l">
              <a:tabLst>
                <a:tab pos="3492500" algn="l"/>
                <a:tab pos="3767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tabLst>
                <a:tab pos="3492500" algn="l"/>
                <a:tab pos="3767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3492500" algn="l"/>
                <a:tab pos="3767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3492500" algn="l"/>
                <a:tab pos="3767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3492500" algn="l"/>
                <a:tab pos="3767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492500" algn="l"/>
                <a:tab pos="3767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492500" algn="l"/>
                <a:tab pos="3767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492500" algn="l"/>
                <a:tab pos="3767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492500" algn="l"/>
                <a:tab pos="3767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* 	výkony do 250 kW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kategorie AC-3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ovládání 230V AC, nebo DC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šroubové nebo 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bezšroubové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připojení vodičů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různé kombinace kontaktů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příslušenství	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sp>
        <p:nvSpPr>
          <p:cNvPr id="15257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675687" cy="720725"/>
          </a:xfrm>
          <a:noFill/>
          <a:ln/>
        </p:spPr>
        <p:txBody>
          <a:bodyPr/>
          <a:lstStyle/>
          <a:p>
            <a:pPr algn="ctr"/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Stykače pro motory</a:t>
            </a:r>
            <a:endParaRPr lang="cs-CZ" altLang="cs-CZ" sz="400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227" y="1012269"/>
            <a:ext cx="2808312" cy="282782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2028" r="6149"/>
          <a:stretch/>
        </p:blipFill>
        <p:spPr>
          <a:xfrm>
            <a:off x="216766" y="2937279"/>
            <a:ext cx="2880321" cy="387609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661" y="3840091"/>
            <a:ext cx="2648835" cy="292414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8430" y="2804915"/>
            <a:ext cx="3067887" cy="314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  <p:bldP spid="1525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675687" cy="720725"/>
          </a:xfrm>
          <a:noFill/>
          <a:ln/>
        </p:spPr>
        <p:txBody>
          <a:bodyPr/>
          <a:lstStyle/>
          <a:p>
            <a:pPr algn="ctr"/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Mini stykače </a:t>
            </a:r>
            <a:endParaRPr lang="cs-CZ" altLang="cs-CZ" sz="400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9923" t="24569" r="35741" b="17400"/>
          <a:stretch/>
        </p:blipFill>
        <p:spPr>
          <a:xfrm>
            <a:off x="2211763" y="1202888"/>
            <a:ext cx="6824733" cy="5466472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3528" y="908720"/>
            <a:ext cx="3888432" cy="210826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algn="l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5600" indent="-355600">
              <a:spcBef>
                <a:spcPts val="0"/>
              </a:spcBef>
              <a:tabLst/>
            </a:pPr>
            <a:r>
              <a:rPr lang="cs-CZ" altLang="cs-CZ" sz="1900" b="1" dirty="0" smtClean="0">
                <a:solidFill>
                  <a:srgbClr val="000000"/>
                </a:solidFill>
              </a:rPr>
              <a:t>1-	</a:t>
            </a:r>
            <a:r>
              <a:rPr lang="cs-CZ" altLang="cs-CZ" sz="1900" b="1" dirty="0" err="1" smtClean="0">
                <a:solidFill>
                  <a:srgbClr val="000000"/>
                </a:solidFill>
              </a:rPr>
              <a:t>ministykače</a:t>
            </a:r>
            <a:endParaRPr lang="cs-CZ" altLang="cs-CZ" sz="1900" b="1" dirty="0" smtClean="0">
              <a:solidFill>
                <a:srgbClr val="000000"/>
              </a:solidFill>
            </a:endParaRPr>
          </a:p>
          <a:p>
            <a:pPr marL="355600" indent="-355600">
              <a:spcBef>
                <a:spcPts val="0"/>
              </a:spcBef>
              <a:tabLst/>
            </a:pPr>
            <a:r>
              <a:rPr lang="cs-CZ" altLang="cs-CZ" sz="1900" b="1" dirty="0" smtClean="0">
                <a:solidFill>
                  <a:srgbClr val="000000"/>
                </a:solidFill>
              </a:rPr>
              <a:t>2-	ochranný člen</a:t>
            </a:r>
          </a:p>
          <a:p>
            <a:pPr marL="355600">
              <a:spcBef>
                <a:spcPts val="0"/>
              </a:spcBef>
              <a:tabLst/>
            </a:pPr>
            <a:r>
              <a:rPr lang="cs-CZ" altLang="cs-CZ" sz="1600" b="1" dirty="0" smtClean="0">
                <a:solidFill>
                  <a:srgbClr val="000000"/>
                </a:solidFill>
              </a:rPr>
              <a:t>(zabraňuje přepětí při vypnutí)</a:t>
            </a:r>
          </a:p>
          <a:p>
            <a:pPr marL="355600" indent="-355600">
              <a:spcBef>
                <a:spcPts val="0"/>
              </a:spcBef>
              <a:tabLst/>
            </a:pPr>
            <a:r>
              <a:rPr lang="cs-CZ" altLang="cs-CZ" sz="1900" b="1" dirty="0" smtClean="0">
                <a:solidFill>
                  <a:srgbClr val="000000"/>
                </a:solidFill>
              </a:rPr>
              <a:t>3-	mechanické blokování</a:t>
            </a:r>
          </a:p>
          <a:p>
            <a:pPr marL="355600">
              <a:spcBef>
                <a:spcPts val="0"/>
              </a:spcBef>
              <a:tabLst/>
            </a:pPr>
            <a:r>
              <a:rPr lang="cs-CZ" altLang="cs-CZ" sz="1600" b="1" dirty="0" smtClean="0">
                <a:solidFill>
                  <a:srgbClr val="000000"/>
                </a:solidFill>
              </a:rPr>
              <a:t>(pro stykačové kombinace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)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pPr marL="355600" indent="-355600">
              <a:spcBef>
                <a:spcPts val="0"/>
              </a:spcBef>
              <a:tabLst/>
            </a:pPr>
            <a:r>
              <a:rPr lang="cs-CZ" altLang="cs-CZ" sz="1900" b="1" dirty="0" smtClean="0">
                <a:solidFill>
                  <a:srgbClr val="000000"/>
                </a:solidFill>
              </a:rPr>
              <a:t>4-	nadproudové relé</a:t>
            </a:r>
          </a:p>
          <a:p>
            <a:pPr marL="355600" indent="-355600">
              <a:spcBef>
                <a:spcPts val="0"/>
              </a:spcBef>
              <a:tabLst/>
            </a:pPr>
            <a:r>
              <a:rPr lang="cs-CZ" altLang="cs-CZ" sz="1900" b="1" dirty="0" smtClean="0">
                <a:solidFill>
                  <a:srgbClr val="000000"/>
                </a:solidFill>
              </a:rPr>
              <a:t>5-	pomocné kontakty	</a:t>
            </a:r>
            <a:endParaRPr lang="cs-CZ" altLang="cs-CZ" sz="1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23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84784"/>
            <a:ext cx="8954003" cy="524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8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19288" t="29000" r="25588" b="25850"/>
          <a:stretch/>
        </p:blipFill>
        <p:spPr>
          <a:xfrm>
            <a:off x="611560" y="188640"/>
            <a:ext cx="7853896" cy="4824536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9512" y="5191452"/>
            <a:ext cx="8856984" cy="155427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algn="l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5600" indent="-355600">
              <a:spcBef>
                <a:spcPts val="0"/>
              </a:spcBef>
              <a:tabLst/>
            </a:pPr>
            <a:r>
              <a:rPr lang="cs-CZ" altLang="cs-CZ" sz="1900" b="1" dirty="0" smtClean="0">
                <a:solidFill>
                  <a:srgbClr val="000000"/>
                </a:solidFill>
              </a:rPr>
              <a:t>2 -	bezpečnostní stykače (sledování stavu, spolehlivé vypnutí, neodnímatelné moduly pomocných kontaktů, nelze manuálně sepnout) </a:t>
            </a:r>
          </a:p>
          <a:p>
            <a:pPr marL="355600" indent="-355600">
              <a:spcBef>
                <a:spcPts val="0"/>
              </a:spcBef>
              <a:tabLst/>
            </a:pPr>
            <a:r>
              <a:rPr lang="cs-CZ" altLang="cs-CZ" sz="1900" b="1" dirty="0" smtClean="0">
                <a:solidFill>
                  <a:srgbClr val="000000"/>
                </a:solidFill>
              </a:rPr>
              <a:t>3 -	ochranný člen - snížení přepětí v ovládacích obvodech při spínání (varistor připojený paralelně k cívce)</a:t>
            </a:r>
          </a:p>
          <a:p>
            <a:pPr marL="355600" indent="-355600">
              <a:spcBef>
                <a:spcPts val="0"/>
              </a:spcBef>
              <a:tabLst/>
            </a:pPr>
            <a:r>
              <a:rPr lang="cs-CZ" altLang="cs-CZ" sz="1900" b="1" dirty="0" smtClean="0">
                <a:solidFill>
                  <a:srgbClr val="000000"/>
                </a:solidFill>
              </a:rPr>
              <a:t>7 -	modul ke snížení napěťových špiček při odpínání motoru</a:t>
            </a:r>
            <a:endParaRPr lang="cs-CZ" altLang="cs-CZ" sz="1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93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409" y="116632"/>
            <a:ext cx="5320087" cy="3816424"/>
          </a:xfrm>
          <a:prstGeom prst="rect">
            <a:avLst/>
          </a:prstGeom>
        </p:spPr>
      </p:pic>
      <p:sp>
        <p:nvSpPr>
          <p:cNvPr id="108550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2880444" cy="1728490"/>
          </a:xfrm>
          <a:noFill/>
          <a:ln/>
        </p:spPr>
        <p:txBody>
          <a:bodyPr/>
          <a:lstStyle/>
          <a:p>
            <a:pPr algn="ctr"/>
            <a:r>
              <a:rPr lang="cs-CZ" altLang="cs-CZ" sz="360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Mechanické </a:t>
            </a:r>
            <a:r>
              <a:rPr lang="cs-CZ" altLang="cs-CZ" sz="36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spínače</a:t>
            </a:r>
            <a:endParaRPr lang="cs-CZ" altLang="cs-CZ" sz="360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991" y="4809052"/>
            <a:ext cx="4285497" cy="1987937"/>
          </a:xfrm>
          <a:prstGeom prst="rect">
            <a:avLst/>
          </a:prstGeom>
        </p:spPr>
      </p:pic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196881" y="2420888"/>
            <a:ext cx="4482109" cy="33239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algn="l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Vyrábějí se v rozsahu jmenovitých proudů od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10 </a:t>
            </a:r>
            <a:r>
              <a:rPr lang="cs-CZ" altLang="cs-CZ" sz="2000" b="1" dirty="0">
                <a:solidFill>
                  <a:srgbClr val="000000"/>
                </a:solidFill>
              </a:rPr>
              <a:t>do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300 </a:t>
            </a:r>
            <a:r>
              <a:rPr lang="cs-CZ" altLang="cs-CZ" sz="2000" b="1" dirty="0">
                <a:solidFill>
                  <a:srgbClr val="000000"/>
                </a:solidFill>
              </a:rPr>
              <a:t>A, v kategorii spínání AC-3 s různými spínacími funkcemi: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přímé připojení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reverzace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přepínač hvězda – trojúhelník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obecné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přepínače (měření U, I)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Běžné přídavné moduly: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blok pomocných kontaktů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/>
    </p:bldLst>
  </p:timing>
</p:sld>
</file>

<file path=ppt/theme/theme1.xml><?xml version="1.0" encoding="utf-8"?>
<a:theme xmlns:a="http://schemas.openxmlformats.org/drawingml/2006/main" name="Vrstvy skla">
  <a:themeElements>
    <a:clrScheme name="Vlastní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006600"/>
      </a:hlink>
      <a:folHlink>
        <a:srgbClr val="7030A0"/>
      </a:folHlink>
    </a:clrScheme>
    <a:fontScheme name="Vrstvy sk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rstvy s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s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4776</TotalTime>
  <Words>1020</Words>
  <Application>Microsoft Office PowerPoint</Application>
  <PresentationFormat>Předvádění na obrazovce (4:3)</PresentationFormat>
  <Paragraphs>133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Symbol</vt:lpstr>
      <vt:lpstr>Wingdings</vt:lpstr>
      <vt:lpstr>Vrstvy skla</vt:lpstr>
      <vt:lpstr>Prezentace aplikace PowerPoint</vt:lpstr>
      <vt:lpstr>Základní funkce motorového vývodu </vt:lpstr>
      <vt:lpstr>Spínací přístroje</vt:lpstr>
      <vt:lpstr>Kategorie užití (střídavé aplikace)</vt:lpstr>
      <vt:lpstr>Stykače pro motory</vt:lpstr>
      <vt:lpstr>Mini stykače </vt:lpstr>
      <vt:lpstr>Prezentace aplikace PowerPoint</vt:lpstr>
      <vt:lpstr>Prezentace aplikace PowerPoint</vt:lpstr>
      <vt:lpstr>Mechanické spínače</vt:lpstr>
      <vt:lpstr>Mechanické spínače</vt:lpstr>
      <vt:lpstr>Kombinace pro spouštění motorů</vt:lpstr>
      <vt:lpstr>Motorové spouštěče</vt:lpstr>
      <vt:lpstr>Prezentace aplikace PowerPoint</vt:lpstr>
      <vt:lpstr>Elektronické motorové spouštěče</vt:lpstr>
      <vt:lpstr>Spouštěčové kombinace</vt:lpstr>
      <vt:lpstr>Prezentace aplikace PowerPoint</vt:lpstr>
      <vt:lpstr>Prezentace aplikace PowerPoint</vt:lpstr>
      <vt:lpstr>Prezentace aplikace PowerPoint</vt:lpstr>
      <vt:lpstr>Kompletní přístroje (sestavy)</vt:lpstr>
      <vt:lpstr>Úplná koordinace</vt:lpstr>
      <vt:lpstr>Prezentace aplikace PowerPoint</vt:lpstr>
      <vt:lpstr>Elektronický multifunkční spouštěč</vt:lpstr>
      <vt:lpstr>Elektronický multifunkční spouštěč</vt:lpstr>
      <vt:lpstr>Prezentace aplikace PowerPoint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Indukční stroje</dc:title>
  <dc:creator>pe</dc:creator>
  <cp:lastModifiedBy>Ivo Petricek</cp:lastModifiedBy>
  <cp:revision>341</cp:revision>
  <dcterms:created xsi:type="dcterms:W3CDTF">2008-08-08T10:33:15Z</dcterms:created>
  <dcterms:modified xsi:type="dcterms:W3CDTF">2025-03-24T06:40:22Z</dcterms:modified>
</cp:coreProperties>
</file>