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3" r:id="rId4"/>
    <p:sldId id="283" r:id="rId5"/>
    <p:sldId id="284" r:id="rId6"/>
    <p:sldId id="285" r:id="rId7"/>
    <p:sldId id="27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0" autoAdjust="0"/>
    <p:restoredTop sz="94660"/>
  </p:normalViewPr>
  <p:slideViewPr>
    <p:cSldViewPr>
      <p:cViewPr varScale="1">
        <p:scale>
          <a:sx n="121" d="100"/>
          <a:sy n="121" d="100"/>
        </p:scale>
        <p:origin x="4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B45B9-BAF4-4658-9018-2B4DB89B15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958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B274B-DC56-4F65-BCB3-DDD0B50444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442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2B273-C1EE-4B43-8B43-1360D24764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972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6A2EE-C095-4070-AB71-620BA5CB85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564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F9BCE-5155-48D7-BE77-68F9E06078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046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1BB38-26EB-4108-BCB4-F5FF10E484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435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662F3-29C1-46E5-AD45-6C409D47F0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909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E4BF1-D887-42C6-BADD-94EF378539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320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F65DE-6568-45E0-BEF2-797D76C4B8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793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16EAA-2D44-45D6-BA7F-ACB91EBA4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685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CFE53-F3AF-4591-B91E-85D7B698EB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362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517274-F78D-4A2E-9C51-B8F0ECD581A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YKY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YKY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cs-CZ" altLang="cs-CZ" sz="44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Jištění vodičů s připojenými motory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642350" cy="777875"/>
          </a:xfrm>
        </p:spPr>
        <p:txBody>
          <a:bodyPr/>
          <a:lstStyle/>
          <a:p>
            <a:r>
              <a:rPr lang="cs-CZ" altLang="cs-CZ" sz="36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Jištění vodičů s motory - předpoklady: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8642350" cy="243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/>
              <a:t>1.	</a:t>
            </a:r>
            <a:r>
              <a:rPr lang="cs-CZ" altLang="cs-CZ" sz="2200" b="1" u="sng"/>
              <a:t>Motor je napájen z rozváděče</a:t>
            </a:r>
          </a:p>
          <a:p>
            <a:r>
              <a:rPr lang="cs-CZ" altLang="cs-CZ" sz="2200" b="1"/>
              <a:t>2.	</a:t>
            </a:r>
            <a:r>
              <a:rPr lang="cs-CZ" altLang="cs-CZ" sz="2200" b="1" u="sng"/>
              <a:t>Spínání je v místě uložení motoru</a:t>
            </a:r>
          </a:p>
          <a:p>
            <a:r>
              <a:rPr lang="cs-CZ" altLang="cs-CZ" sz="2200" b="1"/>
              <a:t>3.	</a:t>
            </a:r>
            <a:r>
              <a:rPr lang="cs-CZ" altLang="cs-CZ" sz="2200" b="1" u="sng"/>
              <a:t>Jištění zahrnuje:</a:t>
            </a:r>
            <a:r>
              <a:rPr lang="cs-CZ" altLang="cs-CZ" sz="2200" b="1"/>
              <a:t>	</a:t>
            </a:r>
          </a:p>
          <a:p>
            <a:r>
              <a:rPr lang="cs-CZ" altLang="cs-CZ" sz="2200" b="1"/>
              <a:t>		*	jištění motoru proti zkratu</a:t>
            </a:r>
          </a:p>
          <a:p>
            <a:r>
              <a:rPr lang="cs-CZ" altLang="cs-CZ" sz="2200" b="1"/>
              <a:t>		*	jištění motoru proti přetížení</a:t>
            </a:r>
          </a:p>
          <a:p>
            <a:r>
              <a:rPr lang="cs-CZ" altLang="cs-CZ" sz="2200" b="1"/>
              <a:t>		*	jištění napájecího vedení proti zkratu</a:t>
            </a:r>
          </a:p>
          <a:p>
            <a:r>
              <a:rPr lang="cs-CZ" altLang="cs-CZ" sz="2200" b="1"/>
              <a:t>		*	jištění napájecího vedení proti přetížení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642350" cy="720725"/>
          </a:xfrm>
        </p:spPr>
        <p:txBody>
          <a:bodyPr/>
          <a:lstStyle/>
          <a:p>
            <a:r>
              <a:rPr lang="cs-CZ" altLang="cs-CZ" sz="36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Určení proudu motoru: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0825" y="1196975"/>
            <a:ext cx="21605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/>
              <a:t>1.	Výpočtem:</a:t>
            </a: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994025" y="981075"/>
          <a:ext cx="3154363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Rovnice" r:id="rId3" imgW="1346040" imgH="431640" progId="Equation.3">
                  <p:embed/>
                </p:oleObj>
              </mc:Choice>
              <mc:Fallback>
                <p:oleObj name="Rovnice" r:id="rId3" imgW="13460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981075"/>
                        <a:ext cx="3154363" cy="10112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7504" y="2565400"/>
            <a:ext cx="21610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4013" indent="-35401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dirty="0"/>
              <a:t>2.	</a:t>
            </a:r>
            <a:r>
              <a:rPr lang="cs-CZ" altLang="cs-CZ" sz="2200" b="1" dirty="0" smtClean="0"/>
              <a:t>Orientačně z tabulek</a:t>
            </a:r>
            <a:r>
              <a:rPr lang="cs-CZ" altLang="cs-CZ" sz="2200" b="1" dirty="0"/>
              <a:t>: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227263"/>
            <a:ext cx="6551612" cy="45148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642350" cy="576262"/>
          </a:xfrm>
        </p:spPr>
        <p:txBody>
          <a:bodyPr/>
          <a:lstStyle/>
          <a:p>
            <a:r>
              <a:rPr lang="cs-CZ" altLang="cs-CZ" sz="32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Jistič v rozváděči, vypínač u motoru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79388" y="836613"/>
            <a:ext cx="87852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92175" indent="-892175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2538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31925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131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/>
              <a:t>Jistič</a:t>
            </a:r>
            <a:r>
              <a:rPr lang="cs-CZ" altLang="cs-CZ" sz="2000" b="1" dirty="0"/>
              <a:t> 	chrání vedení a motor proti zkratu a přetížení. </a:t>
            </a:r>
          </a:p>
          <a:p>
            <a:r>
              <a:rPr lang="cs-CZ" altLang="cs-CZ" sz="2000" b="1" dirty="0"/>
              <a:t>	V případě, že jmenovitý proud motoru je menší než jmenovitý proud jističe, je </a:t>
            </a:r>
            <a:r>
              <a:rPr lang="cs-CZ" altLang="cs-CZ" sz="2000" b="1" dirty="0" smtClean="0"/>
              <a:t>doporučena pro </a:t>
            </a:r>
            <a:r>
              <a:rPr lang="cs-CZ" altLang="cs-CZ" sz="2000" b="1" dirty="0"/>
              <a:t>motor </a:t>
            </a:r>
            <a:r>
              <a:rPr lang="cs-CZ" altLang="cs-CZ" sz="2000" b="1" dirty="0" smtClean="0"/>
              <a:t>tepelná ochrana.</a:t>
            </a:r>
            <a:endParaRPr lang="cs-CZ" altLang="cs-CZ" sz="2000" b="1" dirty="0"/>
          </a:p>
          <a:p>
            <a:pPr>
              <a:spcBef>
                <a:spcPct val="50000"/>
              </a:spcBef>
            </a:pPr>
            <a:r>
              <a:rPr lang="cs-CZ" altLang="cs-CZ" sz="2000" b="1" dirty="0"/>
              <a:t>Průřez vodiče se dimenzuje na jmenovitý proud jističe. 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2420938"/>
            <a:ext cx="8642350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/>
              <a:t>Postup při výpočtu: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/>
              <a:t>1.	</a:t>
            </a:r>
            <a:r>
              <a:rPr lang="cs-CZ" altLang="cs-CZ" sz="2000" b="1" u="sng" dirty="0"/>
              <a:t>Určení proudu motoru</a:t>
            </a:r>
            <a:r>
              <a:rPr lang="cs-CZ" altLang="cs-CZ" sz="2000" b="1" dirty="0"/>
              <a:t> – proud na vedení I</a:t>
            </a:r>
            <a:r>
              <a:rPr lang="cs-CZ" altLang="cs-CZ" sz="2000" b="1" baseline="-25000" dirty="0"/>
              <a:t>B</a:t>
            </a:r>
            <a:r>
              <a:rPr lang="cs-CZ" altLang="cs-CZ" sz="2000" b="1" dirty="0"/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/>
              <a:t>2.	</a:t>
            </a:r>
            <a:r>
              <a:rPr lang="cs-CZ" altLang="cs-CZ" sz="2000" b="1" u="sng" dirty="0"/>
              <a:t>Určení jističe v rozváděči</a:t>
            </a:r>
          </a:p>
          <a:p>
            <a:r>
              <a:rPr lang="cs-CZ" altLang="cs-CZ" sz="2000" b="1" dirty="0"/>
              <a:t>	Volba jističe – </a:t>
            </a:r>
            <a:r>
              <a:rPr lang="cs-CZ" altLang="cs-CZ" sz="2000" b="1" dirty="0" err="1"/>
              <a:t>I</a:t>
            </a:r>
            <a:r>
              <a:rPr lang="cs-CZ" altLang="cs-CZ" sz="2000" b="1" baseline="-25000" dirty="0" err="1"/>
              <a:t>nj</a:t>
            </a:r>
            <a:r>
              <a:rPr lang="cs-CZ" altLang="cs-CZ" sz="2000" b="1" dirty="0"/>
              <a:t> se musí brát ohled na záběrový proud motoru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/>
              <a:t>	Jmenovitý proud jističe - </a:t>
            </a:r>
            <a:r>
              <a:rPr lang="cs-CZ" altLang="cs-CZ" sz="2400" b="1" dirty="0"/>
              <a:t>?</a:t>
            </a:r>
          </a:p>
          <a:p>
            <a:r>
              <a:rPr lang="cs-CZ" altLang="cs-CZ" sz="2000" b="1" dirty="0"/>
              <a:t>	</a:t>
            </a:r>
            <a:r>
              <a:rPr lang="cs-CZ" altLang="cs-CZ" sz="2000" b="1" u="sng" dirty="0"/>
              <a:t>měl by být stejný jako jmenovitý proud motoru (případně vyšší a použít tepelnou ochranu)</a:t>
            </a:r>
            <a:r>
              <a:rPr lang="cs-CZ" altLang="cs-CZ" sz="2000" b="1" dirty="0"/>
              <a:t>.</a:t>
            </a:r>
          </a:p>
          <a:p>
            <a:r>
              <a:rPr lang="cs-CZ" altLang="cs-CZ" sz="2000" b="1" dirty="0"/>
              <a:t>	Charakteristika jističe - </a:t>
            </a:r>
            <a:r>
              <a:rPr lang="cs-CZ" altLang="cs-CZ" sz="2400" b="1" dirty="0"/>
              <a:t>? </a:t>
            </a:r>
          </a:p>
          <a:p>
            <a:r>
              <a:rPr lang="cs-CZ" altLang="cs-CZ" sz="2000" b="1" dirty="0"/>
              <a:t>	D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/>
              <a:t>	U těžkého rozběhu lze použít rozběhovou ochranu (jestliže rozběh není ukončen ve stanoveném čase, ochrana vypne motor od sítě).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642350" cy="936625"/>
          </a:xfrm>
        </p:spPr>
        <p:txBody>
          <a:bodyPr/>
          <a:lstStyle/>
          <a:p>
            <a:r>
              <a:rPr lang="cs-CZ" altLang="cs-CZ" sz="36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Jistič v rozváděči, vypínač u motoru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50825" y="1006857"/>
            <a:ext cx="864235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82775" indent="-1349375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062163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41550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20938"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78138"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35338"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92538"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49738" fontAlgn="base">
              <a:spcBef>
                <a:spcPct val="0"/>
              </a:spcBef>
              <a:spcAft>
                <a:spcPct val="0"/>
              </a:spcAft>
              <a:tabLst>
                <a:tab pos="2686050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/>
              <a:t>3.	</a:t>
            </a:r>
            <a:r>
              <a:rPr lang="cs-CZ" altLang="cs-CZ" sz="2000" b="1" u="sng" dirty="0"/>
              <a:t>Určení </a:t>
            </a:r>
            <a:r>
              <a:rPr lang="cs-CZ" altLang="cs-CZ" sz="2000" b="1" u="sng" dirty="0" smtClean="0"/>
              <a:t>jmenovitého proudu kabelu</a:t>
            </a:r>
            <a:endParaRPr lang="cs-CZ" altLang="cs-CZ" sz="2000" b="1" u="sng" dirty="0"/>
          </a:p>
          <a:p>
            <a:r>
              <a:rPr lang="cs-CZ" altLang="cs-CZ" sz="2000" b="1" dirty="0"/>
              <a:t>	Dovolený zatěžovací proud kabelu </a:t>
            </a:r>
            <a:r>
              <a:rPr lang="cs-CZ" altLang="cs-CZ" sz="2000" b="1" dirty="0" err="1"/>
              <a:t>I</a:t>
            </a:r>
            <a:r>
              <a:rPr lang="cs-CZ" altLang="cs-CZ" sz="2000" b="1" baseline="-25000" dirty="0" err="1"/>
              <a:t>dov</a:t>
            </a:r>
            <a:r>
              <a:rPr lang="cs-CZ" altLang="cs-CZ" sz="2000" b="1" dirty="0"/>
              <a:t> </a:t>
            </a:r>
            <a:r>
              <a:rPr lang="cs-CZ" altLang="cs-CZ" sz="2000" b="1" dirty="0" smtClean="0">
                <a:cs typeface="Arial" panose="020B0604020202020204" pitchFamily="34" charset="0"/>
              </a:rPr>
              <a:t>≥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/>
              <a:t>I</a:t>
            </a:r>
            <a:r>
              <a:rPr lang="cs-CZ" altLang="cs-CZ" sz="2000" b="1" baseline="-25000" dirty="0" err="1"/>
              <a:t>nj</a:t>
            </a:r>
            <a:endParaRPr lang="cs-CZ" altLang="cs-CZ" sz="2000" b="1" baseline="-25000" dirty="0"/>
          </a:p>
          <a:p>
            <a:r>
              <a:rPr lang="cs-CZ" altLang="cs-CZ" sz="2000" b="1" dirty="0"/>
              <a:t>	Z dovoleného proudu určíme jmenovitý proud kabelu:</a:t>
            </a:r>
          </a:p>
          <a:p>
            <a:pPr algn="ctr"/>
            <a:r>
              <a:rPr lang="cs-CZ" altLang="cs-CZ" sz="2000" b="1" dirty="0"/>
              <a:t>	 </a:t>
            </a:r>
            <a:r>
              <a:rPr lang="cs-CZ" altLang="cs-CZ" sz="2400" b="1" dirty="0" err="1"/>
              <a:t>I</a:t>
            </a:r>
            <a:r>
              <a:rPr lang="cs-CZ" altLang="cs-CZ" sz="2400" b="1" baseline="-25000" dirty="0" err="1"/>
              <a:t>nv</a:t>
            </a:r>
            <a:r>
              <a:rPr lang="cs-CZ" altLang="cs-CZ" sz="2400" b="1" dirty="0"/>
              <a:t> = </a:t>
            </a:r>
            <a:r>
              <a:rPr lang="cs-CZ" altLang="cs-CZ" sz="2400" b="1" dirty="0" err="1" smtClean="0"/>
              <a:t>I</a:t>
            </a:r>
            <a:r>
              <a:rPr lang="cs-CZ" altLang="cs-CZ" sz="2400" b="1" baseline="-25000" dirty="0" err="1" smtClean="0"/>
              <a:t>nj</a:t>
            </a:r>
            <a:r>
              <a:rPr lang="cs-CZ" altLang="cs-CZ" sz="2400" b="1" dirty="0" smtClean="0"/>
              <a:t>/k</a:t>
            </a:r>
          </a:p>
          <a:p>
            <a:r>
              <a:rPr lang="cs-CZ" altLang="cs-CZ" sz="2400" b="1" dirty="0" smtClean="0"/>
              <a:t>4.	</a:t>
            </a:r>
            <a:r>
              <a:rPr lang="cs-CZ" altLang="cs-CZ" sz="2000" b="1" u="sng" dirty="0" smtClean="0"/>
              <a:t>Určení průřezu kabelu</a:t>
            </a:r>
          </a:p>
          <a:p>
            <a:r>
              <a:rPr lang="cs-CZ" altLang="cs-CZ" sz="2000" b="1" dirty="0"/>
              <a:t>	</a:t>
            </a:r>
            <a:r>
              <a:rPr lang="cs-CZ" altLang="cs-CZ" sz="2000" b="1" dirty="0" smtClean="0"/>
              <a:t>Zvolený průřez musí mít větší jmenovitá proud než vypočtený </a:t>
            </a:r>
            <a:endParaRPr lang="cs-CZ" altLang="cs-CZ" sz="2000" b="1" dirty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79388" y="3260551"/>
            <a:ext cx="8785225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b="1" dirty="0"/>
              <a:t>Příklad:</a:t>
            </a:r>
          </a:p>
          <a:p>
            <a:pPr>
              <a:spcBef>
                <a:spcPct val="30000"/>
              </a:spcBef>
            </a:pPr>
            <a:r>
              <a:rPr lang="cs-CZ" altLang="cs-CZ" b="1" dirty="0"/>
              <a:t>Navrhněte jištění a průřez pro napájení motoru s kotvou nakrátko s výkonem 20 kW a těžkým rozběhem. Jištění v rozváděči – jistič, u motoru vypínač. </a:t>
            </a:r>
          </a:p>
          <a:p>
            <a:r>
              <a:rPr lang="cs-CZ" altLang="cs-CZ" b="1" dirty="0"/>
              <a:t>Motor je napájen kabelem CYKY, uložení E, vliv teploty k</a:t>
            </a:r>
            <a:r>
              <a:rPr lang="cs-CZ" altLang="cs-CZ" b="1" baseline="-25000" dirty="0"/>
              <a:t>1</a:t>
            </a:r>
            <a:r>
              <a:rPr lang="cs-CZ" altLang="cs-CZ" b="1" dirty="0"/>
              <a:t>=0,8. Kabel je v souběhu s dalšími kabely, vliv uložení k</a:t>
            </a:r>
            <a:r>
              <a:rPr lang="cs-CZ" altLang="cs-CZ" b="1" baseline="-25000" dirty="0"/>
              <a:t>2</a:t>
            </a:r>
            <a:r>
              <a:rPr lang="cs-CZ" altLang="cs-CZ" b="1" dirty="0"/>
              <a:t> = 0,9. </a:t>
            </a:r>
          </a:p>
          <a:p>
            <a:pPr>
              <a:spcBef>
                <a:spcPct val="30000"/>
              </a:spcBef>
            </a:pPr>
            <a:r>
              <a:rPr lang="cs-CZ" altLang="cs-CZ" b="1" dirty="0"/>
              <a:t>1.	Proud motoru (z tabulky) – </a:t>
            </a:r>
            <a:r>
              <a:rPr lang="cs-CZ" altLang="cs-CZ" b="1" dirty="0" err="1"/>
              <a:t>I</a:t>
            </a:r>
            <a:r>
              <a:rPr lang="cs-CZ" altLang="cs-CZ" b="1" baseline="-25000" dirty="0" err="1"/>
              <a:t>m</a:t>
            </a:r>
            <a:r>
              <a:rPr lang="cs-CZ" altLang="cs-CZ" b="1" dirty="0"/>
              <a:t> = 41 A 		</a:t>
            </a:r>
            <a:endParaRPr lang="cs-CZ" altLang="cs-CZ" b="1" dirty="0">
              <a:sym typeface="Symbol" panose="05050102010706020507" pitchFamily="18" charset="2"/>
            </a:endParaRPr>
          </a:p>
          <a:p>
            <a:r>
              <a:rPr lang="cs-CZ" altLang="cs-CZ" b="1" dirty="0"/>
              <a:t>Varianta A:</a:t>
            </a:r>
          </a:p>
          <a:p>
            <a:r>
              <a:rPr lang="cs-CZ" altLang="cs-CZ" b="1" dirty="0"/>
              <a:t>2.	Jistič v rozváděči – </a:t>
            </a:r>
            <a:r>
              <a:rPr lang="cs-CZ" altLang="cs-CZ" b="1" dirty="0" err="1"/>
              <a:t>I</a:t>
            </a:r>
            <a:r>
              <a:rPr lang="cs-CZ" altLang="cs-CZ" b="1" baseline="-25000" dirty="0" err="1"/>
              <a:t>nj</a:t>
            </a:r>
            <a:r>
              <a:rPr lang="cs-CZ" altLang="cs-CZ" b="1" dirty="0"/>
              <a:t> = 40 A, charakteristika D (hrozí nebezpečí vypnutí 	jističe při jmenovité zátěži nebo krátkodobém přetížení).</a:t>
            </a:r>
          </a:p>
          <a:p>
            <a:r>
              <a:rPr lang="cs-CZ" altLang="cs-CZ" b="1" dirty="0"/>
              <a:t>3.	Požadovaný jmenovitý proud vodiče </a:t>
            </a:r>
            <a:r>
              <a:rPr lang="cs-CZ" altLang="cs-CZ" b="1" dirty="0" err="1"/>
              <a:t>Inv</a:t>
            </a:r>
            <a:r>
              <a:rPr lang="cs-CZ" altLang="cs-CZ" b="1" dirty="0"/>
              <a:t> = 40/(0,8*0,9) = 55,6 A</a:t>
            </a:r>
          </a:p>
          <a:p>
            <a:r>
              <a:rPr lang="cs-CZ" altLang="cs-CZ" b="1" dirty="0"/>
              <a:t>4.	Volíme průřez </a:t>
            </a:r>
            <a:r>
              <a:rPr lang="cs-CZ" altLang="cs-CZ" b="1" dirty="0" smtClean="0"/>
              <a:t>kabelu </a:t>
            </a:r>
            <a:r>
              <a:rPr lang="cs-CZ" altLang="cs-CZ" b="1" dirty="0" smtClean="0">
                <a:hlinkClick r:id="rId2" action="ppaction://hlinkfile"/>
              </a:rPr>
              <a:t>zde</a:t>
            </a:r>
            <a:r>
              <a:rPr lang="cs-CZ" altLang="cs-CZ" b="1" dirty="0"/>
              <a:t>	  </a:t>
            </a:r>
          </a:p>
          <a:p>
            <a:r>
              <a:rPr lang="cs-CZ" altLang="cs-CZ" b="1" dirty="0"/>
              <a:t>	S = 10 mm</a:t>
            </a:r>
            <a:r>
              <a:rPr lang="cs-CZ" altLang="cs-CZ" b="1" baseline="30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642350" cy="936625"/>
          </a:xfrm>
        </p:spPr>
        <p:txBody>
          <a:bodyPr/>
          <a:lstStyle/>
          <a:p>
            <a:r>
              <a:rPr lang="cs-CZ" altLang="cs-CZ" sz="36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Jistič v rozváděči, vypínač u motoru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79388" y="1125538"/>
            <a:ext cx="87852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 dirty="0"/>
              <a:t>Varianta B:</a:t>
            </a:r>
          </a:p>
          <a:p>
            <a:r>
              <a:rPr lang="cs-CZ" altLang="cs-CZ" b="1" dirty="0"/>
              <a:t>2.	Jistič v rozváděči – </a:t>
            </a:r>
            <a:r>
              <a:rPr lang="cs-CZ" altLang="cs-CZ" b="1" dirty="0" err="1"/>
              <a:t>I</a:t>
            </a:r>
            <a:r>
              <a:rPr lang="cs-CZ" altLang="cs-CZ" b="1" baseline="-25000" dirty="0" err="1"/>
              <a:t>np</a:t>
            </a:r>
            <a:r>
              <a:rPr lang="cs-CZ" altLang="cs-CZ" b="1" dirty="0"/>
              <a:t> = 50 A, charakteristika D. Motor musí mít tepelnou 	ochranu nastavenou na 41 A </a:t>
            </a:r>
          </a:p>
          <a:p>
            <a:r>
              <a:rPr lang="cs-CZ" altLang="cs-CZ" b="1" dirty="0"/>
              <a:t>3.	Požadovaný jmenovitý proud vodiče In = 41/(0,8*0,9) = 57 A</a:t>
            </a:r>
          </a:p>
          <a:p>
            <a:r>
              <a:rPr lang="cs-CZ" altLang="cs-CZ" b="1" dirty="0"/>
              <a:t>4.	Volíme průřez kabelu </a:t>
            </a:r>
            <a:r>
              <a:rPr lang="cs-CZ" altLang="cs-CZ" b="1" dirty="0" smtClean="0">
                <a:hlinkClick r:id="rId2" action="ppaction://hlinkfile"/>
              </a:rPr>
              <a:t>zde</a:t>
            </a:r>
            <a:r>
              <a:rPr lang="cs-CZ" altLang="cs-CZ" b="1" dirty="0" smtClean="0"/>
              <a:t>  </a:t>
            </a:r>
            <a:r>
              <a:rPr lang="cs-CZ" altLang="cs-CZ" b="1" dirty="0"/>
              <a:t>	  </a:t>
            </a:r>
          </a:p>
          <a:p>
            <a:r>
              <a:rPr lang="cs-CZ" altLang="cs-CZ" b="1" dirty="0"/>
              <a:t>	S = 10 mm</a:t>
            </a:r>
            <a:r>
              <a:rPr lang="cs-CZ" altLang="cs-CZ" b="1" baseline="30000" dirty="0"/>
              <a:t>2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79388" y="4005263"/>
            <a:ext cx="8785225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96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/>
              <a:t>Příklad:</a:t>
            </a:r>
          </a:p>
          <a:p>
            <a:pPr>
              <a:spcBef>
                <a:spcPct val="30000"/>
              </a:spcBef>
            </a:pPr>
            <a:r>
              <a:rPr lang="cs-CZ" altLang="cs-CZ" b="1"/>
              <a:t>Navrhněte jištění motoru a průřez přívodního kabelu pro motor. Výkon motoru - 7 kW, rozběh střední, kabel CYKY, uložení E, celkový koeficient pro vliv prostředí 0,75.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484313"/>
            <a:ext cx="8713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František Fencl	Průmyslový elektrický rozvod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777875"/>
          </a:xfrm>
          <a:noFill/>
          <a:ln/>
        </p:spPr>
        <p:txBody>
          <a:bodyPr/>
          <a:lstStyle/>
          <a:p>
            <a:r>
              <a:rPr lang="cs-CZ" altLang="cs-CZ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Materiály</a:t>
            </a:r>
            <a:endParaRPr lang="cs-CZ" altLang="cs-CZ" b="1"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514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Symbol</vt:lpstr>
      <vt:lpstr>Výchozí návrh</vt:lpstr>
      <vt:lpstr>Rovnice</vt:lpstr>
      <vt:lpstr>Jištění vodičů s připojenými motory</vt:lpstr>
      <vt:lpstr>Jištění vodičů s motory - předpoklady: </vt:lpstr>
      <vt:lpstr>Určení proudu motoru: </vt:lpstr>
      <vt:lpstr>Jistič v rozváděči, vypínač u motoru</vt:lpstr>
      <vt:lpstr>Jistič v rozváděči, vypínač u motoru</vt:lpstr>
      <vt:lpstr>Jistič v rozváděči, vypínač u motoru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Průmyslové rozvody</dc:title>
  <dc:creator>pe</dc:creator>
  <cp:lastModifiedBy>Ivo Petricek</cp:lastModifiedBy>
  <cp:revision>78</cp:revision>
  <dcterms:created xsi:type="dcterms:W3CDTF">2008-12-14T13:45:33Z</dcterms:created>
  <dcterms:modified xsi:type="dcterms:W3CDTF">2023-02-07T08:56:12Z</dcterms:modified>
</cp:coreProperties>
</file>