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85" r:id="rId9"/>
    <p:sldId id="286" r:id="rId10"/>
    <p:sldId id="263" r:id="rId11"/>
    <p:sldId id="265" r:id="rId12"/>
    <p:sldId id="291" r:id="rId13"/>
    <p:sldId id="288" r:id="rId14"/>
    <p:sldId id="269" r:id="rId15"/>
    <p:sldId id="289" r:id="rId16"/>
    <p:sldId id="266" r:id="rId17"/>
    <p:sldId id="267" r:id="rId18"/>
    <p:sldId id="268" r:id="rId19"/>
    <p:sldId id="270" r:id="rId20"/>
    <p:sldId id="271" r:id="rId21"/>
    <p:sldId id="272" r:id="rId22"/>
    <p:sldId id="274" r:id="rId23"/>
    <p:sldId id="275" r:id="rId24"/>
    <p:sldId id="276" r:id="rId25"/>
    <p:sldId id="283" r:id="rId26"/>
    <p:sldId id="282" r:id="rId27"/>
    <p:sldId id="290" r:id="rId28"/>
    <p:sldId id="277" r:id="rId29"/>
    <p:sldId id="278" r:id="rId30"/>
    <p:sldId id="279" r:id="rId31"/>
    <p:sldId id="281" r:id="rId32"/>
    <p:sldId id="280" r:id="rId33"/>
    <p:sldId id="292" r:id="rId34"/>
    <p:sldId id="294" r:id="rId3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EFF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4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762" name="Group 18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5763" name="Group 19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5764" name="Freeform 20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5765" name="Freeform 21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5766" name="Freeform 22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5767" name="Freeform 23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5768" name="Freeform 24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15769" name="Freeform 25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770" name="Freeform 26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5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415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41575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1575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1575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1B620F4-7BD8-4808-A0EB-E3415801C08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EB8795-2569-44B2-9CC8-E86150A132B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6003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0AFD30-07E7-460C-AD16-DD1C360A4D1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7993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091B45-9114-4855-A514-C4EE309E2934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382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A216BD-D3CA-40EB-B634-272F12A05E52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425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DE16E5-5A27-4D8B-9B4D-085C2C6A6ABA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00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ED4B04-A877-424B-9C26-10ECEC945EE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524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5B395E-288B-4DC5-A288-6D266C12519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5189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03F350-CE06-45C3-9D98-1C4B989F0BE8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170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655B90-5B1C-4CE4-B12E-31AA20F6A0A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97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25224E-272D-4F2D-ACFC-6209296138D2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15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4502E-E065-41B3-8E33-D4DB74BC0A0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837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41473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67C5084-BEC6-41E6-B908-9BF8D9F0C04D}" type="slidenum">
              <a:rPr lang="cs-CZ" altLang="cs-CZ"/>
              <a:pPr/>
              <a:t>‹#›</a:t>
            </a:fld>
            <a:endParaRPr lang="cs-CZ" altLang="cs-CZ"/>
          </a:p>
        </p:txBody>
      </p:sp>
      <p:grpSp>
        <p:nvGrpSpPr>
          <p:cNvPr id="414739" name="Group 19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4738" name="Group 18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4725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4726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4727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4728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4729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14730" name="Freeform 10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723" name="Freeform 3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4731" name="Rectangle 11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147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41474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55650" y="1484313"/>
            <a:ext cx="7847013" cy="3421062"/>
          </a:xfrm>
        </p:spPr>
        <p:txBody>
          <a:bodyPr/>
          <a:lstStyle/>
          <a:p>
            <a:r>
              <a:rPr lang="cs-CZ" altLang="cs-CZ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Průmyslové rozvody</a:t>
            </a:r>
            <a:br>
              <a:rPr lang="cs-CZ" altLang="cs-CZ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2800">
                <a:solidFill>
                  <a:schemeClr val="bg2"/>
                </a:solidFill>
                <a:effectLst/>
              </a:rPr>
              <a:t> </a:t>
            </a:r>
            <a:br>
              <a:rPr lang="cs-CZ" altLang="cs-CZ" sz="2800">
                <a:solidFill>
                  <a:schemeClr val="bg2"/>
                </a:solidFill>
                <a:effectLst/>
              </a:rPr>
            </a:br>
            <a:r>
              <a:rPr lang="cs-CZ" altLang="cs-CZ" sz="540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***</a:t>
            </a:r>
            <a:br>
              <a:rPr lang="cs-CZ" altLang="cs-CZ" sz="540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480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návrh a jištění vodičů</a:t>
            </a:r>
            <a:r>
              <a:rPr lang="cs-CZ" altLang="cs-CZ" sz="5400">
                <a:solidFill>
                  <a:schemeClr val="bg2"/>
                </a:solidFill>
                <a:effectLst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cs-CZ" altLang="cs-CZ" sz="28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Uložení vodičů - 1</a:t>
            </a:r>
          </a:p>
        </p:txBody>
      </p:sp>
      <p:sp>
        <p:nvSpPr>
          <p:cNvPr id="45261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04025" y="333375"/>
            <a:ext cx="1439863" cy="288925"/>
          </a:xfrm>
          <a:prstGeom prst="actionButtonForwardNext">
            <a:avLst/>
          </a:prstGeom>
          <a:solidFill>
            <a:schemeClr val="hlink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846896"/>
            <a:ext cx="8219256" cy="5911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0" grpId="0"/>
      <p:bldP spid="4526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913"/>
            <a:ext cx="6994525" cy="777875"/>
          </a:xfrm>
        </p:spPr>
        <p:txBody>
          <a:bodyPr/>
          <a:lstStyle/>
          <a:p>
            <a:pPr algn="l"/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Uložení vodičů – jiný pohled</a:t>
            </a:r>
          </a:p>
        </p:txBody>
      </p:sp>
      <p:pic>
        <p:nvPicPr>
          <p:cNvPr id="4546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44575"/>
            <a:ext cx="8713787" cy="576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466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333375"/>
            <a:ext cx="1150938" cy="431800"/>
          </a:xfrm>
          <a:prstGeom prst="actionButtonForwardNex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4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58" grpId="0"/>
      <p:bldP spid="4546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1" name="Text Box 3"/>
          <p:cNvSpPr txBox="1">
            <a:spLocks noChangeArrowheads="1"/>
          </p:cNvSpPr>
          <p:nvPr/>
        </p:nvSpPr>
        <p:spPr bwMode="auto">
          <a:xfrm>
            <a:off x="179388" y="273050"/>
            <a:ext cx="8713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400" b="1" i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Příklady pro odpor půdy (zdroj EATON)</a:t>
            </a:r>
            <a:endParaRPr lang="cs-CZ" altLang="cs-CZ" sz="2400" b="1" i="1" u="sng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r="25156"/>
          <a:stretch/>
        </p:blipFill>
        <p:spPr>
          <a:xfrm>
            <a:off x="279500" y="980728"/>
            <a:ext cx="8513561" cy="437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9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1" name="Text Box 3"/>
          <p:cNvSpPr txBox="1">
            <a:spLocks noChangeArrowheads="1"/>
          </p:cNvSpPr>
          <p:nvPr/>
        </p:nvSpPr>
        <p:spPr bwMode="auto">
          <a:xfrm>
            <a:off x="179388" y="273050"/>
            <a:ext cx="8713787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400" b="1" u="sng">
                <a:solidFill>
                  <a:schemeClr val="bg2"/>
                </a:solidFill>
                <a:latin typeface="Comic Sans MS" panose="030F0702030302020204" pitchFamily="66" charset="0"/>
              </a:rPr>
              <a:t>Dovolené proudové zatížení vodiče (kabelu) - I</a:t>
            </a:r>
            <a:r>
              <a:rPr lang="cs-CZ" altLang="cs-CZ" sz="2400" b="1" u="sng" baseline="-25000">
                <a:solidFill>
                  <a:schemeClr val="bg2"/>
                </a:solidFill>
                <a:latin typeface="Comic Sans MS" panose="030F0702030302020204" pitchFamily="66" charset="0"/>
              </a:rPr>
              <a:t>dov </a:t>
            </a:r>
            <a:r>
              <a:rPr lang="cs-CZ" altLang="cs-CZ" sz="2400" b="1" u="sng">
                <a:solidFill>
                  <a:schemeClr val="bg2"/>
                </a:solidFill>
                <a:latin typeface="Comic Sans MS" panose="030F0702030302020204" pitchFamily="66" charset="0"/>
              </a:rPr>
              <a:t>(A)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respektuje různé podmínky uložení.</a:t>
            </a:r>
          </a:p>
          <a:p>
            <a:pPr algn="ctr">
              <a:spcBef>
                <a:spcPct val="50000"/>
              </a:spcBef>
            </a:pPr>
            <a:r>
              <a:rPr lang="cs-CZ" altLang="cs-CZ" sz="2800" b="1">
                <a:solidFill>
                  <a:schemeClr val="bg2"/>
                </a:solidFill>
                <a:latin typeface="Comic Sans MS" panose="030F0702030302020204" pitchFamily="66" charset="0"/>
              </a:rPr>
              <a:t>I</a:t>
            </a:r>
            <a:r>
              <a:rPr lang="cs-CZ" altLang="cs-CZ" sz="2800" b="1" baseline="-25000">
                <a:solidFill>
                  <a:schemeClr val="bg2"/>
                </a:solidFill>
                <a:latin typeface="Comic Sans MS" panose="030F0702030302020204" pitchFamily="66" charset="0"/>
              </a:rPr>
              <a:t>dov</a:t>
            </a:r>
            <a:r>
              <a:rPr lang="cs-CZ" altLang="cs-CZ" sz="2800" b="1">
                <a:solidFill>
                  <a:schemeClr val="bg2"/>
                </a:solidFill>
                <a:latin typeface="Comic Sans MS" panose="030F0702030302020204" pitchFamily="66" charset="0"/>
              </a:rPr>
              <a:t> = k</a:t>
            </a:r>
            <a:r>
              <a:rPr lang="cs-CZ" altLang="cs-CZ" sz="2800" b="1" baseline="-25000">
                <a:solidFill>
                  <a:schemeClr val="bg2"/>
                </a:solidFill>
                <a:latin typeface="Comic Sans MS" panose="030F0702030302020204" pitchFamily="66" charset="0"/>
              </a:rPr>
              <a:t>1 </a:t>
            </a:r>
            <a:r>
              <a:rPr lang="cs-CZ" altLang="cs-CZ" sz="2800" b="1">
                <a:solidFill>
                  <a:schemeClr val="bg2"/>
                </a:solidFill>
                <a:latin typeface="Comic Sans MS" panose="030F0702030302020204" pitchFamily="66" charset="0"/>
              </a:rPr>
              <a:t>* k</a:t>
            </a:r>
            <a:r>
              <a:rPr lang="cs-CZ" altLang="cs-CZ" sz="2800" b="1" baseline="-25000">
                <a:solidFill>
                  <a:schemeClr val="bg2"/>
                </a:solidFill>
                <a:latin typeface="Comic Sans MS" panose="030F0702030302020204" pitchFamily="66" charset="0"/>
              </a:rPr>
              <a:t>2 </a:t>
            </a:r>
            <a:r>
              <a:rPr lang="cs-CZ" altLang="cs-CZ" sz="2800" b="1">
                <a:solidFill>
                  <a:schemeClr val="bg2"/>
                </a:solidFill>
                <a:latin typeface="Comic Sans MS" panose="030F0702030302020204" pitchFamily="66" charset="0"/>
              </a:rPr>
              <a:t>* … k</a:t>
            </a:r>
            <a:r>
              <a:rPr lang="cs-CZ" altLang="cs-CZ" sz="2800" b="1" baseline="-25000">
                <a:solidFill>
                  <a:schemeClr val="bg2"/>
                </a:solidFill>
                <a:latin typeface="Comic Sans MS" panose="030F0702030302020204" pitchFamily="66" charset="0"/>
              </a:rPr>
              <a:t>n </a:t>
            </a:r>
            <a:r>
              <a:rPr lang="cs-CZ" altLang="cs-CZ" sz="2800" b="1">
                <a:solidFill>
                  <a:schemeClr val="bg2"/>
                </a:solidFill>
                <a:latin typeface="Comic Sans MS" panose="030F0702030302020204" pitchFamily="66" charset="0"/>
              </a:rPr>
              <a:t>* K * I</a:t>
            </a:r>
            <a:r>
              <a:rPr lang="cs-CZ" altLang="cs-CZ" sz="2800" b="1" baseline="-25000">
                <a:solidFill>
                  <a:schemeClr val="bg2"/>
                </a:solidFill>
                <a:latin typeface="Comic Sans MS" panose="030F0702030302020204" pitchFamily="66" charset="0"/>
              </a:rPr>
              <a:t>nv</a:t>
            </a: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kde k</a:t>
            </a:r>
            <a:r>
              <a:rPr lang="cs-CZ" altLang="cs-CZ" sz="2000" b="1" baseline="-25000">
                <a:solidFill>
                  <a:schemeClr val="bg2"/>
                </a:solidFill>
                <a:latin typeface="Comic Sans MS" panose="030F0702030302020204" pitchFamily="66" charset="0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, k</a:t>
            </a:r>
            <a:r>
              <a:rPr lang="cs-CZ" altLang="cs-CZ" sz="2000" b="1" baseline="-25000">
                <a:solidFill>
                  <a:schemeClr val="bg2"/>
                </a:solidFill>
                <a:latin typeface="Comic Sans MS" panose="030F0702030302020204" pitchFamily="66" charset="0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, … k</a:t>
            </a:r>
            <a:r>
              <a:rPr lang="cs-CZ" altLang="cs-CZ" sz="2000" b="1" baseline="-25000">
                <a:solidFill>
                  <a:schemeClr val="bg2"/>
                </a:solidFill>
                <a:latin typeface="Comic Sans MS" panose="030F0702030302020204" pitchFamily="66" charset="0"/>
              </a:rPr>
              <a:t>n</a:t>
            </a: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 – přepočítací činitele, respektující změnu zatížitelnosti vodiče s ohledem na podmínky uložení a vnější vlivy 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K - činitel, který vyjadřuje, že teplota vedení při přetížení nepřesáhne dovolenou hodnotu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chemeClr val="bg2"/>
                </a:solidFill>
                <a:latin typeface="Comic Sans MS" panose="030F0702030302020204" pitchFamily="66" charset="0"/>
              </a:rPr>
              <a:t>Hodnoty koeficientů k jsou určeny v normách</a:t>
            </a: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-	vliv uložení</a:t>
            </a:r>
          </a:p>
          <a:p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-	vliv teploty		   </a:t>
            </a:r>
          </a:p>
          <a:p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-	počet vodičů v souběhu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6" name="Text Box 4"/>
          <p:cNvSpPr txBox="1">
            <a:spLocks noChangeArrowheads="1"/>
          </p:cNvSpPr>
          <p:nvPr/>
        </p:nvSpPr>
        <p:spPr bwMode="auto">
          <a:xfrm>
            <a:off x="539750" y="188913"/>
            <a:ext cx="8135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4000" b="1" u="sng">
                <a:solidFill>
                  <a:schemeClr val="bg2"/>
                </a:solidFill>
                <a:latin typeface="Comic Sans MS" panose="030F0702030302020204" pitchFamily="66" charset="0"/>
              </a:rPr>
              <a:t>Přepočítací činitele - příklady</a:t>
            </a:r>
          </a:p>
        </p:txBody>
      </p:sp>
      <p:sp>
        <p:nvSpPr>
          <p:cNvPr id="458757" name="Text Box 5"/>
          <p:cNvSpPr txBox="1">
            <a:spLocks noChangeArrowheads="1"/>
          </p:cNvSpPr>
          <p:nvPr/>
        </p:nvSpPr>
        <p:spPr bwMode="auto">
          <a:xfrm>
            <a:off x="179388" y="1044575"/>
            <a:ext cx="8785225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39750" algn="l"/>
                <a:tab pos="804863" algn="l"/>
                <a:tab pos="170815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39750" algn="l"/>
                <a:tab pos="804863" algn="l"/>
                <a:tab pos="170815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9750" algn="l"/>
                <a:tab pos="804863" algn="l"/>
                <a:tab pos="170815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9750" algn="l"/>
                <a:tab pos="804863" algn="l"/>
                <a:tab pos="170815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9750" algn="l"/>
                <a:tab pos="804863" algn="l"/>
                <a:tab pos="170815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804863" algn="l"/>
                <a:tab pos="170815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804863" algn="l"/>
                <a:tab pos="170815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804863" algn="l"/>
                <a:tab pos="170815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804863" algn="l"/>
                <a:tab pos="1708150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>
                <a:solidFill>
                  <a:schemeClr val="bg2"/>
                </a:solidFill>
                <a:latin typeface="Comic Sans MS" panose="030F0702030302020204" pitchFamily="66" charset="0"/>
              </a:rPr>
              <a:t>Respektují</a:t>
            </a:r>
            <a:r>
              <a:rPr lang="cs-CZ" altLang="cs-CZ" sz="2400" b="1">
                <a:solidFill>
                  <a:schemeClr val="bg2"/>
                </a:solidFill>
                <a:latin typeface="Comic Sans MS" panose="030F0702030302020204" pitchFamily="66" charset="0"/>
              </a:rPr>
              <a:t>:</a:t>
            </a:r>
          </a:p>
          <a:p>
            <a:pPr>
              <a:spcBef>
                <a:spcPct val="30000"/>
              </a:spcBef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a)	vliv okolní teploty	</a:t>
            </a:r>
          </a:p>
          <a:p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	příklad:	PVC vodič na vzduchu při 50</a:t>
            </a:r>
            <a:r>
              <a:rPr lang="cs-CZ" altLang="cs-CZ" sz="2000" b="1" baseline="30000">
                <a:solidFill>
                  <a:schemeClr val="bg2"/>
                </a:solidFill>
                <a:latin typeface="Comic Sans MS" panose="030F0702030302020204" pitchFamily="66" charset="0"/>
              </a:rPr>
              <a:t>o</a:t>
            </a: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C	– 0,71</a:t>
            </a:r>
          </a:p>
          <a:p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			PVC kabel v zemi při 10 </a:t>
            </a:r>
            <a:r>
              <a:rPr lang="cs-CZ" altLang="cs-CZ" sz="2000" b="1" baseline="30000">
                <a:solidFill>
                  <a:schemeClr val="bg2"/>
                </a:solidFill>
                <a:latin typeface="Comic Sans MS" panose="030F0702030302020204" pitchFamily="66" charset="0"/>
              </a:rPr>
              <a:t>o</a:t>
            </a: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C	- 1,1</a:t>
            </a:r>
          </a:p>
          <a:p>
            <a:endParaRPr lang="cs-CZ" altLang="cs-CZ" sz="2000" b="1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b) 	vliv seskupení vodičů</a:t>
            </a:r>
          </a:p>
          <a:p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	příklad:	4 zapuštěné vodiče ve stěně	- 0,65</a:t>
            </a:r>
          </a:p>
          <a:p>
            <a:endParaRPr lang="cs-CZ" altLang="cs-CZ" sz="2000" b="1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c) 	vliv více vrstev kabelů</a:t>
            </a:r>
          </a:p>
          <a:p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	příklad:	3 vrstvy kabelů	- 0,73</a:t>
            </a:r>
          </a:p>
          <a:p>
            <a:endParaRPr lang="cs-CZ" altLang="cs-CZ" sz="2000" b="1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d) 	vliv seskupení kabelů v zemi</a:t>
            </a:r>
          </a:p>
          <a:p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	příklad: 3 kabely, které se dotýkají	- 0,65</a:t>
            </a:r>
          </a:p>
          <a:p>
            <a:endParaRPr lang="cs-CZ" altLang="cs-CZ" sz="2000" b="1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e)	K – pojistka I</a:t>
            </a:r>
            <a:r>
              <a:rPr lang="cs-CZ" altLang="cs-CZ" sz="2000" b="1" baseline="-25000">
                <a:solidFill>
                  <a:schemeClr val="bg2"/>
                </a:solidFill>
                <a:latin typeface="Comic Sans MS" panose="030F0702030302020204" pitchFamily="66" charset="0"/>
              </a:rPr>
              <a:t>np</a:t>
            </a:r>
            <a:r>
              <a:rPr lang="en-US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&gt;16 A 	</a:t>
            </a: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- 0,9</a:t>
            </a:r>
          </a:p>
          <a:p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		- jistič 	- 1	</a:t>
            </a:r>
            <a:r>
              <a:rPr lang="pl-PL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en-US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  </a:t>
            </a: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8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8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8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8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8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8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87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87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87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87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875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875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5875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Text Box 2"/>
          <p:cNvSpPr txBox="1">
            <a:spLocks noChangeArrowheads="1"/>
          </p:cNvSpPr>
          <p:nvPr/>
        </p:nvSpPr>
        <p:spPr bwMode="auto">
          <a:xfrm>
            <a:off x="179388" y="273050"/>
            <a:ext cx="8713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400" b="1" u="sng">
                <a:solidFill>
                  <a:schemeClr val="bg2"/>
                </a:solidFill>
                <a:latin typeface="Comic Sans MS" panose="030F0702030302020204" pitchFamily="66" charset="0"/>
              </a:rPr>
              <a:t>Příklady jištění vodičů z charakteristik</a:t>
            </a:r>
          </a:p>
        </p:txBody>
      </p:sp>
      <p:pic>
        <p:nvPicPr>
          <p:cNvPr id="4843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785225" cy="525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6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88950"/>
            <a:ext cx="8928100" cy="624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Přímá spojnice 2"/>
          <p:cNvCxnSpPr/>
          <p:nvPr/>
        </p:nvCxnSpPr>
        <p:spPr>
          <a:xfrm flipV="1">
            <a:off x="251520" y="836712"/>
            <a:ext cx="8640960" cy="5760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15888"/>
            <a:ext cx="8229600" cy="706437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2. Hospodárný průřez vedení</a:t>
            </a:r>
          </a:p>
        </p:txBody>
      </p:sp>
      <p:sp>
        <p:nvSpPr>
          <p:cNvPr id="456708" name="Text Box 4"/>
          <p:cNvSpPr txBox="1">
            <a:spLocks noChangeArrowheads="1"/>
          </p:cNvSpPr>
          <p:nvPr/>
        </p:nvSpPr>
        <p:spPr bwMode="auto">
          <a:xfrm>
            <a:off x="107950" y="965200"/>
            <a:ext cx="89281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Průřezy vodičů by měly být navrženy tak, aby se vodiče v provozu nezatěžovaly větším proudem, než odpovídá hospodárné proudové hustotě. Ta je dána materiálem vodiče a způsobu zatěžování. Výpočet se provádí matematicky za použití koeficientů.</a:t>
            </a:r>
          </a:p>
        </p:txBody>
      </p:sp>
      <p:sp>
        <p:nvSpPr>
          <p:cNvPr id="456709" name="Rectangle 5"/>
          <p:cNvSpPr>
            <a:spLocks noRot="1" noChangeArrowheads="1"/>
          </p:cNvSpPr>
          <p:nvPr/>
        </p:nvSpPr>
        <p:spPr bwMode="auto">
          <a:xfrm>
            <a:off x="468313" y="2708275"/>
            <a:ext cx="82296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3. Mechanická pevnost vedení</a:t>
            </a:r>
          </a:p>
        </p:txBody>
      </p:sp>
      <p:sp>
        <p:nvSpPr>
          <p:cNvPr id="456710" name="Text Box 6"/>
          <p:cNvSpPr txBox="1">
            <a:spLocks noChangeArrowheads="1"/>
          </p:cNvSpPr>
          <p:nvPr/>
        </p:nvSpPr>
        <p:spPr bwMode="auto">
          <a:xfrm>
            <a:off x="107950" y="3716338"/>
            <a:ext cx="89281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00325" algn="l"/>
                <a:tab pos="3492500" algn="l"/>
                <a:tab pos="5287963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00325" algn="l"/>
                <a:tab pos="3492500" algn="l"/>
                <a:tab pos="5287963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00325" algn="l"/>
                <a:tab pos="3492500" algn="l"/>
                <a:tab pos="5287963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00325" algn="l"/>
                <a:tab pos="3492500" algn="l"/>
                <a:tab pos="5287963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00325" algn="l"/>
                <a:tab pos="3492500" algn="l"/>
                <a:tab pos="5287963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00325" algn="l"/>
                <a:tab pos="3492500" algn="l"/>
                <a:tab pos="5287963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00325" algn="l"/>
                <a:tab pos="3492500" algn="l"/>
                <a:tab pos="5287963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00325" algn="l"/>
                <a:tab pos="3492500" algn="l"/>
                <a:tab pos="5287963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00325" algn="l"/>
                <a:tab pos="3492500" algn="l"/>
                <a:tab pos="5287963" algn="l"/>
                <a:tab pos="6280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Norma uvádí podle způsobu uložení minimální průřezy vodičů s ohledem na mechanické namáhání. 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Uvnitř budov: 	hliník 	– 2,5 mm</a:t>
            </a:r>
            <a:r>
              <a:rPr lang="cs-CZ" altLang="cs-CZ" sz="2000" b="1" baseline="30000">
                <a:solidFill>
                  <a:schemeClr val="bg2"/>
                </a:solidFill>
                <a:latin typeface="Comic Sans MS" panose="030F0702030302020204" pitchFamily="66" charset="0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	měď	– 1 mm</a:t>
            </a:r>
            <a:r>
              <a:rPr lang="cs-CZ" altLang="cs-CZ" sz="2000" b="1" baseline="30000">
                <a:solidFill>
                  <a:schemeClr val="bg2"/>
                </a:solidFill>
                <a:latin typeface="Comic Sans MS" panose="030F0702030302020204" pitchFamily="66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Venkovní rozvod:	AlFe	– 16 mm</a:t>
            </a:r>
            <a:r>
              <a:rPr lang="cs-CZ" altLang="cs-CZ" sz="2000" b="1" baseline="30000">
                <a:solidFill>
                  <a:schemeClr val="bg2"/>
                </a:solidFill>
                <a:latin typeface="Comic Sans MS" panose="030F0702030302020204" pitchFamily="66" charset="0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	měď 	– 10 mm</a:t>
            </a:r>
            <a:r>
              <a:rPr lang="cs-CZ" altLang="cs-CZ" sz="2000" b="1" baseline="30000">
                <a:solidFill>
                  <a:schemeClr val="bg2"/>
                </a:solidFill>
                <a:latin typeface="Comic Sans MS" panose="030F0702030302020204" pitchFamily="66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Pro venkovní rozvod je třeba uvažovat:	- vliv větru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			- vliv námrazy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6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6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6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6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6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6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6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15888"/>
            <a:ext cx="8229600" cy="706437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4. Úbytek napětí na vodiči</a:t>
            </a:r>
          </a:p>
        </p:txBody>
      </p:sp>
      <p:sp>
        <p:nvSpPr>
          <p:cNvPr id="457731" name="Text Box 3"/>
          <p:cNvSpPr txBox="1">
            <a:spLocks noChangeArrowheads="1"/>
          </p:cNvSpPr>
          <p:nvPr/>
        </p:nvSpPr>
        <p:spPr bwMode="auto">
          <a:xfrm>
            <a:off x="107950" y="836613"/>
            <a:ext cx="89281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13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13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13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13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13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13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13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13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13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Provádí se kontrola úbytku napětí daného průřezu a délky vodiče. Základní tolerance napětí je </a:t>
            </a:r>
            <a:r>
              <a:rPr lang="en-US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±</a:t>
            </a: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 10% (207 – 253 V).</a:t>
            </a:r>
          </a:p>
          <a:p>
            <a:pPr algn="just"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U některých spotřebičů se vyžaduje menší úbytek napětí:</a:t>
            </a:r>
          </a:p>
          <a:p>
            <a:pPr algn="just"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* světelné spotřebiče	∆u% = 3%</a:t>
            </a:r>
          </a:p>
          <a:p>
            <a:pPr algn="just"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* venkovní osvětlení	∆u% = 8%</a:t>
            </a:r>
          </a:p>
        </p:txBody>
      </p:sp>
      <p:sp>
        <p:nvSpPr>
          <p:cNvPr id="457732" name="Rectangle 4"/>
          <p:cNvSpPr>
            <a:spLocks noRot="1" noChangeArrowheads="1"/>
          </p:cNvSpPr>
          <p:nvPr/>
        </p:nvSpPr>
        <p:spPr bwMode="auto">
          <a:xfrm>
            <a:off x="468313" y="3213100"/>
            <a:ext cx="82296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5. Zkratová odolnost vodičů</a:t>
            </a:r>
          </a:p>
        </p:txBody>
      </p:sp>
      <p:sp>
        <p:nvSpPr>
          <p:cNvPr id="457733" name="Text Box 5"/>
          <p:cNvSpPr txBox="1">
            <a:spLocks noChangeArrowheads="1"/>
          </p:cNvSpPr>
          <p:nvPr/>
        </p:nvSpPr>
        <p:spPr bwMode="auto">
          <a:xfrm>
            <a:off x="107950" y="3933825"/>
            <a:ext cx="89281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492500" algn="l"/>
                <a:tab pos="779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3492500" algn="l"/>
                <a:tab pos="779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492500" algn="l"/>
                <a:tab pos="779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492500" algn="l"/>
                <a:tab pos="779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492500" algn="l"/>
                <a:tab pos="779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92500" algn="l"/>
                <a:tab pos="779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92500" algn="l"/>
                <a:tab pos="779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92500" algn="l"/>
                <a:tab pos="779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92500" algn="l"/>
                <a:tab pos="779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chemeClr val="bg2"/>
                </a:solidFill>
                <a:latin typeface="Comic Sans MS" panose="030F0702030302020204" pitchFamily="66" charset="0"/>
              </a:rPr>
              <a:t>Namáhání vodičů při zkratu – tepelné a dynamické</a:t>
            </a:r>
          </a:p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chemeClr val="bg2"/>
                </a:solidFill>
                <a:latin typeface="Comic Sans MS" panose="030F0702030302020204" pitchFamily="66" charset="0"/>
              </a:rPr>
              <a:t>* dynamické namáhání	f</a:t>
            </a:r>
            <a:r>
              <a:rPr lang="cs-CZ" altLang="cs-CZ" sz="2200" b="1" baseline="-25000">
                <a:solidFill>
                  <a:schemeClr val="bg2"/>
                </a:solidFill>
                <a:latin typeface="Comic Sans MS" panose="030F0702030302020204" pitchFamily="66" charset="0"/>
              </a:rPr>
              <a:t>k</a:t>
            </a:r>
            <a:r>
              <a:rPr lang="cs-CZ" altLang="cs-CZ" sz="2200" b="1">
                <a:solidFill>
                  <a:schemeClr val="bg2"/>
                </a:solidFill>
                <a:latin typeface="Comic Sans MS" panose="030F0702030302020204" pitchFamily="66" charset="0"/>
              </a:rPr>
              <a:t> = (2*10</a:t>
            </a:r>
            <a:r>
              <a:rPr lang="cs-CZ" altLang="cs-CZ" sz="2200" b="1" baseline="30000">
                <a:solidFill>
                  <a:schemeClr val="bg2"/>
                </a:solidFill>
                <a:latin typeface="Comic Sans MS" panose="030F0702030302020204" pitchFamily="66" charset="0"/>
              </a:rPr>
              <a:t>-7</a:t>
            </a:r>
            <a:r>
              <a:rPr lang="cs-CZ" altLang="cs-CZ" sz="2200" b="1">
                <a:solidFill>
                  <a:schemeClr val="bg2"/>
                </a:solidFill>
                <a:latin typeface="Comic Sans MS" panose="030F0702030302020204" pitchFamily="66" charset="0"/>
              </a:rPr>
              <a:t>*k</a:t>
            </a:r>
            <a:r>
              <a:rPr lang="cs-CZ" altLang="cs-CZ" sz="2200" b="1" baseline="-25000">
                <a:solidFill>
                  <a:schemeClr val="bg2"/>
                </a:solidFill>
                <a:latin typeface="Comic Sans MS" panose="030F0702030302020204" pitchFamily="66" charset="0"/>
              </a:rPr>
              <a:t>1</a:t>
            </a:r>
            <a:r>
              <a:rPr lang="cs-CZ" altLang="cs-CZ" sz="2200" b="1">
                <a:solidFill>
                  <a:schemeClr val="bg2"/>
                </a:solidFill>
                <a:latin typeface="Comic Sans MS" panose="030F0702030302020204" pitchFamily="66" charset="0"/>
              </a:rPr>
              <a:t>*k</a:t>
            </a:r>
            <a:r>
              <a:rPr lang="cs-CZ" altLang="cs-CZ" sz="2200" b="1" baseline="-25000">
                <a:solidFill>
                  <a:schemeClr val="bg2"/>
                </a:solidFill>
                <a:latin typeface="Comic Sans MS" panose="030F0702030302020204" pitchFamily="66" charset="0"/>
              </a:rPr>
              <a:t>2</a:t>
            </a:r>
            <a:r>
              <a:rPr lang="cs-CZ" altLang="cs-CZ" sz="2200" b="1">
                <a:solidFill>
                  <a:schemeClr val="bg2"/>
                </a:solidFill>
                <a:latin typeface="Comic Sans MS" panose="030F0702030302020204" pitchFamily="66" charset="0"/>
              </a:rPr>
              <a:t>*I</a:t>
            </a:r>
            <a:r>
              <a:rPr lang="cs-CZ" altLang="cs-CZ" sz="2200" b="1" baseline="-25000">
                <a:solidFill>
                  <a:schemeClr val="bg2"/>
                </a:solidFill>
                <a:latin typeface="Comic Sans MS" panose="030F0702030302020204" pitchFamily="66" charset="0"/>
              </a:rPr>
              <a:t>km</a:t>
            </a:r>
            <a:r>
              <a:rPr lang="cs-CZ" altLang="cs-CZ" sz="2200" b="1" baseline="30000">
                <a:solidFill>
                  <a:schemeClr val="bg2"/>
                </a:solidFill>
                <a:latin typeface="Comic Sans MS" panose="030F0702030302020204" pitchFamily="66" charset="0"/>
              </a:rPr>
              <a:t>2</a:t>
            </a:r>
            <a:r>
              <a:rPr lang="cs-CZ" altLang="cs-CZ" sz="2200" b="1">
                <a:solidFill>
                  <a:schemeClr val="bg2"/>
                </a:solidFill>
                <a:latin typeface="Comic Sans MS" panose="030F0702030302020204" pitchFamily="66" charset="0"/>
              </a:rPr>
              <a:t>)/a	(N/m)</a:t>
            </a:r>
          </a:p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chemeClr val="bg2"/>
                </a:solidFill>
                <a:latin typeface="Comic Sans MS" panose="030F0702030302020204" pitchFamily="66" charset="0"/>
              </a:rPr>
              <a:t>kde k</a:t>
            </a:r>
            <a:r>
              <a:rPr lang="cs-CZ" altLang="cs-CZ" sz="2200" b="1" baseline="-25000">
                <a:solidFill>
                  <a:schemeClr val="bg2"/>
                </a:solidFill>
                <a:latin typeface="Comic Sans MS" panose="030F0702030302020204" pitchFamily="66" charset="0"/>
              </a:rPr>
              <a:t>1</a:t>
            </a:r>
            <a:r>
              <a:rPr lang="cs-CZ" altLang="cs-CZ" sz="2200" b="1">
                <a:solidFill>
                  <a:schemeClr val="bg2"/>
                </a:solidFill>
                <a:latin typeface="Comic Sans MS" panose="030F0702030302020204" pitchFamily="66" charset="0"/>
              </a:rPr>
              <a:t> a k</a:t>
            </a:r>
            <a:r>
              <a:rPr lang="cs-CZ" altLang="cs-CZ" sz="2200" b="1" baseline="-25000">
                <a:solidFill>
                  <a:schemeClr val="bg2"/>
                </a:solidFill>
                <a:latin typeface="Comic Sans MS" panose="030F0702030302020204" pitchFamily="66" charset="0"/>
              </a:rPr>
              <a:t>2</a:t>
            </a:r>
            <a:r>
              <a:rPr lang="cs-CZ" altLang="cs-CZ" sz="2200" b="1">
                <a:solidFill>
                  <a:schemeClr val="bg2"/>
                </a:solidFill>
                <a:latin typeface="Comic Sans MS" panose="030F0702030302020204" pitchFamily="66" charset="0"/>
              </a:rPr>
              <a:t> jsou činitele uložení a tvaru vodiče – viz norma</a:t>
            </a:r>
          </a:p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chemeClr val="bg2"/>
                </a:solidFill>
                <a:latin typeface="Comic Sans MS" panose="030F0702030302020204" pitchFamily="66" charset="0"/>
              </a:rPr>
              <a:t>* tepelné namáhání	I</a:t>
            </a:r>
            <a:r>
              <a:rPr lang="cs-CZ" altLang="cs-CZ" sz="2200" b="1" baseline="-25000">
                <a:solidFill>
                  <a:schemeClr val="bg2"/>
                </a:solidFill>
                <a:latin typeface="Comic Sans MS" panose="030F0702030302020204" pitchFamily="66" charset="0"/>
              </a:rPr>
              <a:t>ke</a:t>
            </a:r>
            <a:r>
              <a:rPr lang="cs-CZ" altLang="cs-CZ" sz="2200" b="1">
                <a:solidFill>
                  <a:schemeClr val="bg2"/>
                </a:solidFill>
                <a:latin typeface="Comic Sans MS" panose="030F0702030302020204" pitchFamily="66" charset="0"/>
              </a:rPr>
              <a:t> = k</a:t>
            </a:r>
            <a:r>
              <a:rPr lang="cs-CZ" altLang="cs-CZ" sz="2200" b="1" baseline="-25000">
                <a:solidFill>
                  <a:schemeClr val="bg2"/>
                </a:solidFill>
                <a:latin typeface="Comic Sans MS" panose="030F0702030302020204" pitchFamily="66" charset="0"/>
              </a:rPr>
              <a:t>e</a:t>
            </a:r>
            <a:r>
              <a:rPr lang="cs-CZ" altLang="cs-CZ" sz="2200" b="1">
                <a:solidFill>
                  <a:schemeClr val="bg2"/>
                </a:solidFill>
                <a:latin typeface="Comic Sans MS" panose="030F0702030302020204" pitchFamily="66" charset="0"/>
              </a:rPr>
              <a:t>*I</a:t>
            </a:r>
            <a:r>
              <a:rPr lang="cs-CZ" altLang="cs-CZ" sz="2200" b="1" baseline="-25000">
                <a:solidFill>
                  <a:schemeClr val="bg2"/>
                </a:solidFill>
                <a:latin typeface="Comic Sans MS" panose="030F0702030302020204" pitchFamily="66" charset="0"/>
              </a:rPr>
              <a:t>k</a:t>
            </a:r>
            <a:r>
              <a:rPr lang="cs-CZ" altLang="cs-CZ" sz="2200" b="1" baseline="30000">
                <a:solidFill>
                  <a:schemeClr val="bg2"/>
                </a:solidFill>
                <a:latin typeface="Comic Sans MS" panose="030F0702030302020204" pitchFamily="66" charset="0"/>
              </a:rPr>
              <a:t>´´	</a:t>
            </a:r>
            <a:r>
              <a:rPr lang="cs-CZ" altLang="cs-CZ" sz="2200" b="1">
                <a:solidFill>
                  <a:schemeClr val="bg2"/>
                </a:solidFill>
                <a:latin typeface="Comic Sans MS" panose="030F0702030302020204" pitchFamily="66" charset="0"/>
              </a:rPr>
              <a:t>(A)</a:t>
            </a:r>
          </a:p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chemeClr val="bg2"/>
                </a:solidFill>
                <a:latin typeface="Comic Sans MS" panose="030F0702030302020204" pitchFamily="66" charset="0"/>
              </a:rPr>
              <a:t>kde k</a:t>
            </a:r>
            <a:r>
              <a:rPr lang="cs-CZ" altLang="cs-CZ" sz="2200" b="1" baseline="-25000">
                <a:solidFill>
                  <a:schemeClr val="bg2"/>
                </a:solidFill>
                <a:latin typeface="Comic Sans MS" panose="030F0702030302020204" pitchFamily="66" charset="0"/>
              </a:rPr>
              <a:t>e</a:t>
            </a:r>
            <a:r>
              <a:rPr lang="cs-CZ" altLang="cs-CZ" sz="2200" b="1">
                <a:solidFill>
                  <a:schemeClr val="bg2"/>
                </a:solidFill>
                <a:latin typeface="Comic Sans MS" panose="030F0702030302020204" pitchFamily="66" charset="0"/>
              </a:rPr>
              <a:t> respektuje místo a dobu trvání zkratu a I</a:t>
            </a:r>
            <a:r>
              <a:rPr lang="cs-CZ" altLang="cs-CZ" sz="2200" b="1" baseline="-25000">
                <a:solidFill>
                  <a:schemeClr val="bg2"/>
                </a:solidFill>
                <a:latin typeface="Comic Sans MS" panose="030F0702030302020204" pitchFamily="66" charset="0"/>
              </a:rPr>
              <a:t>k</a:t>
            </a:r>
            <a:r>
              <a:rPr lang="cs-CZ" altLang="cs-CZ" sz="2200" b="1" baseline="30000">
                <a:solidFill>
                  <a:schemeClr val="bg2"/>
                </a:solidFill>
                <a:latin typeface="Comic Sans MS" panose="030F0702030302020204" pitchFamily="66" charset="0"/>
              </a:rPr>
              <a:t>´´</a:t>
            </a:r>
            <a:r>
              <a:rPr lang="cs-CZ" altLang="cs-CZ" sz="2200" b="1">
                <a:solidFill>
                  <a:schemeClr val="bg2"/>
                </a:solidFill>
                <a:latin typeface="Comic Sans MS" panose="030F0702030302020204" pitchFamily="66" charset="0"/>
              </a:rPr>
              <a:t> je rázový zkratový proud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7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7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7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7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77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7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74638"/>
            <a:ext cx="8856662" cy="706437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Určení průřezu vodiče podle jištění</a:t>
            </a:r>
          </a:p>
        </p:txBody>
      </p:sp>
      <p:pic>
        <p:nvPicPr>
          <p:cNvPr id="4597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8415338" cy="576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9781" name="Rectangle 5"/>
          <p:cNvSpPr>
            <a:spLocks noChangeArrowheads="1"/>
          </p:cNvSpPr>
          <p:nvPr/>
        </p:nvSpPr>
        <p:spPr bwMode="auto">
          <a:xfrm>
            <a:off x="1116013" y="2205038"/>
            <a:ext cx="360362" cy="4464050"/>
          </a:xfrm>
          <a:prstGeom prst="rect">
            <a:avLst/>
          </a:prstGeom>
          <a:solidFill>
            <a:srgbClr val="EFFD69">
              <a:alpha val="37000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59784" name="Text Box 8"/>
          <p:cNvSpPr txBox="1">
            <a:spLocks noChangeArrowheads="1"/>
          </p:cNvSpPr>
          <p:nvPr/>
        </p:nvSpPr>
        <p:spPr bwMode="auto">
          <a:xfrm>
            <a:off x="2195513" y="1412875"/>
            <a:ext cx="3671887" cy="385763"/>
          </a:xfrm>
          <a:prstGeom prst="rect">
            <a:avLst/>
          </a:prstGeom>
          <a:solidFill>
            <a:srgbClr val="EFFD69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chemeClr val="bg2"/>
                </a:solidFill>
                <a:latin typeface="Times New Roman" panose="02020603050405020304" pitchFamily="18" charset="0"/>
              </a:rPr>
              <a:t>maximální dovolený proud vodiče</a:t>
            </a:r>
          </a:p>
        </p:txBody>
      </p:sp>
      <p:sp>
        <p:nvSpPr>
          <p:cNvPr id="459785" name="Line 9"/>
          <p:cNvSpPr>
            <a:spLocks noChangeShapeType="1"/>
          </p:cNvSpPr>
          <p:nvPr/>
        </p:nvSpPr>
        <p:spPr bwMode="auto">
          <a:xfrm flipH="1">
            <a:off x="1258888" y="1700213"/>
            <a:ext cx="936625" cy="504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9786" name="Text Box 10"/>
          <p:cNvSpPr txBox="1">
            <a:spLocks noChangeArrowheads="1"/>
          </p:cNvSpPr>
          <p:nvPr/>
        </p:nvSpPr>
        <p:spPr bwMode="auto">
          <a:xfrm>
            <a:off x="2484438" y="1412875"/>
            <a:ext cx="2879725" cy="385763"/>
          </a:xfrm>
          <a:prstGeom prst="rect">
            <a:avLst/>
          </a:prstGeom>
          <a:solidFill>
            <a:srgbClr val="EFFD69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chemeClr val="bg2"/>
                </a:solidFill>
                <a:latin typeface="Times New Roman" panose="02020603050405020304" pitchFamily="18" charset="0"/>
              </a:rPr>
              <a:t>jmenovitý proud pojistky</a:t>
            </a:r>
          </a:p>
        </p:txBody>
      </p:sp>
      <p:sp>
        <p:nvSpPr>
          <p:cNvPr id="459787" name="Rectangle 11"/>
          <p:cNvSpPr>
            <a:spLocks noChangeArrowheads="1"/>
          </p:cNvSpPr>
          <p:nvPr/>
        </p:nvSpPr>
        <p:spPr bwMode="auto">
          <a:xfrm>
            <a:off x="1619250" y="2205038"/>
            <a:ext cx="360363" cy="4464050"/>
          </a:xfrm>
          <a:prstGeom prst="rect">
            <a:avLst/>
          </a:prstGeom>
          <a:solidFill>
            <a:srgbClr val="EFFD69">
              <a:alpha val="37000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59788" name="Line 12"/>
          <p:cNvSpPr>
            <a:spLocks noChangeShapeType="1"/>
          </p:cNvSpPr>
          <p:nvPr/>
        </p:nvSpPr>
        <p:spPr bwMode="auto">
          <a:xfrm flipH="1">
            <a:off x="1763713" y="1773238"/>
            <a:ext cx="720725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9789" name="Rectangle 13"/>
          <p:cNvSpPr>
            <a:spLocks noChangeArrowheads="1"/>
          </p:cNvSpPr>
          <p:nvPr/>
        </p:nvSpPr>
        <p:spPr bwMode="auto">
          <a:xfrm>
            <a:off x="2195513" y="2205038"/>
            <a:ext cx="360362" cy="4464050"/>
          </a:xfrm>
          <a:prstGeom prst="rect">
            <a:avLst/>
          </a:prstGeom>
          <a:solidFill>
            <a:srgbClr val="EFFD69">
              <a:alpha val="37000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59790" name="Text Box 14"/>
          <p:cNvSpPr txBox="1">
            <a:spLocks noChangeArrowheads="1"/>
          </p:cNvSpPr>
          <p:nvPr/>
        </p:nvSpPr>
        <p:spPr bwMode="auto">
          <a:xfrm>
            <a:off x="3060700" y="1412875"/>
            <a:ext cx="2590800" cy="385763"/>
          </a:xfrm>
          <a:prstGeom prst="rect">
            <a:avLst/>
          </a:prstGeom>
          <a:solidFill>
            <a:srgbClr val="EFFD69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chemeClr val="bg2"/>
                </a:solidFill>
                <a:latin typeface="Times New Roman" panose="02020603050405020304" pitchFamily="18" charset="0"/>
              </a:rPr>
              <a:t>jmenovitý proud jističe</a:t>
            </a:r>
          </a:p>
        </p:txBody>
      </p:sp>
      <p:sp>
        <p:nvSpPr>
          <p:cNvPr id="459791" name="Line 15"/>
          <p:cNvSpPr>
            <a:spLocks noChangeShapeType="1"/>
          </p:cNvSpPr>
          <p:nvPr/>
        </p:nvSpPr>
        <p:spPr bwMode="auto">
          <a:xfrm flipH="1">
            <a:off x="2338388" y="1773238"/>
            <a:ext cx="720725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9792" name="Text Box 16"/>
          <p:cNvSpPr txBox="1">
            <a:spLocks noChangeArrowheads="1"/>
          </p:cNvSpPr>
          <p:nvPr/>
        </p:nvSpPr>
        <p:spPr bwMode="auto">
          <a:xfrm>
            <a:off x="2916238" y="1125538"/>
            <a:ext cx="3600450" cy="385762"/>
          </a:xfrm>
          <a:prstGeom prst="rect">
            <a:avLst/>
          </a:prstGeom>
          <a:solidFill>
            <a:srgbClr val="EFFD69">
              <a:alpha val="39999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b="1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9794" name="Line 18"/>
          <p:cNvSpPr>
            <a:spLocks noChangeShapeType="1"/>
          </p:cNvSpPr>
          <p:nvPr/>
        </p:nvSpPr>
        <p:spPr bwMode="auto">
          <a:xfrm flipH="1">
            <a:off x="1835150" y="1341438"/>
            <a:ext cx="1081088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9795" name="Oval 19"/>
          <p:cNvSpPr>
            <a:spLocks noChangeArrowheads="1"/>
          </p:cNvSpPr>
          <p:nvPr/>
        </p:nvSpPr>
        <p:spPr bwMode="auto">
          <a:xfrm>
            <a:off x="1187450" y="1412875"/>
            <a:ext cx="647700" cy="287338"/>
          </a:xfrm>
          <a:prstGeom prst="ellipse">
            <a:avLst/>
          </a:prstGeom>
          <a:solidFill>
            <a:srgbClr val="EFFD69">
              <a:alpha val="36000"/>
            </a:srgbClr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9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59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5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5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459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459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459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59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59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59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459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459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459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5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5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59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459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459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7" dur="500"/>
                                        <p:tgtEl>
                                          <p:spTgt spid="459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59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459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59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459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459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2" dur="500"/>
                                        <p:tgtEl>
                                          <p:spTgt spid="459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8" grpId="0"/>
      <p:bldP spid="459781" grpId="0" animBg="1"/>
      <p:bldP spid="459781" grpId="1" animBg="1"/>
      <p:bldP spid="459784" grpId="0" animBg="1"/>
      <p:bldP spid="459784" grpId="1" animBg="1"/>
      <p:bldP spid="459785" grpId="0" animBg="1"/>
      <p:bldP spid="459785" grpId="1" animBg="1"/>
      <p:bldP spid="459786" grpId="0" animBg="1"/>
      <p:bldP spid="459786" grpId="1" animBg="1"/>
      <p:bldP spid="459787" grpId="0" animBg="1"/>
      <p:bldP spid="459787" grpId="1" animBg="1"/>
      <p:bldP spid="459788" grpId="0" animBg="1"/>
      <p:bldP spid="459788" grpId="1" animBg="1"/>
      <p:bldP spid="459789" grpId="0" animBg="1"/>
      <p:bldP spid="459789" grpId="1" animBg="1"/>
      <p:bldP spid="459790" grpId="0" animBg="1"/>
      <p:bldP spid="459790" grpId="1" animBg="1"/>
      <p:bldP spid="459791" grpId="0" animBg="1"/>
      <p:bldP spid="459791" grpId="1" animBg="1"/>
      <p:bldP spid="459792" grpId="0" animBg="1"/>
      <p:bldP spid="459792" grpId="1" animBg="1"/>
      <p:bldP spid="459794" grpId="0" animBg="1"/>
      <p:bldP spid="459794" grpId="1" animBg="1"/>
      <p:bldP spid="459795" grpId="0" animBg="1"/>
      <p:bldP spid="45979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7" name="Text Box 5"/>
          <p:cNvSpPr txBox="1">
            <a:spLocks noChangeArrowheads="1"/>
          </p:cNvSpPr>
          <p:nvPr/>
        </p:nvSpPr>
        <p:spPr bwMode="auto">
          <a:xfrm>
            <a:off x="250825" y="404813"/>
            <a:ext cx="87137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4000" b="1" u="sng">
                <a:solidFill>
                  <a:schemeClr val="bg2"/>
                </a:solidFill>
                <a:latin typeface="Comic Sans MS" panose="030F0702030302020204" pitchFamily="66" charset="0"/>
              </a:rPr>
              <a:t>Dílčí úkoly pro návrh vodičů</a:t>
            </a:r>
            <a:endParaRPr lang="cs-CZ" altLang="cs-CZ" sz="280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443400" name="Text Box 8"/>
          <p:cNvSpPr txBox="1">
            <a:spLocks noChangeArrowheads="1"/>
          </p:cNvSpPr>
          <p:nvPr/>
        </p:nvSpPr>
        <p:spPr bwMode="auto">
          <a:xfrm>
            <a:off x="179388" y="1196752"/>
            <a:ext cx="8856662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bg2"/>
                </a:solidFill>
                <a:latin typeface="Comic Sans MS" panose="030F0702030302020204" pitchFamily="66" charset="0"/>
              </a:rPr>
              <a:t>* </a:t>
            </a:r>
            <a:r>
              <a:rPr lang="cs-CZ" altLang="cs-CZ" sz="2400" b="1" u="sng" dirty="0">
                <a:solidFill>
                  <a:schemeClr val="bg2"/>
                </a:solidFill>
                <a:latin typeface="Comic Sans MS" panose="030F0702030302020204" pitchFamily="66" charset="0"/>
              </a:rPr>
              <a:t>volba vhodného druhu vodiče</a:t>
            </a:r>
            <a:r>
              <a:rPr lang="cs-CZ" altLang="cs-CZ" sz="2000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cs-CZ" altLang="cs-CZ" sz="2000" dirty="0">
                <a:solidFill>
                  <a:schemeClr val="bg2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do daného prostředí (vlhké, chemicky agresivní, horké, </a:t>
            </a:r>
            <a:r>
              <a:rPr lang="cs-CZ" altLang="cs-CZ" sz="2000" b="1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nebezpečí požáru, …) </a:t>
            </a: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a podmínek provozu (lehký, těžký provoz)</a:t>
            </a:r>
          </a:p>
          <a:p>
            <a:endParaRPr lang="cs-CZ" altLang="cs-CZ" sz="2000" b="1" dirty="0" smtClean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r>
              <a:rPr lang="cs-CZ" altLang="cs-CZ" sz="2400" b="1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* </a:t>
            </a:r>
            <a:r>
              <a:rPr lang="cs-CZ" altLang="cs-CZ" sz="2400" b="1" u="sng" dirty="0">
                <a:solidFill>
                  <a:schemeClr val="bg2"/>
                </a:solidFill>
                <a:latin typeface="Comic Sans MS" panose="030F0702030302020204" pitchFamily="66" charset="0"/>
              </a:rPr>
              <a:t>způsob uložení vodiče</a:t>
            </a:r>
            <a:r>
              <a:rPr lang="cs-CZ" altLang="cs-CZ" sz="2000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cs-CZ" altLang="cs-CZ" sz="2000" dirty="0">
                <a:solidFill>
                  <a:schemeClr val="bg2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je podle požadavků investora s ohledem na prostředí, podmínkách provozu a ekonomických možnostech</a:t>
            </a:r>
            <a:r>
              <a:rPr lang="cs-CZ" altLang="cs-CZ" sz="2000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cs-CZ" altLang="cs-CZ" sz="2000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r>
              <a:rPr lang="cs-CZ" altLang="cs-CZ" sz="2400" b="1" dirty="0">
                <a:solidFill>
                  <a:schemeClr val="bg2"/>
                </a:solidFill>
                <a:latin typeface="Comic Sans MS" panose="030F0702030302020204" pitchFamily="66" charset="0"/>
              </a:rPr>
              <a:t>* 	</a:t>
            </a:r>
            <a:r>
              <a:rPr lang="cs-CZ" altLang="cs-CZ" sz="2400" b="1" u="sng" dirty="0">
                <a:solidFill>
                  <a:schemeClr val="bg2"/>
                </a:solidFill>
                <a:latin typeface="Comic Sans MS" panose="030F0702030302020204" pitchFamily="66" charset="0"/>
              </a:rPr>
              <a:t>stanovení průřezu vodiče</a:t>
            </a:r>
            <a:r>
              <a:rPr lang="cs-CZ" altLang="cs-CZ" sz="2000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cs-CZ" altLang="cs-CZ" sz="2000" dirty="0">
                <a:solidFill>
                  <a:schemeClr val="bg2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hlavní úkol projektanta, volba s ohledem na technické požadavky provozu a podmínkách norem pro přenos výkonu (proudu), při daném způsobu uložení, při požadované spolehlivosti a bezpečnosti </a:t>
            </a:r>
            <a:r>
              <a:rPr lang="cs-CZ" altLang="cs-CZ" sz="2000" b="1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provozu</a:t>
            </a:r>
          </a:p>
          <a:p>
            <a:r>
              <a:rPr lang="cs-CZ" altLang="cs-CZ" sz="2000" b="1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	Možné zadání:</a:t>
            </a:r>
          </a:p>
          <a:p>
            <a:pPr marL="717550" indent="-717550">
              <a:tabLst>
                <a:tab pos="361950" algn="l"/>
                <a:tab pos="717550" algn="l"/>
              </a:tabLst>
            </a:pP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1-	známe proudovou zátěž vodiče a určujeme průřez</a:t>
            </a:r>
          </a:p>
          <a:p>
            <a:pPr marL="717550" indent="-717550">
              <a:tabLst>
                <a:tab pos="361950" algn="l"/>
                <a:tab pos="717550" algn="l"/>
              </a:tabLst>
            </a:pP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2-	známe průřez a určujeme, jak velký proud může procházet vodičem</a:t>
            </a:r>
            <a:endParaRPr lang="cs-CZ" altLang="cs-CZ" sz="2000" b="1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3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3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3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3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34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34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34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34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34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cs-CZ" altLang="cs-CZ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  č. 1</a:t>
            </a:r>
          </a:p>
        </p:txBody>
      </p:sp>
      <p:sp>
        <p:nvSpPr>
          <p:cNvPr id="460804" name="Text Box 4"/>
          <p:cNvSpPr txBox="1">
            <a:spLocks noChangeArrowheads="1"/>
          </p:cNvSpPr>
          <p:nvPr/>
        </p:nvSpPr>
        <p:spPr bwMode="auto">
          <a:xfrm>
            <a:off x="179388" y="1125538"/>
            <a:ext cx="86407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D6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Určete průřez vodiče:</a:t>
            </a:r>
          </a:p>
          <a:p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Pro proud na vedení je I</a:t>
            </a:r>
            <a:r>
              <a:rPr lang="cs-CZ" altLang="cs-CZ" sz="2000" b="1" baseline="-25000" dirty="0">
                <a:solidFill>
                  <a:schemeClr val="bg2"/>
                </a:solidFill>
                <a:latin typeface="Comic Sans MS" panose="030F0702030302020204" pitchFamily="66" charset="0"/>
              </a:rPr>
              <a:t>B</a:t>
            </a: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 = 60 A</a:t>
            </a:r>
          </a:p>
          <a:p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Způsob uložení: vodiče PVC v trubkách na stěně</a:t>
            </a:r>
          </a:p>
          <a:p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Bez přepočítacích koeficientů (základní uložení i teplota) </a:t>
            </a:r>
          </a:p>
        </p:txBody>
      </p:sp>
      <p:sp>
        <p:nvSpPr>
          <p:cNvPr id="460805" name="Text Box 5"/>
          <p:cNvSpPr txBox="1">
            <a:spLocks noChangeArrowheads="1"/>
          </p:cNvSpPr>
          <p:nvPr/>
        </p:nvSpPr>
        <p:spPr bwMode="auto">
          <a:xfrm>
            <a:off x="107950" y="3429000"/>
            <a:ext cx="8785225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tabLst>
                <a:tab pos="363538" algn="l"/>
                <a:tab pos="413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tabLst>
                <a:tab pos="363538" algn="l"/>
                <a:tab pos="413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63538" algn="l"/>
                <a:tab pos="413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63538" algn="l"/>
                <a:tab pos="413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63538" algn="l"/>
                <a:tab pos="413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413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413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413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413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1. Určení způsobu uložení 	- B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2. Volba způsobu jištění	- pojistky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	pro proud 60 A volíme pojistku I</a:t>
            </a:r>
            <a:r>
              <a:rPr lang="cs-CZ" altLang="cs-CZ" sz="2000" b="1" baseline="-25000">
                <a:solidFill>
                  <a:schemeClr val="bg2"/>
                </a:solidFill>
                <a:latin typeface="Comic Sans MS" panose="030F0702030302020204" pitchFamily="66" charset="0"/>
              </a:rPr>
              <a:t>np</a:t>
            </a: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=63 A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3.	Určení průřezu vodiče	- S =  25 mm</a:t>
            </a:r>
            <a:r>
              <a:rPr lang="cs-CZ" altLang="cs-CZ" sz="2000" b="1" baseline="30000">
                <a:solidFill>
                  <a:schemeClr val="bg2"/>
                </a:solidFill>
                <a:latin typeface="Comic Sans MS" panose="030F0702030302020204" pitchFamily="66" charset="0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 s dovoleným proudem 83 A</a:t>
            </a:r>
            <a:endParaRPr lang="cs-CZ" altLang="cs-CZ" sz="2000" b="1" baseline="3000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460807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795963" y="3933825"/>
            <a:ext cx="1439862" cy="288925"/>
          </a:xfrm>
          <a:prstGeom prst="actionButtonForwardNext">
            <a:avLst/>
          </a:prstGeom>
          <a:solidFill>
            <a:schemeClr val="hlink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6080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84663" y="3500438"/>
            <a:ext cx="1439862" cy="288925"/>
          </a:xfrm>
          <a:prstGeom prst="actionButtonForwardNext">
            <a:avLst/>
          </a:prstGeom>
          <a:solidFill>
            <a:schemeClr val="hlink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60809" name="Text Box 9"/>
          <p:cNvSpPr txBox="1">
            <a:spLocks noChangeArrowheads="1"/>
          </p:cNvSpPr>
          <p:nvPr/>
        </p:nvSpPr>
        <p:spPr bwMode="auto">
          <a:xfrm>
            <a:off x="1763713" y="2636838"/>
            <a:ext cx="561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Uložení ?</a:t>
            </a:r>
          </a:p>
        </p:txBody>
      </p:sp>
      <p:sp>
        <p:nvSpPr>
          <p:cNvPr id="460810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381750"/>
            <a:ext cx="1439863" cy="288925"/>
          </a:xfrm>
          <a:prstGeom prst="actionButtonForwardNex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0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0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460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0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0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0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0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460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0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0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2" grpId="0"/>
      <p:bldP spid="460804" grpId="0"/>
      <p:bldP spid="460807" grpId="0" animBg="1"/>
      <p:bldP spid="460807" grpId="1" animBg="1"/>
      <p:bldP spid="460808" grpId="0" animBg="1"/>
      <p:bldP spid="460808" grpId="1" animBg="1"/>
      <p:bldP spid="4608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9425"/>
            <a:ext cx="8928100" cy="611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1829" name="Rectangle 5"/>
          <p:cNvSpPr>
            <a:spLocks noChangeArrowheads="1"/>
          </p:cNvSpPr>
          <p:nvPr/>
        </p:nvSpPr>
        <p:spPr bwMode="auto">
          <a:xfrm>
            <a:off x="4716463" y="2895600"/>
            <a:ext cx="503237" cy="144463"/>
          </a:xfrm>
          <a:prstGeom prst="rect">
            <a:avLst/>
          </a:prstGeom>
          <a:solidFill>
            <a:srgbClr val="EFFD69">
              <a:alpha val="36000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61830" name="Line 6"/>
          <p:cNvSpPr>
            <a:spLocks noChangeShapeType="1"/>
          </p:cNvSpPr>
          <p:nvPr/>
        </p:nvSpPr>
        <p:spPr bwMode="auto">
          <a:xfrm>
            <a:off x="971550" y="1196975"/>
            <a:ext cx="30956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1831" name="Rectangle 7"/>
          <p:cNvSpPr>
            <a:spLocks noChangeArrowheads="1"/>
          </p:cNvSpPr>
          <p:nvPr/>
        </p:nvSpPr>
        <p:spPr bwMode="auto">
          <a:xfrm>
            <a:off x="179388" y="1125538"/>
            <a:ext cx="720725" cy="142875"/>
          </a:xfrm>
          <a:prstGeom prst="rect">
            <a:avLst/>
          </a:prstGeom>
          <a:solidFill>
            <a:srgbClr val="EFFD69">
              <a:alpha val="36000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61832" name="Rectangle 8"/>
          <p:cNvSpPr>
            <a:spLocks noChangeArrowheads="1"/>
          </p:cNvSpPr>
          <p:nvPr/>
        </p:nvSpPr>
        <p:spPr bwMode="auto">
          <a:xfrm>
            <a:off x="4211638" y="1125538"/>
            <a:ext cx="1439862" cy="142875"/>
          </a:xfrm>
          <a:prstGeom prst="rect">
            <a:avLst/>
          </a:prstGeom>
          <a:solidFill>
            <a:srgbClr val="EFFD69">
              <a:alpha val="35001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61833" name="Line 9"/>
          <p:cNvSpPr>
            <a:spLocks noChangeShapeType="1"/>
          </p:cNvSpPr>
          <p:nvPr/>
        </p:nvSpPr>
        <p:spPr bwMode="auto">
          <a:xfrm>
            <a:off x="4859338" y="1341438"/>
            <a:ext cx="0" cy="15113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1834" name="Line 10"/>
          <p:cNvSpPr>
            <a:spLocks noChangeShapeType="1"/>
          </p:cNvSpPr>
          <p:nvPr/>
        </p:nvSpPr>
        <p:spPr bwMode="auto">
          <a:xfrm flipH="1">
            <a:off x="900113" y="2924175"/>
            <a:ext cx="37433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1835" name="Rectangle 11"/>
          <p:cNvSpPr>
            <a:spLocks noChangeArrowheads="1"/>
          </p:cNvSpPr>
          <p:nvPr/>
        </p:nvSpPr>
        <p:spPr bwMode="auto">
          <a:xfrm>
            <a:off x="179388" y="2878138"/>
            <a:ext cx="720725" cy="153987"/>
          </a:xfrm>
          <a:prstGeom prst="rect">
            <a:avLst/>
          </a:prstGeom>
          <a:solidFill>
            <a:srgbClr val="EFFD69">
              <a:alpha val="36000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61836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08175" y="3068638"/>
            <a:ext cx="1223963" cy="360362"/>
          </a:xfrm>
          <a:prstGeom prst="actionButtonBackPrevious">
            <a:avLst/>
          </a:prstGeom>
          <a:solidFill>
            <a:schemeClr val="hlink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1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1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6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6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6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6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6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1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1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9" grpId="0" animBg="1"/>
      <p:bldP spid="461830" grpId="0" animBg="1"/>
      <p:bldP spid="461831" grpId="0" animBg="1"/>
      <p:bldP spid="461832" grpId="0" animBg="1"/>
      <p:bldP spid="461833" grpId="0" animBg="1"/>
      <p:bldP spid="461834" grpId="0" animBg="1"/>
      <p:bldP spid="461835" grpId="0" animBg="1"/>
      <p:bldP spid="4618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cs-CZ" altLang="cs-CZ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  č. 1</a:t>
            </a:r>
          </a:p>
        </p:txBody>
      </p:sp>
      <p:sp>
        <p:nvSpPr>
          <p:cNvPr id="464899" name="Text Box 3"/>
          <p:cNvSpPr txBox="1">
            <a:spLocks noChangeArrowheads="1"/>
          </p:cNvSpPr>
          <p:nvPr/>
        </p:nvSpPr>
        <p:spPr bwMode="auto">
          <a:xfrm>
            <a:off x="179388" y="1125538"/>
            <a:ext cx="88566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D6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Určete průřez vodiče:</a:t>
            </a:r>
          </a:p>
          <a:p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Pro proud na vedení je 60 A</a:t>
            </a:r>
          </a:p>
          <a:p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Způsob uložení: vodiče PVC v trubkách na zdi</a:t>
            </a:r>
          </a:p>
          <a:p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Bez přepočítacích koeficientů </a:t>
            </a:r>
          </a:p>
        </p:txBody>
      </p:sp>
      <p:sp>
        <p:nvSpPr>
          <p:cNvPr id="464900" name="Text Box 4"/>
          <p:cNvSpPr txBox="1">
            <a:spLocks noChangeArrowheads="1"/>
          </p:cNvSpPr>
          <p:nvPr/>
        </p:nvSpPr>
        <p:spPr bwMode="auto">
          <a:xfrm>
            <a:off x="107950" y="2708275"/>
            <a:ext cx="8785225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tabLst>
                <a:tab pos="363538" algn="l"/>
                <a:tab pos="413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tabLst>
                <a:tab pos="363538" algn="l"/>
                <a:tab pos="413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63538" algn="l"/>
                <a:tab pos="413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63538" algn="l"/>
                <a:tab pos="413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63538" algn="l"/>
                <a:tab pos="413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413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413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413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413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1. Určení způsobu uložení 	- B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2. Volba způsobu jištění	- jistič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	pro proud 60 A volíme jistič I</a:t>
            </a:r>
            <a:r>
              <a:rPr lang="cs-CZ" altLang="cs-CZ" sz="2000" b="1" baseline="-25000">
                <a:solidFill>
                  <a:schemeClr val="bg2"/>
                </a:solidFill>
                <a:latin typeface="Comic Sans MS" panose="030F0702030302020204" pitchFamily="66" charset="0"/>
              </a:rPr>
              <a:t>nj</a:t>
            </a: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=63 A 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3.	Určení průřezu vodiče	- S =  16 mm</a:t>
            </a:r>
            <a:r>
              <a:rPr lang="cs-CZ" altLang="cs-CZ" sz="2000" b="1" baseline="30000">
                <a:solidFill>
                  <a:schemeClr val="bg2"/>
                </a:solidFill>
                <a:latin typeface="Comic Sans MS" panose="030F0702030302020204" pitchFamily="66" charset="0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 s dovoleným proudem 68 A </a:t>
            </a:r>
            <a:endParaRPr lang="cs-CZ" altLang="cs-CZ" sz="2000" b="1" baseline="3000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46490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867400" y="3213100"/>
            <a:ext cx="1439863" cy="288925"/>
          </a:xfrm>
          <a:prstGeom prst="actionButtonForwardNext">
            <a:avLst/>
          </a:prstGeom>
          <a:solidFill>
            <a:schemeClr val="hlink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64904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381750"/>
            <a:ext cx="1439863" cy="288925"/>
          </a:xfrm>
          <a:prstGeom prst="actionButtonForwardNex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4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4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464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4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8" grpId="0"/>
      <p:bldP spid="464899" grpId="0"/>
      <p:bldP spid="464901" grpId="0" animBg="1"/>
      <p:bldP spid="464901" grpId="1" animBg="1"/>
      <p:bldP spid="46490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9425"/>
            <a:ext cx="8928100" cy="611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6947" name="Rectangle 3"/>
          <p:cNvSpPr>
            <a:spLocks noChangeArrowheads="1"/>
          </p:cNvSpPr>
          <p:nvPr/>
        </p:nvSpPr>
        <p:spPr bwMode="auto">
          <a:xfrm>
            <a:off x="5221288" y="2752725"/>
            <a:ext cx="503237" cy="144463"/>
          </a:xfrm>
          <a:prstGeom prst="rect">
            <a:avLst/>
          </a:prstGeom>
          <a:solidFill>
            <a:srgbClr val="EFFD69">
              <a:alpha val="36000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66948" name="Line 4"/>
          <p:cNvSpPr>
            <a:spLocks noChangeShapeType="1"/>
          </p:cNvSpPr>
          <p:nvPr/>
        </p:nvSpPr>
        <p:spPr bwMode="auto">
          <a:xfrm>
            <a:off x="971550" y="1196975"/>
            <a:ext cx="30956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6949" name="Rectangle 5"/>
          <p:cNvSpPr>
            <a:spLocks noChangeArrowheads="1"/>
          </p:cNvSpPr>
          <p:nvPr/>
        </p:nvSpPr>
        <p:spPr bwMode="auto">
          <a:xfrm>
            <a:off x="179388" y="1125538"/>
            <a:ext cx="720725" cy="142875"/>
          </a:xfrm>
          <a:prstGeom prst="rect">
            <a:avLst/>
          </a:prstGeom>
          <a:solidFill>
            <a:srgbClr val="EFFD69">
              <a:alpha val="36000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66950" name="Rectangle 6"/>
          <p:cNvSpPr>
            <a:spLocks noChangeArrowheads="1"/>
          </p:cNvSpPr>
          <p:nvPr/>
        </p:nvSpPr>
        <p:spPr bwMode="auto">
          <a:xfrm>
            <a:off x="4211638" y="1125538"/>
            <a:ext cx="1439862" cy="142875"/>
          </a:xfrm>
          <a:prstGeom prst="rect">
            <a:avLst/>
          </a:prstGeom>
          <a:solidFill>
            <a:srgbClr val="EFFD69">
              <a:alpha val="35001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66951" name="Line 7"/>
          <p:cNvSpPr>
            <a:spLocks noChangeShapeType="1"/>
          </p:cNvSpPr>
          <p:nvPr/>
        </p:nvSpPr>
        <p:spPr bwMode="auto">
          <a:xfrm>
            <a:off x="5364163" y="1268413"/>
            <a:ext cx="0" cy="14382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6952" name="Line 8"/>
          <p:cNvSpPr>
            <a:spLocks noChangeShapeType="1"/>
          </p:cNvSpPr>
          <p:nvPr/>
        </p:nvSpPr>
        <p:spPr bwMode="auto">
          <a:xfrm flipH="1">
            <a:off x="900113" y="2781300"/>
            <a:ext cx="417671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6953" name="Rectangle 9"/>
          <p:cNvSpPr>
            <a:spLocks noChangeArrowheads="1"/>
          </p:cNvSpPr>
          <p:nvPr/>
        </p:nvSpPr>
        <p:spPr bwMode="auto">
          <a:xfrm>
            <a:off x="179388" y="2752725"/>
            <a:ext cx="720725" cy="153988"/>
          </a:xfrm>
          <a:prstGeom prst="rect">
            <a:avLst/>
          </a:prstGeom>
          <a:solidFill>
            <a:srgbClr val="EFFD69">
              <a:alpha val="36000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66954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08175" y="3068638"/>
            <a:ext cx="1223963" cy="360362"/>
          </a:xfrm>
          <a:prstGeom prst="actionButtonBackPrevious">
            <a:avLst/>
          </a:prstGeom>
          <a:solidFill>
            <a:schemeClr val="hlink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6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6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6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6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66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6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6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66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66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6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6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6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7" grpId="0" animBg="1"/>
      <p:bldP spid="466948" grpId="0" animBg="1"/>
      <p:bldP spid="466949" grpId="0" animBg="1"/>
      <p:bldP spid="466950" grpId="0" animBg="1"/>
      <p:bldP spid="466951" grpId="0" animBg="1"/>
      <p:bldP spid="466952" grpId="0" animBg="1"/>
      <p:bldP spid="466953" grpId="0" animBg="1"/>
      <p:bldP spid="46695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55875" y="188913"/>
            <a:ext cx="4248150" cy="777875"/>
          </a:xfrm>
          <a:noFill/>
        </p:spPr>
        <p:txBody>
          <a:bodyPr/>
          <a:lstStyle/>
          <a:p>
            <a:r>
              <a:rPr lang="cs-CZ" altLang="cs-CZ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  č. 1</a:t>
            </a:r>
          </a:p>
        </p:txBody>
      </p:sp>
      <p:pic>
        <p:nvPicPr>
          <p:cNvPr id="47002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10893" r="10747" b="14096"/>
          <a:stretch>
            <a:fillRect/>
          </a:stretch>
        </p:blipFill>
        <p:spPr bwMode="auto">
          <a:xfrm>
            <a:off x="611188" y="981075"/>
            <a:ext cx="7704137" cy="57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0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0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0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2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3" b="3920"/>
          <a:stretch>
            <a:fillRect/>
          </a:stretch>
        </p:blipFill>
        <p:spPr bwMode="auto">
          <a:xfrm>
            <a:off x="157163" y="620713"/>
            <a:ext cx="8807450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82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7" b="3490"/>
          <a:stretch>
            <a:fillRect/>
          </a:stretch>
        </p:blipFill>
        <p:spPr bwMode="auto">
          <a:xfrm>
            <a:off x="250825" y="619125"/>
            <a:ext cx="8604250" cy="604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7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15888"/>
            <a:ext cx="8229600" cy="777875"/>
          </a:xfrm>
        </p:spPr>
        <p:txBody>
          <a:bodyPr/>
          <a:lstStyle/>
          <a:p>
            <a:r>
              <a:rPr lang="cs-CZ" altLang="cs-CZ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  č. 2</a:t>
            </a:r>
          </a:p>
        </p:txBody>
      </p:sp>
      <p:sp>
        <p:nvSpPr>
          <p:cNvPr id="477187" name="Text Box 3"/>
          <p:cNvSpPr txBox="1">
            <a:spLocks noChangeArrowheads="1"/>
          </p:cNvSpPr>
          <p:nvPr/>
        </p:nvSpPr>
        <p:spPr bwMode="auto">
          <a:xfrm>
            <a:off x="107950" y="908050"/>
            <a:ext cx="89646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D6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Určete průřez vodiče:</a:t>
            </a:r>
          </a:p>
          <a:p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Pro proud na vedení je 79 A</a:t>
            </a:r>
          </a:p>
          <a:p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Způsob uložení: 6 vzájemně těsně přiléhající kabely CYKY 3+1 na perforované lávce, teplota okolí 50 </a:t>
            </a:r>
            <a:r>
              <a:rPr lang="cs-CZ" altLang="cs-CZ" sz="2000" b="1" baseline="30000" dirty="0" err="1">
                <a:solidFill>
                  <a:schemeClr val="bg2"/>
                </a:solidFill>
                <a:latin typeface="Comic Sans MS" panose="030F0702030302020204" pitchFamily="66" charset="0"/>
              </a:rPr>
              <a:t>o</a:t>
            </a:r>
            <a:r>
              <a:rPr lang="cs-CZ" altLang="cs-CZ" sz="2000" b="1" dirty="0" err="1">
                <a:solidFill>
                  <a:schemeClr val="bg2"/>
                </a:solidFill>
                <a:latin typeface="Comic Sans MS" panose="030F0702030302020204" pitchFamily="66" charset="0"/>
              </a:rPr>
              <a:t>C</a:t>
            </a: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77188" name="Text Box 4"/>
          <p:cNvSpPr txBox="1">
            <a:spLocks noChangeArrowheads="1"/>
          </p:cNvSpPr>
          <p:nvPr/>
        </p:nvSpPr>
        <p:spPr bwMode="auto">
          <a:xfrm>
            <a:off x="107950" y="2601913"/>
            <a:ext cx="892810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tabLst>
                <a:tab pos="363538" algn="l"/>
                <a:tab pos="3322638" algn="l"/>
                <a:tab pos="725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tabLst>
                <a:tab pos="363538" algn="l"/>
                <a:tab pos="3322638" algn="l"/>
                <a:tab pos="725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63538" algn="l"/>
                <a:tab pos="3322638" algn="l"/>
                <a:tab pos="725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63538" algn="l"/>
                <a:tab pos="3322638" algn="l"/>
                <a:tab pos="725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63538" algn="l"/>
                <a:tab pos="3322638" algn="l"/>
                <a:tab pos="725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3322638" algn="l"/>
                <a:tab pos="725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3322638" algn="l"/>
                <a:tab pos="725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3322638" algn="l"/>
                <a:tab pos="725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3322638" algn="l"/>
                <a:tab pos="725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1. Určení způsobu uložení 	- E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2.	Určení koeficientů	- vliv teploty	k1 = 0,71</a:t>
            </a:r>
          </a:p>
          <a:p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		- vliv uložení	k2 = 0,73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	výsledný koeficient	k = k1*k2 = 0,71*0,73 = 0,518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3. Volba způsobu jištění	- pojistka - volíme </a:t>
            </a:r>
            <a:r>
              <a:rPr lang="cs-CZ" altLang="cs-CZ" sz="2000" b="1" dirty="0" err="1">
                <a:solidFill>
                  <a:schemeClr val="bg2"/>
                </a:solidFill>
                <a:latin typeface="Comic Sans MS" panose="030F0702030302020204" pitchFamily="66" charset="0"/>
              </a:rPr>
              <a:t>I</a:t>
            </a:r>
            <a:r>
              <a:rPr lang="cs-CZ" altLang="cs-CZ" sz="2000" b="1" baseline="-25000" dirty="0" err="1">
                <a:solidFill>
                  <a:schemeClr val="bg2"/>
                </a:solidFill>
                <a:latin typeface="Comic Sans MS" panose="030F0702030302020204" pitchFamily="66" charset="0"/>
              </a:rPr>
              <a:t>np</a:t>
            </a: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=80 A 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4.	Vliv jištění	- pojistky 	K=0,9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jmenovitý proud vodiče	</a:t>
            </a:r>
            <a:r>
              <a:rPr lang="cs-CZ" altLang="cs-CZ" sz="2000" b="1" dirty="0" err="1" smtClean="0">
                <a:solidFill>
                  <a:schemeClr val="bg2"/>
                </a:solidFill>
                <a:latin typeface="Comic Sans MS" panose="030F0702030302020204" pitchFamily="66" charset="0"/>
              </a:rPr>
              <a:t>I</a:t>
            </a:r>
            <a:r>
              <a:rPr lang="cs-CZ" altLang="cs-CZ" sz="2000" b="1" baseline="-25000" dirty="0" err="1" smtClean="0">
                <a:solidFill>
                  <a:schemeClr val="bg2"/>
                </a:solidFill>
                <a:latin typeface="Comic Sans MS" panose="030F0702030302020204" pitchFamily="66" charset="0"/>
              </a:rPr>
              <a:t>nv</a:t>
            </a:r>
            <a:r>
              <a:rPr lang="cs-CZ" altLang="cs-CZ" sz="2000" b="1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=</a:t>
            </a:r>
            <a:r>
              <a:rPr lang="cs-CZ" altLang="cs-CZ" sz="2000" b="1" dirty="0" err="1" smtClean="0">
                <a:solidFill>
                  <a:schemeClr val="bg2"/>
                </a:solidFill>
                <a:latin typeface="Comic Sans MS" panose="030F0702030302020204" pitchFamily="66" charset="0"/>
              </a:rPr>
              <a:t>I</a:t>
            </a:r>
            <a:r>
              <a:rPr lang="cs-CZ" altLang="cs-CZ" sz="2000" b="1" baseline="-25000" dirty="0" err="1" smtClean="0">
                <a:solidFill>
                  <a:schemeClr val="bg2"/>
                </a:solidFill>
                <a:latin typeface="Comic Sans MS" panose="030F0702030302020204" pitchFamily="66" charset="0"/>
              </a:rPr>
              <a:t>np</a:t>
            </a:r>
            <a:r>
              <a:rPr lang="cs-CZ" altLang="cs-CZ" sz="2000" b="1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/k*K </a:t>
            </a: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= 80/(0,518*0,9) = 171,6 A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5.	Určení průřezu vodiče	- S =  70 mm</a:t>
            </a:r>
            <a:r>
              <a:rPr lang="cs-CZ" altLang="cs-CZ" sz="2000" b="1" baseline="30000" dirty="0">
                <a:solidFill>
                  <a:schemeClr val="bg2"/>
                </a:solidFill>
                <a:latin typeface="Comic Sans MS" panose="030F0702030302020204" pitchFamily="66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s maximálním zatěžovacím proudem 196A</a:t>
            </a:r>
          </a:p>
        </p:txBody>
      </p:sp>
      <p:sp>
        <p:nvSpPr>
          <p:cNvPr id="47718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3068638"/>
            <a:ext cx="1439862" cy="360362"/>
          </a:xfrm>
          <a:prstGeom prst="actionButtonForwardNext">
            <a:avLst/>
          </a:prstGeom>
          <a:solidFill>
            <a:schemeClr val="hlink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7719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476250"/>
            <a:ext cx="1439862" cy="288925"/>
          </a:xfrm>
          <a:prstGeom prst="actionButtonForwardNex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77191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08400" y="2636838"/>
            <a:ext cx="1439863" cy="288925"/>
          </a:xfrm>
          <a:prstGeom prst="actionButtonForwardNext">
            <a:avLst/>
          </a:prstGeom>
          <a:solidFill>
            <a:schemeClr val="hlink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77192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3429000"/>
            <a:ext cx="1439862" cy="358775"/>
          </a:xfrm>
          <a:prstGeom prst="actionButtonForwardNext">
            <a:avLst/>
          </a:prstGeom>
          <a:solidFill>
            <a:schemeClr val="hlink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77193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08400" y="5661025"/>
            <a:ext cx="1800225" cy="431800"/>
          </a:xfrm>
          <a:prstGeom prst="actionButtonForwardNext">
            <a:avLst/>
          </a:prstGeom>
          <a:solidFill>
            <a:schemeClr val="hlink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7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477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7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477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7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477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77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7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77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77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77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7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77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77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6" grpId="0"/>
      <p:bldP spid="477187" grpId="0"/>
      <p:bldP spid="477189" grpId="0" animBg="1"/>
      <p:bldP spid="477189" grpId="1" animBg="1"/>
      <p:bldP spid="477190" grpId="0" animBg="1"/>
      <p:bldP spid="477191" grpId="0" animBg="1"/>
      <p:bldP spid="477191" grpId="1" animBg="1"/>
      <p:bldP spid="477192" grpId="0" animBg="1"/>
      <p:bldP spid="477192" grpId="1" animBg="1"/>
      <p:bldP spid="477193" grpId="0" animBg="1"/>
      <p:bldP spid="47719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15888"/>
            <a:ext cx="8229600" cy="777875"/>
          </a:xfrm>
        </p:spPr>
        <p:txBody>
          <a:bodyPr/>
          <a:lstStyle/>
          <a:p>
            <a:r>
              <a:rPr lang="cs-CZ" altLang="cs-CZ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  č. 2</a:t>
            </a:r>
          </a:p>
        </p:txBody>
      </p:sp>
      <p:sp>
        <p:nvSpPr>
          <p:cNvPr id="485379" name="Text Box 3"/>
          <p:cNvSpPr txBox="1">
            <a:spLocks noChangeArrowheads="1"/>
          </p:cNvSpPr>
          <p:nvPr/>
        </p:nvSpPr>
        <p:spPr bwMode="auto">
          <a:xfrm>
            <a:off x="107950" y="908050"/>
            <a:ext cx="89646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D6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Určete průřez vodiče:</a:t>
            </a:r>
          </a:p>
          <a:p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Pro proud na vedení je 79 A</a:t>
            </a:r>
          </a:p>
          <a:p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Způsob uložení: 6 vzájemně těsně přiléhající kabely CYKY 3+1 na perforované lávce, teplota okolí 50 </a:t>
            </a:r>
            <a:r>
              <a:rPr lang="cs-CZ" altLang="cs-CZ" sz="2000" b="1" baseline="30000" dirty="0" err="1">
                <a:solidFill>
                  <a:schemeClr val="bg2"/>
                </a:solidFill>
                <a:latin typeface="Comic Sans MS" panose="030F0702030302020204" pitchFamily="66" charset="0"/>
              </a:rPr>
              <a:t>o</a:t>
            </a:r>
            <a:r>
              <a:rPr lang="cs-CZ" altLang="cs-CZ" sz="2000" b="1" dirty="0" err="1">
                <a:solidFill>
                  <a:schemeClr val="bg2"/>
                </a:solidFill>
                <a:latin typeface="Comic Sans MS" panose="030F0702030302020204" pitchFamily="66" charset="0"/>
              </a:rPr>
              <a:t>C</a:t>
            </a: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85380" name="Text Box 4"/>
          <p:cNvSpPr txBox="1">
            <a:spLocks noChangeArrowheads="1"/>
          </p:cNvSpPr>
          <p:nvPr/>
        </p:nvSpPr>
        <p:spPr bwMode="auto">
          <a:xfrm>
            <a:off x="107950" y="2601913"/>
            <a:ext cx="892810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tabLst>
                <a:tab pos="363538" algn="l"/>
                <a:tab pos="3322638" algn="l"/>
                <a:tab pos="725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tabLst>
                <a:tab pos="363538" algn="l"/>
                <a:tab pos="3322638" algn="l"/>
                <a:tab pos="725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63538" algn="l"/>
                <a:tab pos="3322638" algn="l"/>
                <a:tab pos="725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63538" algn="l"/>
                <a:tab pos="3322638" algn="l"/>
                <a:tab pos="725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63538" algn="l"/>
                <a:tab pos="3322638" algn="l"/>
                <a:tab pos="725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3322638" algn="l"/>
                <a:tab pos="725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3322638" algn="l"/>
                <a:tab pos="725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3322638" algn="l"/>
                <a:tab pos="725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3322638" algn="l"/>
                <a:tab pos="725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1. Určení způsobu uložení 	- E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2.	Určení koeficientů	- vliv teploty	k1 = 0,71</a:t>
            </a:r>
          </a:p>
          <a:p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		- vliv uložení	k2 = 0,73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	výsledný koeficient	k = k1*k2 = 0,71*0,73 = 0,518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3. Volba způsobu jištění	- jistič - volíme </a:t>
            </a:r>
            <a:r>
              <a:rPr lang="cs-CZ" altLang="cs-CZ" sz="2000" b="1" dirty="0" err="1" smtClean="0">
                <a:solidFill>
                  <a:schemeClr val="bg2"/>
                </a:solidFill>
                <a:latin typeface="Comic Sans MS" panose="030F0702030302020204" pitchFamily="66" charset="0"/>
              </a:rPr>
              <a:t>I</a:t>
            </a:r>
            <a:r>
              <a:rPr lang="cs-CZ" altLang="cs-CZ" sz="2000" b="1" baseline="-25000" dirty="0" err="1" smtClean="0">
                <a:solidFill>
                  <a:schemeClr val="bg2"/>
                </a:solidFill>
                <a:latin typeface="Comic Sans MS" panose="030F0702030302020204" pitchFamily="66" charset="0"/>
              </a:rPr>
              <a:t>nj</a:t>
            </a:r>
            <a:r>
              <a:rPr lang="cs-CZ" altLang="cs-CZ" sz="2000" b="1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=80 </a:t>
            </a: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A 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4.	Vliv jištění	- jistič 	K=1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jmenovitý proud vodiče	</a:t>
            </a:r>
            <a:r>
              <a:rPr lang="cs-CZ" altLang="cs-CZ" sz="2000" b="1" dirty="0" err="1" smtClean="0">
                <a:solidFill>
                  <a:schemeClr val="bg2"/>
                </a:solidFill>
                <a:latin typeface="Comic Sans MS" panose="030F0702030302020204" pitchFamily="66" charset="0"/>
              </a:rPr>
              <a:t>I</a:t>
            </a:r>
            <a:r>
              <a:rPr lang="cs-CZ" altLang="cs-CZ" sz="2000" b="1" baseline="-25000" dirty="0" err="1" smtClean="0">
                <a:solidFill>
                  <a:schemeClr val="bg2"/>
                </a:solidFill>
                <a:latin typeface="Comic Sans MS" panose="030F0702030302020204" pitchFamily="66" charset="0"/>
              </a:rPr>
              <a:t>nv</a:t>
            </a:r>
            <a:r>
              <a:rPr lang="cs-CZ" altLang="cs-CZ" sz="2000" b="1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=</a:t>
            </a:r>
            <a:r>
              <a:rPr lang="cs-CZ" altLang="cs-CZ" sz="2000" b="1" dirty="0" err="1" smtClean="0">
                <a:solidFill>
                  <a:schemeClr val="bg2"/>
                </a:solidFill>
                <a:latin typeface="Comic Sans MS" panose="030F0702030302020204" pitchFamily="66" charset="0"/>
              </a:rPr>
              <a:t>I</a:t>
            </a:r>
            <a:r>
              <a:rPr lang="cs-CZ" altLang="cs-CZ" sz="2000" b="1" baseline="-25000" dirty="0" err="1" smtClean="0">
                <a:solidFill>
                  <a:schemeClr val="bg2"/>
                </a:solidFill>
                <a:latin typeface="Comic Sans MS" panose="030F0702030302020204" pitchFamily="66" charset="0"/>
              </a:rPr>
              <a:t>nj</a:t>
            </a:r>
            <a:r>
              <a:rPr lang="cs-CZ" altLang="cs-CZ" sz="2000" b="1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/k </a:t>
            </a: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= 80/0,518 = 154,4 A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5.	Určení průřezu vodiče	- S =  70 mm</a:t>
            </a:r>
            <a:r>
              <a:rPr lang="cs-CZ" altLang="cs-CZ" sz="2000" b="1" baseline="30000" dirty="0">
                <a:solidFill>
                  <a:schemeClr val="bg2"/>
                </a:solidFill>
                <a:latin typeface="Comic Sans MS" panose="030F0702030302020204" pitchFamily="66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s maximálním zatěžovacím proudem 196A</a:t>
            </a:r>
          </a:p>
        </p:txBody>
      </p:sp>
      <p:sp>
        <p:nvSpPr>
          <p:cNvPr id="48538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3068638"/>
            <a:ext cx="1439862" cy="360362"/>
          </a:xfrm>
          <a:prstGeom prst="actionButtonForwardNext">
            <a:avLst/>
          </a:prstGeom>
          <a:solidFill>
            <a:schemeClr val="hlink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8538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476250"/>
            <a:ext cx="1439862" cy="288925"/>
          </a:xfrm>
          <a:prstGeom prst="actionButtonForwardNex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85383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08400" y="2636838"/>
            <a:ext cx="1439863" cy="288925"/>
          </a:xfrm>
          <a:prstGeom prst="actionButtonForwardNext">
            <a:avLst/>
          </a:prstGeom>
          <a:solidFill>
            <a:schemeClr val="hlink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85384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3429000"/>
            <a:ext cx="1439862" cy="358775"/>
          </a:xfrm>
          <a:prstGeom prst="actionButtonForwardNext">
            <a:avLst/>
          </a:prstGeom>
          <a:solidFill>
            <a:schemeClr val="hlink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85385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08400" y="5661025"/>
            <a:ext cx="1800225" cy="431800"/>
          </a:xfrm>
          <a:prstGeom prst="actionButtonForwardNext">
            <a:avLst/>
          </a:prstGeom>
          <a:solidFill>
            <a:schemeClr val="hlink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485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5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485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85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485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85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5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85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853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853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8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85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853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8" grpId="0"/>
      <p:bldP spid="485379" grpId="0"/>
      <p:bldP spid="485381" grpId="0" animBg="1"/>
      <p:bldP spid="485381" grpId="1" animBg="1"/>
      <p:bldP spid="485382" grpId="0" animBg="1"/>
      <p:bldP spid="485383" grpId="0" animBg="1"/>
      <p:bldP spid="485383" grpId="1" animBg="1"/>
      <p:bldP spid="485384" grpId="0" animBg="1"/>
      <p:bldP spid="485384" grpId="1" animBg="1"/>
      <p:bldP spid="485385" grpId="0" animBg="1"/>
      <p:bldP spid="48538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Text Box 2"/>
          <p:cNvSpPr txBox="1">
            <a:spLocks noChangeArrowheads="1"/>
          </p:cNvSpPr>
          <p:nvPr/>
        </p:nvSpPr>
        <p:spPr bwMode="auto">
          <a:xfrm>
            <a:off x="827088" y="188913"/>
            <a:ext cx="68405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4000" b="1" u="sng" dirty="0">
                <a:solidFill>
                  <a:schemeClr val="bg2"/>
                </a:solidFill>
                <a:latin typeface="Comic Sans MS" panose="030F0702030302020204" pitchFamily="66" charset="0"/>
              </a:rPr>
              <a:t>Přepočítací činitele</a:t>
            </a:r>
          </a:p>
        </p:txBody>
      </p:sp>
      <p:sp>
        <p:nvSpPr>
          <p:cNvPr id="471043" name="Text Box 3"/>
          <p:cNvSpPr txBox="1">
            <a:spLocks noChangeArrowheads="1"/>
          </p:cNvSpPr>
          <p:nvPr/>
        </p:nvSpPr>
        <p:spPr bwMode="auto">
          <a:xfrm>
            <a:off x="179388" y="908050"/>
            <a:ext cx="878522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34988" algn="l"/>
                <a:tab pos="1973263" algn="l"/>
                <a:tab pos="735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34988" algn="l"/>
                <a:tab pos="1973263" algn="l"/>
                <a:tab pos="735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4988" algn="l"/>
                <a:tab pos="1973263" algn="l"/>
                <a:tab pos="735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4988" algn="l"/>
                <a:tab pos="1973263" algn="l"/>
                <a:tab pos="735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4988" algn="l"/>
                <a:tab pos="1973263" algn="l"/>
                <a:tab pos="735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  <a:tab pos="1973263" algn="l"/>
                <a:tab pos="735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  <a:tab pos="1973263" algn="l"/>
                <a:tab pos="735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  <a:tab pos="1973263" algn="l"/>
                <a:tab pos="735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  <a:tab pos="1973263" algn="l"/>
                <a:tab pos="735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a)	vliv okolní teploty	</a:t>
            </a:r>
          </a:p>
          <a:p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	příklad:	PVC vodič na vzduchu při 50</a:t>
            </a:r>
            <a:r>
              <a:rPr lang="cs-CZ" altLang="cs-CZ" sz="2000" b="1" baseline="30000" dirty="0">
                <a:solidFill>
                  <a:schemeClr val="bg2"/>
                </a:solidFill>
                <a:latin typeface="Comic Sans MS" panose="030F0702030302020204" pitchFamily="66" charset="0"/>
              </a:rPr>
              <a:t>o</a:t>
            </a: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C	– 0,71</a:t>
            </a:r>
          </a:p>
          <a:p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		PVC kabel v zemi při 10 </a:t>
            </a:r>
            <a:r>
              <a:rPr lang="cs-CZ" altLang="cs-CZ" sz="2000" b="1" baseline="30000" dirty="0" err="1">
                <a:solidFill>
                  <a:schemeClr val="bg2"/>
                </a:solidFill>
                <a:latin typeface="Comic Sans MS" panose="030F0702030302020204" pitchFamily="66" charset="0"/>
              </a:rPr>
              <a:t>o</a:t>
            </a:r>
            <a:r>
              <a:rPr lang="cs-CZ" altLang="cs-CZ" sz="2000" b="1" dirty="0" err="1">
                <a:solidFill>
                  <a:schemeClr val="bg2"/>
                </a:solidFill>
                <a:latin typeface="Comic Sans MS" panose="030F0702030302020204" pitchFamily="66" charset="0"/>
              </a:rPr>
              <a:t>C</a:t>
            </a: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	- 1,1</a:t>
            </a:r>
          </a:p>
          <a:p>
            <a:endParaRPr lang="cs-CZ" altLang="cs-CZ" sz="2000" b="1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b) vliv seskupení vodičů</a:t>
            </a:r>
          </a:p>
          <a:p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	příklad:	4 zapuštěné vodiče ve stěně	- 0,65</a:t>
            </a:r>
          </a:p>
          <a:p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		6 těsných vodičů na lávce	- 0,73</a:t>
            </a:r>
          </a:p>
          <a:p>
            <a:endParaRPr lang="cs-CZ" altLang="cs-CZ" sz="2000" b="1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c) vliv více vrstev kabelů</a:t>
            </a:r>
          </a:p>
          <a:p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	příklad:	3 vrstvy kabelů	- 0,73</a:t>
            </a:r>
          </a:p>
          <a:p>
            <a:endParaRPr lang="cs-CZ" altLang="cs-CZ" sz="2000" b="1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d)	vliv seskupení kabelů v zemi</a:t>
            </a:r>
          </a:p>
          <a:p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	příklad: 3 kabely, které se dotýkají	- 0,65</a:t>
            </a:r>
          </a:p>
          <a:p>
            <a:endParaRPr lang="cs-CZ" altLang="cs-CZ" sz="2000" b="1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e)	K 	– pojistka </a:t>
            </a:r>
            <a:r>
              <a:rPr lang="cs-CZ" altLang="cs-CZ" sz="2000" b="1" dirty="0" err="1">
                <a:solidFill>
                  <a:schemeClr val="bg2"/>
                </a:solidFill>
                <a:latin typeface="Comic Sans MS" panose="030F0702030302020204" pitchFamily="66" charset="0"/>
              </a:rPr>
              <a:t>Inp</a:t>
            </a:r>
            <a:r>
              <a:rPr lang="en-US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&gt;16 A </a:t>
            </a: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	- 0,9</a:t>
            </a:r>
          </a:p>
          <a:p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		- jistič 	- 1 </a:t>
            </a:r>
          </a:p>
        </p:txBody>
      </p:sp>
      <p:sp>
        <p:nvSpPr>
          <p:cNvPr id="471044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08850" y="333375"/>
            <a:ext cx="1439863" cy="288925"/>
          </a:xfrm>
          <a:prstGeom prst="actionButtonForwardNex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1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1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1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1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10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10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10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6250"/>
            <a:ext cx="8928100" cy="611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7380288" y="3357563"/>
            <a:ext cx="503237" cy="144462"/>
          </a:xfrm>
          <a:prstGeom prst="rect">
            <a:avLst/>
          </a:prstGeom>
          <a:solidFill>
            <a:srgbClr val="EFFD69">
              <a:alpha val="36000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72068" name="Line 4"/>
          <p:cNvSpPr>
            <a:spLocks noChangeShapeType="1"/>
          </p:cNvSpPr>
          <p:nvPr/>
        </p:nvSpPr>
        <p:spPr bwMode="auto">
          <a:xfrm>
            <a:off x="900113" y="1484313"/>
            <a:ext cx="640873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2069" name="Rectangle 5"/>
          <p:cNvSpPr>
            <a:spLocks noChangeArrowheads="1"/>
          </p:cNvSpPr>
          <p:nvPr/>
        </p:nvSpPr>
        <p:spPr bwMode="auto">
          <a:xfrm>
            <a:off x="179388" y="1412875"/>
            <a:ext cx="720725" cy="142875"/>
          </a:xfrm>
          <a:prstGeom prst="rect">
            <a:avLst/>
          </a:prstGeom>
          <a:solidFill>
            <a:srgbClr val="EFFD69">
              <a:alpha val="36000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72070" name="Rectangle 6"/>
          <p:cNvSpPr>
            <a:spLocks noChangeArrowheads="1"/>
          </p:cNvSpPr>
          <p:nvPr/>
        </p:nvSpPr>
        <p:spPr bwMode="auto">
          <a:xfrm>
            <a:off x="7380288" y="1412875"/>
            <a:ext cx="1439862" cy="142875"/>
          </a:xfrm>
          <a:prstGeom prst="rect">
            <a:avLst/>
          </a:prstGeom>
          <a:solidFill>
            <a:srgbClr val="EFFD69">
              <a:alpha val="35001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72071" name="Line 7"/>
          <p:cNvSpPr>
            <a:spLocks noChangeShapeType="1"/>
          </p:cNvSpPr>
          <p:nvPr/>
        </p:nvSpPr>
        <p:spPr bwMode="auto">
          <a:xfrm>
            <a:off x="7451725" y="1557338"/>
            <a:ext cx="0" cy="172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2072" name="Line 8"/>
          <p:cNvSpPr>
            <a:spLocks noChangeShapeType="1"/>
          </p:cNvSpPr>
          <p:nvPr/>
        </p:nvSpPr>
        <p:spPr bwMode="auto">
          <a:xfrm flipH="1" flipV="1">
            <a:off x="971550" y="3454400"/>
            <a:ext cx="6408738" cy="460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2073" name="Rectangle 9"/>
          <p:cNvSpPr>
            <a:spLocks noChangeArrowheads="1"/>
          </p:cNvSpPr>
          <p:nvPr/>
        </p:nvSpPr>
        <p:spPr bwMode="auto">
          <a:xfrm>
            <a:off x="179388" y="3327400"/>
            <a:ext cx="720725" cy="153988"/>
          </a:xfrm>
          <a:prstGeom prst="rect">
            <a:avLst/>
          </a:prstGeom>
          <a:solidFill>
            <a:srgbClr val="EFFD69">
              <a:alpha val="36000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72074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47813" y="549275"/>
            <a:ext cx="1223962" cy="360363"/>
          </a:xfrm>
          <a:prstGeom prst="actionButtonBackPrevious">
            <a:avLst/>
          </a:prstGeom>
          <a:solidFill>
            <a:schemeClr val="hlink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7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7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7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7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7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animBg="1"/>
      <p:bldP spid="472068" grpId="0" animBg="1"/>
      <p:bldP spid="472069" grpId="0" animBg="1"/>
      <p:bldP spid="472070" grpId="0" animBg="1"/>
      <p:bldP spid="472071" grpId="0" animBg="1"/>
      <p:bldP spid="472072" grpId="0" animBg="1"/>
      <p:bldP spid="472073" grpId="0" animBg="1"/>
      <p:bldP spid="4720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7137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4000" b="1" u="sng">
                <a:solidFill>
                  <a:schemeClr val="bg2"/>
                </a:solidFill>
                <a:latin typeface="Comic Sans MS" panose="030F0702030302020204" pitchFamily="66" charset="0"/>
              </a:rPr>
              <a:t>Zásady pro návrh vodičů</a:t>
            </a:r>
            <a:endParaRPr lang="cs-CZ" altLang="cs-CZ" sz="280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445443" name="Text Box 3"/>
          <p:cNvSpPr txBox="1">
            <a:spLocks noChangeArrowheads="1"/>
          </p:cNvSpPr>
          <p:nvPr/>
        </p:nvSpPr>
        <p:spPr bwMode="auto">
          <a:xfrm>
            <a:off x="107950" y="1125538"/>
            <a:ext cx="8785225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cs-CZ" altLang="cs-CZ" sz="2400" b="1">
                <a:solidFill>
                  <a:schemeClr val="bg2"/>
                </a:solidFill>
                <a:latin typeface="Comic Sans MS" panose="030F0702030302020204" pitchFamily="66" charset="0"/>
              </a:rPr>
              <a:t>* 	</a:t>
            </a:r>
            <a:r>
              <a:rPr lang="cs-CZ" altLang="cs-CZ" sz="2400" b="1" u="sng">
                <a:solidFill>
                  <a:schemeClr val="bg2"/>
                </a:solidFill>
                <a:latin typeface="Comic Sans MS" panose="030F0702030302020204" pitchFamily="66" charset="0"/>
              </a:rPr>
              <a:t>teplota vodiče v provozu musí být v dovolených mezích</a:t>
            </a:r>
            <a:r>
              <a:rPr lang="cs-CZ" altLang="cs-CZ" sz="2400" b="1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– dáno výrobcem vodiče, zejména použitou izolací</a:t>
            </a:r>
          </a:p>
          <a:p>
            <a:pPr>
              <a:spcAft>
                <a:spcPct val="50000"/>
              </a:spcAft>
            </a:pPr>
            <a:r>
              <a:rPr lang="cs-CZ" altLang="cs-CZ" sz="2400" b="1">
                <a:solidFill>
                  <a:schemeClr val="bg2"/>
                </a:solidFill>
                <a:latin typeface="Comic Sans MS" panose="030F0702030302020204" pitchFamily="66" charset="0"/>
              </a:rPr>
              <a:t>* 	</a:t>
            </a:r>
            <a:r>
              <a:rPr lang="cs-CZ" altLang="cs-CZ" sz="2400" b="1" u="sng">
                <a:solidFill>
                  <a:schemeClr val="bg2"/>
                </a:solidFill>
                <a:latin typeface="Comic Sans MS" panose="030F0702030302020204" pitchFamily="66" charset="0"/>
              </a:rPr>
              <a:t>průřezy vodičů musí být v hospodárných mezích</a:t>
            </a:r>
            <a:r>
              <a:rPr lang="cs-CZ" altLang="cs-CZ" sz="2400" b="1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– komplikované výpočty, mimo rámec středoškolské výuky.</a:t>
            </a:r>
            <a:r>
              <a:rPr lang="cs-CZ" altLang="cs-CZ" sz="2400" b="1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spcAft>
                <a:spcPct val="50000"/>
              </a:spcAft>
            </a:pPr>
            <a:r>
              <a:rPr lang="cs-CZ" altLang="cs-CZ" sz="2400" b="1">
                <a:solidFill>
                  <a:schemeClr val="bg2"/>
                </a:solidFill>
                <a:latin typeface="Comic Sans MS" panose="030F0702030302020204" pitchFamily="66" charset="0"/>
              </a:rPr>
              <a:t>* 	</a:t>
            </a:r>
            <a:r>
              <a:rPr lang="cs-CZ" altLang="cs-CZ" sz="2400" b="1" u="sng">
                <a:solidFill>
                  <a:schemeClr val="bg2"/>
                </a:solidFill>
                <a:latin typeface="Comic Sans MS" panose="030F0702030302020204" pitchFamily="66" charset="0"/>
              </a:rPr>
              <a:t>vodiče musí mít dostatečnou mechanickou pevnost</a:t>
            </a:r>
            <a:r>
              <a:rPr lang="cs-CZ" altLang="cs-CZ" sz="2400" b="1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– dáno výrobcem a volí se s ohledem na vnější podmínky, minimální dovolené průřezy určuje norma</a:t>
            </a:r>
          </a:p>
          <a:p>
            <a:pPr>
              <a:spcAft>
                <a:spcPct val="50000"/>
              </a:spcAft>
            </a:pPr>
            <a:r>
              <a:rPr lang="cs-CZ" altLang="cs-CZ" sz="2400" b="1">
                <a:solidFill>
                  <a:schemeClr val="bg2"/>
                </a:solidFill>
                <a:latin typeface="Comic Sans MS" panose="030F0702030302020204" pitchFamily="66" charset="0"/>
              </a:rPr>
              <a:t>* </a:t>
            </a:r>
            <a:r>
              <a:rPr lang="cs-CZ" altLang="cs-CZ" sz="2400" b="1" u="sng">
                <a:solidFill>
                  <a:schemeClr val="bg2"/>
                </a:solidFill>
                <a:latin typeface="Comic Sans MS" panose="030F0702030302020204" pitchFamily="66" charset="0"/>
              </a:rPr>
              <a:t>úbytek napětí na vodičích musí být v dovolených mezích</a:t>
            </a:r>
            <a:r>
              <a:rPr lang="cs-CZ" altLang="cs-CZ" sz="2400" b="1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– maximální hodnoty určuje norma, investor může mít specifické požadavky s ohledem na spotřebiče</a:t>
            </a:r>
          </a:p>
          <a:p>
            <a:pPr>
              <a:spcAft>
                <a:spcPct val="50000"/>
              </a:spcAft>
            </a:pPr>
            <a:r>
              <a:rPr lang="cs-CZ" altLang="cs-CZ" sz="2400" b="1">
                <a:solidFill>
                  <a:schemeClr val="bg2"/>
                </a:solidFill>
                <a:latin typeface="Comic Sans MS" panose="030F0702030302020204" pitchFamily="66" charset="0"/>
              </a:rPr>
              <a:t>*	</a:t>
            </a:r>
            <a:r>
              <a:rPr lang="cs-CZ" altLang="cs-CZ" sz="2400" b="1" u="sng">
                <a:solidFill>
                  <a:schemeClr val="bg2"/>
                </a:solidFill>
                <a:latin typeface="Comic Sans MS" panose="030F0702030302020204" pitchFamily="66" charset="0"/>
              </a:rPr>
              <a:t>vodiče musí odolat silovým a tepelným účinkům zkratových proudů</a:t>
            </a:r>
            <a:r>
              <a:rPr lang="cs-CZ" altLang="cs-CZ" sz="2400" b="1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– maximální dovolenou teplotu při zkratu určuje výrobce vodiče</a:t>
            </a:r>
            <a:endParaRPr lang="cs-CZ" altLang="cs-CZ" sz="2400" b="1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5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cs-CZ" altLang="cs-CZ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Příklady</a:t>
            </a:r>
          </a:p>
        </p:txBody>
      </p:sp>
      <p:sp>
        <p:nvSpPr>
          <p:cNvPr id="473092" name="Text Box 4"/>
          <p:cNvSpPr txBox="1">
            <a:spLocks noChangeArrowheads="1"/>
          </p:cNvSpPr>
          <p:nvPr/>
        </p:nvSpPr>
        <p:spPr bwMode="auto">
          <a:xfrm>
            <a:off x="0" y="1341438"/>
            <a:ext cx="89281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125913" algn="l"/>
                <a:tab pos="609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125913" algn="l"/>
                <a:tab pos="609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125913" algn="l"/>
                <a:tab pos="609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125913" algn="l"/>
                <a:tab pos="609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125913" algn="l"/>
                <a:tab pos="609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125913" algn="l"/>
                <a:tab pos="609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125913" algn="l"/>
                <a:tab pos="609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125913" algn="l"/>
                <a:tab pos="609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125913" algn="l"/>
                <a:tab pos="609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Určete průřez vodiče a pojistku (jistič) pro připojení jednofázového spotřebiče s příkonem 7 kW při napětí 230 V a účiníku 0,8. Přívodní vodič CYKY je uložen ve zdi.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a) výpočtový proud </a:t>
            </a:r>
            <a:r>
              <a:rPr lang="cs-CZ" altLang="cs-CZ" sz="2000" b="1" dirty="0" err="1">
                <a:solidFill>
                  <a:schemeClr val="bg2"/>
                </a:solidFill>
                <a:latin typeface="Comic Sans MS" panose="030F0702030302020204" pitchFamily="66" charset="0"/>
              </a:rPr>
              <a:t>Ip</a:t>
            </a: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 = ?	38 A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c) uložení	C	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b) určení průřezu	pojistka	10 mm</a:t>
            </a:r>
            <a:r>
              <a:rPr lang="cs-CZ" altLang="cs-CZ" sz="2000" b="1" baseline="30000" dirty="0">
                <a:solidFill>
                  <a:schemeClr val="bg2"/>
                </a:solidFill>
                <a:latin typeface="Comic Sans MS" panose="030F0702030302020204" pitchFamily="66" charset="0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	s maximálním proudem 60A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	jistič	6 mm</a:t>
            </a:r>
            <a:r>
              <a:rPr lang="cs-CZ" altLang="cs-CZ" sz="2000" b="1" baseline="30000" dirty="0">
                <a:solidFill>
                  <a:schemeClr val="bg2"/>
                </a:solidFill>
                <a:latin typeface="Comic Sans MS" panose="030F0702030302020204" pitchFamily="66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latin typeface="Garamond" panose="02020404030301010803" pitchFamily="18" charset="0"/>
              </a:rPr>
              <a:t>  	</a:t>
            </a: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s maximálním proudem 43A</a:t>
            </a:r>
          </a:p>
        </p:txBody>
      </p:sp>
      <p:sp>
        <p:nvSpPr>
          <p:cNvPr id="47309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2924175"/>
            <a:ext cx="1439863" cy="288925"/>
          </a:xfrm>
          <a:prstGeom prst="actionButtonForwardNext">
            <a:avLst/>
          </a:prstGeom>
          <a:solidFill>
            <a:schemeClr val="hlink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73095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84888" y="3357563"/>
            <a:ext cx="1439862" cy="288925"/>
          </a:xfrm>
          <a:prstGeom prst="actionButtonForwardNext">
            <a:avLst/>
          </a:prstGeom>
          <a:solidFill>
            <a:schemeClr val="hlink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73096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11863" y="4292600"/>
            <a:ext cx="1439862" cy="288925"/>
          </a:xfrm>
          <a:prstGeom prst="actionButtonForwardNext">
            <a:avLst/>
          </a:prstGeom>
          <a:solidFill>
            <a:schemeClr val="hlink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73097" name="Rectangle 9"/>
          <p:cNvSpPr>
            <a:spLocks noChangeArrowheads="1"/>
          </p:cNvSpPr>
          <p:nvPr/>
        </p:nvSpPr>
        <p:spPr bwMode="auto">
          <a:xfrm>
            <a:off x="4140200" y="2420938"/>
            <a:ext cx="935038" cy="433387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7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2" dur="500"/>
                                        <p:tgtEl>
                                          <p:spTgt spid="473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4" dur="500"/>
                                        <p:tgtEl>
                                          <p:spTgt spid="47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6" dur="500"/>
                                        <p:tgtEl>
                                          <p:spTgt spid="473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7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2" dur="500"/>
                                        <p:tgtEl>
                                          <p:spTgt spid="473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0" grpId="0"/>
      <p:bldP spid="473094" grpId="0" animBg="1"/>
      <p:bldP spid="473094" grpId="1" animBg="1"/>
      <p:bldP spid="473095" grpId="0" animBg="1"/>
      <p:bldP spid="473095" grpId="1" animBg="1"/>
      <p:bldP spid="473096" grpId="0" animBg="1"/>
      <p:bldP spid="473096" grpId="1" animBg="1"/>
      <p:bldP spid="473097" grpId="0" animBg="1"/>
      <p:bldP spid="473097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cs-CZ" altLang="cs-CZ" sz="28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Uložení vodičů - 1</a:t>
            </a:r>
          </a:p>
        </p:txBody>
      </p:sp>
      <p:pic>
        <p:nvPicPr>
          <p:cNvPr id="4761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60425"/>
            <a:ext cx="8064500" cy="593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616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04025" y="333375"/>
            <a:ext cx="1439863" cy="288925"/>
          </a:xfrm>
          <a:prstGeom prst="actionButtonForwardNext">
            <a:avLst/>
          </a:prstGeom>
          <a:solidFill>
            <a:schemeClr val="hlink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7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2" grpId="0"/>
      <p:bldP spid="47616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9425"/>
            <a:ext cx="8928100" cy="611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4115" name="Rectangle 3"/>
          <p:cNvSpPr>
            <a:spLocks noChangeArrowheads="1"/>
          </p:cNvSpPr>
          <p:nvPr/>
        </p:nvSpPr>
        <p:spPr bwMode="auto">
          <a:xfrm>
            <a:off x="7916863" y="2590800"/>
            <a:ext cx="503237" cy="144463"/>
          </a:xfrm>
          <a:prstGeom prst="rect">
            <a:avLst/>
          </a:prstGeom>
          <a:solidFill>
            <a:srgbClr val="EFFD69">
              <a:alpha val="36000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74116" name="Line 4"/>
          <p:cNvSpPr>
            <a:spLocks noChangeShapeType="1"/>
          </p:cNvSpPr>
          <p:nvPr/>
        </p:nvSpPr>
        <p:spPr bwMode="auto">
          <a:xfrm>
            <a:off x="900113" y="1412875"/>
            <a:ext cx="64801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4117" name="Rectangle 5"/>
          <p:cNvSpPr>
            <a:spLocks noChangeArrowheads="1"/>
          </p:cNvSpPr>
          <p:nvPr/>
        </p:nvSpPr>
        <p:spPr bwMode="auto">
          <a:xfrm>
            <a:off x="179388" y="1268413"/>
            <a:ext cx="720725" cy="142875"/>
          </a:xfrm>
          <a:prstGeom prst="rect">
            <a:avLst/>
          </a:prstGeom>
          <a:solidFill>
            <a:srgbClr val="EFFD69">
              <a:alpha val="36000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74118" name="Rectangle 6"/>
          <p:cNvSpPr>
            <a:spLocks noChangeArrowheads="1"/>
          </p:cNvSpPr>
          <p:nvPr/>
        </p:nvSpPr>
        <p:spPr bwMode="auto">
          <a:xfrm>
            <a:off x="7451725" y="1268413"/>
            <a:ext cx="1439863" cy="142875"/>
          </a:xfrm>
          <a:prstGeom prst="rect">
            <a:avLst/>
          </a:prstGeom>
          <a:solidFill>
            <a:srgbClr val="EFFD69">
              <a:alpha val="35001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74119" name="Line 7"/>
          <p:cNvSpPr>
            <a:spLocks noChangeShapeType="1"/>
          </p:cNvSpPr>
          <p:nvPr/>
        </p:nvSpPr>
        <p:spPr bwMode="auto">
          <a:xfrm>
            <a:off x="7956550" y="1412875"/>
            <a:ext cx="0" cy="1152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4120" name="Line 8"/>
          <p:cNvSpPr>
            <a:spLocks noChangeShapeType="1"/>
          </p:cNvSpPr>
          <p:nvPr/>
        </p:nvSpPr>
        <p:spPr bwMode="auto">
          <a:xfrm flipH="1">
            <a:off x="900113" y="2752725"/>
            <a:ext cx="69119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4121" name="Rectangle 9"/>
          <p:cNvSpPr>
            <a:spLocks noChangeArrowheads="1"/>
          </p:cNvSpPr>
          <p:nvPr/>
        </p:nvSpPr>
        <p:spPr bwMode="auto">
          <a:xfrm>
            <a:off x="179388" y="2601913"/>
            <a:ext cx="720725" cy="153987"/>
          </a:xfrm>
          <a:prstGeom prst="rect">
            <a:avLst/>
          </a:prstGeom>
          <a:solidFill>
            <a:srgbClr val="EFFD69">
              <a:alpha val="36000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74122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08175" y="3068638"/>
            <a:ext cx="1223963" cy="360362"/>
          </a:xfrm>
          <a:prstGeom prst="actionButtonBackPrevious">
            <a:avLst/>
          </a:prstGeom>
          <a:solidFill>
            <a:schemeClr val="hlink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74123" name="Line 11"/>
          <p:cNvSpPr>
            <a:spLocks noChangeShapeType="1"/>
          </p:cNvSpPr>
          <p:nvPr/>
        </p:nvSpPr>
        <p:spPr bwMode="auto">
          <a:xfrm>
            <a:off x="8820150" y="1412875"/>
            <a:ext cx="0" cy="10096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4124" name="Rectangle 12"/>
          <p:cNvSpPr>
            <a:spLocks noChangeArrowheads="1"/>
          </p:cNvSpPr>
          <p:nvPr/>
        </p:nvSpPr>
        <p:spPr bwMode="auto">
          <a:xfrm>
            <a:off x="8459788" y="2446338"/>
            <a:ext cx="503237" cy="144462"/>
          </a:xfrm>
          <a:prstGeom prst="rect">
            <a:avLst/>
          </a:prstGeom>
          <a:solidFill>
            <a:srgbClr val="EFFD69">
              <a:alpha val="36000"/>
            </a:srgbClr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74125" name="Line 13"/>
          <p:cNvSpPr>
            <a:spLocks noChangeShapeType="1"/>
          </p:cNvSpPr>
          <p:nvPr/>
        </p:nvSpPr>
        <p:spPr bwMode="auto">
          <a:xfrm flipH="1">
            <a:off x="900113" y="2565400"/>
            <a:ext cx="755967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4126" name="Rectangle 14"/>
          <p:cNvSpPr>
            <a:spLocks noChangeArrowheads="1"/>
          </p:cNvSpPr>
          <p:nvPr/>
        </p:nvSpPr>
        <p:spPr bwMode="auto">
          <a:xfrm>
            <a:off x="179388" y="2446338"/>
            <a:ext cx="720725" cy="153987"/>
          </a:xfrm>
          <a:prstGeom prst="rect">
            <a:avLst/>
          </a:prstGeom>
          <a:solidFill>
            <a:srgbClr val="EFFD69">
              <a:alpha val="36000"/>
            </a:srgbClr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7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7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7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7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7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7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474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474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474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474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7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7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7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7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5" grpId="0" animBg="1"/>
      <p:bldP spid="474115" grpId="1" animBg="1"/>
      <p:bldP spid="474116" grpId="0" animBg="1"/>
      <p:bldP spid="474117" grpId="0" animBg="1"/>
      <p:bldP spid="474118" grpId="0" animBg="1"/>
      <p:bldP spid="474119" grpId="0" animBg="1"/>
      <p:bldP spid="474119" grpId="1" animBg="1"/>
      <p:bldP spid="474120" grpId="0" animBg="1"/>
      <p:bldP spid="474120" grpId="1" animBg="1"/>
      <p:bldP spid="474121" grpId="0" animBg="1"/>
      <p:bldP spid="474121" grpId="1" animBg="1"/>
      <p:bldP spid="474122" grpId="0" animBg="1"/>
      <p:bldP spid="474123" grpId="0" animBg="1"/>
      <p:bldP spid="474124" grpId="0" animBg="1"/>
      <p:bldP spid="474125" grpId="0" animBg="1"/>
      <p:bldP spid="4741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777875"/>
          </a:xfrm>
        </p:spPr>
        <p:txBody>
          <a:bodyPr/>
          <a:lstStyle/>
          <a:p>
            <a:r>
              <a:rPr lang="cs-CZ" altLang="cs-CZ" sz="3600" b="1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Opakování: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0825" y="908050"/>
            <a:ext cx="86423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257300" algn="l"/>
                <a:tab pos="2960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1257300" algn="l"/>
                <a:tab pos="2960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257300" algn="l"/>
                <a:tab pos="2960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257300" algn="l"/>
                <a:tab pos="2960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257300" algn="l"/>
                <a:tab pos="2960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57300" algn="l"/>
                <a:tab pos="2960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57300" algn="l"/>
                <a:tab pos="2960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57300" algn="l"/>
                <a:tab pos="2960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57300" algn="l"/>
                <a:tab pos="2960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Příklady:</a:t>
            </a:r>
          </a:p>
          <a:p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Jaké jištění (pojistka) a průřez musí mít kabel 1-AYKY uložený samostatně na perforované lávce, který slouží pro připojení spotřebiče s proudem 95 A, uložení:	E 	</a:t>
            </a:r>
          </a:p>
          <a:p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Jištění pojistkou:	</a:t>
            </a:r>
            <a:r>
              <a:rPr lang="cs-CZ" altLang="cs-CZ" sz="2000" b="1" dirty="0" err="1" smtClean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I</a:t>
            </a:r>
            <a:r>
              <a:rPr lang="cs-CZ" altLang="cs-CZ" sz="2000" b="1" baseline="-25000" dirty="0" err="1" smtClean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np</a:t>
            </a:r>
            <a:r>
              <a:rPr lang="cs-CZ" altLang="cs-CZ" sz="2000" b="1" dirty="0" smtClean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= </a:t>
            </a:r>
            <a:r>
              <a:rPr lang="cs-CZ" altLang="cs-CZ" sz="2000" b="1" dirty="0" smtClean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…</a:t>
            </a:r>
          </a:p>
          <a:p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		</a:t>
            </a:r>
            <a:r>
              <a:rPr lang="cs-CZ" altLang="cs-CZ" sz="2000" b="1" dirty="0" err="1" smtClean="0">
                <a:solidFill>
                  <a:schemeClr val="bg2"/>
                </a:solidFill>
                <a:latin typeface="Comic Sans MS" panose="030F0702030302020204" pitchFamily="66" charset="0"/>
              </a:rPr>
              <a:t>I</a:t>
            </a:r>
            <a:r>
              <a:rPr lang="cs-CZ" altLang="cs-CZ" sz="2000" b="1" baseline="-25000" dirty="0" err="1" smtClean="0">
                <a:solidFill>
                  <a:schemeClr val="bg2"/>
                </a:solidFill>
                <a:latin typeface="Comic Sans MS" panose="030F0702030302020204" pitchFamily="66" charset="0"/>
              </a:rPr>
              <a:t>nv</a:t>
            </a:r>
            <a:r>
              <a:rPr lang="cs-CZ" altLang="cs-CZ" sz="2000" b="1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= </a:t>
            </a:r>
            <a:r>
              <a:rPr lang="cs-CZ" altLang="cs-CZ" sz="2000" b="1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… </a:t>
            </a: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 S = </a:t>
            </a:r>
            <a:r>
              <a:rPr lang="cs-CZ" altLang="cs-CZ" sz="2000" b="1" dirty="0" smtClean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.. mm</a:t>
            </a:r>
            <a:r>
              <a:rPr lang="cs-CZ" altLang="cs-CZ" sz="2000" b="1" baseline="30000" dirty="0" smtClean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</a:t>
            </a:r>
            <a:endParaRPr lang="cs-CZ" altLang="cs-CZ" sz="2000" b="1" baseline="30000" dirty="0">
              <a:solidFill>
                <a:schemeClr val="bg2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50825" y="3429000"/>
            <a:ext cx="89281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257300" algn="l"/>
                <a:tab pos="2954338" algn="l"/>
                <a:tab pos="5829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1257300" algn="l"/>
                <a:tab pos="2954338" algn="l"/>
                <a:tab pos="5829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257300" algn="l"/>
                <a:tab pos="2954338" algn="l"/>
                <a:tab pos="5829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257300" algn="l"/>
                <a:tab pos="2954338" algn="l"/>
                <a:tab pos="5829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257300" algn="l"/>
                <a:tab pos="2954338" algn="l"/>
                <a:tab pos="5829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57300" algn="l"/>
                <a:tab pos="2954338" algn="l"/>
                <a:tab pos="5829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57300" algn="l"/>
                <a:tab pos="2954338" algn="l"/>
                <a:tab pos="5829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57300" algn="l"/>
                <a:tab pos="2954338" algn="l"/>
                <a:tab pos="5829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57300" algn="l"/>
                <a:tab pos="2954338" algn="l"/>
                <a:tab pos="5829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Příklady:</a:t>
            </a:r>
          </a:p>
          <a:p>
            <a:r>
              <a:rPr lang="cs-CZ" altLang="cs-CZ" b="1" dirty="0">
                <a:solidFill>
                  <a:schemeClr val="bg2"/>
                </a:solidFill>
                <a:latin typeface="Comic Sans MS" panose="030F0702030302020204" pitchFamily="66" charset="0"/>
              </a:rPr>
              <a:t>Osm trojfázových kabelů CYKY je uloženo na vzduchu v seskupení (k=0,52). Určete pojistku a jistič a dovolené zatížení pro průřez kabelu 4 mm</a:t>
            </a:r>
            <a:r>
              <a:rPr lang="cs-CZ" altLang="cs-CZ" b="1" baseline="30000" dirty="0">
                <a:solidFill>
                  <a:schemeClr val="bg2"/>
                </a:solidFill>
                <a:latin typeface="Comic Sans MS" panose="030F0702030302020204" pitchFamily="66" charset="0"/>
              </a:rPr>
              <a:t>2</a:t>
            </a:r>
            <a:r>
              <a:rPr lang="cs-CZ" altLang="cs-CZ" b="1" dirty="0">
                <a:solidFill>
                  <a:schemeClr val="bg2"/>
                </a:solidFill>
                <a:latin typeface="Comic Sans MS" panose="030F0702030302020204" pitchFamily="66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chemeClr val="bg2"/>
                </a:solidFill>
                <a:latin typeface="Comic Sans MS" panose="030F0702030302020204" pitchFamily="66" charset="0"/>
              </a:rPr>
              <a:t>Uložení:	E, 	</a:t>
            </a:r>
          </a:p>
          <a:p>
            <a:pPr>
              <a:tabLst>
                <a:tab pos="1257300" algn="l"/>
                <a:tab pos="2779713" algn="l"/>
                <a:tab pos="5829300" algn="l"/>
              </a:tabLst>
            </a:pPr>
            <a:r>
              <a:rPr lang="cs-CZ" altLang="cs-CZ" b="1" dirty="0">
                <a:solidFill>
                  <a:schemeClr val="bg2"/>
                </a:solidFill>
                <a:latin typeface="Comic Sans MS" panose="030F0702030302020204" pitchFamily="66" charset="0"/>
              </a:rPr>
              <a:t>		</a:t>
            </a:r>
            <a:r>
              <a:rPr lang="cs-CZ" altLang="cs-CZ" b="1" dirty="0" err="1">
                <a:solidFill>
                  <a:schemeClr val="bg2"/>
                </a:solidFill>
                <a:latin typeface="Comic Sans MS" panose="030F0702030302020204" pitchFamily="66" charset="0"/>
              </a:rPr>
              <a:t>I</a:t>
            </a:r>
            <a:r>
              <a:rPr lang="cs-CZ" altLang="cs-CZ" b="1" baseline="-25000" dirty="0" err="1">
                <a:solidFill>
                  <a:schemeClr val="bg2"/>
                </a:solidFill>
                <a:latin typeface="Comic Sans MS" panose="030F0702030302020204" pitchFamily="66" charset="0"/>
              </a:rPr>
              <a:t>nv</a:t>
            </a:r>
            <a:r>
              <a:rPr lang="cs-CZ" altLang="cs-CZ" b="1" dirty="0">
                <a:solidFill>
                  <a:schemeClr val="bg2"/>
                </a:solidFill>
                <a:latin typeface="Comic Sans MS" panose="030F0702030302020204" pitchFamily="66" charset="0"/>
              </a:rPr>
              <a:t> = </a:t>
            </a:r>
            <a:r>
              <a:rPr lang="cs-CZ" altLang="cs-CZ" b="1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…</a:t>
            </a:r>
            <a:endParaRPr lang="cs-CZ" altLang="cs-CZ" b="1" baseline="30000" dirty="0">
              <a:solidFill>
                <a:schemeClr val="bg2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>
              <a:tabLst>
                <a:tab pos="1257300" algn="l"/>
                <a:tab pos="2779713" algn="l"/>
                <a:tab pos="5829300" algn="l"/>
              </a:tabLst>
            </a:pPr>
            <a:r>
              <a:rPr lang="cs-CZ" altLang="cs-CZ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Jistič – dovolený proud	</a:t>
            </a:r>
            <a:r>
              <a:rPr lang="cs-CZ" altLang="cs-CZ" b="1" dirty="0" err="1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I</a:t>
            </a:r>
            <a:r>
              <a:rPr lang="cs-CZ" altLang="cs-CZ" b="1" baseline="-25000" dirty="0" err="1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dov</a:t>
            </a:r>
            <a:r>
              <a:rPr lang="cs-CZ" altLang="cs-CZ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= I</a:t>
            </a:r>
            <a:r>
              <a:rPr lang="cs-CZ" altLang="cs-CZ" b="1" baseline="-25000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n</a:t>
            </a:r>
            <a:r>
              <a:rPr lang="cs-CZ" altLang="cs-CZ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* k = </a:t>
            </a:r>
            <a:r>
              <a:rPr lang="cs-CZ" altLang="cs-CZ" b="1" dirty="0" smtClean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… </a:t>
            </a:r>
            <a:r>
              <a:rPr lang="cs-CZ" altLang="cs-CZ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* 0,52 = </a:t>
            </a:r>
            <a:r>
              <a:rPr lang="cs-CZ" altLang="cs-CZ" b="1" dirty="0" smtClean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… </a:t>
            </a:r>
            <a:r>
              <a:rPr lang="cs-CZ" altLang="cs-CZ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A, jistič </a:t>
            </a:r>
            <a:r>
              <a:rPr lang="cs-CZ" altLang="cs-CZ" b="1" dirty="0" smtClean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… </a:t>
            </a:r>
            <a:r>
              <a:rPr lang="cs-CZ" altLang="cs-CZ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A</a:t>
            </a:r>
          </a:p>
          <a:p>
            <a:pPr>
              <a:tabLst>
                <a:tab pos="1257300" algn="l"/>
                <a:tab pos="2779713" algn="l"/>
                <a:tab pos="5829300" algn="l"/>
              </a:tabLst>
            </a:pPr>
            <a:r>
              <a:rPr lang="cs-CZ" altLang="cs-CZ" sz="1700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Pojistka – dovolený proud	</a:t>
            </a:r>
            <a:r>
              <a:rPr lang="cs-CZ" altLang="cs-CZ" sz="1700" b="1" dirty="0" err="1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I</a:t>
            </a:r>
            <a:r>
              <a:rPr lang="cs-CZ" altLang="cs-CZ" sz="1700" b="1" baseline="-25000" dirty="0" err="1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dov</a:t>
            </a:r>
            <a:r>
              <a:rPr lang="cs-CZ" altLang="cs-CZ" sz="1700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= I</a:t>
            </a:r>
            <a:r>
              <a:rPr lang="cs-CZ" altLang="cs-CZ" sz="1700" b="1" baseline="-25000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n</a:t>
            </a:r>
            <a:r>
              <a:rPr lang="cs-CZ" altLang="cs-CZ" sz="1700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* k * K = </a:t>
            </a:r>
            <a:r>
              <a:rPr lang="cs-CZ" altLang="cs-CZ" sz="1700" b="1" dirty="0" smtClean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… </a:t>
            </a:r>
            <a:r>
              <a:rPr lang="cs-CZ" altLang="cs-CZ" sz="1700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* 0,52 * 0,9 = </a:t>
            </a:r>
            <a:r>
              <a:rPr lang="cs-CZ" altLang="cs-CZ" sz="1700" b="1" dirty="0" smtClean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… </a:t>
            </a:r>
            <a:r>
              <a:rPr lang="cs-CZ" altLang="cs-CZ" sz="1700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A, </a:t>
            </a:r>
            <a:r>
              <a:rPr lang="cs-CZ" altLang="cs-CZ" sz="1700" b="1" dirty="0" smtClean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pojistka … A </a:t>
            </a:r>
            <a:r>
              <a:rPr lang="cs-CZ" altLang="cs-CZ" b="1" dirty="0" smtClean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Daným </a:t>
            </a:r>
            <a:r>
              <a:rPr lang="cs-CZ" altLang="cs-CZ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dovoleným proudům odpovídají proudy na vedení (</a:t>
            </a:r>
            <a:r>
              <a:rPr lang="cs-CZ" altLang="cs-CZ" b="1" dirty="0" smtClean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I</a:t>
            </a:r>
            <a:r>
              <a:rPr lang="cs-CZ" altLang="cs-CZ" b="1" baseline="-25000" dirty="0" smtClean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B1</a:t>
            </a:r>
            <a:r>
              <a:rPr lang="cs-CZ" altLang="cs-CZ" b="1" dirty="0" smtClean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= … A</a:t>
            </a:r>
            <a:r>
              <a:rPr lang="cs-CZ" altLang="cs-CZ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, </a:t>
            </a:r>
            <a:r>
              <a:rPr lang="cs-CZ" altLang="cs-CZ" b="1" dirty="0" smtClean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I</a:t>
            </a:r>
            <a:r>
              <a:rPr lang="cs-CZ" altLang="cs-CZ" b="1" baseline="-25000" dirty="0" smtClean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B2</a:t>
            </a:r>
            <a:r>
              <a:rPr lang="cs-CZ" altLang="cs-CZ" b="1" dirty="0" smtClean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= … A</a:t>
            </a:r>
            <a:r>
              <a:rPr lang="cs-CZ" altLang="cs-CZ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8220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5496" y="188913"/>
            <a:ext cx="903649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257300" algn="l"/>
                <a:tab pos="2960688" algn="l"/>
                <a:tab pos="3314700" algn="l"/>
                <a:tab pos="708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1257300" algn="l"/>
                <a:tab pos="2960688" algn="l"/>
                <a:tab pos="3314700" algn="l"/>
                <a:tab pos="708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257300" algn="l"/>
                <a:tab pos="2960688" algn="l"/>
                <a:tab pos="3314700" algn="l"/>
                <a:tab pos="708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257300" algn="l"/>
                <a:tab pos="2960688" algn="l"/>
                <a:tab pos="3314700" algn="l"/>
                <a:tab pos="708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257300" algn="l"/>
                <a:tab pos="2960688" algn="l"/>
                <a:tab pos="3314700" algn="l"/>
                <a:tab pos="708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57300" algn="l"/>
                <a:tab pos="2960688" algn="l"/>
                <a:tab pos="3314700" algn="l"/>
                <a:tab pos="708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57300" algn="l"/>
                <a:tab pos="2960688" algn="l"/>
                <a:tab pos="3314700" algn="l"/>
                <a:tab pos="708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57300" algn="l"/>
                <a:tab pos="2960688" algn="l"/>
                <a:tab pos="3314700" algn="l"/>
                <a:tab pos="708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57300" algn="l"/>
                <a:tab pos="2960688" algn="l"/>
                <a:tab pos="3314700" algn="l"/>
                <a:tab pos="708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Příklady:</a:t>
            </a:r>
          </a:p>
          <a:p>
            <a:r>
              <a:rPr lang="cs-CZ" altLang="cs-CZ" b="1" dirty="0">
                <a:solidFill>
                  <a:schemeClr val="bg2"/>
                </a:solidFill>
                <a:latin typeface="Comic Sans MS" panose="030F0702030302020204" pitchFamily="66" charset="0"/>
              </a:rPr>
              <a:t>Čtyři trojfázové kabely 1-AYKY 4 x 50 mm</a:t>
            </a:r>
            <a:r>
              <a:rPr lang="cs-CZ" altLang="cs-CZ" b="1" baseline="30000" dirty="0">
                <a:solidFill>
                  <a:schemeClr val="bg2"/>
                </a:solidFill>
                <a:latin typeface="Comic Sans MS" panose="030F0702030302020204" pitchFamily="66" charset="0"/>
              </a:rPr>
              <a:t>2</a:t>
            </a:r>
            <a:r>
              <a:rPr lang="cs-CZ" altLang="cs-CZ" b="1" dirty="0">
                <a:solidFill>
                  <a:schemeClr val="bg2"/>
                </a:solidFill>
                <a:latin typeface="Comic Sans MS" panose="030F0702030302020204" pitchFamily="66" charset="0"/>
              </a:rPr>
              <a:t> jsou uloženy na perforované lávce </a:t>
            </a:r>
            <a:r>
              <a:rPr lang="cs-CZ" altLang="cs-CZ" b="1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uložení E) v </a:t>
            </a:r>
            <a:r>
              <a:rPr lang="cs-CZ" altLang="cs-CZ" b="1" dirty="0">
                <a:solidFill>
                  <a:schemeClr val="bg2"/>
                </a:solidFill>
                <a:latin typeface="Comic Sans MS" panose="030F0702030302020204" pitchFamily="66" charset="0"/>
              </a:rPr>
              <a:t>seskupení (k</a:t>
            </a:r>
            <a:r>
              <a:rPr lang="cs-CZ" altLang="cs-CZ" b="1" baseline="-25000" dirty="0">
                <a:solidFill>
                  <a:schemeClr val="bg2"/>
                </a:solidFill>
                <a:latin typeface="Comic Sans MS" panose="030F0702030302020204" pitchFamily="66" charset="0"/>
              </a:rPr>
              <a:t>1</a:t>
            </a:r>
            <a:r>
              <a:rPr lang="cs-CZ" altLang="cs-CZ" b="1" dirty="0">
                <a:solidFill>
                  <a:schemeClr val="bg2"/>
                </a:solidFill>
                <a:latin typeface="Comic Sans MS" panose="030F0702030302020204" pitchFamily="66" charset="0"/>
              </a:rPr>
              <a:t>=0,79). Určete pojistku </a:t>
            </a:r>
            <a:r>
              <a:rPr lang="cs-CZ" altLang="cs-CZ" b="1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a jistič </a:t>
            </a:r>
            <a:r>
              <a:rPr lang="cs-CZ" altLang="cs-CZ" b="1" dirty="0">
                <a:solidFill>
                  <a:schemeClr val="bg2"/>
                </a:solidFill>
                <a:latin typeface="Comic Sans MS" panose="030F0702030302020204" pitchFamily="66" charset="0"/>
              </a:rPr>
              <a:t>a dovolené zatížení při teplotě 50</a:t>
            </a:r>
            <a:r>
              <a:rPr lang="cs-CZ" altLang="cs-CZ" b="1" baseline="30000" dirty="0">
                <a:solidFill>
                  <a:schemeClr val="bg2"/>
                </a:solidFill>
                <a:latin typeface="Comic Sans MS" panose="030F0702030302020204" pitchFamily="66" charset="0"/>
              </a:rPr>
              <a:t>0</a:t>
            </a:r>
            <a:r>
              <a:rPr lang="cs-CZ" altLang="cs-CZ" b="1" dirty="0">
                <a:solidFill>
                  <a:schemeClr val="bg2"/>
                </a:solidFill>
                <a:latin typeface="Comic Sans MS" panose="030F0702030302020204" pitchFamily="66" charset="0"/>
              </a:rPr>
              <a:t>C (k</a:t>
            </a:r>
            <a:r>
              <a:rPr lang="cs-CZ" altLang="cs-CZ" b="1" baseline="-25000" dirty="0">
                <a:solidFill>
                  <a:schemeClr val="bg2"/>
                </a:solidFill>
                <a:latin typeface="Comic Sans MS" panose="030F0702030302020204" pitchFamily="66" charset="0"/>
              </a:rPr>
              <a:t>2</a:t>
            </a:r>
            <a:r>
              <a:rPr lang="cs-CZ" altLang="cs-CZ" b="1" dirty="0">
                <a:solidFill>
                  <a:schemeClr val="bg2"/>
                </a:solidFill>
                <a:latin typeface="Comic Sans MS" panose="030F0702030302020204" pitchFamily="66" charset="0"/>
              </a:rPr>
              <a:t>=0,71). </a:t>
            </a:r>
          </a:p>
          <a:p>
            <a:pPr>
              <a:tabLst>
                <a:tab pos="1257300" algn="l"/>
                <a:tab pos="2782888" algn="l"/>
                <a:tab pos="3232150" algn="l"/>
                <a:tab pos="7080250" algn="l"/>
              </a:tabLst>
            </a:pPr>
            <a:r>
              <a:rPr lang="cs-CZ" altLang="cs-CZ" b="1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Jmenovitý </a:t>
            </a:r>
            <a:r>
              <a:rPr lang="cs-CZ" altLang="cs-CZ" b="1" dirty="0">
                <a:solidFill>
                  <a:schemeClr val="bg2"/>
                </a:solidFill>
                <a:latin typeface="Comic Sans MS" panose="030F0702030302020204" pitchFamily="66" charset="0"/>
              </a:rPr>
              <a:t>proud kabelu:	</a:t>
            </a:r>
            <a:r>
              <a:rPr lang="cs-CZ" altLang="cs-CZ" b="1" dirty="0" err="1" smtClean="0">
                <a:solidFill>
                  <a:schemeClr val="bg2"/>
                </a:solidFill>
                <a:latin typeface="Comic Sans MS" panose="030F0702030302020204" pitchFamily="66" charset="0"/>
              </a:rPr>
              <a:t>I</a:t>
            </a:r>
            <a:r>
              <a:rPr lang="cs-CZ" altLang="cs-CZ" b="1" baseline="-25000" dirty="0" err="1" smtClean="0">
                <a:solidFill>
                  <a:schemeClr val="bg2"/>
                </a:solidFill>
                <a:latin typeface="Comic Sans MS" panose="030F0702030302020204" pitchFamily="66" charset="0"/>
              </a:rPr>
              <a:t>nv</a:t>
            </a:r>
            <a:r>
              <a:rPr lang="cs-CZ" altLang="cs-CZ" b="1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b="1" dirty="0">
                <a:solidFill>
                  <a:schemeClr val="bg2"/>
                </a:solidFill>
                <a:latin typeface="Comic Sans MS" panose="030F0702030302020204" pitchFamily="66" charset="0"/>
              </a:rPr>
              <a:t>= </a:t>
            </a:r>
            <a:r>
              <a:rPr lang="cs-CZ" altLang="cs-CZ" b="1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… A</a:t>
            </a:r>
            <a:endParaRPr lang="cs-CZ" altLang="cs-CZ" b="1" baseline="30000" dirty="0">
              <a:solidFill>
                <a:schemeClr val="bg2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>
              <a:tabLst>
                <a:tab pos="1257300" algn="l"/>
                <a:tab pos="2782888" algn="l"/>
                <a:tab pos="3232150" algn="l"/>
                <a:tab pos="7080250" algn="l"/>
              </a:tabLst>
            </a:pPr>
            <a:r>
              <a:rPr lang="cs-CZ" altLang="cs-CZ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Jistič – dovolený proud	</a:t>
            </a:r>
            <a:r>
              <a:rPr lang="cs-CZ" altLang="cs-CZ" b="1" dirty="0" err="1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I</a:t>
            </a:r>
            <a:r>
              <a:rPr lang="cs-CZ" altLang="cs-CZ" b="1" baseline="-25000" dirty="0" err="1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dov</a:t>
            </a:r>
            <a:r>
              <a:rPr lang="cs-CZ" altLang="cs-CZ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= </a:t>
            </a:r>
            <a:r>
              <a:rPr lang="cs-CZ" altLang="cs-CZ" b="1" dirty="0" err="1" smtClean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I</a:t>
            </a:r>
            <a:r>
              <a:rPr lang="cs-CZ" altLang="cs-CZ" b="1" baseline="-25000" dirty="0" err="1" smtClean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nv</a:t>
            </a:r>
            <a:r>
              <a:rPr lang="cs-CZ" altLang="cs-CZ" b="1" dirty="0" smtClean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*k</a:t>
            </a:r>
            <a:r>
              <a:rPr lang="cs-CZ" altLang="cs-CZ" b="1" baseline="-25000" dirty="0" smtClean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</a:t>
            </a:r>
            <a:r>
              <a:rPr lang="cs-CZ" altLang="cs-CZ" b="1" dirty="0" smtClean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*k</a:t>
            </a:r>
            <a:r>
              <a:rPr lang="cs-CZ" altLang="cs-CZ" b="1" baseline="-25000" dirty="0" smtClean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</a:t>
            </a:r>
            <a:r>
              <a:rPr lang="cs-CZ" altLang="cs-CZ" b="1" dirty="0" smtClean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cs-CZ" altLang="cs-CZ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= </a:t>
            </a:r>
            <a:r>
              <a:rPr lang="cs-CZ" altLang="cs-CZ" b="1" dirty="0" smtClean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…*0,79*0,71 </a:t>
            </a:r>
            <a:r>
              <a:rPr lang="cs-CZ" altLang="cs-CZ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= </a:t>
            </a:r>
            <a:r>
              <a:rPr lang="cs-CZ" altLang="cs-CZ" b="1" dirty="0" smtClean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… </a:t>
            </a:r>
            <a:r>
              <a:rPr lang="cs-CZ" altLang="cs-CZ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A, jistič </a:t>
            </a:r>
            <a:r>
              <a:rPr lang="cs-CZ" altLang="cs-CZ" b="1" dirty="0" smtClean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… </a:t>
            </a:r>
            <a:r>
              <a:rPr lang="cs-CZ" altLang="cs-CZ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A</a:t>
            </a:r>
          </a:p>
          <a:p>
            <a:pPr>
              <a:tabLst>
                <a:tab pos="1257300" algn="l"/>
                <a:tab pos="2782888" algn="l"/>
                <a:tab pos="3232150" algn="l"/>
                <a:tab pos="7080250" algn="l"/>
              </a:tabLst>
            </a:pPr>
            <a:r>
              <a:rPr lang="cs-CZ" altLang="cs-CZ" sz="1600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Pojistka – dovolený proud	</a:t>
            </a:r>
            <a:r>
              <a:rPr lang="cs-CZ" altLang="cs-CZ" sz="1600" b="1" dirty="0" err="1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I</a:t>
            </a:r>
            <a:r>
              <a:rPr lang="cs-CZ" altLang="cs-CZ" sz="1600" b="1" baseline="-25000" dirty="0" err="1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dov</a:t>
            </a:r>
            <a:r>
              <a:rPr lang="cs-CZ" altLang="cs-CZ" sz="1600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= </a:t>
            </a:r>
            <a:r>
              <a:rPr lang="cs-CZ" altLang="cs-CZ" sz="1600" b="1" dirty="0" err="1" smtClean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I</a:t>
            </a:r>
            <a:r>
              <a:rPr lang="cs-CZ" altLang="cs-CZ" sz="1600" b="1" baseline="-25000" dirty="0" err="1" smtClean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nv</a:t>
            </a:r>
            <a:r>
              <a:rPr lang="cs-CZ" altLang="cs-CZ" sz="1600" b="1" dirty="0" smtClean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*k</a:t>
            </a:r>
            <a:r>
              <a:rPr lang="cs-CZ" altLang="cs-CZ" sz="1600" b="1" baseline="-25000" dirty="0" smtClean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</a:t>
            </a:r>
            <a:r>
              <a:rPr lang="cs-CZ" altLang="cs-CZ" sz="1600" b="1" dirty="0" smtClean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*k</a:t>
            </a:r>
            <a:r>
              <a:rPr lang="cs-CZ" altLang="cs-CZ" sz="1600" b="1" baseline="-25000" dirty="0" smtClean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</a:t>
            </a:r>
            <a:r>
              <a:rPr lang="cs-CZ" altLang="cs-CZ" sz="1600" b="1" dirty="0" smtClean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*K= … *0,79*0,71*0,9 </a:t>
            </a:r>
            <a:r>
              <a:rPr lang="cs-CZ" altLang="cs-CZ" sz="1600" b="1" dirty="0" smtClean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= … </a:t>
            </a:r>
            <a:r>
              <a:rPr lang="cs-CZ" altLang="cs-CZ" sz="1600" b="1" dirty="0" smtClean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A, pojistka </a:t>
            </a:r>
            <a:r>
              <a:rPr lang="cs-CZ" altLang="cs-CZ" sz="1600" b="1" dirty="0" smtClean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… A</a:t>
            </a:r>
            <a:endParaRPr lang="cs-CZ" altLang="cs-CZ" sz="1600" b="1" dirty="0">
              <a:solidFill>
                <a:schemeClr val="bg2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9948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713788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2000" tIns="154800" rIns="162000" bIns="154800"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4000" b="1" u="sng">
                <a:solidFill>
                  <a:schemeClr val="bg2"/>
                </a:solidFill>
                <a:latin typeface="Comic Sans MS" panose="030F0702030302020204" pitchFamily="66" charset="0"/>
              </a:rPr>
              <a:t>1. Dovolená provozní teplota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je taková hodnota teploty vodiče, která je stanovena pro jeho hospodárnou životnost. 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Závisí na materiálu izolace a na provozních podmínkách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Jedná se o nejvyšší teplotu, při které lze vodič trvale používat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Maximální provozní teplota je v katalogu výrobce vodiče</a:t>
            </a:r>
          </a:p>
        </p:txBody>
      </p:sp>
      <p:sp>
        <p:nvSpPr>
          <p:cNvPr id="446468" name="Text Box 4"/>
          <p:cNvSpPr txBox="1">
            <a:spLocks noChangeArrowheads="1"/>
          </p:cNvSpPr>
          <p:nvPr/>
        </p:nvSpPr>
        <p:spPr bwMode="auto">
          <a:xfrm>
            <a:off x="250825" y="3381375"/>
            <a:ext cx="8713788" cy="288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2000" tIns="118800" rIns="162000" bIns="118800">
            <a:spAutoFit/>
          </a:bodyPr>
          <a:lstStyle>
            <a:lvl1pPr marL="265113" indent="-265113">
              <a:tabLst>
                <a:tab pos="265113" algn="l"/>
                <a:tab pos="4032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5113" algn="l"/>
                <a:tab pos="4032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5113" algn="l"/>
                <a:tab pos="4032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5113" algn="l"/>
                <a:tab pos="4032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5113" algn="l"/>
                <a:tab pos="4032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4032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4032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4032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4032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400" b="1" u="sng">
                <a:solidFill>
                  <a:schemeClr val="bg2"/>
                </a:solidFill>
                <a:latin typeface="Comic Sans MS" panose="030F0702030302020204" pitchFamily="66" charset="0"/>
              </a:rPr>
              <a:t>Na teplotu vodiče má vliv:</a:t>
            </a:r>
          </a:p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chemeClr val="bg2"/>
                </a:solidFill>
                <a:latin typeface="Comic Sans MS" panose="030F0702030302020204" pitchFamily="66" charset="0"/>
              </a:rPr>
              <a:t>* proudové zatížení vodiče</a:t>
            </a: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 – vychází z dovolené provozní teploty a je závislé na teplotě okolního prostředí a způsobu uložení </a:t>
            </a:r>
          </a:p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chemeClr val="bg2"/>
                </a:solidFill>
                <a:latin typeface="Comic Sans MS" panose="030F0702030302020204" pitchFamily="66" charset="0"/>
              </a:rPr>
              <a:t>* teplota prostředí</a:t>
            </a:r>
          </a:p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chemeClr val="bg2"/>
                </a:solidFill>
                <a:latin typeface="Comic Sans MS" panose="030F0702030302020204" pitchFamily="66" charset="0"/>
              </a:rPr>
              <a:t>* vliv přímého slunečního záření</a:t>
            </a: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 (venkovní vedení)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6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6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6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6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6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6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6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6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Text Box 2"/>
          <p:cNvSpPr txBox="1">
            <a:spLocks noChangeArrowheads="1"/>
          </p:cNvSpPr>
          <p:nvPr/>
        </p:nvSpPr>
        <p:spPr bwMode="auto">
          <a:xfrm>
            <a:off x="250825" y="549275"/>
            <a:ext cx="87137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3200" b="1" u="sng" dirty="0">
                <a:solidFill>
                  <a:schemeClr val="bg2"/>
                </a:solidFill>
                <a:latin typeface="Comic Sans MS" panose="030F0702030302020204" pitchFamily="66" charset="0"/>
              </a:rPr>
              <a:t>Příklady nejvyšší dovolené teploty jader vodičů a kabelů do 1 kV při normálním provozu a při zkratu</a:t>
            </a:r>
          </a:p>
        </p:txBody>
      </p:sp>
      <p:graphicFrame>
        <p:nvGraphicFramePr>
          <p:cNvPr id="448623" name="Group 11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251742130"/>
              </p:ext>
            </p:extLst>
          </p:nvPr>
        </p:nvGraphicFramePr>
        <p:xfrm>
          <a:off x="179388" y="2349500"/>
          <a:ext cx="8856662" cy="4358496"/>
        </p:xfrm>
        <a:graphic>
          <a:graphicData uri="http://schemas.openxmlformats.org/drawingml/2006/table">
            <a:tbl>
              <a:tblPr/>
              <a:tblGrid>
                <a:gridCol w="280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5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Druh vodiče (kabelu)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zkratka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základní teplota okolního vzduchu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nejvyšší dovolená provozní teplota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nejvyšší dovolená teplota při zkratu 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polyvinylchlorid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PVC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kumimoji="0" lang="cs-CZ" altLang="cs-CZ" sz="24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cs-CZ" altLang="cs-CZ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kumimoji="0" lang="cs-CZ" alt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</a:t>
                      </a:r>
                      <a:r>
                        <a:rPr kumimoji="0" lang="cs-CZ" altLang="cs-CZ" sz="24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cs-CZ" altLang="cs-CZ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kumimoji="0" lang="cs-CZ" alt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</a:t>
                      </a:r>
                      <a:r>
                        <a:rPr kumimoji="0" lang="cs-CZ" altLang="cs-CZ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přírodní nebo syntetický kaučuk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guma pryž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kumimoji="0" lang="cs-CZ" altLang="cs-CZ" sz="24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cs-CZ" altLang="cs-CZ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kumimoji="0" lang="cs-CZ" alt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</a:t>
                      </a:r>
                      <a:r>
                        <a:rPr kumimoji="0" lang="cs-CZ" altLang="cs-CZ" sz="24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cs-CZ" altLang="cs-CZ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kumimoji="0" lang="cs-CZ" alt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</a:t>
                      </a:r>
                      <a:r>
                        <a:rPr kumimoji="0" lang="cs-CZ" altLang="cs-CZ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polyettylén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kumimoji="0" lang="cs-CZ" altLang="cs-CZ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</a:t>
                      </a:r>
                      <a:r>
                        <a:rPr kumimoji="0" lang="cs-CZ" altLang="cs-CZ" sz="24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cs-CZ" altLang="cs-CZ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kumimoji="0" lang="cs-CZ" alt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</a:t>
                      </a:r>
                      <a:r>
                        <a:rPr kumimoji="0" lang="cs-CZ" altLang="cs-CZ" sz="24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cs-CZ" altLang="cs-CZ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kumimoji="0" lang="cs-CZ" alt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holé vodiče Cu, Al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kumimoji="0" lang="cs-CZ" altLang="cs-CZ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</a:t>
                      </a:r>
                      <a:r>
                        <a:rPr kumimoji="0" lang="cs-CZ" altLang="cs-CZ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</a:t>
                      </a:r>
                      <a:r>
                        <a:rPr kumimoji="0" lang="cs-CZ" altLang="cs-CZ" sz="24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cs-CZ" altLang="cs-CZ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kumimoji="0" lang="cs-CZ" alt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8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713788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400" b="1" u="sng">
                <a:solidFill>
                  <a:schemeClr val="bg2"/>
                </a:solidFill>
                <a:latin typeface="Comic Sans MS" panose="030F0702030302020204" pitchFamily="66" charset="0"/>
              </a:rPr>
              <a:t>Jmenovitá proudová zatížitelnost vodiče (kabelu) - I</a:t>
            </a:r>
            <a:r>
              <a:rPr lang="cs-CZ" altLang="cs-CZ" sz="2400" b="1" u="sng" baseline="-25000">
                <a:solidFill>
                  <a:schemeClr val="bg2"/>
                </a:solidFill>
                <a:latin typeface="Comic Sans MS" panose="030F0702030302020204" pitchFamily="66" charset="0"/>
              </a:rPr>
              <a:t>nv </a:t>
            </a:r>
            <a:r>
              <a:rPr lang="cs-CZ" altLang="cs-CZ" sz="2400" b="1" u="sng">
                <a:solidFill>
                  <a:schemeClr val="bg2"/>
                </a:solidFill>
                <a:latin typeface="Comic Sans MS" panose="030F0702030302020204" pitchFamily="66" charset="0"/>
              </a:rPr>
              <a:t>(A)</a:t>
            </a:r>
          </a:p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je hodnota proudu, kterou je možno trvale zatěžovat vodič (kabel) </a:t>
            </a:r>
            <a:r>
              <a:rPr lang="cs-CZ" altLang="cs-CZ" sz="2000" b="1" u="sng">
                <a:solidFill>
                  <a:schemeClr val="bg2"/>
                </a:solidFill>
                <a:latin typeface="Comic Sans MS" panose="030F0702030302020204" pitchFamily="66" charset="0"/>
              </a:rPr>
              <a:t>při základním způsobu uložení</a:t>
            </a: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Je dána výrobcem vodiče, příklad kabel 1-CYKY</a:t>
            </a:r>
          </a:p>
        </p:txBody>
      </p:sp>
      <p:sp>
        <p:nvSpPr>
          <p:cNvPr id="447492" name="Text Box 4"/>
          <p:cNvSpPr txBox="1">
            <a:spLocks noChangeArrowheads="1"/>
          </p:cNvSpPr>
          <p:nvPr/>
        </p:nvSpPr>
        <p:spPr bwMode="auto">
          <a:xfrm>
            <a:off x="250825" y="5105400"/>
            <a:ext cx="8713788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cs-CZ" altLang="cs-CZ" sz="2400" b="1" u="sng">
                <a:solidFill>
                  <a:schemeClr val="bg2"/>
                </a:solidFill>
                <a:latin typeface="Comic Sans MS" panose="030F0702030302020204" pitchFamily="66" charset="0"/>
              </a:rPr>
              <a:t>Základní uložení:</a:t>
            </a:r>
          </a:p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a) 	uložení ve vodorovné poloze na vzduchu o základní teplotě (30</a:t>
            </a:r>
            <a:r>
              <a:rPr lang="cs-CZ" altLang="cs-CZ" sz="2000" b="1" baseline="30000">
                <a:solidFill>
                  <a:schemeClr val="bg2"/>
                </a:solidFill>
                <a:latin typeface="Comic Sans MS" panose="030F0702030302020204" pitchFamily="66" charset="0"/>
              </a:rPr>
              <a:t>0</a:t>
            </a: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C).</a:t>
            </a:r>
          </a:p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b) 	vodorovné uložení v zemi s daným měrným odporem půdy, hloubce 70 cm a teplotou půdy 20</a:t>
            </a:r>
            <a:r>
              <a:rPr lang="cs-CZ" altLang="cs-CZ" sz="2000" b="1" baseline="30000">
                <a:solidFill>
                  <a:schemeClr val="bg2"/>
                </a:solidFill>
                <a:latin typeface="Comic Sans MS" panose="030F0702030302020204" pitchFamily="66" charset="0"/>
              </a:rPr>
              <a:t>0</a:t>
            </a: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C.</a:t>
            </a:r>
          </a:p>
        </p:txBody>
      </p:sp>
      <p:pic>
        <p:nvPicPr>
          <p:cNvPr id="4474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844675"/>
            <a:ext cx="8893175" cy="296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7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7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7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7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7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7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7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7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4" name="Text Box 4"/>
          <p:cNvSpPr txBox="1">
            <a:spLocks noChangeArrowheads="1"/>
          </p:cNvSpPr>
          <p:nvPr/>
        </p:nvSpPr>
        <p:spPr bwMode="auto">
          <a:xfrm>
            <a:off x="250825" y="231775"/>
            <a:ext cx="8713788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400" b="1" u="sng" dirty="0">
                <a:solidFill>
                  <a:schemeClr val="bg2"/>
                </a:solidFill>
                <a:latin typeface="Comic Sans MS" panose="030F0702030302020204" pitchFamily="66" charset="0"/>
              </a:rPr>
              <a:t>Proud vodiče (výpočtový proud)</a:t>
            </a:r>
            <a:r>
              <a:rPr lang="cs-CZ" altLang="cs-CZ" sz="2400" b="1" dirty="0">
                <a:solidFill>
                  <a:schemeClr val="bg2"/>
                </a:solidFill>
                <a:latin typeface="Comic Sans MS" panose="030F0702030302020204" pitchFamily="66" charset="0"/>
              </a:rPr>
              <a:t> - I</a:t>
            </a:r>
            <a:r>
              <a:rPr lang="cs-CZ" altLang="cs-CZ" sz="2400" b="1" baseline="-25000" dirty="0">
                <a:solidFill>
                  <a:schemeClr val="bg2"/>
                </a:solidFill>
                <a:latin typeface="Comic Sans MS" panose="030F0702030302020204" pitchFamily="66" charset="0"/>
              </a:rPr>
              <a:t>B </a:t>
            </a:r>
            <a:r>
              <a:rPr lang="cs-CZ" altLang="cs-CZ" sz="2400" b="1" dirty="0">
                <a:solidFill>
                  <a:schemeClr val="bg2"/>
                </a:solidFill>
                <a:latin typeface="Comic Sans MS" panose="030F0702030302020204" pitchFamily="66" charset="0"/>
              </a:rPr>
              <a:t>(A)</a:t>
            </a:r>
          </a:p>
          <a:p>
            <a:pPr>
              <a:spcBef>
                <a:spcPct val="30000"/>
              </a:spcBef>
            </a:pP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-	je dáno požadovaným proudem ve vodiči, přímo závisí na připojeném elektrickém zařízení a může být ovlivněn stupněm spolehlivosti a koeficientem náročnosti </a:t>
            </a:r>
          </a:p>
        </p:txBody>
      </p:sp>
      <p:sp>
        <p:nvSpPr>
          <p:cNvPr id="450565" name="Text Box 5"/>
          <p:cNvSpPr txBox="1">
            <a:spLocks noChangeArrowheads="1"/>
          </p:cNvSpPr>
          <p:nvPr/>
        </p:nvSpPr>
        <p:spPr bwMode="auto">
          <a:xfrm>
            <a:off x="250825" y="1866900"/>
            <a:ext cx="8713788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30000"/>
              </a:spcBef>
            </a:pPr>
            <a:r>
              <a:rPr lang="cs-CZ" altLang="cs-CZ" sz="2400" b="1" u="sng">
                <a:solidFill>
                  <a:schemeClr val="bg2"/>
                </a:solidFill>
                <a:latin typeface="Comic Sans MS" panose="030F0702030302020204" pitchFamily="66" charset="0"/>
              </a:rPr>
              <a:t>Jmenovitý proud jistícího prvku</a:t>
            </a:r>
            <a:r>
              <a:rPr lang="cs-CZ" altLang="cs-CZ" sz="2400" b="1">
                <a:solidFill>
                  <a:schemeClr val="bg2"/>
                </a:solidFill>
                <a:latin typeface="Comic Sans MS" panose="030F0702030302020204" pitchFamily="66" charset="0"/>
              </a:rPr>
              <a:t> – I</a:t>
            </a:r>
            <a:r>
              <a:rPr lang="cs-CZ" altLang="cs-CZ" sz="2400" b="1" baseline="-25000">
                <a:solidFill>
                  <a:schemeClr val="bg2"/>
                </a:solidFill>
                <a:latin typeface="Comic Sans MS" panose="030F0702030302020204" pitchFamily="66" charset="0"/>
              </a:rPr>
              <a:t>nj </a:t>
            </a:r>
            <a:r>
              <a:rPr lang="cs-CZ" altLang="cs-CZ" sz="2400" b="1">
                <a:solidFill>
                  <a:schemeClr val="bg2"/>
                </a:solidFill>
                <a:latin typeface="Comic Sans MS" panose="030F0702030302020204" pitchFamily="66" charset="0"/>
              </a:rPr>
              <a:t>(A)</a:t>
            </a:r>
          </a:p>
          <a:p>
            <a:pPr>
              <a:spcBef>
                <a:spcPct val="30000"/>
              </a:spcBef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-	jmenovitý proud jistícího prvku musí být vždy větší než výpočtový proud vodičem </a:t>
            </a:r>
          </a:p>
          <a:p>
            <a:pPr algn="ctr">
              <a:spcBef>
                <a:spcPct val="30000"/>
              </a:spcBef>
            </a:pPr>
            <a:r>
              <a:rPr lang="cs-CZ" altLang="cs-CZ" sz="2800" b="1">
                <a:solidFill>
                  <a:schemeClr val="bg2"/>
                </a:solidFill>
                <a:latin typeface="Comic Sans MS" panose="030F0702030302020204" pitchFamily="66" charset="0"/>
              </a:rPr>
              <a:t>I</a:t>
            </a:r>
            <a:r>
              <a:rPr lang="cs-CZ" altLang="cs-CZ" sz="2800" b="1" baseline="-25000">
                <a:solidFill>
                  <a:schemeClr val="bg2"/>
                </a:solidFill>
                <a:latin typeface="Comic Sans MS" panose="030F0702030302020204" pitchFamily="66" charset="0"/>
              </a:rPr>
              <a:t>B</a:t>
            </a:r>
            <a:r>
              <a:rPr lang="cs-CZ" altLang="cs-CZ" sz="2800" b="1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en-US" altLang="cs-CZ" sz="2800" b="1">
                <a:solidFill>
                  <a:schemeClr val="bg2"/>
                </a:solidFill>
                <a:latin typeface="Comic Sans MS" panose="030F0702030302020204" pitchFamily="66" charset="0"/>
              </a:rPr>
              <a:t>≤</a:t>
            </a:r>
            <a:r>
              <a:rPr lang="cs-CZ" altLang="cs-CZ" sz="2800" b="1">
                <a:solidFill>
                  <a:schemeClr val="bg2"/>
                </a:solidFill>
                <a:latin typeface="Comic Sans MS" panose="030F0702030302020204" pitchFamily="66" charset="0"/>
              </a:rPr>
              <a:t> I</a:t>
            </a:r>
            <a:r>
              <a:rPr lang="cs-CZ" altLang="cs-CZ" sz="2800" b="1" baseline="-25000">
                <a:solidFill>
                  <a:schemeClr val="bg2"/>
                </a:solidFill>
                <a:latin typeface="Comic Sans MS" panose="030F0702030302020204" pitchFamily="66" charset="0"/>
              </a:rPr>
              <a:t>nj</a:t>
            </a: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endParaRPr lang="cs-CZ" altLang="cs-CZ" sz="2400" b="1" u="sng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450566" name="Text Box 6"/>
          <p:cNvSpPr txBox="1">
            <a:spLocks noChangeArrowheads="1"/>
          </p:cNvSpPr>
          <p:nvPr/>
        </p:nvSpPr>
        <p:spPr bwMode="auto">
          <a:xfrm>
            <a:off x="250825" y="3716338"/>
            <a:ext cx="8713788" cy="180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400" b="1" u="sng">
                <a:solidFill>
                  <a:schemeClr val="bg2"/>
                </a:solidFill>
                <a:latin typeface="Comic Sans MS" panose="030F0702030302020204" pitchFamily="66" charset="0"/>
              </a:rPr>
              <a:t>Dovolené proudové zatížení vedení (kabelu)</a:t>
            </a:r>
            <a:r>
              <a:rPr lang="cs-CZ" altLang="cs-CZ" sz="2400" b="1">
                <a:solidFill>
                  <a:schemeClr val="bg2"/>
                </a:solidFill>
                <a:latin typeface="Comic Sans MS" panose="030F0702030302020204" pitchFamily="66" charset="0"/>
              </a:rPr>
              <a:t> - I</a:t>
            </a:r>
            <a:r>
              <a:rPr lang="cs-CZ" altLang="cs-CZ" sz="2400" b="1" baseline="-25000">
                <a:solidFill>
                  <a:schemeClr val="bg2"/>
                </a:solidFill>
                <a:latin typeface="Comic Sans MS" panose="030F0702030302020204" pitchFamily="66" charset="0"/>
              </a:rPr>
              <a:t>dov </a:t>
            </a:r>
            <a:r>
              <a:rPr lang="cs-CZ" altLang="cs-CZ" sz="2400" b="1">
                <a:solidFill>
                  <a:schemeClr val="bg2"/>
                </a:solidFill>
                <a:latin typeface="Comic Sans MS" panose="030F0702030302020204" pitchFamily="66" charset="0"/>
              </a:rPr>
              <a:t>(A)</a:t>
            </a:r>
          </a:p>
          <a:p>
            <a:pPr>
              <a:spcBef>
                <a:spcPct val="30000"/>
              </a:spcBef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-	je dáno průřezem vodiče, způsobem uložení a vnějšími vlivy </a:t>
            </a:r>
          </a:p>
          <a:p>
            <a:pPr>
              <a:spcBef>
                <a:spcPct val="30000"/>
              </a:spcBef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-	musí platit </a:t>
            </a:r>
          </a:p>
          <a:p>
            <a:pPr algn="ctr">
              <a:spcBef>
                <a:spcPct val="30000"/>
              </a:spcBef>
            </a:pPr>
            <a:r>
              <a:rPr lang="cs-CZ" altLang="cs-CZ" sz="2800" b="1">
                <a:solidFill>
                  <a:schemeClr val="bg2"/>
                </a:solidFill>
                <a:latin typeface="Comic Sans MS" panose="030F0702030302020204" pitchFamily="66" charset="0"/>
              </a:rPr>
              <a:t>I</a:t>
            </a:r>
            <a:r>
              <a:rPr lang="cs-CZ" altLang="cs-CZ" sz="2800" b="1" baseline="-25000">
                <a:solidFill>
                  <a:schemeClr val="bg2"/>
                </a:solidFill>
                <a:latin typeface="Comic Sans MS" panose="030F0702030302020204" pitchFamily="66" charset="0"/>
              </a:rPr>
              <a:t>nj</a:t>
            </a:r>
            <a:r>
              <a:rPr lang="cs-CZ" altLang="cs-CZ" sz="2800" b="1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en-US" altLang="cs-CZ" sz="2800" b="1">
                <a:solidFill>
                  <a:schemeClr val="bg2"/>
                </a:solidFill>
                <a:latin typeface="Comic Sans MS" panose="030F0702030302020204" pitchFamily="66" charset="0"/>
              </a:rPr>
              <a:t>&lt;</a:t>
            </a:r>
            <a:r>
              <a:rPr lang="cs-CZ" altLang="cs-CZ" sz="2800" b="1">
                <a:solidFill>
                  <a:schemeClr val="bg2"/>
                </a:solidFill>
                <a:latin typeface="Comic Sans MS" panose="030F0702030302020204" pitchFamily="66" charset="0"/>
              </a:rPr>
              <a:t> I</a:t>
            </a:r>
            <a:r>
              <a:rPr lang="cs-CZ" altLang="cs-CZ" sz="2800" b="1" baseline="-25000">
                <a:solidFill>
                  <a:schemeClr val="bg2"/>
                </a:solidFill>
                <a:latin typeface="Comic Sans MS" panose="030F0702030302020204" pitchFamily="66" charset="0"/>
              </a:rPr>
              <a:t>dov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0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0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0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0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0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0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0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0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Text Box 2"/>
          <p:cNvSpPr txBox="1">
            <a:spLocks noChangeArrowheads="1"/>
          </p:cNvSpPr>
          <p:nvPr/>
        </p:nvSpPr>
        <p:spPr bwMode="auto">
          <a:xfrm>
            <a:off x="250825" y="231775"/>
            <a:ext cx="8713788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 u="sng">
                <a:solidFill>
                  <a:schemeClr val="bg2"/>
                </a:solidFill>
                <a:latin typeface="Comic Sans MS" panose="030F0702030302020204" pitchFamily="66" charset="0"/>
              </a:rPr>
              <a:t>Dovolené proudové zatížení vodiče (kabelu)</a:t>
            </a:r>
            <a:endParaRPr lang="cs-CZ" altLang="cs-CZ" sz="2400" b="1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pPr>
              <a:spcBef>
                <a:spcPct val="30000"/>
              </a:spcBef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Při provozu zařízení nesmí dojít k tepelnému přetížení vodiče, v opačném případě musí být vedení odpojeno od napájení</a:t>
            </a:r>
            <a:endParaRPr lang="cs-CZ" altLang="cs-CZ" sz="2400" b="1" baseline="-2500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80265" name="Group 9"/>
          <p:cNvGrpSpPr>
            <a:grpSpLocks/>
          </p:cNvGrpSpPr>
          <p:nvPr/>
        </p:nvGrpSpPr>
        <p:grpSpPr bwMode="auto">
          <a:xfrm>
            <a:off x="395288" y="1773238"/>
            <a:ext cx="5341937" cy="3587750"/>
            <a:chOff x="249" y="1117"/>
            <a:chExt cx="3365" cy="2260"/>
          </a:xfrm>
        </p:grpSpPr>
        <p:sp>
          <p:nvSpPr>
            <p:cNvPr id="480261" name="Freeform 5"/>
            <p:cNvSpPr>
              <a:spLocks/>
            </p:cNvSpPr>
            <p:nvPr/>
          </p:nvSpPr>
          <p:spPr bwMode="auto">
            <a:xfrm>
              <a:off x="612" y="1207"/>
              <a:ext cx="2994" cy="1906"/>
            </a:xfrm>
            <a:custGeom>
              <a:avLst/>
              <a:gdLst>
                <a:gd name="T0" fmla="*/ 0 w 2994"/>
                <a:gd name="T1" fmla="*/ 0 h 1906"/>
                <a:gd name="T2" fmla="*/ 0 w 2994"/>
                <a:gd name="T3" fmla="*/ 1906 h 1906"/>
                <a:gd name="T4" fmla="*/ 2994 w 2994"/>
                <a:gd name="T5" fmla="*/ 1906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94" h="1906">
                  <a:moveTo>
                    <a:pt x="0" y="0"/>
                  </a:moveTo>
                  <a:lnTo>
                    <a:pt x="0" y="1906"/>
                  </a:lnTo>
                  <a:lnTo>
                    <a:pt x="2994" y="1906"/>
                  </a:ln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80262" name="Text Box 6"/>
            <p:cNvSpPr txBox="1">
              <a:spLocks noChangeArrowheads="1"/>
            </p:cNvSpPr>
            <p:nvPr/>
          </p:nvSpPr>
          <p:spPr bwMode="auto">
            <a:xfrm>
              <a:off x="249" y="1117"/>
              <a:ext cx="310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chemeClr val="bg2"/>
                  </a:solidFill>
                  <a:latin typeface="Arial" panose="020B0604020202020204" pitchFamily="34" charset="0"/>
                </a:rPr>
                <a:t>t (s)</a:t>
              </a:r>
            </a:p>
          </p:txBody>
        </p:sp>
        <p:sp>
          <p:nvSpPr>
            <p:cNvPr id="480263" name="Text Box 7"/>
            <p:cNvSpPr txBox="1">
              <a:spLocks noChangeArrowheads="1"/>
            </p:cNvSpPr>
            <p:nvPr/>
          </p:nvSpPr>
          <p:spPr bwMode="auto">
            <a:xfrm>
              <a:off x="3288" y="3158"/>
              <a:ext cx="326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chemeClr val="bg2"/>
                  </a:solidFill>
                  <a:latin typeface="Arial" panose="020B0604020202020204" pitchFamily="34" charset="0"/>
                </a:rPr>
                <a:t>I (A)</a:t>
              </a:r>
            </a:p>
          </p:txBody>
        </p:sp>
      </p:grpSp>
      <p:sp>
        <p:nvSpPr>
          <p:cNvPr id="480264" name="Text Box 8"/>
          <p:cNvSpPr txBox="1">
            <a:spLocks noChangeArrowheads="1"/>
          </p:cNvSpPr>
          <p:nvPr/>
        </p:nvSpPr>
        <p:spPr bwMode="auto">
          <a:xfrm>
            <a:off x="3419475" y="1897063"/>
            <a:ext cx="54737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>
            <a:lvl1pPr marL="539750" indent="-539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cs-CZ" altLang="cs-CZ" sz="2000" b="1" dirty="0">
                <a:solidFill>
                  <a:schemeClr val="bg1">
                    <a:lumMod val="75000"/>
                  </a:schemeClr>
                </a:solidFill>
              </a:rPr>
              <a:t>---</a:t>
            </a:r>
            <a:r>
              <a:rPr lang="cs-CZ" altLang="cs-CZ" sz="2000" b="1" dirty="0"/>
              <a:t> 	</a:t>
            </a:r>
            <a:r>
              <a:rPr lang="cs-CZ" altLang="cs-CZ" sz="2000" b="1" dirty="0">
                <a:solidFill>
                  <a:schemeClr val="bg2"/>
                </a:solidFill>
              </a:rPr>
              <a:t>výpočtový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proud (proud spotřebičů) - </a:t>
            </a:r>
            <a:r>
              <a:rPr lang="cs-CZ" altLang="cs-CZ" sz="2000" b="1" dirty="0">
                <a:solidFill>
                  <a:schemeClr val="bg2"/>
                </a:solidFill>
              </a:rPr>
              <a:t>I</a:t>
            </a:r>
            <a:r>
              <a:rPr lang="cs-CZ" altLang="cs-CZ" sz="2000" b="1" baseline="-25000" dirty="0">
                <a:solidFill>
                  <a:schemeClr val="bg2"/>
                </a:solidFill>
              </a:rPr>
              <a:t>B</a:t>
            </a:r>
          </a:p>
          <a:p>
            <a:pPr>
              <a:spcBef>
                <a:spcPct val="30000"/>
              </a:spcBef>
            </a:pPr>
            <a:r>
              <a:rPr lang="cs-CZ" altLang="cs-CZ" sz="2000" b="1" dirty="0">
                <a:solidFill>
                  <a:srgbClr val="FFC000"/>
                </a:solidFill>
              </a:rPr>
              <a:t>---</a:t>
            </a:r>
            <a:r>
              <a:rPr lang="cs-CZ" altLang="cs-CZ" sz="2000" b="1" dirty="0"/>
              <a:t>	</a:t>
            </a:r>
            <a:r>
              <a:rPr lang="cs-CZ" altLang="cs-CZ" sz="2000" b="1" dirty="0">
                <a:solidFill>
                  <a:schemeClr val="bg2"/>
                </a:solidFill>
              </a:rPr>
              <a:t>proud jistícího prvku - </a:t>
            </a:r>
            <a:r>
              <a:rPr lang="cs-CZ" altLang="cs-CZ" sz="2000" b="1" dirty="0" err="1">
                <a:solidFill>
                  <a:schemeClr val="bg2"/>
                </a:solidFill>
              </a:rPr>
              <a:t>I</a:t>
            </a:r>
            <a:r>
              <a:rPr lang="cs-CZ" altLang="cs-CZ" sz="2000" b="1" baseline="-25000" dirty="0" err="1">
                <a:solidFill>
                  <a:schemeClr val="bg2"/>
                </a:solidFill>
              </a:rPr>
              <a:t>nj</a:t>
            </a:r>
            <a:endParaRPr lang="cs-CZ" altLang="cs-CZ" sz="2000" b="1" baseline="-25000" dirty="0">
              <a:solidFill>
                <a:schemeClr val="bg2"/>
              </a:solidFill>
            </a:endParaRPr>
          </a:p>
          <a:p>
            <a:pPr>
              <a:spcBef>
                <a:spcPct val="30000"/>
              </a:spcBef>
            </a:pPr>
            <a:r>
              <a:rPr lang="cs-CZ" altLang="cs-CZ" sz="2000" b="1" dirty="0">
                <a:solidFill>
                  <a:srgbClr val="FF0000"/>
                </a:solidFill>
              </a:rPr>
              <a:t>---</a:t>
            </a:r>
            <a:r>
              <a:rPr lang="cs-CZ" altLang="cs-CZ" sz="2000" b="1" dirty="0"/>
              <a:t>	</a:t>
            </a:r>
            <a:r>
              <a:rPr lang="cs-CZ" altLang="cs-CZ" sz="2000" b="1" dirty="0">
                <a:solidFill>
                  <a:schemeClr val="bg2"/>
                </a:solidFill>
              </a:rPr>
              <a:t>dovolené proudové zatížení vodiče - </a:t>
            </a:r>
            <a:r>
              <a:rPr lang="cs-CZ" altLang="cs-CZ" sz="2000" b="1" dirty="0" err="1">
                <a:solidFill>
                  <a:schemeClr val="bg2"/>
                </a:solidFill>
              </a:rPr>
              <a:t>I</a:t>
            </a:r>
            <a:r>
              <a:rPr lang="cs-CZ" altLang="cs-CZ" sz="2000" b="1" baseline="-25000" dirty="0" err="1">
                <a:solidFill>
                  <a:schemeClr val="bg2"/>
                </a:solidFill>
              </a:rPr>
              <a:t>dov</a:t>
            </a:r>
            <a:endParaRPr lang="cs-CZ" altLang="cs-CZ" sz="2000" b="1" baseline="-25000" dirty="0">
              <a:solidFill>
                <a:schemeClr val="bg2"/>
              </a:solidFill>
            </a:endParaRPr>
          </a:p>
        </p:txBody>
      </p:sp>
      <p:sp>
        <p:nvSpPr>
          <p:cNvPr id="480266" name="Freeform 10"/>
          <p:cNvSpPr>
            <a:spLocks/>
          </p:cNvSpPr>
          <p:nvPr/>
        </p:nvSpPr>
        <p:spPr bwMode="auto">
          <a:xfrm>
            <a:off x="1835150" y="2133600"/>
            <a:ext cx="2449513" cy="2735263"/>
          </a:xfrm>
          <a:custGeom>
            <a:avLst/>
            <a:gdLst>
              <a:gd name="T0" fmla="*/ 0 w 1543"/>
              <a:gd name="T1" fmla="*/ 0 h 1723"/>
              <a:gd name="T2" fmla="*/ 227 w 1543"/>
              <a:gd name="T3" fmla="*/ 862 h 1723"/>
              <a:gd name="T4" fmla="*/ 772 w 1543"/>
              <a:gd name="T5" fmla="*/ 1406 h 1723"/>
              <a:gd name="T6" fmla="*/ 1543 w 1543"/>
              <a:gd name="T7" fmla="*/ 1723 h 1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3" h="1723">
                <a:moveTo>
                  <a:pt x="0" y="0"/>
                </a:moveTo>
                <a:cubicBezTo>
                  <a:pt x="49" y="314"/>
                  <a:pt x="98" y="628"/>
                  <a:pt x="227" y="862"/>
                </a:cubicBezTo>
                <a:cubicBezTo>
                  <a:pt x="356" y="1096"/>
                  <a:pt x="553" y="1263"/>
                  <a:pt x="772" y="1406"/>
                </a:cubicBezTo>
                <a:cubicBezTo>
                  <a:pt x="991" y="1549"/>
                  <a:pt x="1267" y="1636"/>
                  <a:pt x="1543" y="1723"/>
                </a:cubicBez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0267" name="Freeform 11"/>
          <p:cNvSpPr>
            <a:spLocks/>
          </p:cNvSpPr>
          <p:nvPr/>
        </p:nvSpPr>
        <p:spPr bwMode="auto">
          <a:xfrm>
            <a:off x="2195513" y="2276475"/>
            <a:ext cx="2736850" cy="2592388"/>
          </a:xfrm>
          <a:custGeom>
            <a:avLst/>
            <a:gdLst>
              <a:gd name="T0" fmla="*/ 0 w 1543"/>
              <a:gd name="T1" fmla="*/ 0 h 1723"/>
              <a:gd name="T2" fmla="*/ 227 w 1543"/>
              <a:gd name="T3" fmla="*/ 862 h 1723"/>
              <a:gd name="T4" fmla="*/ 772 w 1543"/>
              <a:gd name="T5" fmla="*/ 1406 h 1723"/>
              <a:gd name="T6" fmla="*/ 1543 w 1543"/>
              <a:gd name="T7" fmla="*/ 1723 h 1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3" h="1723">
                <a:moveTo>
                  <a:pt x="0" y="0"/>
                </a:moveTo>
                <a:cubicBezTo>
                  <a:pt x="49" y="314"/>
                  <a:pt x="98" y="628"/>
                  <a:pt x="227" y="862"/>
                </a:cubicBezTo>
                <a:cubicBezTo>
                  <a:pt x="356" y="1096"/>
                  <a:pt x="553" y="1263"/>
                  <a:pt x="772" y="1406"/>
                </a:cubicBezTo>
                <a:cubicBezTo>
                  <a:pt x="991" y="1549"/>
                  <a:pt x="1267" y="1636"/>
                  <a:pt x="1543" y="1723"/>
                </a:cubicBezTo>
              </a:path>
            </a:pathLst>
          </a:custGeom>
          <a:noFill/>
          <a:ln w="3810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0268" name="Freeform 12"/>
          <p:cNvSpPr>
            <a:spLocks/>
          </p:cNvSpPr>
          <p:nvPr/>
        </p:nvSpPr>
        <p:spPr bwMode="auto">
          <a:xfrm>
            <a:off x="2555875" y="2205038"/>
            <a:ext cx="3240088" cy="2663825"/>
          </a:xfrm>
          <a:custGeom>
            <a:avLst/>
            <a:gdLst>
              <a:gd name="T0" fmla="*/ 0 w 1543"/>
              <a:gd name="T1" fmla="*/ 0 h 1723"/>
              <a:gd name="T2" fmla="*/ 227 w 1543"/>
              <a:gd name="T3" fmla="*/ 862 h 1723"/>
              <a:gd name="T4" fmla="*/ 772 w 1543"/>
              <a:gd name="T5" fmla="*/ 1406 h 1723"/>
              <a:gd name="T6" fmla="*/ 1543 w 1543"/>
              <a:gd name="T7" fmla="*/ 1723 h 1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3" h="1723">
                <a:moveTo>
                  <a:pt x="0" y="0"/>
                </a:moveTo>
                <a:cubicBezTo>
                  <a:pt x="49" y="314"/>
                  <a:pt x="98" y="628"/>
                  <a:pt x="227" y="862"/>
                </a:cubicBezTo>
                <a:cubicBezTo>
                  <a:pt x="356" y="1096"/>
                  <a:pt x="553" y="1263"/>
                  <a:pt x="772" y="1406"/>
                </a:cubicBezTo>
                <a:cubicBezTo>
                  <a:pt x="991" y="1549"/>
                  <a:pt x="1267" y="1636"/>
                  <a:pt x="1543" y="1723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0270" name="Text Box 14"/>
          <p:cNvSpPr txBox="1">
            <a:spLocks noChangeArrowheads="1"/>
          </p:cNvSpPr>
          <p:nvPr/>
        </p:nvSpPr>
        <p:spPr bwMode="auto">
          <a:xfrm>
            <a:off x="2457450" y="4941888"/>
            <a:ext cx="62706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chemeClr val="bg2"/>
                </a:solidFill>
                <a:latin typeface="Arial" panose="020B0604020202020204" pitchFamily="34" charset="0"/>
              </a:rPr>
              <a:t>I</a:t>
            </a:r>
            <a:r>
              <a:rPr lang="cs-CZ" altLang="cs-CZ" b="1" baseline="-25000">
                <a:solidFill>
                  <a:schemeClr val="bg2"/>
                </a:solidFill>
                <a:latin typeface="Arial" panose="020B0604020202020204" pitchFamily="34" charset="0"/>
              </a:rPr>
              <a:t>A</a:t>
            </a:r>
            <a:r>
              <a:rPr lang="cs-CZ" altLang="cs-CZ" b="1">
                <a:solidFill>
                  <a:schemeClr val="bg2"/>
                </a:solidFill>
                <a:latin typeface="Arial" panose="020B0604020202020204" pitchFamily="34" charset="0"/>
              </a:rPr>
              <a:t> (A)</a:t>
            </a:r>
          </a:p>
        </p:txBody>
      </p:sp>
      <p:sp>
        <p:nvSpPr>
          <p:cNvPr id="480272" name="Line 16"/>
          <p:cNvSpPr>
            <a:spLocks noChangeShapeType="1"/>
          </p:cNvSpPr>
          <p:nvPr/>
        </p:nvSpPr>
        <p:spPr bwMode="auto">
          <a:xfrm flipV="1">
            <a:off x="2700338" y="1773238"/>
            <a:ext cx="0" cy="3168650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0273" name="Line 17"/>
          <p:cNvSpPr>
            <a:spLocks noChangeShapeType="1"/>
          </p:cNvSpPr>
          <p:nvPr/>
        </p:nvSpPr>
        <p:spPr bwMode="auto">
          <a:xfrm flipH="1">
            <a:off x="971550" y="4149725"/>
            <a:ext cx="1728788" cy="0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0274" name="Line 18"/>
          <p:cNvSpPr>
            <a:spLocks noChangeShapeType="1"/>
          </p:cNvSpPr>
          <p:nvPr/>
        </p:nvSpPr>
        <p:spPr bwMode="auto">
          <a:xfrm flipH="1">
            <a:off x="971550" y="3716338"/>
            <a:ext cx="1728788" cy="0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0275" name="Text Box 19"/>
          <p:cNvSpPr txBox="1">
            <a:spLocks noChangeArrowheads="1"/>
          </p:cNvSpPr>
          <p:nvPr/>
        </p:nvSpPr>
        <p:spPr bwMode="auto">
          <a:xfrm>
            <a:off x="179388" y="5373688"/>
            <a:ext cx="87852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Výpočtový proud I</a:t>
            </a:r>
            <a:r>
              <a:rPr lang="cs-CZ" altLang="cs-CZ" sz="2000" b="1" baseline="-25000" dirty="0">
                <a:solidFill>
                  <a:schemeClr val="bg2"/>
                </a:solidFill>
                <a:latin typeface="Comic Sans MS" panose="030F0702030302020204" pitchFamily="66" charset="0"/>
              </a:rPr>
              <a:t>A</a:t>
            </a: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 může procházet vodičem o daném průřezu a vnějšími podmínkami </a:t>
            </a:r>
            <a:r>
              <a:rPr lang="cs-CZ" altLang="cs-CZ" sz="2000" b="1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maximálně po </a:t>
            </a: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dobu t</a:t>
            </a:r>
            <a:r>
              <a:rPr lang="cs-CZ" altLang="cs-CZ" sz="2000" b="1" baseline="-25000" dirty="0">
                <a:solidFill>
                  <a:schemeClr val="bg2"/>
                </a:solidFill>
                <a:latin typeface="Comic Sans MS" panose="030F0702030302020204" pitchFamily="66" charset="0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. Při překročení této doby musí dojít k odpojení vedení </a:t>
            </a:r>
            <a:r>
              <a:rPr lang="cs-CZ" altLang="cs-CZ" sz="2000" b="1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nejpozději v </a:t>
            </a: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čase t</a:t>
            </a:r>
            <a:r>
              <a:rPr lang="cs-CZ" altLang="cs-CZ" sz="2000" b="1" baseline="-25000" dirty="0">
                <a:solidFill>
                  <a:schemeClr val="bg2"/>
                </a:solidFill>
                <a:latin typeface="Comic Sans MS" panose="030F0702030302020204" pitchFamily="66" charset="0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spcBef>
                <a:spcPct val="30000"/>
              </a:spcBef>
            </a:pP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Proud I</a:t>
            </a:r>
            <a:r>
              <a:rPr lang="cs-CZ" altLang="cs-CZ" sz="2000" b="1" baseline="-25000" dirty="0">
                <a:solidFill>
                  <a:schemeClr val="bg2"/>
                </a:solidFill>
                <a:latin typeface="Comic Sans MS" panose="030F0702030302020204" pitchFamily="66" charset="0"/>
              </a:rPr>
              <a:t>B</a:t>
            </a:r>
            <a:r>
              <a:rPr lang="cs-CZ" altLang="cs-CZ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 může procházet vodičem trvale.</a:t>
            </a:r>
            <a:endParaRPr lang="cs-CZ" altLang="cs-CZ" sz="2400" b="1" baseline="-250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480276" name="Text Box 20"/>
          <p:cNvSpPr txBox="1">
            <a:spLocks noChangeArrowheads="1"/>
          </p:cNvSpPr>
          <p:nvPr/>
        </p:nvSpPr>
        <p:spPr bwMode="auto">
          <a:xfrm>
            <a:off x="323850" y="3933825"/>
            <a:ext cx="5762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chemeClr val="bg2"/>
                </a:solidFill>
                <a:latin typeface="Arial" panose="020B0604020202020204" pitchFamily="34" charset="0"/>
              </a:rPr>
              <a:t>t</a:t>
            </a:r>
            <a:r>
              <a:rPr lang="cs-CZ" altLang="cs-CZ" b="1" baseline="-25000">
                <a:solidFill>
                  <a:schemeClr val="bg2"/>
                </a:solidFill>
                <a:latin typeface="Arial" panose="020B0604020202020204" pitchFamily="34" charset="0"/>
              </a:rPr>
              <a:t>1</a:t>
            </a:r>
            <a:r>
              <a:rPr lang="cs-CZ" altLang="cs-CZ" b="1">
                <a:solidFill>
                  <a:schemeClr val="bg2"/>
                </a:solidFill>
                <a:latin typeface="Arial" panose="020B0604020202020204" pitchFamily="34" charset="0"/>
              </a:rPr>
              <a:t> (s)</a:t>
            </a:r>
          </a:p>
        </p:txBody>
      </p:sp>
      <p:sp>
        <p:nvSpPr>
          <p:cNvPr id="480277" name="Text Box 21"/>
          <p:cNvSpPr txBox="1">
            <a:spLocks noChangeArrowheads="1"/>
          </p:cNvSpPr>
          <p:nvPr/>
        </p:nvSpPr>
        <p:spPr bwMode="auto">
          <a:xfrm>
            <a:off x="323850" y="3500438"/>
            <a:ext cx="57626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chemeClr val="bg2"/>
                </a:solidFill>
                <a:latin typeface="Arial" panose="020B0604020202020204" pitchFamily="34" charset="0"/>
              </a:rPr>
              <a:t>t</a:t>
            </a:r>
            <a:r>
              <a:rPr lang="cs-CZ" altLang="cs-CZ" b="1" baseline="-25000">
                <a:solidFill>
                  <a:schemeClr val="bg2"/>
                </a:solidFill>
                <a:latin typeface="Arial" panose="020B0604020202020204" pitchFamily="34" charset="0"/>
              </a:rPr>
              <a:t>2</a:t>
            </a:r>
            <a:r>
              <a:rPr lang="cs-CZ" altLang="cs-CZ" b="1">
                <a:solidFill>
                  <a:schemeClr val="bg2"/>
                </a:solidFill>
                <a:latin typeface="Arial" panose="020B0604020202020204" pitchFamily="34" charset="0"/>
              </a:rPr>
              <a:t> (s)</a:t>
            </a:r>
          </a:p>
        </p:txBody>
      </p:sp>
      <p:sp>
        <p:nvSpPr>
          <p:cNvPr id="480278" name="Line 22"/>
          <p:cNvSpPr>
            <a:spLocks noChangeShapeType="1"/>
          </p:cNvSpPr>
          <p:nvPr/>
        </p:nvSpPr>
        <p:spPr bwMode="auto">
          <a:xfrm flipV="1">
            <a:off x="1692275" y="1844675"/>
            <a:ext cx="0" cy="3097213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0279" name="Text Box 23"/>
          <p:cNvSpPr txBox="1">
            <a:spLocks noChangeArrowheads="1"/>
          </p:cNvSpPr>
          <p:nvPr/>
        </p:nvSpPr>
        <p:spPr bwMode="auto">
          <a:xfrm>
            <a:off x="1403350" y="4941888"/>
            <a:ext cx="62706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chemeClr val="bg2"/>
                </a:solidFill>
                <a:latin typeface="Arial" panose="020B0604020202020204" pitchFamily="34" charset="0"/>
              </a:rPr>
              <a:t>I</a:t>
            </a:r>
            <a:r>
              <a:rPr lang="cs-CZ" altLang="cs-CZ" b="1" baseline="-25000">
                <a:solidFill>
                  <a:schemeClr val="bg2"/>
                </a:solidFill>
                <a:latin typeface="Arial" panose="020B0604020202020204" pitchFamily="34" charset="0"/>
              </a:rPr>
              <a:t>B</a:t>
            </a:r>
            <a:r>
              <a:rPr lang="cs-CZ" altLang="cs-CZ" b="1">
                <a:solidFill>
                  <a:schemeClr val="bg2"/>
                </a:solidFill>
                <a:latin typeface="Arial" panose="020B0604020202020204" pitchFamily="34" charset="0"/>
              </a:rPr>
              <a:t> (A)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0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0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80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80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0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8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8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8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8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8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8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8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8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8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8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66" grpId="0" animBg="1"/>
      <p:bldP spid="480267" grpId="0" animBg="1"/>
      <p:bldP spid="480268" grpId="0" animBg="1"/>
      <p:bldP spid="480270" grpId="0"/>
      <p:bldP spid="480272" grpId="0" animBg="1"/>
      <p:bldP spid="480273" grpId="0" animBg="1"/>
      <p:bldP spid="480274" grpId="0" animBg="1"/>
      <p:bldP spid="480276" grpId="0"/>
      <p:bldP spid="480277" grpId="0"/>
      <p:bldP spid="480278" grpId="0" animBg="1"/>
      <p:bldP spid="4802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Text Box 2"/>
          <p:cNvSpPr txBox="1">
            <a:spLocks noChangeArrowheads="1"/>
          </p:cNvSpPr>
          <p:nvPr/>
        </p:nvSpPr>
        <p:spPr bwMode="auto">
          <a:xfrm>
            <a:off x="250825" y="231775"/>
            <a:ext cx="8713788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400" b="1" u="sng">
                <a:solidFill>
                  <a:schemeClr val="bg2"/>
                </a:solidFill>
                <a:latin typeface="Comic Sans MS" panose="030F0702030302020204" pitchFamily="66" charset="0"/>
              </a:rPr>
              <a:t>Dovolené proudové zatížení vodiče (kabelu)</a:t>
            </a:r>
            <a:r>
              <a:rPr lang="cs-CZ" altLang="cs-CZ" sz="2400" b="1">
                <a:solidFill>
                  <a:schemeClr val="bg2"/>
                </a:solidFill>
                <a:latin typeface="Comic Sans MS" panose="030F0702030302020204" pitchFamily="66" charset="0"/>
              </a:rPr>
              <a:t> - I</a:t>
            </a:r>
            <a:r>
              <a:rPr lang="cs-CZ" altLang="cs-CZ" sz="2400" b="1" baseline="-25000">
                <a:solidFill>
                  <a:schemeClr val="bg2"/>
                </a:solidFill>
                <a:latin typeface="Comic Sans MS" panose="030F0702030302020204" pitchFamily="66" charset="0"/>
              </a:rPr>
              <a:t>dov </a:t>
            </a:r>
            <a:r>
              <a:rPr lang="cs-CZ" altLang="cs-CZ" sz="2400" b="1">
                <a:solidFill>
                  <a:schemeClr val="bg2"/>
                </a:solidFill>
                <a:latin typeface="Comic Sans MS" panose="030F0702030302020204" pitchFamily="66" charset="0"/>
              </a:rPr>
              <a:t>(A)</a:t>
            </a:r>
          </a:p>
          <a:p>
            <a:pPr>
              <a:spcBef>
                <a:spcPct val="30000"/>
              </a:spcBef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-	závisí maximální dovolená teplota vodiče a teplota okolí, do něhož se teplo předává  </a:t>
            </a:r>
            <a:endParaRPr lang="cs-CZ" altLang="cs-CZ" sz="2400" b="1" baseline="-2500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481283" name="Text Box 3"/>
          <p:cNvSpPr txBox="1">
            <a:spLocks noChangeArrowheads="1"/>
          </p:cNvSpPr>
          <p:nvPr/>
        </p:nvSpPr>
        <p:spPr bwMode="auto">
          <a:xfrm>
            <a:off x="250825" y="1557338"/>
            <a:ext cx="8713788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400" b="1" u="sng">
                <a:solidFill>
                  <a:schemeClr val="bg2"/>
                </a:solidFill>
                <a:latin typeface="Comic Sans MS" panose="030F0702030302020204" pitchFamily="66" charset="0"/>
              </a:rPr>
              <a:t>Uložení vodičů</a:t>
            </a:r>
            <a:endParaRPr lang="cs-CZ" altLang="cs-CZ" sz="2400" b="1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pPr>
              <a:spcBef>
                <a:spcPct val="30000"/>
              </a:spcBef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-	závisí maximální dovolená teplota vodiče a teplota okolí, do něhož se teplo předává</a:t>
            </a:r>
          </a:p>
          <a:p>
            <a:pPr>
              <a:spcBef>
                <a:spcPct val="30000"/>
              </a:spcBef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-	norma udává základní (vztažná) uložení, která jsou označována písmeny – A, B, …</a:t>
            </a:r>
          </a:p>
          <a:p>
            <a:pPr>
              <a:spcBef>
                <a:spcPct val="30000"/>
              </a:spcBef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-	ke každému základnímu uložení jsou přiřazena odvozená uložení, označení A1, A2, …, B1, B2, …</a:t>
            </a:r>
            <a:endParaRPr lang="cs-CZ" altLang="cs-CZ" sz="2400" b="1" baseline="-2500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481284" name="Text Box 4"/>
          <p:cNvSpPr txBox="1">
            <a:spLocks noChangeArrowheads="1"/>
          </p:cNvSpPr>
          <p:nvPr/>
        </p:nvSpPr>
        <p:spPr bwMode="auto">
          <a:xfrm>
            <a:off x="250825" y="4303713"/>
            <a:ext cx="8713788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520825" indent="-1520825">
              <a:tabLst>
                <a:tab pos="176213" algn="l"/>
                <a:tab pos="1344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00213">
              <a:tabLst>
                <a:tab pos="176213" algn="l"/>
                <a:tab pos="1344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79600">
              <a:tabLst>
                <a:tab pos="176213" algn="l"/>
                <a:tab pos="1344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58988">
              <a:tabLst>
                <a:tab pos="176213" algn="l"/>
                <a:tab pos="1344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38375">
              <a:tabLst>
                <a:tab pos="176213" algn="l"/>
                <a:tab pos="1344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95575" fontAlgn="base">
              <a:spcBef>
                <a:spcPct val="0"/>
              </a:spcBef>
              <a:spcAft>
                <a:spcPct val="0"/>
              </a:spcAft>
              <a:tabLst>
                <a:tab pos="176213" algn="l"/>
                <a:tab pos="1344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2775" fontAlgn="base">
              <a:spcBef>
                <a:spcPct val="0"/>
              </a:spcBef>
              <a:spcAft>
                <a:spcPct val="0"/>
              </a:spcAft>
              <a:tabLst>
                <a:tab pos="176213" algn="l"/>
                <a:tab pos="1344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9975" fontAlgn="base">
              <a:spcBef>
                <a:spcPct val="0"/>
              </a:spcBef>
              <a:spcAft>
                <a:spcPct val="0"/>
              </a:spcAft>
              <a:tabLst>
                <a:tab pos="176213" algn="l"/>
                <a:tab pos="1344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7175" fontAlgn="base">
              <a:spcBef>
                <a:spcPct val="0"/>
              </a:spcBef>
              <a:spcAft>
                <a:spcPct val="0"/>
              </a:spcAft>
              <a:tabLst>
                <a:tab pos="176213" algn="l"/>
                <a:tab pos="1344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400" b="1" u="sng">
                <a:solidFill>
                  <a:schemeClr val="bg2"/>
                </a:solidFill>
                <a:latin typeface="Comic Sans MS" panose="030F0702030302020204" pitchFamily="66" charset="0"/>
              </a:rPr>
              <a:t>Běžná uložení</a:t>
            </a:r>
            <a:endParaRPr lang="cs-CZ" altLang="cs-CZ" sz="2400" b="1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pPr>
              <a:spcBef>
                <a:spcPct val="30000"/>
              </a:spcBef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-	A, B, C	-	domovní rozvody, kanceláře, provozní budovy</a:t>
            </a:r>
          </a:p>
          <a:p>
            <a:pPr>
              <a:spcBef>
                <a:spcPct val="30000"/>
              </a:spcBef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-	D	-	kabely v zeni</a:t>
            </a:r>
          </a:p>
          <a:p>
            <a:pPr>
              <a:spcBef>
                <a:spcPct val="30000"/>
              </a:spcBef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-	E, F, G	-	průmyslové rozvody </a:t>
            </a:r>
            <a:endParaRPr lang="cs-CZ" altLang="cs-CZ" sz="2400" b="1" baseline="-2500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1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1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81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1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1156</TotalTime>
  <Words>2129</Words>
  <Application>Microsoft Office PowerPoint</Application>
  <PresentationFormat>Předvádění na obrazovce (4:3)</PresentationFormat>
  <Paragraphs>232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1" baseType="lpstr">
      <vt:lpstr>Arial</vt:lpstr>
      <vt:lpstr>Comic Sans MS</vt:lpstr>
      <vt:lpstr>Garamond</vt:lpstr>
      <vt:lpstr>Symbol</vt:lpstr>
      <vt:lpstr>Times New Roman</vt:lpstr>
      <vt:lpstr>Wingdings</vt:lpstr>
      <vt:lpstr>Stream</vt:lpstr>
      <vt:lpstr>Průmyslové rozvody   *** návrh a jištění vodičů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Uložení vodičů - 1</vt:lpstr>
      <vt:lpstr>Uložení vodičů – jiný pohled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2. Hospodárný průřez vedení</vt:lpstr>
      <vt:lpstr>4. Úbytek napětí na vodiči</vt:lpstr>
      <vt:lpstr>Určení průřezu vodiče podle jištění</vt:lpstr>
      <vt:lpstr>Příklad  č. 1</vt:lpstr>
      <vt:lpstr>Prezentace aplikace PowerPoint</vt:lpstr>
      <vt:lpstr>Příklad  č. 1</vt:lpstr>
      <vt:lpstr>Prezentace aplikace PowerPoint</vt:lpstr>
      <vt:lpstr>Příklad  č. 1</vt:lpstr>
      <vt:lpstr>Prezentace aplikace PowerPoint</vt:lpstr>
      <vt:lpstr>Příklad  č. 2</vt:lpstr>
      <vt:lpstr>Příklad  č. 2</vt:lpstr>
      <vt:lpstr>Prezentace aplikace PowerPoint</vt:lpstr>
      <vt:lpstr>Prezentace aplikace PowerPoint</vt:lpstr>
      <vt:lpstr>Příklady</vt:lpstr>
      <vt:lpstr>Uložení vodičů - 1</vt:lpstr>
      <vt:lpstr>Prezentace aplikace PowerPoint</vt:lpstr>
      <vt:lpstr>Opakování: </vt:lpstr>
      <vt:lpstr>Prezentace aplikace PowerPoint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Průmyslové rozvody   *** návrh a jištění vodičů</dc:title>
  <dc:creator>pe</dc:creator>
  <cp:lastModifiedBy>Ivo Petricek</cp:lastModifiedBy>
  <cp:revision>128</cp:revision>
  <cp:lastPrinted>1601-01-01T00:00:00Z</cp:lastPrinted>
  <dcterms:created xsi:type="dcterms:W3CDTF">2006-11-03T05:53:58Z</dcterms:created>
  <dcterms:modified xsi:type="dcterms:W3CDTF">2023-02-13T08:55:39Z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