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  <a:srgbClr val="EF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8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F44F-D277-4865-8A40-4D833BA92181}" type="datetimeFigureOut">
              <a:rPr lang="cs-CZ" smtClean="0"/>
              <a:t>13.09.2022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3EF0-A484-48DA-B689-FFA606A9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98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3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1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39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76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576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5764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5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6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7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8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5769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70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15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5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B620F4-7BD8-4808-A0EB-E3415801C0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B8795-2569-44B2-9CC8-E86150A132B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600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0AFD30-07E7-460C-AD16-DD1C360A4D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99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91B45-9114-4855-A514-C4EE309E293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382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216BD-D3CA-40EB-B634-272F12A05E5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2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E16E5-5A27-4D8B-9B4D-085C2C6A6A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D4B04-A877-424B-9C26-10ECEC945E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2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5B395E-288B-4DC5-A288-6D266C1251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51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03F350-CE06-45C3-9D98-1C4B989F0BE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7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55B90-5B1C-4CE4-B12E-31AA20F6A0A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97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5224E-272D-4F2D-ACFC-6209296138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5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4502E-E065-41B3-8E33-D4DB74BC0A0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837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67C5084-BEC6-41E6-B908-9BF8D9F0C04D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4738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996952"/>
            <a:ext cx="9081193" cy="3792734"/>
          </a:xfrm>
          <a:prstGeom prst="rect">
            <a:avLst/>
          </a:prstGeom>
        </p:spPr>
      </p:pic>
      <p:sp>
        <p:nvSpPr>
          <p:cNvPr id="440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16632"/>
            <a:ext cx="8568952" cy="3456384"/>
          </a:xfrm>
        </p:spPr>
        <p:txBody>
          <a:bodyPr/>
          <a:lstStyle/>
          <a:p>
            <a: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Zdroje nepřerušovaného napájení (UPS, DUPS)</a:t>
            </a:r>
            <a:b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 statické</a:t>
            </a:r>
            <a:b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 dynamické</a:t>
            </a:r>
            <a:endParaRPr lang="cs-CZ" altLang="cs-CZ" sz="48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Popis DUPS 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636912"/>
            <a:ext cx="9005499" cy="41764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96136" y="2738552"/>
            <a:ext cx="1637074" cy="5931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alternátor, n=1500 1/min 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702315" y="3331713"/>
            <a:ext cx="822013" cy="95004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246387" y="1628800"/>
            <a:ext cx="3024336" cy="360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setrvačník, 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3000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1/min 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920729" y="2671270"/>
            <a:ext cx="1739503" cy="154981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894455" y="2068034"/>
            <a:ext cx="3461794" cy="6032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pevná spojka mezi setrvačníkem a alternátorem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405362" y="1988840"/>
            <a:ext cx="1030734" cy="229291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316906" y="2046822"/>
            <a:ext cx="3024336" cy="360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spojka diesel - setrvačník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4310732" y="2406862"/>
            <a:ext cx="94630" cy="210494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7493556" y="2780928"/>
            <a:ext cx="1614948" cy="5568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bezkartáčový budič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8532440" y="3331713"/>
            <a:ext cx="258107" cy="11800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2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116632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Ovládací panel - záložní napájení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0" y="1296144"/>
            <a:ext cx="735630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Provoz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PRONIX</a:t>
            </a:r>
            <a:r>
              <a:rPr lang="cs-CZ" altLang="cs-CZ" sz="2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48" y="1112699"/>
            <a:ext cx="878567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Provoz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1.	normální napájení ze sítě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 	Vypínače QD1 a QD2 jsou sepnuty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dieselový motor je odpojen, olej je předehříván na provozní teplotu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synchronní stroj se otáčí synchronními otáčkami, činný výkon je na krytí ztrát, stroj může pracovat jako kompenzátor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</a:rPr>
              <a:t>	*	stator setrvačníku se otáčí synchronními otáčkami, n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s</a:t>
            </a:r>
            <a:r>
              <a:rPr lang="cs-CZ" sz="2000" b="1" dirty="0" smtClean="0">
                <a:solidFill>
                  <a:srgbClr val="000000"/>
                </a:solidFill>
              </a:rPr>
              <a:t> = 1500 1/min 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na vinutí rotoru setrvačníku </a:t>
            </a:r>
            <a:r>
              <a:rPr lang="cs-CZ" sz="2000" b="1" dirty="0">
                <a:solidFill>
                  <a:srgbClr val="000000"/>
                </a:solidFill>
              </a:rPr>
              <a:t>(rotor nakrátko) </a:t>
            </a:r>
            <a:r>
              <a:rPr lang="cs-CZ" sz="2000" b="1" dirty="0" smtClean="0">
                <a:solidFill>
                  <a:srgbClr val="000000"/>
                </a:solidFill>
              </a:rPr>
              <a:t>se indukuje napětí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otáčky rotoru setrvačníku jsou dány součtem synchronních a </a:t>
            </a:r>
            <a:r>
              <a:rPr lang="cs-CZ" sz="2000" b="1" smtClean="0">
                <a:solidFill>
                  <a:srgbClr val="000000"/>
                </a:solidFill>
              </a:rPr>
              <a:t>asynchronních otáček, n </a:t>
            </a:r>
            <a:r>
              <a:rPr lang="cs-CZ" sz="2000" b="1" smtClean="0">
                <a:solidFill>
                  <a:srgbClr val="000000"/>
                </a:solidFill>
                <a:sym typeface="Symbol" panose="05050102010706020507" pitchFamily="18" charset="2"/>
              </a:rPr>
              <a:t> 3000 1/min.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smtClean="0">
                <a:solidFill>
                  <a:srgbClr val="000000"/>
                </a:solidFill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  <a:endParaRPr lang="cs-CZ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778"/>
            <a:ext cx="4436285" cy="33272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3486162"/>
            <a:ext cx="4436285" cy="33272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78"/>
            <a:ext cx="4436285" cy="33272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6162"/>
            <a:ext cx="4436285" cy="33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Statická 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179388" y="1196752"/>
            <a:ext cx="8856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Co je UPS ?</a:t>
            </a:r>
          </a:p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Jedná se o zdroj nepřerušovaného napájení v případě výpadku. Napájení musí být 100% v dostatečné kvalitě a požadovaného výkonu. 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0824" y="2245884"/>
            <a:ext cx="3169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Základní zapojení UPS: 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7" y="3184352"/>
            <a:ext cx="7827264" cy="355701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2708920"/>
            <a:ext cx="2448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Stand</a:t>
            </a: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-by (off-line)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14051" y="2715118"/>
            <a:ext cx="2088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Line-</a:t>
            </a:r>
            <a:r>
              <a:rPr lang="cs-CZ" altLang="cs-CZ" sz="2000" b="1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interactive</a:t>
            </a: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36222" y="2706760"/>
            <a:ext cx="3312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Dvojitá konverze (on-line)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Stand</a:t>
            </a: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-by (off-line)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70696"/>
          <a:stretch/>
        </p:blipFill>
        <p:spPr>
          <a:xfrm>
            <a:off x="179512" y="1916832"/>
            <a:ext cx="2667472" cy="413658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92090" y="1430580"/>
            <a:ext cx="604867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Jak UPS pracuje ?</a:t>
            </a:r>
          </a:p>
          <a:p>
            <a:pPr marL="0" indent="0"/>
            <a:endParaRPr lang="cs-CZ" sz="2000" b="1" u="sng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u="sng" dirty="0" err="1" smtClean="0">
                <a:solidFill>
                  <a:srgbClr val="000000"/>
                </a:solidFill>
              </a:rPr>
              <a:t>Stand</a:t>
            </a:r>
            <a:r>
              <a:rPr lang="cs-CZ" sz="2000" b="1" u="sng" dirty="0" smtClean="0">
                <a:solidFill>
                  <a:srgbClr val="000000"/>
                </a:solidFill>
              </a:rPr>
              <a:t>-by </a:t>
            </a:r>
            <a:r>
              <a:rPr lang="cs-CZ" sz="2000" b="1" u="sng" dirty="0">
                <a:solidFill>
                  <a:srgbClr val="000000"/>
                </a:solidFill>
              </a:rPr>
              <a:t>(off-line): </a:t>
            </a:r>
            <a:r>
              <a:rPr lang="cs-CZ" sz="2000" b="1" dirty="0">
                <a:solidFill>
                  <a:srgbClr val="000000"/>
                </a:solidFill>
              </a:rPr>
              <a:t>nejjednodušší koncepce, využívá se pro nejmenší výkony. </a:t>
            </a:r>
            <a:r>
              <a:rPr lang="cs-CZ" sz="2000" b="1" dirty="0" smtClean="0">
                <a:solidFill>
                  <a:srgbClr val="000000"/>
                </a:solidFill>
              </a:rPr>
              <a:t>V normálním stavu je napájecí </a:t>
            </a:r>
            <a:r>
              <a:rPr lang="cs-CZ" sz="2000" b="1" dirty="0">
                <a:solidFill>
                  <a:srgbClr val="000000"/>
                </a:solidFill>
              </a:rPr>
              <a:t>napětí </a:t>
            </a:r>
            <a:r>
              <a:rPr lang="cs-CZ" sz="2000" b="1" dirty="0" smtClean="0">
                <a:solidFill>
                  <a:srgbClr val="000000"/>
                </a:solidFill>
              </a:rPr>
              <a:t>ze </a:t>
            </a:r>
            <a:r>
              <a:rPr lang="cs-CZ" sz="2000" b="1" dirty="0">
                <a:solidFill>
                  <a:srgbClr val="000000"/>
                </a:solidFill>
              </a:rPr>
              <a:t>vstupu přímo na </a:t>
            </a:r>
            <a:r>
              <a:rPr lang="cs-CZ" sz="2000" b="1" dirty="0" smtClean="0">
                <a:solidFill>
                  <a:srgbClr val="000000"/>
                </a:solidFill>
              </a:rPr>
              <a:t>výstupu. </a:t>
            </a: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Při </a:t>
            </a:r>
            <a:r>
              <a:rPr lang="cs-CZ" sz="2000" b="1" dirty="0">
                <a:solidFill>
                  <a:srgbClr val="000000"/>
                </a:solidFill>
              </a:rPr>
              <a:t>výpadku vstupního napětí se výstup přepne na střídač, napájený z baterií. </a:t>
            </a:r>
            <a:r>
              <a:rPr lang="cs-CZ" sz="2000" b="1" dirty="0" smtClean="0">
                <a:solidFill>
                  <a:srgbClr val="000000"/>
                </a:solidFill>
              </a:rPr>
              <a:t>K přepnutí </a:t>
            </a:r>
            <a:r>
              <a:rPr lang="cs-CZ" sz="2000" b="1" dirty="0">
                <a:solidFill>
                  <a:srgbClr val="000000"/>
                </a:solidFill>
              </a:rPr>
              <a:t>je použit elektro-mechanický přepínač (relé) nebo elektronický přepínač. Je zde určitá prodleva </a:t>
            </a:r>
            <a:r>
              <a:rPr lang="cs-CZ" sz="2000" b="1" dirty="0" smtClean="0">
                <a:solidFill>
                  <a:srgbClr val="000000"/>
                </a:solidFill>
              </a:rPr>
              <a:t>při přepnutí.</a:t>
            </a:r>
            <a:endParaRPr 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Line-</a:t>
            </a:r>
            <a:r>
              <a:rPr lang="cs-CZ" altLang="cs-CZ" sz="4000" b="1" u="sng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interactive</a:t>
            </a: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43808" y="2006838"/>
            <a:ext cx="60486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Jak UPS pracuje ?</a:t>
            </a:r>
          </a:p>
          <a:p>
            <a:pPr marL="0" indent="0"/>
            <a:endParaRPr lang="cs-CZ" sz="2000" b="1" u="sng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u="sng" dirty="0">
                <a:solidFill>
                  <a:srgbClr val="000000"/>
                </a:solidFill>
              </a:rPr>
              <a:t>Line-</a:t>
            </a:r>
            <a:r>
              <a:rPr lang="cs-CZ" sz="2000" b="1" u="sng" dirty="0" err="1">
                <a:solidFill>
                  <a:srgbClr val="000000"/>
                </a:solidFill>
              </a:rPr>
              <a:t>interactive</a:t>
            </a:r>
            <a:r>
              <a:rPr lang="cs-CZ" sz="2000" b="1" dirty="0">
                <a:solidFill>
                  <a:srgbClr val="000000"/>
                </a:solidFill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</a:rPr>
              <a:t>dokáže v normálním, stavu stabilizovat velikost vstupního napětí pro zařízení, </a:t>
            </a:r>
            <a:r>
              <a:rPr lang="cs-CZ" sz="2000" b="1" dirty="0">
                <a:solidFill>
                  <a:srgbClr val="000000"/>
                </a:solidFill>
              </a:rPr>
              <a:t>aby se co nejvíce blížilo předepsané hodnotě. Při úplném výpadku vstupního </a:t>
            </a:r>
            <a:r>
              <a:rPr lang="cs-CZ" sz="2000" b="1" dirty="0" smtClean="0">
                <a:solidFill>
                  <a:srgbClr val="000000"/>
                </a:solidFill>
              </a:rPr>
              <a:t>napětí dochází </a:t>
            </a:r>
            <a:r>
              <a:rPr lang="cs-CZ" sz="2000" b="1" dirty="0">
                <a:solidFill>
                  <a:srgbClr val="000000"/>
                </a:solidFill>
              </a:rPr>
              <a:t>k přepnutí výstupního napětí na napětí ze střídače, napájeného z baterií. </a:t>
            </a:r>
            <a:r>
              <a:rPr lang="cs-CZ" sz="2000" b="1" dirty="0" smtClean="0">
                <a:solidFill>
                  <a:srgbClr val="000000"/>
                </a:solidFill>
              </a:rPr>
              <a:t>I </a:t>
            </a:r>
            <a:r>
              <a:rPr lang="cs-CZ" sz="2000" b="1" dirty="0">
                <a:solidFill>
                  <a:srgbClr val="000000"/>
                </a:solidFill>
              </a:rPr>
              <a:t>zde </a:t>
            </a:r>
            <a:r>
              <a:rPr lang="cs-CZ" sz="2000" b="1" dirty="0" smtClean="0">
                <a:solidFill>
                  <a:srgbClr val="000000"/>
                </a:solidFill>
              </a:rPr>
              <a:t>je určitá prodleva při přepnutí</a:t>
            </a:r>
            <a:r>
              <a:rPr lang="cs-CZ" sz="20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8384" r="43097"/>
          <a:stretch/>
        </p:blipFill>
        <p:spPr>
          <a:xfrm>
            <a:off x="231268" y="1772816"/>
            <a:ext cx="2376264" cy="37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Dvojitá konverze (on-line)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92337" y="1628800"/>
            <a:ext cx="604867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Jak UPS pracuje ?</a:t>
            </a:r>
          </a:p>
          <a:p>
            <a:pPr marL="0" indent="0"/>
            <a:endParaRPr lang="cs-CZ" b="1" u="sng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u="sng" dirty="0">
                <a:solidFill>
                  <a:srgbClr val="000000"/>
                </a:solidFill>
              </a:rPr>
              <a:t>Dvojitá konverze (on-line)</a:t>
            </a:r>
            <a:r>
              <a:rPr lang="cs-CZ" sz="2000" b="1" dirty="0">
                <a:solidFill>
                  <a:srgbClr val="000000"/>
                </a:solidFill>
              </a:rPr>
              <a:t> je nejpokročilejší typ UPS, používá se pro široké spektrum výkonů. </a:t>
            </a:r>
            <a:r>
              <a:rPr lang="cs-CZ" sz="2000" b="1" dirty="0" smtClean="0">
                <a:solidFill>
                  <a:srgbClr val="000000"/>
                </a:solidFill>
              </a:rPr>
              <a:t>V normálním stavu je vstupní napětí usměrněno </a:t>
            </a:r>
            <a:r>
              <a:rPr lang="cs-CZ" sz="2000" b="1" dirty="0">
                <a:solidFill>
                  <a:srgbClr val="000000"/>
                </a:solidFill>
              </a:rPr>
              <a:t>usměrňovačem a následně se střídačem mění na výstupní napětí. Tím je eliminováno</a:t>
            </a:r>
          </a:p>
          <a:p>
            <a:pPr marL="0" indent="0"/>
            <a:r>
              <a:rPr lang="cs-CZ" sz="2000" b="1" dirty="0">
                <a:solidFill>
                  <a:srgbClr val="000000"/>
                </a:solidFill>
              </a:rPr>
              <a:t>kolísání vstupního napětí a je zabráněno přenosu rušení. 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Na </a:t>
            </a:r>
            <a:r>
              <a:rPr lang="cs-CZ" sz="2000" b="1" dirty="0">
                <a:solidFill>
                  <a:srgbClr val="000000"/>
                </a:solidFill>
              </a:rPr>
              <a:t>stejnosměrném meziobvodu usměrňovače je</a:t>
            </a:r>
          </a:p>
          <a:p>
            <a:pPr marL="0" indent="0"/>
            <a:r>
              <a:rPr lang="cs-CZ" sz="2000" b="1" dirty="0">
                <a:solidFill>
                  <a:srgbClr val="000000"/>
                </a:solidFill>
              </a:rPr>
              <a:t>připojen výstup z bateriového měniče. V případě výpadku napětí na vstupu je měnič okamžitě </a:t>
            </a:r>
            <a:r>
              <a:rPr lang="cs-CZ" sz="2000" b="1" dirty="0" smtClean="0">
                <a:solidFill>
                  <a:srgbClr val="000000"/>
                </a:solidFill>
              </a:rPr>
              <a:t>napájen z </a:t>
            </a:r>
            <a:r>
              <a:rPr lang="cs-CZ" sz="2000" b="1" dirty="0">
                <a:solidFill>
                  <a:srgbClr val="000000"/>
                </a:solidFill>
              </a:rPr>
              <a:t>baterií. 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Nevzniká </a:t>
            </a:r>
            <a:r>
              <a:rPr lang="cs-CZ" sz="2000" b="1" dirty="0">
                <a:solidFill>
                  <a:srgbClr val="000000"/>
                </a:solidFill>
              </a:rPr>
              <a:t>prakticky žádná prodleva při přechodu na bateriový provoz.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6903" r="14578"/>
          <a:stretch/>
        </p:blipFill>
        <p:spPr>
          <a:xfrm>
            <a:off x="278722" y="1484784"/>
            <a:ext cx="2232249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Dvojitá konverze (on-line)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11960" y="1124744"/>
            <a:ext cx="4824535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Hlavní části:</a:t>
            </a:r>
          </a:p>
          <a:p>
            <a:pPr marL="177800" indent="-177800"/>
            <a:r>
              <a:rPr lang="cs-CZ" sz="2000" b="1" dirty="0">
                <a:solidFill>
                  <a:srgbClr val="000000"/>
                </a:solidFill>
              </a:rPr>
              <a:t>*</a:t>
            </a:r>
            <a:r>
              <a:rPr lang="cs-CZ" sz="1900" b="1" dirty="0" smtClean="0">
                <a:solidFill>
                  <a:srgbClr val="000000"/>
                </a:solidFill>
              </a:rPr>
              <a:t>	</a:t>
            </a:r>
            <a:r>
              <a:rPr lang="cs-CZ" sz="1900" b="1" u="sng" dirty="0" smtClean="0">
                <a:solidFill>
                  <a:srgbClr val="000000"/>
                </a:solidFill>
              </a:rPr>
              <a:t>Usměrňovač</a:t>
            </a:r>
            <a:r>
              <a:rPr lang="cs-CZ" sz="1900" b="1" dirty="0" smtClean="0">
                <a:solidFill>
                  <a:srgbClr val="000000"/>
                </a:solidFill>
              </a:rPr>
              <a:t> - v normálním režimu stabilizuje velikost napětí pro zátěž podle odběru. Dodává energii pro střídač a baterie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Střídač</a:t>
            </a:r>
            <a:r>
              <a:rPr lang="cs-CZ" sz="1900" b="1" dirty="0" smtClean="0">
                <a:solidFill>
                  <a:srgbClr val="000000"/>
                </a:solidFill>
              </a:rPr>
              <a:t> - v normálním stavu zlepšuje kvalitu elektrické energie pro zátěž (rušení), zajišťuje fázový posun mezi U a I.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Bateriový převodník </a:t>
            </a:r>
            <a:r>
              <a:rPr lang="cs-CZ" sz="1900" b="1" dirty="0" smtClean="0">
                <a:solidFill>
                  <a:srgbClr val="000000"/>
                </a:solidFill>
              </a:rPr>
              <a:t>(stejnosměrný měnič) - umožňuje obousměrný chod s požadovanými hodnotami U a I.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Statické přemostění (bypass) </a:t>
            </a:r>
            <a:r>
              <a:rPr lang="cs-CZ" sz="1900" b="1" dirty="0" smtClean="0">
                <a:solidFill>
                  <a:srgbClr val="000000"/>
                </a:solidFill>
              </a:rPr>
              <a:t>- přemostění vstupu a výstupu v případě přetížení nebo vnitřní poruchy (alternativní napájení)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Údržbové přemostění (bypass</a:t>
            </a:r>
            <a:r>
              <a:rPr lang="cs-CZ" sz="1900" b="1" dirty="0" smtClean="0">
                <a:solidFill>
                  <a:srgbClr val="000000"/>
                </a:solidFill>
              </a:rPr>
              <a:t>) - kompletní vyloučení UPS z proudové dráhy.</a:t>
            </a:r>
            <a:endParaRPr lang="cs-CZ" sz="19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59"/>
            <a:ext cx="3816424" cy="53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Dimenzování 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48" y="1112699"/>
            <a:ext cx="878567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Základní parametry UPS</a:t>
            </a:r>
            <a:r>
              <a:rPr lang="cs-CZ" sz="2000" b="1" dirty="0" smtClean="0">
                <a:solidFill>
                  <a:srgbClr val="000000"/>
                </a:solidFill>
              </a:rPr>
              <a:t> -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jmenovité napětí - </a:t>
            </a:r>
            <a:r>
              <a:rPr lang="cs-CZ" sz="2000" b="1" dirty="0" err="1" smtClean="0">
                <a:solidFill>
                  <a:srgbClr val="000000"/>
                </a:solidFill>
              </a:rPr>
              <a:t>U</a:t>
            </a:r>
            <a:r>
              <a:rPr lang="cs-CZ" sz="2000" b="1" baseline="-25000" dirty="0" err="1" smtClean="0">
                <a:solidFill>
                  <a:srgbClr val="000000"/>
                </a:solidFill>
              </a:rPr>
              <a:t>n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</a:rPr>
              <a:t>(V)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požadovaná doba zálohy (min)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jmenovitý zdánlivý výkon - S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n</a:t>
            </a:r>
            <a:r>
              <a:rPr lang="cs-CZ" sz="2000" b="1" dirty="0" smtClean="0">
                <a:solidFill>
                  <a:srgbClr val="000000"/>
                </a:solidFill>
              </a:rPr>
              <a:t> (</a:t>
            </a:r>
            <a:r>
              <a:rPr lang="cs-CZ" sz="2000" b="1" dirty="0" err="1" smtClean="0">
                <a:solidFill>
                  <a:srgbClr val="000000"/>
                </a:solidFill>
              </a:rPr>
              <a:t>kVA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jmenovitý činný výkon - P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n</a:t>
            </a:r>
            <a:r>
              <a:rPr lang="cs-CZ" sz="2000" b="1" dirty="0" smtClean="0">
                <a:solidFill>
                  <a:srgbClr val="000000"/>
                </a:solidFill>
              </a:rPr>
              <a:t> (kW)</a:t>
            </a:r>
            <a:endParaRPr lang="cs-CZ" sz="1900" b="1" dirty="0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4884" y="2845385"/>
            <a:ext cx="87856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Příklad výpočtu</a:t>
            </a: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Třífázová UPS s jednofázovými odběry, 10 spotřebičů v každé fázi. Jištění jednotlivých odběrů je jističem 16A, soudobost 0,8, účiník 0,9. </a:t>
            </a:r>
            <a:endParaRPr lang="cs-CZ" sz="1900" b="1" dirty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0825" y="4109010"/>
            <a:ext cx="2448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Výpočtový proud:</a:t>
            </a:r>
            <a:endParaRPr lang="cs-CZ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347864" y="4201343"/>
                <a:ext cx="44644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𝟏𝟐𝟖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201343"/>
                <a:ext cx="4464496" cy="307777"/>
              </a:xfrm>
              <a:prstGeom prst="rect">
                <a:avLst/>
              </a:prstGeom>
              <a:blipFill>
                <a:blip r:embed="rId2"/>
                <a:stretch>
                  <a:fillRect l="-682" r="-819" b="-15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825" y="4725144"/>
            <a:ext cx="3528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Výpočtový zdánlivý výkon:</a:t>
            </a:r>
            <a:endParaRPr lang="cs-CZ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699792" y="5180345"/>
                <a:ext cx="6480720" cy="336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𝟐𝟑𝟎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 smtClean="0">
                    <a:solidFill>
                      <a:srgbClr val="000000"/>
                    </a:solidFill>
                  </a:rPr>
                  <a:t>88320VA=88,32kVA</a:t>
                </a:r>
                <a:endParaRPr lang="cs-CZ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80345"/>
                <a:ext cx="6480720" cy="336887"/>
              </a:xfrm>
              <a:prstGeom prst="rect">
                <a:avLst/>
              </a:prstGeom>
              <a:blipFill>
                <a:blip r:embed="rId3"/>
                <a:stretch>
                  <a:fillRect l="-1411" t="-20000" b="-4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0825" y="5765194"/>
            <a:ext cx="3169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Výpočtový činný výkon:</a:t>
            </a:r>
            <a:endParaRPr lang="cs-CZ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79067" y="5823145"/>
                <a:ext cx="45979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 smtClean="0">
                    <a:solidFill>
                      <a:srgbClr val="000000"/>
                    </a:solidFill>
                  </a:rPr>
                  <a:t>79,5kW</a:t>
                </a:r>
                <a:endParaRPr lang="cs-CZ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067" y="5823145"/>
                <a:ext cx="4597959" cy="307777"/>
              </a:xfrm>
              <a:prstGeom prst="rect">
                <a:avLst/>
              </a:prstGeom>
              <a:blipFill>
                <a:blip r:embed="rId4"/>
                <a:stretch>
                  <a:fillRect l="-1989" t="-23529" b="-50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0825" y="6269250"/>
            <a:ext cx="5977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Pro vybranou UPS musí platit: P</a:t>
            </a:r>
            <a:r>
              <a:rPr lang="cs-CZ" sz="2000" b="1" u="sng" baseline="-25000" dirty="0" smtClean="0">
                <a:solidFill>
                  <a:srgbClr val="000000"/>
                </a:solidFill>
              </a:rPr>
              <a:t>n</a:t>
            </a:r>
            <a:r>
              <a:rPr lang="cs-CZ" sz="2000" b="1" u="sng" dirty="0" smtClean="0">
                <a:solidFill>
                  <a:srgbClr val="000000"/>
                </a:solidFill>
              </a:rPr>
              <a:t> 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P</a:t>
            </a:r>
            <a:r>
              <a:rPr lang="cs-CZ" sz="2000" b="1" u="sng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 a S</a:t>
            </a:r>
            <a:r>
              <a:rPr lang="cs-CZ" sz="2000" b="1" u="sng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 S</a:t>
            </a:r>
            <a:r>
              <a:rPr lang="cs-CZ" sz="2000" b="1" u="sng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endParaRPr lang="cs-CZ" sz="19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Klasické řešení záložního zdroje - UPS 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4" y="1916833"/>
            <a:ext cx="894885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Nové řešení záložního zdroje - DUPS 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24762" y="2996952"/>
            <a:ext cx="8928762" cy="3751320"/>
            <a:chOff x="124762" y="2996952"/>
            <a:chExt cx="8928762" cy="375132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62" y="2996952"/>
              <a:ext cx="8928762" cy="3751320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3696479" y="3501008"/>
              <a:ext cx="864096" cy="2880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spojka</a:t>
              </a:r>
              <a:endPara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5004048" y="3645024"/>
              <a:ext cx="1152128" cy="2880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setrvačník</a:t>
              </a:r>
              <a:endPara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8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1891</TotalTime>
  <Words>762</Words>
  <Application>Microsoft Office PowerPoint</Application>
  <PresentationFormat>Předvádění na obrazovce (4:3)</PresentationFormat>
  <Paragraphs>78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Garamond</vt:lpstr>
      <vt:lpstr>Symbol</vt:lpstr>
      <vt:lpstr>Wingdings</vt:lpstr>
      <vt:lpstr>Stream</vt:lpstr>
      <vt:lpstr>Zdroje nepřerušovaného napájení (UPS, DUPS) * statické * dynamické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Průmyslové rozvody   *** návrh a jištění vodičů</dc:title>
  <dc:creator>pe</dc:creator>
  <cp:lastModifiedBy>Ivo Petricek</cp:lastModifiedBy>
  <cp:revision>159</cp:revision>
  <cp:lastPrinted>1601-01-01T00:00:00Z</cp:lastPrinted>
  <dcterms:created xsi:type="dcterms:W3CDTF">2006-11-03T05:53:58Z</dcterms:created>
  <dcterms:modified xsi:type="dcterms:W3CDTF">2022-09-13T14:22:53Z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