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3" r:id="rId5"/>
    <p:sldId id="259" r:id="rId6"/>
    <p:sldId id="275" r:id="rId7"/>
    <p:sldId id="260" r:id="rId8"/>
    <p:sldId id="261" r:id="rId9"/>
    <p:sldId id="278" r:id="rId10"/>
    <p:sldId id="262" r:id="rId11"/>
    <p:sldId id="263" r:id="rId12"/>
    <p:sldId id="264" r:id="rId13"/>
    <p:sldId id="265" r:id="rId14"/>
    <p:sldId id="267" r:id="rId15"/>
    <p:sldId id="276" r:id="rId16"/>
    <p:sldId id="277" r:id="rId17"/>
    <p:sldId id="274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0" autoAdjust="0"/>
    <p:restoredTop sz="94490" autoAdjust="0"/>
  </p:normalViewPr>
  <p:slideViewPr>
    <p:cSldViewPr>
      <p:cViewPr varScale="1">
        <p:scale>
          <a:sx n="104" d="100"/>
          <a:sy n="104" d="100"/>
        </p:scale>
        <p:origin x="13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C80D7-B303-4973-94BF-7CFCFF1B5BF6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C691-54D0-4898-986E-BC838339B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98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EAF91-A676-47AB-8DA2-D76561C1E85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09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C691-54D0-4898-986E-BC838339BF4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48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A8FCC-0C4B-452E-849F-6B4F9BD0B5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616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EBDA8-9578-4329-87D5-9F3BE7779E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721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47910-530B-46AD-8B1E-809F70DCC0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980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AAF1-B059-4310-8E50-87F0E8C87F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28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3F7D0-C3AC-4939-B207-147496263A4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866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7C479-8C03-4B3C-AC6F-EB270B5D2B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051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FBDDD-6430-4890-97DA-6009B931EB7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08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546AA-FC63-4D1E-8B3A-C55473280D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143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EACBB-2EEC-48CD-A7CA-D99A65DDC6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307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8FEF2-7462-4CCF-8E53-053A6BA35F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142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2B993-0D38-45B1-93D2-0D3BEBAC2D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199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87DCEB-A7F9-4305-AE38-475B223133C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622"/>
            <a:ext cx="9108504" cy="6831378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5273" y="5210322"/>
            <a:ext cx="7772400" cy="1470025"/>
          </a:xfrm>
        </p:spPr>
        <p:txBody>
          <a:bodyPr anchor="ctr"/>
          <a:lstStyle/>
          <a:p>
            <a:r>
              <a:rPr lang="cs-CZ" altLang="cs-CZ" sz="5400" b="1" u="sng" dirty="0"/>
              <a:t>Průmyslové rozvody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923928" y="6509980"/>
            <a:ext cx="2055090" cy="3407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 b="1" dirty="0" smtClean="0"/>
              <a:t>aktualizace 12/2021</a:t>
            </a:r>
            <a:endParaRPr lang="cs-CZ" alt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</p:spPr>
        <p:txBody>
          <a:bodyPr/>
          <a:lstStyle/>
          <a:p>
            <a:r>
              <a:rPr lang="cs-CZ" altLang="cs-CZ" b="1" u="sng"/>
              <a:t>Druhy silnoproudého rozvodu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8424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/>
              <a:t>Silnoproudý rozvod představuje soubor vodivých cest elektrické energie od zdroje ke spotřebiči.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7505" y="3501008"/>
            <a:ext cx="878567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9875" indent="-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/>
              <a:t>V průmyslovém podniku je cesta elektrického rozvodu</a:t>
            </a:r>
            <a:r>
              <a:rPr lang="cs-CZ" altLang="cs-CZ" sz="2000" b="1" dirty="0"/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/>
              <a:t>*	</a:t>
            </a:r>
            <a:r>
              <a:rPr lang="cs-CZ" altLang="cs-CZ" sz="2000" b="1" dirty="0" smtClean="0"/>
              <a:t>rozváděč vn a transformátor </a:t>
            </a:r>
            <a:r>
              <a:rPr lang="cs-CZ" altLang="cs-CZ" sz="2000" b="1" dirty="0"/>
              <a:t>(je-li součástí průmyslového podniku</a:t>
            </a:r>
            <a:r>
              <a:rPr lang="cs-CZ" altLang="cs-CZ" sz="2000" b="1" dirty="0" smtClean="0"/>
              <a:t>) - omezený přístup  </a:t>
            </a:r>
            <a:endParaRPr lang="cs-CZ" altLang="cs-CZ" sz="2000" b="1" dirty="0"/>
          </a:p>
          <a:p>
            <a:r>
              <a:rPr lang="cs-CZ" altLang="cs-CZ" sz="2000" b="1" dirty="0"/>
              <a:t>*	hlavní rozvodna nízkého </a:t>
            </a:r>
            <a:r>
              <a:rPr lang="cs-CZ" altLang="cs-CZ" sz="2000" b="1" dirty="0" smtClean="0"/>
              <a:t>napětí (rozváděče </a:t>
            </a:r>
            <a:r>
              <a:rPr lang="cs-CZ" altLang="cs-CZ" sz="2000" b="1" dirty="0" err="1" smtClean="0"/>
              <a:t>nn</a:t>
            </a:r>
            <a:r>
              <a:rPr lang="cs-CZ" altLang="cs-CZ" sz="2000" b="1" dirty="0" smtClean="0"/>
              <a:t>)</a:t>
            </a:r>
            <a:endParaRPr lang="cs-CZ" altLang="cs-CZ" sz="2000" b="1" dirty="0"/>
          </a:p>
          <a:p>
            <a:r>
              <a:rPr lang="cs-CZ" altLang="cs-CZ" sz="2000" b="1" dirty="0"/>
              <a:t>*	rozvody do jednotlivých částí průmyslového podniku</a:t>
            </a:r>
          </a:p>
          <a:p>
            <a:r>
              <a:rPr lang="cs-CZ" altLang="cs-CZ" sz="2000" b="1" dirty="0"/>
              <a:t>*	hlavní rozváděče v jednotlivých objektech</a:t>
            </a:r>
          </a:p>
          <a:p>
            <a:r>
              <a:rPr lang="cs-CZ" altLang="cs-CZ" sz="2000" b="1" dirty="0"/>
              <a:t>*	páteřní rozvody po objektu</a:t>
            </a:r>
          </a:p>
          <a:p>
            <a:r>
              <a:rPr lang="cs-CZ" altLang="cs-CZ" sz="2000" b="1" dirty="0"/>
              <a:t>*	podružné </a:t>
            </a:r>
            <a:r>
              <a:rPr lang="cs-CZ" altLang="cs-CZ" sz="2000" b="1" dirty="0" smtClean="0"/>
              <a:t>rozváděče (dílny, skupiny spotřebičů, velké spotřebiče, …)</a:t>
            </a:r>
            <a:endParaRPr lang="cs-CZ" altLang="cs-CZ" sz="2000" b="1" dirty="0"/>
          </a:p>
          <a:p>
            <a:r>
              <a:rPr lang="cs-CZ" altLang="cs-CZ" sz="2000" b="1" dirty="0"/>
              <a:t>*	rozvody k jednotlivým spotřebičům 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5288" y="2133600"/>
            <a:ext cx="8424862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/>
              <a:t>Části silnoproudého rozvodu</a:t>
            </a:r>
            <a:r>
              <a:rPr lang="cs-CZ" altLang="cs-CZ" sz="2000" b="1" dirty="0"/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/>
              <a:t>*	přenosové cesty (vodiče)</a:t>
            </a:r>
          </a:p>
          <a:p>
            <a:r>
              <a:rPr lang="cs-CZ" altLang="cs-CZ" sz="2000" b="1" dirty="0"/>
              <a:t>*	uzlová rozvodná zařízení (rozváděče, rozvodny)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</p:spPr>
        <p:txBody>
          <a:bodyPr/>
          <a:lstStyle/>
          <a:p>
            <a:r>
              <a:rPr lang="cs-CZ" altLang="cs-CZ" b="1" u="sng"/>
              <a:t>Druhy silnoproudého rozvodu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842486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/>
              <a:t>Konfigurace průmyslového rozvodu závisí: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*	počtu, velikosti a umístění zdrojů</a:t>
            </a:r>
          </a:p>
          <a:p>
            <a:r>
              <a:rPr lang="cs-CZ" altLang="cs-CZ" sz="2000" b="1"/>
              <a:t>*	počtu, velikosti, umístění a důležitosti zdrojů</a:t>
            </a:r>
          </a:p>
          <a:p>
            <a:r>
              <a:rPr lang="cs-CZ" altLang="cs-CZ" sz="2000" b="1"/>
              <a:t>*	místních podmínkách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5288" y="3068638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/>
              <a:t>1. Paprskový rozvod</a:t>
            </a:r>
            <a:r>
              <a:rPr lang="cs-CZ" altLang="cs-CZ" sz="2400" b="1"/>
              <a:t>: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00488"/>
            <a:ext cx="388937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932363" y="2924175"/>
            <a:ext cx="32400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/>
              <a:t>Vlastnosti:</a:t>
            </a:r>
          </a:p>
          <a:p>
            <a:r>
              <a:rPr lang="cs-CZ" altLang="cs-CZ" sz="2000" b="1"/>
              <a:t>*	nejjednodušší</a:t>
            </a:r>
          </a:p>
          <a:p>
            <a:r>
              <a:rPr lang="cs-CZ" altLang="cs-CZ" sz="2000" b="1"/>
              <a:t>*	nejlevnější</a:t>
            </a:r>
          </a:p>
          <a:p>
            <a:r>
              <a:rPr lang="cs-CZ" altLang="cs-CZ" sz="2000" b="1"/>
              <a:t>*	nejméně spolehlivý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932363" y="4797425"/>
            <a:ext cx="3816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/>
              <a:t>Použití:</a:t>
            </a:r>
          </a:p>
          <a:p>
            <a:r>
              <a:rPr lang="cs-CZ" altLang="cs-CZ" sz="2000" b="1" dirty="0"/>
              <a:t>*	v rozvodech s malými nároky na </a:t>
            </a:r>
            <a:r>
              <a:rPr lang="cs-CZ" altLang="cs-CZ" sz="2000" b="1" dirty="0" smtClean="0"/>
              <a:t>spolehlivost, </a:t>
            </a:r>
            <a:r>
              <a:rPr lang="cs-CZ" altLang="cs-CZ" sz="2000" b="1" dirty="0"/>
              <a:t>stupeň spotřeby </a:t>
            </a:r>
            <a:r>
              <a:rPr lang="cs-CZ" altLang="cs-CZ" sz="2000" b="1" dirty="0" smtClean="0"/>
              <a:t>3</a:t>
            </a:r>
            <a:endParaRPr lang="cs-CZ" alt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</p:spPr>
        <p:txBody>
          <a:bodyPr/>
          <a:lstStyle/>
          <a:p>
            <a:r>
              <a:rPr lang="cs-CZ" altLang="cs-CZ" b="1" u="sng"/>
              <a:t>Druhy silnoproudého rozvodu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7950" y="1268413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/>
              <a:t>2. Průběžný rozvod</a:t>
            </a:r>
            <a:r>
              <a:rPr lang="cs-CZ" altLang="cs-CZ" sz="2400" b="1"/>
              <a:t>: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3850" y="4652963"/>
            <a:ext cx="3600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/>
              <a:t>Vlastnosti:</a:t>
            </a:r>
          </a:p>
          <a:p>
            <a:r>
              <a:rPr lang="cs-CZ" altLang="cs-CZ" sz="2000" b="1"/>
              <a:t>*	stejné jako u paprskového rozvodu </a:t>
            </a:r>
          </a:p>
          <a:p>
            <a:r>
              <a:rPr lang="cs-CZ" altLang="cs-CZ" sz="2000" b="1"/>
              <a:t>*	dlouhá průběžná vedení (nutná kontrola na úbytek napětí)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427538" y="4797425"/>
            <a:ext cx="4537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/>
              <a:t>Použití:</a:t>
            </a:r>
          </a:p>
          <a:p>
            <a:r>
              <a:rPr lang="cs-CZ" altLang="cs-CZ" sz="2000" b="1" dirty="0"/>
              <a:t>*	osvětlení </a:t>
            </a:r>
            <a:r>
              <a:rPr lang="cs-CZ" altLang="cs-CZ" sz="2000" b="1" dirty="0" smtClean="0"/>
              <a:t>komunikací a hal</a:t>
            </a:r>
            <a:endParaRPr lang="cs-CZ" altLang="cs-CZ" sz="2000" b="1" dirty="0"/>
          </a:p>
          <a:p>
            <a:r>
              <a:rPr lang="cs-CZ" altLang="cs-CZ" sz="2000" b="1" dirty="0"/>
              <a:t>*	distribuční vedení na vesnicích</a:t>
            </a:r>
          </a:p>
          <a:p>
            <a:r>
              <a:rPr lang="cs-CZ" altLang="cs-CZ" sz="2000" b="1" dirty="0"/>
              <a:t>*	rozlehlé a dlouhé průmyslové haly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5329237" cy="27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/>
              <a:t>3. Okružní (smyčkový) rozvod</a:t>
            </a:r>
            <a:r>
              <a:rPr lang="cs-CZ" altLang="cs-CZ" sz="2400" b="1" dirty="0"/>
              <a:t>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850" y="4652963"/>
            <a:ext cx="4248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/>
              <a:t>Vlastnosti:</a:t>
            </a:r>
          </a:p>
          <a:p>
            <a:r>
              <a:rPr lang="cs-CZ" altLang="cs-CZ" sz="2000" b="1"/>
              <a:t>*	možnost napájení spotřebiče ze dvou stran</a:t>
            </a:r>
          </a:p>
          <a:p>
            <a:r>
              <a:rPr lang="cs-CZ" altLang="cs-CZ" sz="2000" b="1"/>
              <a:t>*	při normálním provozu je rozvod rozdělen na 2 paprsky (bezpečnost)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508104" y="555317"/>
            <a:ext cx="3456384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 dirty="0" smtClean="0">
                <a:solidFill>
                  <a:srgbClr val="FF0000"/>
                </a:solidFill>
              </a:rPr>
              <a:t>příklad možného rozpojení</a:t>
            </a:r>
            <a:endParaRPr lang="cs-CZ" altLang="cs-CZ" sz="2000" b="1" dirty="0">
              <a:solidFill>
                <a:srgbClr val="FF0000"/>
              </a:solidFill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273175"/>
            <a:ext cx="7088188" cy="29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6444208" y="1556792"/>
            <a:ext cx="288032" cy="298004"/>
            <a:chOff x="6660232" y="553343"/>
            <a:chExt cx="288032" cy="298004"/>
          </a:xfrm>
        </p:grpSpPr>
        <p:cxnSp>
          <p:nvCxnSpPr>
            <p:cNvPr id="3" name="Přímá spojnice 2"/>
            <p:cNvCxnSpPr/>
            <p:nvPr/>
          </p:nvCxnSpPr>
          <p:spPr bwMode="auto">
            <a:xfrm>
              <a:off x="6660232" y="553343"/>
              <a:ext cx="288032" cy="288032"/>
            </a:xfrm>
            <a:prstGeom prst="line">
              <a:avLst/>
            </a:prstGeom>
            <a:noFill/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Přímá spojnice 7"/>
            <p:cNvCxnSpPr/>
            <p:nvPr/>
          </p:nvCxnSpPr>
          <p:spPr bwMode="auto">
            <a:xfrm rot="5400000">
              <a:off x="6660232" y="563315"/>
              <a:ext cx="288032" cy="288032"/>
            </a:xfrm>
            <a:prstGeom prst="line">
              <a:avLst/>
            </a:prstGeom>
            <a:noFill/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588000" y="4773613"/>
            <a:ext cx="35290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/>
              <a:t>Použití:</a:t>
            </a:r>
          </a:p>
          <a:p>
            <a:r>
              <a:rPr lang="cs-CZ" altLang="cs-CZ" sz="2000" b="1"/>
              <a:t>*	náročnější spotřebiče (stupeň spolehlivosti 2)</a:t>
            </a:r>
          </a:p>
          <a:p>
            <a:r>
              <a:rPr lang="cs-CZ" altLang="cs-CZ" sz="2000" b="1"/>
              <a:t>*	větší průmyslové závody</a:t>
            </a:r>
          </a:p>
          <a:p>
            <a:r>
              <a:rPr lang="cs-CZ" altLang="cs-CZ" sz="2000" b="1"/>
              <a:t>*	městská bytová zástavba</a:t>
            </a:r>
          </a:p>
        </p:txBody>
      </p:sp>
      <p:cxnSp>
        <p:nvCxnSpPr>
          <p:cNvPr id="6" name="Přímá spojnice se šipkou 5"/>
          <p:cNvCxnSpPr>
            <a:stCxn id="11" idx="0"/>
          </p:cNvCxnSpPr>
          <p:nvPr/>
        </p:nvCxnSpPr>
        <p:spPr bwMode="auto">
          <a:xfrm flipH="1">
            <a:off x="6876256" y="970156"/>
            <a:ext cx="1933207" cy="59660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Skupina 14"/>
          <p:cNvGrpSpPr/>
          <p:nvPr/>
        </p:nvGrpSpPr>
        <p:grpSpPr>
          <a:xfrm>
            <a:off x="6228184" y="3130996"/>
            <a:ext cx="288032" cy="298004"/>
            <a:chOff x="6660232" y="553343"/>
            <a:chExt cx="288032" cy="298004"/>
          </a:xfrm>
        </p:grpSpPr>
        <p:cxnSp>
          <p:nvCxnSpPr>
            <p:cNvPr id="16" name="Přímá spojnice 15"/>
            <p:cNvCxnSpPr/>
            <p:nvPr/>
          </p:nvCxnSpPr>
          <p:spPr bwMode="auto">
            <a:xfrm>
              <a:off x="6660232" y="553343"/>
              <a:ext cx="288032" cy="288032"/>
            </a:xfrm>
            <a:prstGeom prst="line">
              <a:avLst/>
            </a:prstGeom>
            <a:noFill/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Přímá spojnice 16"/>
            <p:cNvCxnSpPr/>
            <p:nvPr/>
          </p:nvCxnSpPr>
          <p:spPr bwMode="auto">
            <a:xfrm rot="5400000">
              <a:off x="6660232" y="563315"/>
              <a:ext cx="288032" cy="288032"/>
            </a:xfrm>
            <a:prstGeom prst="line">
              <a:avLst/>
            </a:prstGeom>
            <a:noFill/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Volný tvar 10"/>
          <p:cNvSpPr/>
          <p:nvPr/>
        </p:nvSpPr>
        <p:spPr bwMode="auto">
          <a:xfrm>
            <a:off x="6679580" y="970156"/>
            <a:ext cx="2129883" cy="2196790"/>
          </a:xfrm>
          <a:custGeom>
            <a:avLst/>
            <a:gdLst>
              <a:gd name="connsiteX0" fmla="*/ 2129883 w 2129883"/>
              <a:gd name="connsiteY0" fmla="*/ 0 h 2196790"/>
              <a:gd name="connsiteX1" fmla="*/ 1773044 w 2129883"/>
              <a:gd name="connsiteY1" fmla="*/ 1639229 h 2196790"/>
              <a:gd name="connsiteX2" fmla="*/ 0 w 2129883"/>
              <a:gd name="connsiteY2" fmla="*/ 2196790 h 21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9883" h="2196790">
                <a:moveTo>
                  <a:pt x="2129883" y="0"/>
                </a:moveTo>
                <a:lnTo>
                  <a:pt x="1773044" y="1639229"/>
                </a:lnTo>
                <a:lnTo>
                  <a:pt x="0" y="2196790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 smtClean="0"/>
              <a:t>4. </a:t>
            </a:r>
            <a:r>
              <a:rPr lang="cs-CZ" altLang="cs-CZ" sz="2400" b="1" u="sng" dirty="0"/>
              <a:t>Mřížový  rozvod</a:t>
            </a:r>
            <a:r>
              <a:rPr lang="cs-CZ" altLang="cs-CZ" sz="2400" b="1" dirty="0"/>
              <a:t>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9388" y="3861048"/>
            <a:ext cx="43211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/>
              <a:t>Vlastnosti:</a:t>
            </a:r>
          </a:p>
          <a:p>
            <a:r>
              <a:rPr lang="cs-CZ" altLang="cs-CZ" sz="2000" b="1" dirty="0"/>
              <a:t>*	více napájecích míst</a:t>
            </a:r>
          </a:p>
          <a:p>
            <a:r>
              <a:rPr lang="cs-CZ" altLang="cs-CZ" sz="2000" b="1" dirty="0"/>
              <a:t>*	vysoká variabilita a provozní spolehlivost </a:t>
            </a:r>
            <a:endParaRPr lang="cs-CZ" altLang="cs-CZ" sz="2000" b="1" dirty="0" smtClean="0"/>
          </a:p>
          <a:p>
            <a:r>
              <a:rPr lang="cs-CZ" altLang="cs-CZ" sz="2000" b="1" dirty="0" smtClean="0"/>
              <a:t>*</a:t>
            </a:r>
            <a:r>
              <a:rPr lang="cs-CZ" altLang="cs-CZ" sz="2000" b="1" dirty="0"/>
              <a:t>	vysoké pořizovací náklady</a:t>
            </a:r>
          </a:p>
          <a:p>
            <a:r>
              <a:rPr lang="cs-CZ" altLang="cs-CZ" sz="2000" b="1" dirty="0"/>
              <a:t>*	obtížné hledání poruch</a:t>
            </a:r>
          </a:p>
          <a:p>
            <a:r>
              <a:rPr lang="cs-CZ" altLang="cs-CZ" sz="2000" b="1" dirty="0"/>
              <a:t>*	nižší nároky na regulaci napětí</a:t>
            </a:r>
          </a:p>
          <a:p>
            <a:r>
              <a:rPr lang="cs-CZ" altLang="cs-CZ" sz="2000" b="1" dirty="0"/>
              <a:t>*	malé využití </a:t>
            </a:r>
            <a:r>
              <a:rPr lang="cs-CZ" altLang="cs-CZ" sz="2000" b="1" dirty="0" smtClean="0"/>
              <a:t>propojek</a:t>
            </a:r>
          </a:p>
          <a:p>
            <a:r>
              <a:rPr lang="cs-CZ" altLang="cs-CZ" sz="2000" b="1" dirty="0" smtClean="0"/>
              <a:t>* velké zkratové proudy	</a:t>
            </a:r>
            <a:endParaRPr lang="cs-CZ" altLang="cs-CZ" sz="2000" b="1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43438" y="4149725"/>
            <a:ext cx="42497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/>
              <a:t>Použití:</a:t>
            </a:r>
          </a:p>
          <a:p>
            <a:r>
              <a:rPr lang="cs-CZ" altLang="cs-CZ" sz="2000" b="1" dirty="0"/>
              <a:t>*	hustá městská zástavba</a:t>
            </a:r>
          </a:p>
          <a:p>
            <a:r>
              <a:rPr lang="cs-CZ" altLang="cs-CZ" sz="2000" b="1" dirty="0"/>
              <a:t>*	velké průmyslové objekty</a:t>
            </a:r>
          </a:p>
          <a:p>
            <a:r>
              <a:rPr lang="cs-CZ" altLang="cs-CZ" sz="2000" b="1" dirty="0"/>
              <a:t>*	objekty s požadavkem 1. </a:t>
            </a:r>
            <a:r>
              <a:rPr lang="cs-CZ" altLang="cs-CZ" sz="2000" b="1" dirty="0" smtClean="0"/>
              <a:t>nebo 2. stupně </a:t>
            </a:r>
            <a:r>
              <a:rPr lang="cs-CZ" altLang="cs-CZ" sz="2000" b="1" dirty="0"/>
              <a:t>důležitosti dodávky elektrické energie</a:t>
            </a:r>
          </a:p>
          <a:p>
            <a:r>
              <a:rPr lang="cs-CZ" altLang="cs-CZ" sz="2000" b="1" dirty="0"/>
              <a:t>*	omezené použití, větší rozšíření kvalitnější diagnostikou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" b="7883"/>
          <a:stretch>
            <a:fillRect/>
          </a:stretch>
        </p:blipFill>
        <p:spPr bwMode="auto">
          <a:xfrm>
            <a:off x="1259632" y="692696"/>
            <a:ext cx="6985000" cy="31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/>
              <a:t>5. Mřížový  rozvod</a:t>
            </a:r>
            <a:r>
              <a:rPr lang="cs-CZ" altLang="cs-CZ" sz="2400" b="1"/>
              <a:t>: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" r="1607" b="10753"/>
          <a:stretch>
            <a:fillRect/>
          </a:stretch>
        </p:blipFill>
        <p:spPr bwMode="auto">
          <a:xfrm>
            <a:off x="395288" y="1350963"/>
            <a:ext cx="8424862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3689"/>
            <a:ext cx="8856984" cy="4969567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20" y="5779395"/>
            <a:ext cx="89029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tabLst>
                <a:tab pos="449263" algn="l"/>
              </a:tabLst>
            </a:pPr>
            <a:r>
              <a:rPr lang="cs-CZ" altLang="cs-CZ" sz="2000" b="1" dirty="0" smtClean="0"/>
              <a:t>SV - pojistky slabé vazby - hodnota jmenovitého proudu je asi ½ hlavních pojistek. Zapůsobí v případě poruchy v „okolí“ a zamezí celkovému výpadku větve. Poté zapůsobí pojistka v místě zkratu. 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4944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</p:spPr>
        <p:txBody>
          <a:bodyPr/>
          <a:lstStyle/>
          <a:p>
            <a:r>
              <a:rPr lang="cs-CZ" altLang="cs-CZ" b="1" u="sng"/>
              <a:t>Druhy silnoproudého rozvodu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08175" y="1268413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u="sng"/>
              <a:t>Paprskový rozvod</a:t>
            </a:r>
            <a:endParaRPr lang="cs-CZ" altLang="cs-CZ" sz="2400" b="1"/>
          </a:p>
        </p:txBody>
      </p:sp>
      <p:pic>
        <p:nvPicPr>
          <p:cNvPr id="20488" name="Picture 8" descr="topologie sítí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4032250" cy="3830637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topologie sítí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47963"/>
            <a:ext cx="4392613" cy="39290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716016" y="5949280"/>
            <a:ext cx="37449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 smtClean="0"/>
              <a:t>Rozvod se dvěma zdroji</a:t>
            </a:r>
            <a:endParaRPr lang="cs-CZ" alt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8313" y="1557338"/>
            <a:ext cx="2808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 smtClean="0"/>
              <a:t>5.</a:t>
            </a:r>
            <a:r>
              <a:rPr lang="cs-CZ" altLang="cs-CZ" sz="2400" b="1" u="sng" dirty="0" smtClean="0"/>
              <a:t> </a:t>
            </a:r>
            <a:r>
              <a:rPr lang="cs-CZ" altLang="cs-CZ" sz="2400" b="1" u="sng" dirty="0" err="1"/>
              <a:t>Dvojpaprskový</a:t>
            </a:r>
            <a:endParaRPr lang="cs-CZ" altLang="cs-CZ" sz="2400" b="1" u="sng" dirty="0"/>
          </a:p>
          <a:p>
            <a:r>
              <a:rPr lang="cs-CZ" altLang="cs-CZ" sz="2400" b="1" dirty="0"/>
              <a:t> 	</a:t>
            </a:r>
            <a:r>
              <a:rPr lang="cs-CZ" altLang="cs-CZ" sz="2400" b="1" u="sng" dirty="0"/>
              <a:t>rozvod</a:t>
            </a:r>
            <a:r>
              <a:rPr lang="cs-CZ" altLang="cs-CZ" sz="2400" b="1" dirty="0"/>
              <a:t>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7504" y="4437112"/>
            <a:ext cx="446462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/>
              <a:t>Vlastnosti:</a:t>
            </a:r>
          </a:p>
          <a:p>
            <a:r>
              <a:rPr lang="cs-CZ" altLang="cs-CZ" sz="2000" b="1" dirty="0"/>
              <a:t>*	kombinace dvou paprskových rozvodů pro dva </a:t>
            </a:r>
            <a:r>
              <a:rPr lang="cs-CZ" altLang="cs-CZ" sz="2000" b="1" dirty="0" smtClean="0"/>
              <a:t>nezávislé zdroje</a:t>
            </a:r>
            <a:endParaRPr lang="cs-CZ" altLang="cs-CZ" sz="2000" b="1" dirty="0"/>
          </a:p>
          <a:p>
            <a:r>
              <a:rPr lang="cs-CZ" altLang="cs-CZ" sz="2000" b="1" dirty="0"/>
              <a:t>*	jeden zdroj může sloužit jako záskok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44008" y="4908550"/>
            <a:ext cx="439261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/>
              <a:t>Použití:</a:t>
            </a:r>
          </a:p>
          <a:p>
            <a:r>
              <a:rPr lang="cs-CZ" altLang="cs-CZ" sz="2000" b="1" dirty="0"/>
              <a:t>*	napájení spotřebičů 1. </a:t>
            </a:r>
            <a:r>
              <a:rPr lang="cs-CZ" altLang="cs-CZ" sz="2000" b="1" dirty="0" smtClean="0"/>
              <a:t>stupně </a:t>
            </a:r>
            <a:r>
              <a:rPr lang="cs-CZ" altLang="cs-CZ" sz="2000" b="1" dirty="0"/>
              <a:t>důležitosti dodávky </a:t>
            </a:r>
          </a:p>
          <a:p>
            <a:r>
              <a:rPr lang="cs-CZ" altLang="cs-CZ" sz="2000" b="1" dirty="0"/>
              <a:t>*	</a:t>
            </a:r>
            <a:r>
              <a:rPr lang="cs-CZ" altLang="cs-CZ" sz="2000" b="1" dirty="0" smtClean="0"/>
              <a:t>průmyslové </a:t>
            </a:r>
            <a:r>
              <a:rPr lang="cs-CZ" altLang="cs-CZ" sz="2000" b="1" dirty="0"/>
              <a:t>podniky, nemocnice, elektrárny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49688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7950" y="1557338"/>
            <a:ext cx="885666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/>
              <a:t>Z hlediska rozsahu a variability je u průmyslových rozvodů činitelů, které ovlivňují návrh zdroje (různé výkony a počty strojů, využití, zatěžování, ztráty, rezerva, …).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Projektantům usnadňují práci podobné provozy, které již byly navrženy a jsou provozovány.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9388" y="3663950"/>
            <a:ext cx="43926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/>
              <a:t>Postup při návrhu:</a:t>
            </a:r>
          </a:p>
          <a:p>
            <a:r>
              <a:rPr lang="cs-CZ" altLang="cs-CZ" sz="2000" b="1"/>
              <a:t>*	určení výkonu všech spotřebičů – </a:t>
            </a:r>
            <a:r>
              <a:rPr lang="cs-CZ" altLang="cs-CZ" sz="2400" b="1" u="sng"/>
              <a:t>instalovaný výkon P</a:t>
            </a:r>
            <a:r>
              <a:rPr lang="cs-CZ" altLang="cs-CZ" sz="2400" b="1" u="sng" baseline="-25000"/>
              <a:t>i</a:t>
            </a:r>
            <a:r>
              <a:rPr lang="cs-CZ" altLang="cs-CZ" sz="2400" b="1"/>
              <a:t> 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noFill/>
          <a:ln/>
        </p:spPr>
        <p:txBody>
          <a:bodyPr/>
          <a:lstStyle/>
          <a:p>
            <a:r>
              <a:rPr lang="cs-CZ" altLang="cs-CZ" sz="4000" b="1" u="sng"/>
              <a:t>Návrh velikosti napájecího zdroje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5148263" y="3716338"/>
          <a:ext cx="251936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Rovnice" r:id="rId3" imgW="672840" imgH="253800" progId="Equation.3">
                  <p:embed/>
                </p:oleObj>
              </mc:Choice>
              <mc:Fallback>
                <p:oleObj name="Rovnice" r:id="rId3" imgW="67284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716338"/>
                        <a:ext cx="2519362" cy="9509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79388" y="4943475"/>
            <a:ext cx="86407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/>
              <a:t>Je nepravděpodobné, že by v daném okamžiku pracovaly všechny spotřebiče na plný výkon. Návrh na instalovaný výkon všech spotřebičů by byl značně nehospodárný.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cs-CZ" altLang="cs-CZ" sz="4000" b="1" u="sng"/>
              <a:t>Požadavky na silnoproudý rozvod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1557338"/>
            <a:ext cx="84248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/>
              <a:t>1.	</a:t>
            </a:r>
            <a:r>
              <a:rPr lang="cs-CZ" altLang="cs-CZ" sz="2400" b="1" u="sng" dirty="0"/>
              <a:t>Bezpečnost osob a věcí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/>
              <a:t>*	vyloučit náhodný a neúmyslný dotyk na živé části elektrického zařízení</a:t>
            </a:r>
          </a:p>
          <a:p>
            <a:r>
              <a:rPr lang="cs-CZ" altLang="cs-CZ" sz="2000" b="1" dirty="0"/>
              <a:t>*	při poruše elektrického zařízení nesmí dojít k úrazu elektrickým proudem</a:t>
            </a:r>
          </a:p>
          <a:p>
            <a:r>
              <a:rPr lang="cs-CZ" altLang="cs-CZ" sz="2000" b="1" dirty="0"/>
              <a:t>*	při provozu elektrického zařízení nesmí dojít k výbuchu, požáru nebo jinému ohrožení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3850" y="4149725"/>
            <a:ext cx="84248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/>
              <a:t>2.	</a:t>
            </a:r>
            <a:r>
              <a:rPr lang="cs-CZ" altLang="cs-CZ" sz="2400" b="1" u="sng" dirty="0"/>
              <a:t>Provozní spolehlivost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/>
              <a:t>	Dodat elektrickou energii v požadovaném množství, čase a kvalitě na místo spotřeby. K dodržení provozní spolehlivosti je třeba zajistit dodávku elektrické energie náhradním (záložním) zdrojem energie. Z tohoto hlediska se rozlišují „stupně důležitosti spotřeby“.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619283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/>
              <a:t>*	</a:t>
            </a:r>
            <a:r>
              <a:rPr lang="cs-CZ" altLang="cs-CZ" sz="2000" b="1" u="sng"/>
              <a:t>činitel současnosti</a:t>
            </a:r>
            <a:r>
              <a:rPr lang="cs-CZ" altLang="cs-CZ" sz="2000" b="1"/>
              <a:t>  - k</a:t>
            </a:r>
            <a:r>
              <a:rPr lang="cs-CZ" altLang="cs-CZ" sz="2000" b="1" baseline="-25000"/>
              <a:t>s</a:t>
            </a:r>
            <a:r>
              <a:rPr lang="cs-CZ" altLang="cs-CZ" sz="2000" b="1"/>
              <a:t> </a:t>
            </a:r>
          </a:p>
          <a:p>
            <a:r>
              <a:rPr lang="cs-CZ" altLang="cs-CZ" sz="2000" b="1"/>
              <a:t>	všechny spotřebiče nepracují současně 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kde P</a:t>
            </a:r>
            <a:r>
              <a:rPr lang="cs-CZ" altLang="cs-CZ" sz="2000" b="1" baseline="-25000"/>
              <a:t>ns</a:t>
            </a:r>
            <a:r>
              <a:rPr lang="cs-CZ" altLang="cs-CZ" sz="2000" b="1"/>
              <a:t> je jmenovitý výkon současně připojených spotřebičů</a:t>
            </a: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6516688" y="327025"/>
          <a:ext cx="2303462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name="Rovnice" r:id="rId3" imgW="749160" imgH="469800" progId="Equation.3">
                  <p:embed/>
                </p:oleObj>
              </mc:Choice>
              <mc:Fallback>
                <p:oleObj name="Rovnice" r:id="rId3" imgW="74916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327025"/>
                        <a:ext cx="2303462" cy="1446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07950" y="1844675"/>
            <a:ext cx="6192838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/>
              <a:t>*	</a:t>
            </a:r>
            <a:r>
              <a:rPr lang="cs-CZ" altLang="cs-CZ" sz="2000" b="1" u="sng"/>
              <a:t>činitel zatížitelnosti</a:t>
            </a:r>
            <a:r>
              <a:rPr lang="cs-CZ" altLang="cs-CZ" sz="2000" b="1"/>
              <a:t>  - k</a:t>
            </a:r>
            <a:r>
              <a:rPr lang="cs-CZ" altLang="cs-CZ" sz="2000" b="1" baseline="-25000"/>
              <a:t>z</a:t>
            </a:r>
            <a:r>
              <a:rPr lang="cs-CZ" altLang="cs-CZ" sz="2000" b="1"/>
              <a:t> </a:t>
            </a:r>
          </a:p>
          <a:p>
            <a:r>
              <a:rPr lang="cs-CZ" altLang="cs-CZ" sz="2000" b="1"/>
              <a:t>	všechny spotřebiče nepracují s jmenovitým	výkonem 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kde P</a:t>
            </a:r>
            <a:r>
              <a:rPr lang="cs-CZ" altLang="cs-CZ" sz="2000" b="1" baseline="-25000"/>
              <a:t>s</a:t>
            </a:r>
            <a:r>
              <a:rPr lang="cs-CZ" altLang="cs-CZ" sz="2000" b="1"/>
              <a:t> je okamžitý výkon současně připojených spotřebičů</a:t>
            </a:r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6588125" y="2159000"/>
          <a:ext cx="2303463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Rovnice" r:id="rId5" imgW="749160" imgH="482400" progId="Equation.3">
                  <p:embed/>
                </p:oleObj>
              </mc:Choice>
              <mc:Fallback>
                <p:oleObj name="Rovnice" r:id="rId5" imgW="7491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159000"/>
                        <a:ext cx="2303463" cy="1485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07950" y="3789363"/>
            <a:ext cx="87137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/>
              <a:t>*	</a:t>
            </a:r>
            <a:r>
              <a:rPr lang="cs-CZ" altLang="cs-CZ" sz="2000" b="1" u="sng"/>
              <a:t>uvažování účinnosti (ztrát) spotřebičů při daném využití</a:t>
            </a:r>
            <a:r>
              <a:rPr lang="cs-CZ" altLang="cs-CZ" sz="2000" b="1"/>
              <a:t> - </a:t>
            </a:r>
            <a:r>
              <a:rPr lang="cs-CZ" altLang="cs-CZ" sz="2000" b="1">
                <a:sym typeface="Symbol" panose="05050102010706020507" pitchFamily="18" charset="2"/>
              </a:rPr>
              <a:t></a:t>
            </a:r>
            <a:r>
              <a:rPr lang="cs-CZ" altLang="cs-CZ" sz="2000" b="1" baseline="-25000">
                <a:sym typeface="Symbol" panose="05050102010706020507" pitchFamily="18" charset="2"/>
              </a:rPr>
              <a:t>m</a:t>
            </a:r>
            <a:r>
              <a:rPr lang="cs-CZ" altLang="cs-CZ" sz="2000" b="1">
                <a:sym typeface="Symbol" panose="05050102010706020507" pitchFamily="18" charset="2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ym typeface="Symbol" panose="05050102010706020507" pitchFamily="18" charset="2"/>
              </a:rPr>
              <a:t>*	</a:t>
            </a:r>
            <a:r>
              <a:rPr lang="cs-CZ" altLang="cs-CZ" sz="2000" b="1" u="sng">
                <a:sym typeface="Symbol" panose="05050102010706020507" pitchFamily="18" charset="2"/>
              </a:rPr>
              <a:t>uvažování účinnosti (ztrát) napájecí soustavy ke spotřebiči</a:t>
            </a:r>
            <a:r>
              <a:rPr lang="cs-CZ" altLang="cs-CZ" sz="2000" b="1">
                <a:sym typeface="Symbol" panose="05050102010706020507" pitchFamily="18" charset="2"/>
              </a:rPr>
              <a:t> - </a:t>
            </a:r>
            <a:r>
              <a:rPr lang="cs-CZ" altLang="cs-CZ" sz="2000" b="1" baseline="-25000">
                <a:sym typeface="Symbol" panose="05050102010706020507" pitchFamily="18" charset="2"/>
              </a:rPr>
              <a:t>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07950" y="4797425"/>
            <a:ext cx="8713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/>
              <a:t>*	</a:t>
            </a:r>
            <a:r>
              <a:rPr lang="cs-CZ" altLang="cs-CZ" sz="2000" b="1" u="sng"/>
              <a:t>ze všech uvedených vlivů (ks, kz, </a:t>
            </a:r>
            <a:r>
              <a:rPr lang="cs-CZ" altLang="cs-CZ" sz="2000" b="1">
                <a:sym typeface="Symbol" panose="05050102010706020507" pitchFamily="18" charset="2"/>
              </a:rPr>
              <a:t></a:t>
            </a:r>
            <a:r>
              <a:rPr lang="cs-CZ" altLang="cs-CZ" sz="2000" b="1" baseline="-25000">
                <a:sym typeface="Symbol" panose="05050102010706020507" pitchFamily="18" charset="2"/>
              </a:rPr>
              <a:t>m</a:t>
            </a:r>
            <a:r>
              <a:rPr lang="cs-CZ" altLang="cs-CZ" sz="2000" b="1" u="sng"/>
              <a:t>  a </a:t>
            </a:r>
            <a:r>
              <a:rPr lang="cs-CZ" altLang="cs-CZ" sz="2000" b="1">
                <a:sym typeface="Symbol" panose="05050102010706020507" pitchFamily="18" charset="2"/>
              </a:rPr>
              <a:t></a:t>
            </a:r>
            <a:r>
              <a:rPr lang="cs-CZ" altLang="cs-CZ" sz="2000" b="1" baseline="-25000">
                <a:sym typeface="Symbol" panose="05050102010706020507" pitchFamily="18" charset="2"/>
              </a:rPr>
              <a:t>s</a:t>
            </a:r>
            <a:r>
              <a:rPr lang="cs-CZ" altLang="cs-CZ" sz="2000" b="1">
                <a:sym typeface="Symbol" panose="05050102010706020507" pitchFamily="18" charset="2"/>
              </a:rPr>
              <a:t>)</a:t>
            </a:r>
            <a:r>
              <a:rPr lang="cs-CZ" altLang="cs-CZ" sz="2000" b="1" u="sng"/>
              <a:t> se definuje náročnost</a:t>
            </a:r>
            <a:r>
              <a:rPr lang="cs-CZ" altLang="cs-CZ" sz="2000" b="1"/>
              <a:t> - </a:t>
            </a:r>
            <a:r>
              <a:rPr lang="cs-CZ" altLang="cs-CZ" sz="2000" b="1">
                <a:sym typeface="Symbol" panose="05050102010706020507" pitchFamily="18" charset="2"/>
              </a:rPr>
              <a:t>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07950" y="5624513"/>
            <a:ext cx="345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/>
              <a:t>*	</a:t>
            </a:r>
            <a:r>
              <a:rPr lang="cs-CZ" altLang="cs-CZ" sz="2000" b="1" u="sng"/>
              <a:t>výpočtové zatížení</a:t>
            </a:r>
            <a:r>
              <a:rPr lang="cs-CZ" altLang="cs-CZ" sz="2000" b="1"/>
              <a:t> - P</a:t>
            </a:r>
            <a:r>
              <a:rPr lang="cs-CZ" altLang="cs-CZ" sz="2000" b="1" baseline="-25000"/>
              <a:t>v</a:t>
            </a:r>
            <a:r>
              <a:rPr lang="cs-CZ" altLang="cs-CZ" sz="2000" b="1" u="sng"/>
              <a:t> </a:t>
            </a:r>
            <a:endParaRPr lang="cs-CZ" altLang="cs-CZ" sz="2000" b="1">
              <a:sym typeface="Symbol" panose="05050102010706020507" pitchFamily="18" charset="2"/>
            </a:endParaRPr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4067175" y="5373688"/>
          <a:ext cx="43735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Rovnice" r:id="rId7" imgW="1422360" imgH="253800" progId="Equation.3">
                  <p:embed/>
                </p:oleObj>
              </mc:Choice>
              <mc:Fallback>
                <p:oleObj name="Rovnice" r:id="rId7" imgW="1422360" imgH="253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373688"/>
                        <a:ext cx="4373563" cy="7826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07950" y="6308725"/>
            <a:ext cx="8856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/>
              <a:t>Platí pro provozy se spotřebiči s přibližně stejným výkonem a účinností</a:t>
            </a:r>
            <a:r>
              <a:rPr lang="cs-CZ" altLang="cs-CZ" sz="2000" b="1" u="sng"/>
              <a:t> </a:t>
            </a:r>
            <a:endParaRPr lang="cs-CZ" altLang="cs-CZ" sz="2000" b="1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1484313"/>
            <a:ext cx="8713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97263" algn="l"/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3497263" algn="l"/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497263" algn="l"/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497263" algn="l"/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497263" algn="l"/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97263" algn="l"/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97263" algn="l"/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97263" algn="l"/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97263" algn="l"/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/>
              <a:t>Činitel náročnosti lze určit:	*	výpočtem (specifické provozy)</a:t>
            </a:r>
          </a:p>
          <a:p>
            <a:r>
              <a:rPr lang="cs-CZ" altLang="cs-CZ" sz="2000" b="1"/>
              <a:t>	*	z tabulek, norem, odborných materiálů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noFill/>
          <a:ln/>
        </p:spPr>
        <p:txBody>
          <a:bodyPr/>
          <a:lstStyle/>
          <a:p>
            <a:r>
              <a:rPr lang="cs-CZ" altLang="cs-CZ" b="1" u="sng"/>
              <a:t>Činitel náročnosti</a:t>
            </a:r>
            <a:r>
              <a:rPr lang="cs-CZ" altLang="cs-CZ" b="1"/>
              <a:t> - </a:t>
            </a:r>
            <a:r>
              <a:rPr lang="cs-CZ" altLang="cs-CZ" b="1">
                <a:sym typeface="Symbol" panose="05050102010706020507" pitchFamily="18" charset="2"/>
              </a:rPr>
              <a:t></a:t>
            </a:r>
          </a:p>
        </p:txBody>
      </p:sp>
      <p:grpSp>
        <p:nvGrpSpPr>
          <p:cNvPr id="17423" name="Group 15"/>
          <p:cNvGrpSpPr>
            <a:grpSpLocks/>
          </p:cNvGrpSpPr>
          <p:nvPr/>
        </p:nvGrpSpPr>
        <p:grpSpPr bwMode="auto">
          <a:xfrm>
            <a:off x="1692275" y="2363788"/>
            <a:ext cx="6264275" cy="4241800"/>
            <a:chOff x="1066" y="1489"/>
            <a:chExt cx="3946" cy="2672"/>
          </a:xfrm>
        </p:grpSpPr>
        <p:pic>
          <p:nvPicPr>
            <p:cNvPr id="17419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489"/>
              <a:ext cx="3946" cy="2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2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797"/>
              <a:ext cx="3946" cy="23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0825" y="1484313"/>
            <a:ext cx="87137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/>
              <a:t>František Fencl	Elektrický rozvod a průmyslová zařízení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	Praktikum z elektrotechniky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Koudelka	Elektrický rozvod v budovách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noFill/>
          <a:ln/>
        </p:spPr>
        <p:txBody>
          <a:bodyPr/>
          <a:lstStyle/>
          <a:p>
            <a:r>
              <a:rPr lang="cs-CZ" altLang="cs-CZ" b="1" u="sng"/>
              <a:t>Materiály</a:t>
            </a:r>
            <a:endParaRPr lang="cs-CZ" altLang="cs-CZ" b="1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625"/>
            <a:ext cx="8642350" cy="504056"/>
          </a:xfrm>
        </p:spPr>
        <p:txBody>
          <a:bodyPr/>
          <a:lstStyle/>
          <a:p>
            <a:r>
              <a:rPr lang="cs-CZ" altLang="cs-CZ" sz="2800" b="1" u="sng" dirty="0"/>
              <a:t>1. </a:t>
            </a:r>
            <a:r>
              <a:rPr lang="cs-CZ" altLang="cs-CZ" sz="2800" b="1" u="sng" dirty="0" smtClean="0"/>
              <a:t>stupeň </a:t>
            </a:r>
            <a:r>
              <a:rPr lang="cs-CZ" altLang="cs-CZ" sz="2800" b="1" u="sng" dirty="0"/>
              <a:t>důležitosti spotřeby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9512" y="646812"/>
            <a:ext cx="8784976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/>
              <a:t>Při výpadku těchto spotřebičů může dojít k ohrožení zdraví a života osob nebo následné škody představují velké ekonomické ztráty (přímé i nepřímé).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/>
              <a:t>Požadavek</a:t>
            </a:r>
            <a:r>
              <a:rPr lang="cs-CZ" altLang="cs-CZ" sz="2000" b="1" dirty="0"/>
              <a:t>: </a:t>
            </a:r>
            <a:r>
              <a:rPr lang="cs-CZ" altLang="cs-CZ" sz="2000" b="1" u="sng" dirty="0"/>
              <a:t>záložní, nezávislý zdroj elektrické energie</a:t>
            </a:r>
          </a:p>
          <a:p>
            <a:r>
              <a:rPr lang="cs-CZ" altLang="cs-CZ" sz="2000" b="1" dirty="0"/>
              <a:t>	-	záložní transformátor napájený z nezávislé (nadřazené) sítě</a:t>
            </a:r>
          </a:p>
          <a:p>
            <a:r>
              <a:rPr lang="cs-CZ" altLang="cs-CZ" sz="2000" b="1" dirty="0"/>
              <a:t>	-	motor-generátor </a:t>
            </a:r>
            <a:r>
              <a:rPr lang="cs-CZ" altLang="cs-CZ" sz="2000" b="1" dirty="0" smtClean="0"/>
              <a:t>(pouze ostrovní </a:t>
            </a:r>
            <a:r>
              <a:rPr lang="cs-CZ" altLang="cs-CZ" sz="2000" b="1" dirty="0"/>
              <a:t>provoz)</a:t>
            </a:r>
          </a:p>
          <a:p>
            <a:r>
              <a:rPr lang="cs-CZ" altLang="cs-CZ" sz="2000" b="1" dirty="0"/>
              <a:t>	-	kogenerační jednotka </a:t>
            </a:r>
            <a:r>
              <a:rPr lang="cs-CZ" altLang="cs-CZ" sz="2000" b="1" dirty="0" smtClean="0"/>
              <a:t>(přechod do ostrovního provozu)</a:t>
            </a:r>
            <a:endParaRPr lang="cs-CZ" altLang="cs-CZ" sz="2000" b="1" dirty="0"/>
          </a:p>
          <a:p>
            <a:r>
              <a:rPr lang="cs-CZ" altLang="cs-CZ" sz="2000" b="1" dirty="0"/>
              <a:t>	-	</a:t>
            </a:r>
            <a:r>
              <a:rPr lang="cs-CZ" altLang="cs-CZ" sz="2000" b="1" dirty="0" smtClean="0"/>
              <a:t>akumulátor</a:t>
            </a:r>
          </a:p>
          <a:p>
            <a:r>
              <a:rPr lang="cs-CZ" altLang="cs-CZ" sz="2000" b="1" dirty="0"/>
              <a:t>	</a:t>
            </a:r>
            <a:r>
              <a:rPr lang="cs-CZ" altLang="cs-CZ" sz="2000" b="1" dirty="0" smtClean="0"/>
              <a:t>-	UPS, DUPS</a:t>
            </a:r>
          </a:p>
          <a:p>
            <a:r>
              <a:rPr lang="cs-CZ" altLang="cs-CZ" sz="2000" b="1" dirty="0"/>
              <a:t>	-	elektrárna nezávislá na vnější soustavě (vodní elektrárna)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/>
              <a:t>Příklad </a:t>
            </a:r>
            <a:r>
              <a:rPr lang="cs-CZ" altLang="cs-CZ" sz="2400" b="1" u="sng" dirty="0" smtClean="0"/>
              <a:t>rozvodů pro </a:t>
            </a:r>
            <a:r>
              <a:rPr lang="cs-CZ" altLang="cs-CZ" sz="2400" b="1" u="sng" dirty="0"/>
              <a:t>1. stupně důležitosti</a:t>
            </a:r>
          </a:p>
          <a:p>
            <a:r>
              <a:rPr lang="cs-CZ" altLang="cs-CZ" sz="2000" b="1" dirty="0"/>
              <a:t>	-	zdravotnická zařízení s vybranými </a:t>
            </a:r>
            <a:r>
              <a:rPr lang="cs-CZ" altLang="cs-CZ" sz="2000" b="1" dirty="0" smtClean="0"/>
              <a:t>odděleními (operační sály, …)</a:t>
            </a:r>
            <a:endParaRPr lang="cs-CZ" altLang="cs-CZ" sz="2000" b="1" dirty="0"/>
          </a:p>
          <a:p>
            <a:r>
              <a:rPr lang="cs-CZ" altLang="cs-CZ" sz="2000" b="1" dirty="0"/>
              <a:t>	-	vysoké pece, hutě, sklářský průmysl</a:t>
            </a:r>
          </a:p>
          <a:p>
            <a:r>
              <a:rPr lang="cs-CZ" altLang="cs-CZ" sz="2400" b="1" u="sng" dirty="0"/>
              <a:t>Kritéria pro návrh záložního zdroje</a:t>
            </a:r>
          </a:p>
          <a:p>
            <a:r>
              <a:rPr lang="cs-CZ" altLang="cs-CZ" sz="2000" b="1" dirty="0"/>
              <a:t>	-	požadovaný výkon, napětí</a:t>
            </a:r>
          </a:p>
          <a:p>
            <a:r>
              <a:rPr lang="cs-CZ" altLang="cs-CZ" sz="2000" b="1" dirty="0"/>
              <a:t>	-	rychlost náběhu zdroje (okamžitě, sekundy, minuty)</a:t>
            </a:r>
          </a:p>
          <a:p>
            <a:r>
              <a:rPr lang="cs-CZ" altLang="cs-CZ" sz="2000" b="1" dirty="0"/>
              <a:t>	-	připojení záložního zdroje (většinou automaticky)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12997" r="9486" b="12997"/>
          <a:stretch>
            <a:fillRect/>
          </a:stretch>
        </p:blipFill>
        <p:spPr bwMode="auto">
          <a:xfrm>
            <a:off x="2124075" y="4149725"/>
            <a:ext cx="3529013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052513"/>
            <a:ext cx="4679950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598487"/>
          </a:xfrm>
        </p:spPr>
        <p:txBody>
          <a:bodyPr/>
          <a:lstStyle/>
          <a:p>
            <a:r>
              <a:rPr lang="cs-CZ" altLang="cs-CZ" sz="2800" b="1" u="sng"/>
              <a:t>1. stupně důležitosti spotřeby</a:t>
            </a:r>
          </a:p>
        </p:txBody>
      </p:sp>
      <p:pic>
        <p:nvPicPr>
          <p:cNvPr id="19461" name="Picture 5" descr="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4013"/>
            <a:ext cx="396240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79388" y="1052513"/>
            <a:ext cx="4211637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/>
              <a:t>Dieselagregát do výkonu 600kW 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795963" y="5157788"/>
            <a:ext cx="3240087" cy="1031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/>
              <a:t>Záložní transformátor, řídící jednotka do výkonu 2,2 MVA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79388" y="5332413"/>
            <a:ext cx="2089150" cy="1336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/>
              <a:t>Kogenerační jednotka + záložní zdroj energie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7" grpId="0" animBg="1"/>
      <p:bldP spid="19468" grpId="0" animBg="1"/>
      <p:bldP spid="194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</p:spPr>
        <p:txBody>
          <a:bodyPr/>
          <a:lstStyle/>
          <a:p>
            <a:r>
              <a:rPr lang="cs-CZ" altLang="cs-CZ" sz="2800" b="1" u="sng" dirty="0"/>
              <a:t>2. stupně důležitosti spotřeby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980728"/>
            <a:ext cx="856932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/>
              <a:t>Při výpadku dojde k omezení nebo zastavení výroby, ale nedochází k ohrožení zdraví ani velkým ekonomickým ztrátám. Dodávku je pokud možno zajistit, nevyžadují se ale nezávislé záložní </a:t>
            </a:r>
            <a:r>
              <a:rPr lang="cs-CZ" altLang="cs-CZ" sz="2000" b="1" dirty="0" smtClean="0"/>
              <a:t>zdroje. Je-li to možné, dodávka je obnovena v předepsaném čase. Středně velké organizace, města</a:t>
            </a:r>
            <a:endParaRPr lang="cs-CZ" altLang="cs-CZ" sz="2000" b="1" dirty="0"/>
          </a:p>
          <a:p>
            <a:pPr>
              <a:spcBef>
                <a:spcPct val="50000"/>
              </a:spcBef>
            </a:pPr>
            <a:r>
              <a:rPr lang="cs-CZ" altLang="cs-CZ" sz="2400" b="1" u="sng" dirty="0"/>
              <a:t>Požadavek</a:t>
            </a:r>
            <a:r>
              <a:rPr lang="cs-CZ" altLang="cs-CZ" sz="2000" b="1" dirty="0"/>
              <a:t>: </a:t>
            </a:r>
            <a:r>
              <a:rPr lang="cs-CZ" altLang="cs-CZ" sz="2000" b="1" u="sng" dirty="0"/>
              <a:t>záložní napájení</a:t>
            </a:r>
          </a:p>
          <a:p>
            <a:r>
              <a:rPr lang="cs-CZ" altLang="cs-CZ" sz="2000" b="1" dirty="0"/>
              <a:t>	-	napájení spotřebiče ze dvou stran (okružní vedení</a:t>
            </a:r>
            <a:r>
              <a:rPr lang="cs-CZ" altLang="cs-CZ" sz="2000" b="1" dirty="0" smtClean="0"/>
              <a:t>)</a:t>
            </a:r>
          </a:p>
          <a:p>
            <a:r>
              <a:rPr lang="cs-CZ" altLang="cs-CZ" sz="2000" b="1" dirty="0"/>
              <a:t>	</a:t>
            </a:r>
            <a:r>
              <a:rPr lang="cs-CZ" altLang="cs-CZ" sz="2000" b="1" dirty="0" smtClean="0"/>
              <a:t>-	zpravidla více transformátorů</a:t>
            </a:r>
            <a:endParaRPr lang="cs-CZ" altLang="cs-CZ" sz="2000" b="1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0825" y="3674149"/>
            <a:ext cx="8642350" cy="67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 u="sng" dirty="0"/>
              <a:t>3. stupně důležitosti spotřeby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0825" y="4365625"/>
            <a:ext cx="87136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/>
              <a:t>Zahrnují spotřeby a odběratele, u kterých dodávka elektrické energie nemusí být zajištěna zvláštními opatřeními (domácnosti, školy, </a:t>
            </a:r>
            <a:r>
              <a:rPr lang="cs-CZ" altLang="cs-CZ" sz="2000" b="1" dirty="0" smtClean="0"/>
              <a:t>úřady, obce) </a:t>
            </a:r>
            <a:endParaRPr lang="cs-CZ" altLang="cs-CZ" sz="2000" b="1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7950" y="5493469"/>
            <a:ext cx="8964613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/>
              <a:t>U některých odběratelů je kombinace různých stupňů důležitosti dodávky elektrické energie. „Životně důležité provozy“ jsou v 1. stupni, ostatní ve 2</a:t>
            </a:r>
            <a:r>
              <a:rPr lang="cs-CZ" altLang="cs-CZ" sz="2000" b="1" dirty="0" smtClean="0"/>
              <a:t>., </a:t>
            </a:r>
            <a:r>
              <a:rPr lang="cs-CZ" altLang="cs-CZ" sz="2000" b="1" dirty="0"/>
              <a:t>případně ve 3. stupni.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  <p:bldP spid="51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6632"/>
            <a:ext cx="8642350" cy="777875"/>
          </a:xfrm>
        </p:spPr>
        <p:txBody>
          <a:bodyPr/>
          <a:lstStyle/>
          <a:p>
            <a:r>
              <a:rPr lang="cs-CZ" altLang="cs-CZ" b="1" u="sng"/>
              <a:t>Stupně důležitosti spotřeby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4967"/>
            <a:ext cx="7848600" cy="524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3568" y="836712"/>
            <a:ext cx="4176018" cy="4022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/>
              <a:t>Napájení ze 2 nezávislých zdrojů</a:t>
            </a:r>
            <a:endParaRPr lang="cs-CZ" altLang="cs-CZ" sz="20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504" y="6328625"/>
            <a:ext cx="8892988" cy="3407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 b="1" dirty="0" smtClean="0"/>
              <a:t>V normálním stavu nejsou transformátory na výstupní straně propojeny (zkratové proudy)</a:t>
            </a:r>
            <a:endParaRPr lang="cs-CZ" alt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640"/>
            <a:ext cx="8642350" cy="1143000"/>
          </a:xfrm>
        </p:spPr>
        <p:txBody>
          <a:bodyPr/>
          <a:lstStyle/>
          <a:p>
            <a:r>
              <a:rPr lang="cs-CZ" altLang="cs-CZ" sz="4000" b="1" u="sng"/>
              <a:t>Požadavky na silnoproudý rozvod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1556792"/>
            <a:ext cx="842486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/>
              <a:t>3.	</a:t>
            </a:r>
            <a:r>
              <a:rPr lang="cs-CZ" altLang="cs-CZ" sz="2400" b="1" u="sng" dirty="0"/>
              <a:t>Přehlednost provozu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/>
              <a:t>*	přehledné uspořádání rozvodných zařízení</a:t>
            </a:r>
          </a:p>
          <a:p>
            <a:r>
              <a:rPr lang="cs-CZ" altLang="cs-CZ" sz="2000" b="1" dirty="0"/>
              <a:t>*	u nových a modernizovaných provozů se vyžaduje akustická a světelná signalizace poruchy</a:t>
            </a:r>
          </a:p>
          <a:p>
            <a:r>
              <a:rPr lang="cs-CZ" altLang="cs-CZ" sz="2000" b="1" dirty="0"/>
              <a:t>*	u automatických provozů se přehlednost týká i velínů a </a:t>
            </a:r>
            <a:r>
              <a:rPr lang="cs-CZ" altLang="cs-CZ" sz="2000" b="1" dirty="0" smtClean="0"/>
              <a:t>dozoren</a:t>
            </a:r>
            <a:endParaRPr lang="cs-CZ" altLang="cs-CZ" sz="2000" b="1" i="1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850" y="4149080"/>
            <a:ext cx="84248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/>
              <a:t>4.	</a:t>
            </a:r>
            <a:r>
              <a:rPr lang="cs-CZ" altLang="cs-CZ" sz="2400" b="1" u="sng" dirty="0"/>
              <a:t>Přizpůsobitelnost (variabilita) provozu</a:t>
            </a:r>
          </a:p>
          <a:p>
            <a:pPr>
              <a:spcBef>
                <a:spcPct val="50000"/>
              </a:spcBef>
            </a:pPr>
            <a:r>
              <a:rPr lang="cs-CZ" altLang="cs-CZ" sz="2000" b="1" i="1" dirty="0"/>
              <a:t>*	požaduje se zejména u nových lehkých provozů s výrobními linkami. Se změnou výrobní linky (výrobního programu) je nutné rychle upravit stávající rozvod.</a:t>
            </a:r>
          </a:p>
          <a:p>
            <a:r>
              <a:rPr lang="cs-CZ" altLang="cs-CZ" sz="2000" b="1" i="1" dirty="0"/>
              <a:t>*	výhodný je například přípojnicový rozvod, kabelové lávky a rošty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</p:spPr>
        <p:txBody>
          <a:bodyPr/>
          <a:lstStyle/>
          <a:p>
            <a:r>
              <a:rPr lang="cs-CZ" altLang="cs-CZ" sz="4000" b="1" u="sng"/>
              <a:t>Požadavky na silnoproudý rozvod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84248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/>
              <a:t>5.	</a:t>
            </a:r>
            <a:r>
              <a:rPr lang="cs-CZ" altLang="cs-CZ" sz="2400" b="1" u="sng" dirty="0"/>
              <a:t>Rychlé odstranění poruch </a:t>
            </a:r>
          </a:p>
          <a:p>
            <a:pPr>
              <a:spcBef>
                <a:spcPct val="50000"/>
              </a:spcBef>
            </a:pPr>
            <a:r>
              <a:rPr lang="cs-CZ" altLang="cs-CZ" sz="2000" b="1" i="1" dirty="0"/>
              <a:t>*	poruchy v rozvodu narušují plynulost výroby</a:t>
            </a:r>
          </a:p>
          <a:p>
            <a:r>
              <a:rPr lang="cs-CZ" altLang="cs-CZ" sz="2000" b="1" i="1" dirty="0"/>
              <a:t>*	prvotní podmínkou je minimalizace vzniku poruchy   </a:t>
            </a:r>
          </a:p>
          <a:p>
            <a:r>
              <a:rPr lang="cs-CZ" altLang="cs-CZ" sz="2000" b="1" dirty="0"/>
              <a:t>*	při vzniku poruchy je důležité:</a:t>
            </a:r>
          </a:p>
          <a:p>
            <a:r>
              <a:rPr lang="cs-CZ" altLang="cs-CZ" sz="2000" b="1" dirty="0"/>
              <a:t>	-	rychlé odpojení poškozené části rozvodu od napájení (ochrany, 	jištění) s požadavkem selektivity</a:t>
            </a:r>
          </a:p>
          <a:p>
            <a:r>
              <a:rPr lang="cs-CZ" altLang="cs-CZ" sz="2000" b="1" dirty="0"/>
              <a:t>	-	rychlá detekce poruchy (nalezení místa a příčiny poruchy)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3850" y="3789363"/>
            <a:ext cx="84248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/>
              <a:t>6.	</a:t>
            </a:r>
            <a:r>
              <a:rPr lang="cs-CZ" altLang="cs-CZ" sz="2400" b="1" u="sng"/>
              <a:t>Hospodárnost provozu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*	provoz rozvodu s maximální účinností s co nejmenšími ztrátami </a:t>
            </a:r>
          </a:p>
          <a:p>
            <a:r>
              <a:rPr lang="cs-CZ" altLang="cs-CZ" sz="2000" b="1"/>
              <a:t>*	správná volba průřezu s určitou rezervou</a:t>
            </a:r>
          </a:p>
          <a:p>
            <a:r>
              <a:rPr lang="cs-CZ" altLang="cs-CZ" sz="2000" b="1"/>
              <a:t>*	efektivně navržené výkony spotřebičů (jmenovité zátěže)</a:t>
            </a:r>
          </a:p>
          <a:p>
            <a:r>
              <a:rPr lang="cs-CZ" altLang="cs-CZ" sz="2000" b="1"/>
              <a:t>*	optimální volba tarifů</a:t>
            </a:r>
          </a:p>
          <a:p>
            <a:r>
              <a:rPr lang="cs-CZ" altLang="cs-CZ" sz="2000" b="1"/>
              <a:t>*	kompenzace účiníku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779912" y="116632"/>
            <a:ext cx="4968552" cy="792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 - </a:t>
            </a:r>
            <a:r>
              <a:rPr lang="cs-CZ" altLang="cs-CZ" sz="28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rozvodnice</a:t>
            </a:r>
            <a:endParaRPr lang="cs-CZ" altLang="cs-CZ" sz="2800" b="1" u="sng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cs-CZ" altLang="cs-CZ" sz="1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Ze zkušenosti revizních techniků</a:t>
            </a:r>
            <a:endParaRPr lang="cs-CZ" altLang="cs-CZ" sz="1400" b="1" u="sng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749" y="980728"/>
            <a:ext cx="5137571" cy="39604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04" y="116632"/>
            <a:ext cx="3001836" cy="37872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13" y="3906576"/>
            <a:ext cx="2164618" cy="2937696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 bwMode="auto">
          <a:xfrm>
            <a:off x="130004" y="116632"/>
            <a:ext cx="8633316" cy="6480720"/>
          </a:xfrm>
          <a:prstGeom prst="line">
            <a:avLst/>
          </a:prstGeom>
          <a:solidFill>
            <a:srgbClr val="FFFF99"/>
          </a:solidFill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9"/>
          <p:cNvCxnSpPr/>
          <p:nvPr/>
        </p:nvCxnSpPr>
        <p:spPr bwMode="auto">
          <a:xfrm flipH="1">
            <a:off x="323528" y="980728"/>
            <a:ext cx="8496944" cy="5616624"/>
          </a:xfrm>
          <a:prstGeom prst="line">
            <a:avLst/>
          </a:prstGeom>
          <a:solidFill>
            <a:srgbClr val="FFFF99"/>
          </a:solidFill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15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1347</Words>
  <Application>Microsoft Office PowerPoint</Application>
  <PresentationFormat>Předvádění na obrazovce (4:3)</PresentationFormat>
  <Paragraphs>159</Paragraphs>
  <Slides>22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Comic Sans MS</vt:lpstr>
      <vt:lpstr>Symbol</vt:lpstr>
      <vt:lpstr>Výchozí návrh</vt:lpstr>
      <vt:lpstr>Rovnice</vt:lpstr>
      <vt:lpstr>Průmyslové rozvody</vt:lpstr>
      <vt:lpstr>Požadavky na silnoproudý rozvod</vt:lpstr>
      <vt:lpstr>1. stupeň důležitosti spotřeby</vt:lpstr>
      <vt:lpstr>1. stupně důležitosti spotřeby</vt:lpstr>
      <vt:lpstr>2. stupně důležitosti spotřeby</vt:lpstr>
      <vt:lpstr>Stupně důležitosti spotřeby</vt:lpstr>
      <vt:lpstr>Požadavky na silnoproudý rozvod</vt:lpstr>
      <vt:lpstr>Požadavky na silnoproudý rozvod</vt:lpstr>
      <vt:lpstr>Prezentace aplikace PowerPoint</vt:lpstr>
      <vt:lpstr>Druhy silnoproudého rozvodu</vt:lpstr>
      <vt:lpstr>Druhy silnoproudého rozvodu</vt:lpstr>
      <vt:lpstr>Druhy silnoproudého rozvodu</vt:lpstr>
      <vt:lpstr>Prezentace aplikace PowerPoint</vt:lpstr>
      <vt:lpstr>Prezentace aplikace PowerPoint</vt:lpstr>
      <vt:lpstr>Prezentace aplikace PowerPoint</vt:lpstr>
      <vt:lpstr>Prezentace aplikace PowerPoint</vt:lpstr>
      <vt:lpstr>Druhy silnoproudého rozvodu</vt:lpstr>
      <vt:lpstr>Prezentace aplikace PowerPoint</vt:lpstr>
      <vt:lpstr>Návrh velikosti napájecího zdroje</vt:lpstr>
      <vt:lpstr>Prezentace aplikace PowerPoint</vt:lpstr>
      <vt:lpstr>Činitel náročnosti - 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Průmyslové rozvody</dc:title>
  <dc:creator>pe</dc:creator>
  <cp:lastModifiedBy>Ivo Petricek</cp:lastModifiedBy>
  <cp:revision>56</cp:revision>
  <dcterms:created xsi:type="dcterms:W3CDTF">2008-12-14T13:45:33Z</dcterms:created>
  <dcterms:modified xsi:type="dcterms:W3CDTF">2025-04-28T10:09:27Z</dcterms:modified>
</cp:coreProperties>
</file>