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56" r:id="rId2"/>
    <p:sldId id="257" r:id="rId3"/>
    <p:sldId id="312" r:id="rId4"/>
    <p:sldId id="322" r:id="rId5"/>
    <p:sldId id="313" r:id="rId6"/>
    <p:sldId id="258" r:id="rId7"/>
    <p:sldId id="259" r:id="rId8"/>
    <p:sldId id="302" r:id="rId9"/>
    <p:sldId id="303" r:id="rId10"/>
    <p:sldId id="260" r:id="rId11"/>
    <p:sldId id="263" r:id="rId12"/>
    <p:sldId id="304" r:id="rId13"/>
    <p:sldId id="311" r:id="rId14"/>
    <p:sldId id="318" r:id="rId15"/>
    <p:sldId id="319" r:id="rId16"/>
    <p:sldId id="320" r:id="rId17"/>
    <p:sldId id="306" r:id="rId18"/>
    <p:sldId id="314" r:id="rId19"/>
    <p:sldId id="261" r:id="rId20"/>
    <p:sldId id="308" r:id="rId21"/>
    <p:sldId id="324" r:id="rId22"/>
    <p:sldId id="262" r:id="rId23"/>
    <p:sldId id="264" r:id="rId24"/>
    <p:sldId id="276" r:id="rId25"/>
    <p:sldId id="275" r:id="rId26"/>
    <p:sldId id="265" r:id="rId27"/>
    <p:sldId id="267" r:id="rId28"/>
    <p:sldId id="295" r:id="rId29"/>
    <p:sldId id="323" r:id="rId30"/>
    <p:sldId id="268" r:id="rId31"/>
    <p:sldId id="269" r:id="rId32"/>
    <p:sldId id="270" r:id="rId33"/>
    <p:sldId id="298" r:id="rId34"/>
    <p:sldId id="293" r:id="rId35"/>
    <p:sldId id="274" r:id="rId36"/>
    <p:sldId id="271" r:id="rId37"/>
    <p:sldId id="317" r:id="rId38"/>
    <p:sldId id="301" r:id="rId39"/>
    <p:sldId id="277" r:id="rId40"/>
    <p:sldId id="309" r:id="rId41"/>
    <p:sldId id="316" r:id="rId42"/>
    <p:sldId id="315" r:id="rId43"/>
    <p:sldId id="278" r:id="rId44"/>
    <p:sldId id="285" r:id="rId45"/>
    <p:sldId id="288" r:id="rId46"/>
    <p:sldId id="291" r:id="rId47"/>
    <p:sldId id="321" r:id="rId48"/>
    <p:sldId id="296" r:id="rId4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E2869-CDCA-4B53-B1DB-D58621EF348E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EAF91-A676-47AB-8DA2-D76561C1E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39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EAF91-A676-47AB-8DA2-D76561C1E85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53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EAF91-A676-47AB-8DA2-D76561C1E85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52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EECFCD-4F30-4DCF-A5CA-5345808763E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FA745-52AB-45A7-9E0F-602BF3E9D5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29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AF33-6B3B-4D49-A85B-45BF03DDA7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695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BCD1AE-7687-43B3-BD20-6A588C8145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022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38390-4FA3-45E1-BA0B-FF62FA5871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490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F996-9CBE-4104-A8E7-75046CAE13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332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2018-3DF6-40E4-91D6-7671713352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831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7D8DE-BBC0-48A1-B22A-F8D9041432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43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44AD4-C813-474C-A673-51D53E6212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297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A8D0F-782F-4C92-BBF0-DA046DC3E1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452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AFE42-FB39-4D7A-96D7-39AC90B8FE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703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ACE03-2A75-4E40-93BA-3F4F6495F2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15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75270EF-FE20-4650-83C8-D099F84A36B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energy-climate-change-environment/standards-tools-and-labels/products-labelling-rules-and-requirements/energy-label-and-ecodesign/product-database_c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bydleni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4694" y="0"/>
            <a:ext cx="9119306" cy="6857999"/>
            <a:chOff x="24694" y="0"/>
            <a:chExt cx="9119306" cy="6857999"/>
          </a:xfrm>
        </p:grpSpPr>
        <p:pic>
          <p:nvPicPr>
            <p:cNvPr id="2053" name="Picture 5" descr="http://www.edb.cz/grmat/nabidky/21543x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4" y="0"/>
              <a:ext cx="9119306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79512" y="6165304"/>
              <a:ext cx="316790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265113" indent="-265113">
                <a:tabLst>
                  <a:tab pos="2060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31825">
                <a:tabLst>
                  <a:tab pos="2060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2060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2060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2060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060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060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060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060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cs-CZ" altLang="cs-CZ" sz="20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aktualizace </a:t>
              </a:r>
              <a:r>
                <a:rPr lang="cs-CZ" altLang="cs-CZ" sz="2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  <a:r>
                <a:rPr lang="cs-CZ" altLang="cs-CZ" sz="20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/2025</a:t>
              </a:r>
              <a:endParaRPr lang="cs-CZ" altLang="cs-CZ" sz="2000" u="sng" dirty="0">
                <a:solidFill>
                  <a:srgbClr val="000000"/>
                </a:solidFill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5" y="116632"/>
            <a:ext cx="8496944" cy="1440160"/>
          </a:xfrm>
          <a:solidFill>
            <a:schemeClr val="accent4">
              <a:lumMod val="90000"/>
              <a:alpha val="47000"/>
            </a:schemeClr>
          </a:solidFill>
        </p:spPr>
        <p:txBody>
          <a:bodyPr/>
          <a:lstStyle/>
          <a:p>
            <a:r>
              <a:rPr lang="cs-CZ" altLang="cs-CZ" b="1" u="sng" dirty="0">
                <a:solidFill>
                  <a:schemeClr val="bg2"/>
                </a:solidFill>
                <a:effectLst/>
              </a:rPr>
              <a:t>Rozvody v bytě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133003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Hlavní obvody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3850" y="1124744"/>
            <a:ext cx="8569325" cy="541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Silové obvody: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1.	Světelné obvody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2.	Zásuvkové obvody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3.	Ostatní obvody	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	* 	rozvody v koupelně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	*	sporák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	*	kuchyňská linka (dnes 2–3) obvody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	*	boiler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	*	akumulační kamna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	*	přímotop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	*	průtokový ohřívač </a:t>
            </a:r>
          </a:p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Datové rozvody: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1.	Sdělovací vedení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2.	</a:t>
            </a:r>
            <a:r>
              <a:rPr lang="cs-CZ" altLang="cs-CZ" sz="2200" dirty="0" smtClean="0">
                <a:solidFill>
                  <a:srgbClr val="000000"/>
                </a:solidFill>
              </a:rPr>
              <a:t>Internet (</a:t>
            </a:r>
            <a:r>
              <a:rPr lang="cs-CZ" altLang="cs-CZ" sz="2200" dirty="0" err="1" smtClean="0">
                <a:solidFill>
                  <a:srgbClr val="000000"/>
                </a:solidFill>
              </a:rPr>
              <a:t>wifi</a:t>
            </a:r>
            <a:r>
              <a:rPr lang="cs-CZ" altLang="cs-CZ" sz="2200" dirty="0" smtClean="0">
                <a:solidFill>
                  <a:srgbClr val="000000"/>
                </a:solidFill>
              </a:rPr>
              <a:t>), telekomunikace, zabezpečení, …</a:t>
            </a:r>
            <a:endParaRPr lang="cs-CZ" altLang="cs-CZ" sz="2200" dirty="0">
              <a:solidFill>
                <a:srgbClr val="000000"/>
              </a:solidFill>
            </a:endParaRPr>
          </a:p>
          <a:p>
            <a:r>
              <a:rPr lang="cs-CZ" altLang="cs-CZ" sz="2200" dirty="0">
                <a:solidFill>
                  <a:srgbClr val="000000"/>
                </a:solidFill>
              </a:rPr>
              <a:t>3.	Rozvody po sběrnici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7323137" cy="650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16632"/>
            <a:ext cx="3672408" cy="25202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zapojení podle staré normy - najděte rozdíly podle nové normy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16633"/>
            <a:ext cx="8352928" cy="648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zapojení bytového rozváděče podle staré normy</a:t>
            </a:r>
          </a:p>
          <a:p>
            <a:r>
              <a:rPr lang="cs-CZ" altLang="cs-CZ" sz="1400" b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www.poradte.cz/domacnost-a-bydleni/22075-spravnost-zapojeni.html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www.poradte.cz/picture/2013/110685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994721"/>
            <a:ext cx="8748464" cy="57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nky.lukaszafer.cz/upload/clanky/zapojeni-proudoveho-chranice/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5"/>
            <a:ext cx="89778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16633"/>
            <a:ext cx="8352928" cy="648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zapojení bytového rozváděče podle staré normy</a:t>
            </a:r>
          </a:p>
          <a:p>
            <a:r>
              <a:rPr lang="cs-CZ" altLang="cs-CZ" sz="1400" b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www.poradte.cz/domacnost-a-bydleni/22075-spravnost-zapojeni.html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16633"/>
            <a:ext cx="8352928" cy="648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zapojení bytového rozváděče</a:t>
            </a:r>
          </a:p>
          <a:p>
            <a:r>
              <a:rPr lang="cs-CZ" altLang="cs-CZ" sz="1400" b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https://www.oez.cz/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3" y="836712"/>
            <a:ext cx="8747574" cy="3868068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213" y="5229200"/>
            <a:ext cx="8622259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Ve všech obvodech, kde to přikazuje norma, je kombinovaný jistič-chránič.</a:t>
            </a:r>
          </a:p>
          <a:p>
            <a:pPr marL="0" indent="0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Ideální provedení z pohledu bezpečnosti a spolehlivosti, ale nejdražší varianta 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16633"/>
            <a:ext cx="8352928" cy="648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zapojení bytového rozváděče</a:t>
            </a:r>
          </a:p>
          <a:p>
            <a:r>
              <a:rPr lang="cs-CZ" altLang="cs-CZ" sz="1400" b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https://www.oez.cz/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205" y="4941168"/>
            <a:ext cx="8910291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Na vstupu je jeden chránič, který zahrnuje všechny „předepsané“ obvody. </a:t>
            </a:r>
          </a:p>
          <a:p>
            <a:pPr marL="0" indent="0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Nesplňuje podmínku samostatný chránič na každý světelný okruh.</a:t>
            </a:r>
          </a:p>
          <a:p>
            <a:pPr marL="0" indent="0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Nejlevnější, ale nejhorší varianta z pohledu spolehlivosti. Vadný chránič „odstaví“ téměř celý byt. Možný problém s průsakovými proudy 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2" y="980728"/>
            <a:ext cx="854669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16633"/>
            <a:ext cx="8352928" cy="648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zapojení bytového rozváděče</a:t>
            </a:r>
          </a:p>
          <a:p>
            <a:r>
              <a:rPr lang="cs-CZ" altLang="cs-CZ" sz="1400" b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https://www.oez.cz/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554" y="1196752"/>
            <a:ext cx="8910291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Optimální řešení</a:t>
            </a:r>
          </a:p>
          <a:p>
            <a:pPr marL="357188" indent="-357188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	na jeden trojfázový chránič připojit tři jednofázové zásuvkové rozvody (do každé fáze jeden)</a:t>
            </a:r>
          </a:p>
          <a:p>
            <a:pPr marL="357188" indent="-357188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	u světelných rozvodů použít na každý obvod kombinované chrániče - jističe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skuse.elektrika.cz/index.php?action=dlattach;topic=12573.0;attach=5892;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8710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116633"/>
            <a:ext cx="8352928" cy="648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zapojení rodinný dům</a:t>
            </a:r>
          </a:p>
          <a:p>
            <a:r>
              <a:rPr lang="cs-CZ" altLang="cs-CZ" sz="1400" b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zdroj: http://diskuse.elektrika.cz/index.php/topic,12573.html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116632"/>
            <a:ext cx="8352928" cy="7920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- bytové rozvodnice</a:t>
            </a:r>
          </a:p>
          <a:p>
            <a:r>
              <a:rPr lang="cs-CZ" altLang="cs-CZ" sz="14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http://www.rodel.cz/</a:t>
            </a:r>
            <a:endParaRPr lang="cs-CZ" altLang="cs-CZ" sz="1400" u="sng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5987" t="28979" r="26763" b="23771"/>
          <a:stretch/>
        </p:blipFill>
        <p:spPr>
          <a:xfrm>
            <a:off x="3635896" y="1052736"/>
            <a:ext cx="5376597" cy="40324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31867" t="21419" r="32696" b="16211"/>
          <a:stretch/>
        </p:blipFill>
        <p:spPr>
          <a:xfrm>
            <a:off x="107504" y="1378212"/>
            <a:ext cx="4117548" cy="54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188913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Světelné obvody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9388" y="1162050"/>
            <a:ext cx="8857108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Základní zásady:</a:t>
            </a:r>
          </a:p>
          <a:p>
            <a:pPr marL="182563" indent="-182563"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na jeden světelná okruh lze připojit jen tolik svítidel, aby </a:t>
            </a:r>
            <a:r>
              <a:rPr lang="cs-CZ" altLang="cs-CZ" sz="2000" dirty="0" smtClean="0">
                <a:solidFill>
                  <a:srgbClr val="000000"/>
                </a:solidFill>
              </a:rPr>
              <a:t>platilo I </a:t>
            </a:r>
            <a:r>
              <a:rPr lang="en-US" altLang="cs-CZ" sz="2000" dirty="0" smtClean="0">
                <a:solidFill>
                  <a:srgbClr val="000000"/>
                </a:solidFill>
              </a:rPr>
              <a:t>&lt;</a:t>
            </a: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I</a:t>
            </a:r>
            <a:r>
              <a:rPr lang="cs-CZ" altLang="cs-CZ" sz="2000" baseline="-25000" dirty="0" err="1" smtClean="0">
                <a:solidFill>
                  <a:srgbClr val="000000"/>
                </a:solidFill>
              </a:rPr>
              <a:t>nj</a:t>
            </a:r>
            <a:endParaRPr lang="cs-CZ" altLang="cs-CZ" sz="2000" baseline="-25000" dirty="0">
              <a:solidFill>
                <a:srgbClr val="000000"/>
              </a:solidFill>
            </a:endParaRPr>
          </a:p>
          <a:p>
            <a:pPr marL="182563" indent="-182563"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světelné zdroje se zvlášť nejistí</a:t>
            </a:r>
          </a:p>
          <a:p>
            <a:pPr marL="182563" indent="-182563"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tam, kde je to účelné, je vhodné instalovat dva nezávislé světelné okruhy (pro případ poruchy).</a:t>
            </a:r>
          </a:p>
          <a:p>
            <a:pPr marL="182563" indent="-182563"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spínače se umísťují u vchodových dveří na straně kliky ve výšce zhruba </a:t>
            </a:r>
            <a:r>
              <a:rPr lang="cs-CZ" altLang="cs-CZ" sz="2000" dirty="0" smtClean="0">
                <a:solidFill>
                  <a:srgbClr val="000000"/>
                </a:solidFill>
              </a:rPr>
              <a:t>1050 mm - </a:t>
            </a:r>
            <a:r>
              <a:rPr lang="cs-CZ" altLang="cs-CZ" sz="2000" u="sng" dirty="0" smtClean="0">
                <a:solidFill>
                  <a:srgbClr val="000000"/>
                </a:solidFill>
              </a:rPr>
              <a:t>doporučené, </a:t>
            </a:r>
            <a:r>
              <a:rPr lang="cs-CZ" altLang="cs-CZ" sz="2000" dirty="0" smtClean="0">
                <a:solidFill>
                  <a:srgbClr val="000000"/>
                </a:solidFill>
              </a:rPr>
              <a:t>výjimky </a:t>
            </a:r>
            <a:r>
              <a:rPr lang="cs-CZ" altLang="cs-CZ" sz="2000" dirty="0">
                <a:solidFill>
                  <a:srgbClr val="000000"/>
                </a:solidFill>
              </a:rPr>
              <a:t>– vozíčkáři, dětská </a:t>
            </a:r>
            <a:r>
              <a:rPr lang="cs-CZ" altLang="cs-CZ" sz="2000" dirty="0" smtClean="0">
                <a:solidFill>
                  <a:srgbClr val="000000"/>
                </a:solidFill>
              </a:rPr>
              <a:t>zařízení.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182563" indent="-182563"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maximální proud jistícího prvku jednoho světelného okruhu je 25 A, pro běžné domovní rozvody je nejčastější jištění 10 </a:t>
            </a:r>
            <a:r>
              <a:rPr lang="cs-CZ" altLang="cs-CZ" sz="2000" dirty="0" smtClean="0">
                <a:solidFill>
                  <a:srgbClr val="000000"/>
                </a:solidFill>
              </a:rPr>
              <a:t>nebo 6A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182563" indent="-182563"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u výbojových zdrojů světla – proud spínače by měl odpovídat 25% proudu svítidla (spékání kontaktů)</a:t>
            </a:r>
          </a:p>
          <a:p>
            <a:pPr marL="182563" indent="-182563"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na světelný obvod lze připojit max. 1 zásuvku v </a:t>
            </a:r>
            <a:r>
              <a:rPr lang="cs-CZ" altLang="cs-CZ" sz="2000" dirty="0" smtClean="0">
                <a:solidFill>
                  <a:srgbClr val="000000"/>
                </a:solidFill>
              </a:rPr>
              <a:t>místnosti (komora, …)</a:t>
            </a:r>
          </a:p>
          <a:p>
            <a:pPr marL="182563" indent="-182563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	při použití chráničů - jeden světelná obvod = jeden chránič (závazné od 8/2019), </a:t>
            </a:r>
            <a:r>
              <a:rPr lang="cs-CZ" altLang="cs-CZ" sz="2000" u="sng" dirty="0" smtClean="0">
                <a:solidFill>
                  <a:srgbClr val="FF0000"/>
                </a:solidFill>
              </a:rPr>
              <a:t>typ A (od 1. 1. 2025)</a:t>
            </a:r>
          </a:p>
          <a:p>
            <a:pPr marL="182563" indent="-182563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	pozor na zapínací proudové špičky LED, doporučena charakteristiky jističe a omezený počet svítidel na jeden okruh. 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Obecné informace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2988" y="1164954"/>
            <a:ext cx="662463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Bytový rozvod začíná v bytové rozvodnici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1844824"/>
            <a:ext cx="8713788" cy="443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u="sng" dirty="0">
                <a:solidFill>
                  <a:srgbClr val="000000"/>
                </a:solidFill>
              </a:rPr>
              <a:t>Podle technologie lze rozdělit bytové rozvody: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</a:t>
            </a:r>
            <a:r>
              <a:rPr lang="cs-CZ" altLang="cs-CZ" sz="2000" u="sng" dirty="0">
                <a:solidFill>
                  <a:srgbClr val="000000"/>
                </a:solidFill>
              </a:rPr>
              <a:t>klasické rozvody</a:t>
            </a:r>
            <a:r>
              <a:rPr lang="cs-CZ" altLang="cs-CZ" sz="2000" dirty="0">
                <a:solidFill>
                  <a:srgbClr val="000000"/>
                </a:solidFill>
              </a:rPr>
              <a:t> – ke každému spotřebiči ve vedeno pouze silové vedení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</a:t>
            </a:r>
            <a:r>
              <a:rPr lang="cs-CZ" altLang="cs-CZ" sz="2000" u="sng" dirty="0">
                <a:solidFill>
                  <a:srgbClr val="000000"/>
                </a:solidFill>
              </a:rPr>
              <a:t>rozvody po sběrnici</a:t>
            </a:r>
            <a:r>
              <a:rPr lang="cs-CZ" altLang="cs-CZ" sz="2000" dirty="0">
                <a:solidFill>
                  <a:srgbClr val="000000"/>
                </a:solidFill>
              </a:rPr>
              <a:t> – ke spotřebiči je vedeno silové </a:t>
            </a:r>
            <a:r>
              <a:rPr lang="cs-CZ" altLang="cs-CZ" sz="2000" dirty="0" smtClean="0">
                <a:solidFill>
                  <a:srgbClr val="000000"/>
                </a:solidFill>
              </a:rPr>
              <a:t>vedení (přes spínací prvek), </a:t>
            </a:r>
            <a:r>
              <a:rPr lang="cs-CZ" altLang="cs-CZ" sz="2000" dirty="0">
                <a:solidFill>
                  <a:srgbClr val="000000"/>
                </a:solidFill>
              </a:rPr>
              <a:t>ovládání spotřebiče je po sběrnici, programování na řídícím </a:t>
            </a:r>
            <a:r>
              <a:rPr lang="cs-CZ" altLang="cs-CZ" sz="2000" dirty="0" smtClean="0">
                <a:solidFill>
                  <a:srgbClr val="000000"/>
                </a:solidFill>
              </a:rPr>
              <a:t>modulu (řídící jednotka, PLC)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</a:t>
            </a:r>
            <a:r>
              <a:rPr lang="cs-CZ" altLang="cs-CZ" sz="2000" u="sng" dirty="0" smtClean="0">
                <a:solidFill>
                  <a:srgbClr val="000000"/>
                </a:solidFill>
              </a:rPr>
              <a:t>radiofrekvenčním </a:t>
            </a:r>
            <a:r>
              <a:rPr lang="cs-CZ" altLang="cs-CZ" sz="2000" u="sng" dirty="0">
                <a:solidFill>
                  <a:srgbClr val="000000"/>
                </a:solidFill>
              </a:rPr>
              <a:t>signálem</a:t>
            </a:r>
            <a:r>
              <a:rPr lang="cs-CZ" altLang="cs-CZ" sz="2000" dirty="0">
                <a:solidFill>
                  <a:srgbClr val="000000"/>
                </a:solidFill>
              </a:rPr>
              <a:t> – ke spotřebiči je vedeno silové </a:t>
            </a:r>
            <a:r>
              <a:rPr lang="cs-CZ" altLang="cs-CZ" sz="2000" dirty="0" smtClean="0">
                <a:solidFill>
                  <a:srgbClr val="000000"/>
                </a:solidFill>
              </a:rPr>
              <a:t>vedení (přes spínací prvek), </a:t>
            </a:r>
            <a:r>
              <a:rPr lang="cs-CZ" altLang="cs-CZ" sz="2000" dirty="0">
                <a:solidFill>
                  <a:srgbClr val="000000"/>
                </a:solidFill>
              </a:rPr>
              <a:t>ovládání přes modul </a:t>
            </a:r>
            <a:r>
              <a:rPr lang="cs-CZ" altLang="cs-CZ" sz="2000" dirty="0" smtClean="0">
                <a:solidFill>
                  <a:srgbClr val="000000"/>
                </a:solidFill>
              </a:rPr>
              <a:t>radiofrekvenčním signálem nebo silovým vedení (binární vstup).  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5397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	- 	programování přes centrální jednotku </a:t>
            </a:r>
            <a:r>
              <a:rPr lang="cs-CZ" altLang="cs-CZ" sz="2000" dirty="0" smtClean="0">
                <a:solidFill>
                  <a:srgbClr val="000000"/>
                </a:solidFill>
              </a:rPr>
              <a:t>(SMART, ROOM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manager</a:t>
            </a:r>
            <a:r>
              <a:rPr lang="cs-CZ" altLang="cs-CZ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  <a:tabLst>
                <a:tab pos="5397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-	počítač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tabLst>
                <a:tab pos="5397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	-	programování dílčích modulů	</a:t>
            </a:r>
            <a:endParaRPr lang="cs-CZ" altLang="cs-CZ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44624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Jištění světelných obvodů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388" y="836712"/>
            <a:ext cx="8857108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Příklad pro světelné obvody s </a:t>
            </a:r>
            <a:r>
              <a:rPr lang="cs-CZ" altLang="cs-CZ" u="sng" dirty="0" smtClean="0">
                <a:solidFill>
                  <a:srgbClr val="000000"/>
                </a:solidFill>
              </a:rPr>
              <a:t>LED (pro místnosti s větším počtem svítidel)</a:t>
            </a:r>
            <a:r>
              <a:rPr lang="cs-CZ" altLang="cs-CZ" sz="2000" u="sng" dirty="0" smtClean="0">
                <a:solidFill>
                  <a:srgbClr val="000000"/>
                </a:solidFill>
              </a:rPr>
              <a:t>:</a:t>
            </a:r>
            <a:endParaRPr lang="cs-CZ" altLang="cs-CZ" sz="2000" u="sng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- uvažován LED driver s výkonem 100W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1" y="1772816"/>
            <a:ext cx="8900938" cy="50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536" y="188640"/>
            <a:ext cx="82296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Jištění světelných obvodů</a:t>
            </a:r>
          </a:p>
          <a:p>
            <a:r>
              <a:rPr lang="cs-CZ" altLang="cs-CZ" sz="14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zdroj: https://www.oez.cz/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5709961"/>
            <a:ext cx="3528392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Samostatný jistič 10A/B + chránič 30mA/A - 3 moduly (54 mm) na jeden vývod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5964"/>
          <a:stretch/>
        </p:blipFill>
        <p:spPr>
          <a:xfrm>
            <a:off x="688085" y="1412776"/>
            <a:ext cx="7844355" cy="4176464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0" y="5723524"/>
            <a:ext cx="4248472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Kombinovaný jistič-chránič 10A/B, chránič 30mA/A - 1 modul (18 mm) na jeden vývod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spínačů</a:t>
            </a:r>
          </a:p>
        </p:txBody>
      </p:sp>
      <p:grpSp>
        <p:nvGrpSpPr>
          <p:cNvPr id="13345" name="Group 33"/>
          <p:cNvGrpSpPr>
            <a:grpSpLocks/>
          </p:cNvGrpSpPr>
          <p:nvPr/>
        </p:nvGrpSpPr>
        <p:grpSpPr bwMode="auto">
          <a:xfrm>
            <a:off x="539750" y="1809750"/>
            <a:ext cx="2378075" cy="3203575"/>
            <a:chOff x="340" y="1140"/>
            <a:chExt cx="1498" cy="2018"/>
          </a:xfrm>
        </p:grpSpPr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431" y="1253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340" y="3067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13325" name="Group 13"/>
            <p:cNvGrpSpPr>
              <a:grpSpLocks/>
            </p:cNvGrpSpPr>
            <p:nvPr/>
          </p:nvGrpSpPr>
          <p:grpSpPr bwMode="auto">
            <a:xfrm>
              <a:off x="1429" y="2432"/>
              <a:ext cx="363" cy="363"/>
              <a:chOff x="1610" y="2296"/>
              <a:chExt cx="363" cy="363"/>
            </a:xfrm>
          </p:grpSpPr>
          <p:sp>
            <p:nvSpPr>
              <p:cNvPr id="13322" name="Oval 10"/>
              <p:cNvSpPr>
                <a:spLocks noChangeArrowheads="1"/>
              </p:cNvSpPr>
              <p:nvPr/>
            </p:nvSpPr>
            <p:spPr bwMode="auto">
              <a:xfrm>
                <a:off x="1610" y="2296"/>
                <a:ext cx="363" cy="363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>
                <a:off x="1655" y="2341"/>
                <a:ext cx="272" cy="27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24" name="Line 12"/>
              <p:cNvSpPr>
                <a:spLocks noChangeShapeType="1"/>
              </p:cNvSpPr>
              <p:nvPr/>
            </p:nvSpPr>
            <p:spPr bwMode="auto">
              <a:xfrm flipH="1">
                <a:off x="1655" y="2341"/>
                <a:ext cx="272" cy="27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3331" name="Group 19"/>
            <p:cNvGrpSpPr>
              <a:grpSpLocks/>
            </p:cNvGrpSpPr>
            <p:nvPr/>
          </p:nvGrpSpPr>
          <p:grpSpPr bwMode="auto">
            <a:xfrm>
              <a:off x="793" y="1140"/>
              <a:ext cx="544" cy="180"/>
              <a:chOff x="476" y="3090"/>
              <a:chExt cx="544" cy="180"/>
            </a:xfrm>
          </p:grpSpPr>
          <p:sp>
            <p:nvSpPr>
              <p:cNvPr id="13326" name="Oval 14"/>
              <p:cNvSpPr>
                <a:spLocks noChangeArrowheads="1"/>
              </p:cNvSpPr>
              <p:nvPr/>
            </p:nvSpPr>
            <p:spPr bwMode="auto">
              <a:xfrm>
                <a:off x="567" y="3225"/>
                <a:ext cx="45" cy="4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27" name="Line 15"/>
              <p:cNvSpPr>
                <a:spLocks noChangeShapeType="1"/>
              </p:cNvSpPr>
              <p:nvPr/>
            </p:nvSpPr>
            <p:spPr bwMode="auto">
              <a:xfrm flipH="1">
                <a:off x="476" y="3248"/>
                <a:ext cx="9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 flipV="1">
                <a:off x="612" y="3113"/>
                <a:ext cx="227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29" name="Rectangle 17"/>
              <p:cNvSpPr>
                <a:spLocks noChangeArrowheads="1"/>
              </p:cNvSpPr>
              <p:nvPr/>
            </p:nvSpPr>
            <p:spPr bwMode="auto">
              <a:xfrm rot="3600000">
                <a:off x="748" y="3067"/>
                <a:ext cx="46" cy="91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30" name="Line 18"/>
              <p:cNvSpPr>
                <a:spLocks noChangeShapeType="1"/>
              </p:cNvSpPr>
              <p:nvPr/>
            </p:nvSpPr>
            <p:spPr bwMode="auto">
              <a:xfrm>
                <a:off x="839" y="3248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3339" name="Group 27"/>
            <p:cNvGrpSpPr>
              <a:grpSpLocks/>
            </p:cNvGrpSpPr>
            <p:nvPr/>
          </p:nvGrpSpPr>
          <p:grpSpPr bwMode="auto">
            <a:xfrm>
              <a:off x="1610" y="1519"/>
              <a:ext cx="228" cy="460"/>
              <a:chOff x="793" y="2743"/>
              <a:chExt cx="228" cy="460"/>
            </a:xfrm>
          </p:grpSpPr>
          <p:sp>
            <p:nvSpPr>
              <p:cNvPr id="13332" name="Oval 20"/>
              <p:cNvSpPr>
                <a:spLocks noChangeArrowheads="1"/>
              </p:cNvSpPr>
              <p:nvPr/>
            </p:nvSpPr>
            <p:spPr bwMode="auto">
              <a:xfrm>
                <a:off x="884" y="2886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auto">
              <a:xfrm>
                <a:off x="975" y="3112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>
                <a:off x="906" y="2743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38" name="Line 26"/>
              <p:cNvSpPr>
                <a:spLocks noChangeShapeType="1"/>
              </p:cNvSpPr>
              <p:nvPr/>
            </p:nvSpPr>
            <p:spPr bwMode="auto">
              <a:xfrm flipH="1">
                <a:off x="839" y="2931"/>
                <a:ext cx="67" cy="2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cxnSp>
          <p:nvCxnSpPr>
            <p:cNvPr id="13341" name="AutoShape 29"/>
            <p:cNvCxnSpPr>
              <a:cxnSpLocks noChangeShapeType="1"/>
              <a:endCxn id="13337" idx="0"/>
            </p:cNvCxnSpPr>
            <p:nvPr/>
          </p:nvCxnSpPr>
          <p:spPr bwMode="auto">
            <a:xfrm>
              <a:off x="1338" y="1298"/>
              <a:ext cx="385" cy="213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42" name="AutoShape 30"/>
            <p:cNvCxnSpPr>
              <a:cxnSpLocks noChangeShapeType="1"/>
              <a:stCxn id="13335" idx="3"/>
              <a:endCxn id="13322" idx="0"/>
            </p:cNvCxnSpPr>
            <p:nvPr/>
          </p:nvCxnSpPr>
          <p:spPr bwMode="auto">
            <a:xfrm flipH="1">
              <a:off x="1611" y="1936"/>
              <a:ext cx="6" cy="48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43" name="AutoShape 31"/>
            <p:cNvCxnSpPr>
              <a:cxnSpLocks noChangeShapeType="1"/>
              <a:stCxn id="13322" idx="4"/>
              <a:endCxn id="13321" idx="6"/>
            </p:cNvCxnSpPr>
            <p:nvPr/>
          </p:nvCxnSpPr>
          <p:spPr bwMode="auto">
            <a:xfrm rot="5400000">
              <a:off x="870" y="2372"/>
              <a:ext cx="310" cy="1172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H="1">
              <a:off x="521" y="1298"/>
              <a:ext cx="2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79388" y="5445125"/>
            <a:ext cx="28082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Vypínač</a:t>
            </a:r>
            <a:r>
              <a:rPr lang="cs-CZ" altLang="cs-CZ" sz="2000">
                <a:solidFill>
                  <a:srgbClr val="000000"/>
                </a:solidFill>
              </a:rPr>
              <a:t> – č. 1</a:t>
            </a:r>
          </a:p>
        </p:txBody>
      </p:sp>
      <p:sp>
        <p:nvSpPr>
          <p:cNvPr id="13401" name="Text Box 89"/>
          <p:cNvSpPr txBox="1">
            <a:spLocks noChangeArrowheads="1"/>
          </p:cNvSpPr>
          <p:nvPr/>
        </p:nvSpPr>
        <p:spPr bwMode="auto">
          <a:xfrm>
            <a:off x="2987675" y="5734050"/>
            <a:ext cx="5976938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u="sng">
                <a:solidFill>
                  <a:srgbClr val="000000"/>
                </a:solidFill>
              </a:rPr>
              <a:t>Sériový přepínač – č. 5</a:t>
            </a:r>
          </a:p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* ovládání dvou obvodů z jednoho místa</a:t>
            </a:r>
          </a:p>
        </p:txBody>
      </p:sp>
      <p:grpSp>
        <p:nvGrpSpPr>
          <p:cNvPr id="13412" name="Group 100"/>
          <p:cNvGrpSpPr>
            <a:grpSpLocks/>
          </p:cNvGrpSpPr>
          <p:nvPr/>
        </p:nvGrpSpPr>
        <p:grpSpPr bwMode="auto">
          <a:xfrm>
            <a:off x="4643438" y="1773238"/>
            <a:ext cx="3817937" cy="3203575"/>
            <a:chOff x="2925" y="1117"/>
            <a:chExt cx="2405" cy="2018"/>
          </a:xfrm>
        </p:grpSpPr>
        <p:grpSp>
          <p:nvGrpSpPr>
            <p:cNvPr id="13411" name="Group 99"/>
            <p:cNvGrpSpPr>
              <a:grpSpLocks/>
            </p:cNvGrpSpPr>
            <p:nvPr/>
          </p:nvGrpSpPr>
          <p:grpSpPr bwMode="auto">
            <a:xfrm>
              <a:off x="2925" y="1117"/>
              <a:ext cx="2405" cy="2018"/>
              <a:chOff x="2925" y="1117"/>
              <a:chExt cx="2405" cy="2018"/>
            </a:xfrm>
          </p:grpSpPr>
          <p:sp>
            <p:nvSpPr>
              <p:cNvPr id="13348" name="Oval 36"/>
              <p:cNvSpPr>
                <a:spLocks noChangeArrowheads="1"/>
              </p:cNvSpPr>
              <p:nvPr/>
            </p:nvSpPr>
            <p:spPr bwMode="auto">
              <a:xfrm>
                <a:off x="3016" y="1230"/>
                <a:ext cx="91" cy="91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49" name="Oval 37"/>
              <p:cNvSpPr>
                <a:spLocks noChangeArrowheads="1"/>
              </p:cNvSpPr>
              <p:nvPr/>
            </p:nvSpPr>
            <p:spPr bwMode="auto">
              <a:xfrm>
                <a:off x="2925" y="3044"/>
                <a:ext cx="91" cy="91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13350" name="Group 38"/>
              <p:cNvGrpSpPr>
                <a:grpSpLocks/>
              </p:cNvGrpSpPr>
              <p:nvPr/>
            </p:nvGrpSpPr>
            <p:grpSpPr bwMode="auto">
              <a:xfrm>
                <a:off x="4014" y="2398"/>
                <a:ext cx="363" cy="363"/>
                <a:chOff x="1610" y="2296"/>
                <a:chExt cx="363" cy="363"/>
              </a:xfrm>
            </p:grpSpPr>
            <p:sp>
              <p:nvSpPr>
                <p:cNvPr id="13351" name="Oval 39"/>
                <p:cNvSpPr>
                  <a:spLocks noChangeArrowheads="1"/>
                </p:cNvSpPr>
                <p:nvPr/>
              </p:nvSpPr>
              <p:spPr bwMode="auto">
                <a:xfrm>
                  <a:off x="1610" y="2296"/>
                  <a:ext cx="363" cy="363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52" name="Line 40"/>
                <p:cNvSpPr>
                  <a:spLocks noChangeShapeType="1"/>
                </p:cNvSpPr>
                <p:nvPr/>
              </p:nvSpPr>
              <p:spPr bwMode="auto">
                <a:xfrm>
                  <a:off x="1655" y="2341"/>
                  <a:ext cx="272" cy="2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5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655" y="2341"/>
                  <a:ext cx="272" cy="2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13354" name="Group 42"/>
              <p:cNvGrpSpPr>
                <a:grpSpLocks/>
              </p:cNvGrpSpPr>
              <p:nvPr/>
            </p:nvGrpSpPr>
            <p:grpSpPr bwMode="auto">
              <a:xfrm>
                <a:off x="3378" y="1117"/>
                <a:ext cx="544" cy="180"/>
                <a:chOff x="476" y="3090"/>
                <a:chExt cx="544" cy="180"/>
              </a:xfrm>
            </p:grpSpPr>
            <p:sp>
              <p:nvSpPr>
                <p:cNvPr id="13355" name="Oval 43"/>
                <p:cNvSpPr>
                  <a:spLocks noChangeArrowheads="1"/>
                </p:cNvSpPr>
                <p:nvPr/>
              </p:nvSpPr>
              <p:spPr bwMode="auto">
                <a:xfrm>
                  <a:off x="567" y="3225"/>
                  <a:ext cx="45" cy="45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56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76" y="3248"/>
                  <a:ext cx="9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5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612" y="3113"/>
                  <a:ext cx="227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58" name="Rectangle 46"/>
                <p:cNvSpPr>
                  <a:spLocks noChangeArrowheads="1"/>
                </p:cNvSpPr>
                <p:nvPr/>
              </p:nvSpPr>
              <p:spPr bwMode="auto">
                <a:xfrm rot="3600000">
                  <a:off x="748" y="3067"/>
                  <a:ext cx="46" cy="91"/>
                </a:xfrm>
                <a:prstGeom prst="rect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59" name="Line 47"/>
                <p:cNvSpPr>
                  <a:spLocks noChangeShapeType="1"/>
                </p:cNvSpPr>
                <p:nvPr/>
              </p:nvSpPr>
              <p:spPr bwMode="auto">
                <a:xfrm>
                  <a:off x="839" y="3248"/>
                  <a:ext cx="18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13360" name="Group 48"/>
              <p:cNvGrpSpPr>
                <a:grpSpLocks/>
              </p:cNvGrpSpPr>
              <p:nvPr/>
            </p:nvGrpSpPr>
            <p:grpSpPr bwMode="auto">
              <a:xfrm>
                <a:off x="4195" y="1496"/>
                <a:ext cx="228" cy="460"/>
                <a:chOff x="793" y="2743"/>
                <a:chExt cx="228" cy="460"/>
              </a:xfrm>
            </p:grpSpPr>
            <p:sp>
              <p:nvSpPr>
                <p:cNvPr id="13361" name="Oval 49"/>
                <p:cNvSpPr>
                  <a:spLocks noChangeArrowheads="1"/>
                </p:cNvSpPr>
                <p:nvPr/>
              </p:nvSpPr>
              <p:spPr bwMode="auto">
                <a:xfrm>
                  <a:off x="884" y="2886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62" name="Oval 50"/>
                <p:cNvSpPr>
                  <a:spLocks noChangeArrowheads="1"/>
                </p:cNvSpPr>
                <p:nvPr/>
              </p:nvSpPr>
              <p:spPr bwMode="auto">
                <a:xfrm>
                  <a:off x="793" y="3113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63" name="Oval 51"/>
                <p:cNvSpPr>
                  <a:spLocks noChangeArrowheads="1"/>
                </p:cNvSpPr>
                <p:nvPr/>
              </p:nvSpPr>
              <p:spPr bwMode="auto">
                <a:xfrm>
                  <a:off x="975" y="3112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64" name="Line 52"/>
                <p:cNvSpPr>
                  <a:spLocks noChangeShapeType="1"/>
                </p:cNvSpPr>
                <p:nvPr/>
              </p:nvSpPr>
              <p:spPr bwMode="auto">
                <a:xfrm>
                  <a:off x="906" y="2743"/>
                  <a:ext cx="0" cy="13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65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839" y="2931"/>
                  <a:ext cx="67" cy="2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cxnSp>
            <p:nvCxnSpPr>
              <p:cNvPr id="13366" name="AutoShape 54"/>
              <p:cNvCxnSpPr>
                <a:cxnSpLocks noChangeShapeType="1"/>
                <a:endCxn id="13364" idx="0"/>
              </p:cNvCxnSpPr>
              <p:nvPr/>
            </p:nvCxnSpPr>
            <p:spPr bwMode="auto">
              <a:xfrm>
                <a:off x="3923" y="1275"/>
                <a:ext cx="385" cy="21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67" name="AutoShape 55"/>
              <p:cNvCxnSpPr>
                <a:cxnSpLocks noChangeShapeType="1"/>
                <a:stCxn id="13362" idx="3"/>
                <a:endCxn id="13351" idx="0"/>
              </p:cNvCxnSpPr>
              <p:nvPr/>
            </p:nvCxnSpPr>
            <p:spPr bwMode="auto">
              <a:xfrm flipH="1">
                <a:off x="4196" y="1913"/>
                <a:ext cx="6" cy="477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68" name="AutoShape 56"/>
              <p:cNvCxnSpPr>
                <a:cxnSpLocks noChangeShapeType="1"/>
                <a:stCxn id="13351" idx="4"/>
                <a:endCxn id="13349" idx="6"/>
              </p:cNvCxnSpPr>
              <p:nvPr/>
            </p:nvCxnSpPr>
            <p:spPr bwMode="auto">
              <a:xfrm rot="5400000">
                <a:off x="3449" y="2344"/>
                <a:ext cx="321" cy="1172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369" name="Line 57"/>
              <p:cNvSpPr>
                <a:spLocks noChangeShapeType="1"/>
              </p:cNvSpPr>
              <p:nvPr/>
            </p:nvSpPr>
            <p:spPr bwMode="auto">
              <a:xfrm flipH="1">
                <a:off x="3106" y="1275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13393" name="Group 81"/>
              <p:cNvGrpSpPr>
                <a:grpSpLocks/>
              </p:cNvGrpSpPr>
              <p:nvPr/>
            </p:nvGrpSpPr>
            <p:grpSpPr bwMode="auto">
              <a:xfrm>
                <a:off x="4967" y="2398"/>
                <a:ext cx="363" cy="363"/>
                <a:chOff x="1610" y="2296"/>
                <a:chExt cx="363" cy="363"/>
              </a:xfrm>
            </p:grpSpPr>
            <p:sp>
              <p:nvSpPr>
                <p:cNvPr id="13394" name="Oval 82"/>
                <p:cNvSpPr>
                  <a:spLocks noChangeArrowheads="1"/>
                </p:cNvSpPr>
                <p:nvPr/>
              </p:nvSpPr>
              <p:spPr bwMode="auto">
                <a:xfrm>
                  <a:off x="1610" y="2296"/>
                  <a:ext cx="363" cy="363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95" name="Line 83"/>
                <p:cNvSpPr>
                  <a:spLocks noChangeShapeType="1"/>
                </p:cNvSpPr>
                <p:nvPr/>
              </p:nvSpPr>
              <p:spPr bwMode="auto">
                <a:xfrm>
                  <a:off x="1655" y="2341"/>
                  <a:ext cx="272" cy="2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39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655" y="2341"/>
                  <a:ext cx="272" cy="2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3398" name="Freeform 86"/>
              <p:cNvSpPr>
                <a:spLocks/>
              </p:cNvSpPr>
              <p:nvPr/>
            </p:nvSpPr>
            <p:spPr bwMode="auto">
              <a:xfrm>
                <a:off x="4195" y="2772"/>
                <a:ext cx="953" cy="317"/>
              </a:xfrm>
              <a:custGeom>
                <a:avLst/>
                <a:gdLst>
                  <a:gd name="T0" fmla="*/ 0 w 953"/>
                  <a:gd name="T1" fmla="*/ 317 h 317"/>
                  <a:gd name="T2" fmla="*/ 953 w 953"/>
                  <a:gd name="T3" fmla="*/ 317 h 317"/>
                  <a:gd name="T4" fmla="*/ 953 w 953"/>
                  <a:gd name="T5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3" h="317">
                    <a:moveTo>
                      <a:pt x="0" y="317"/>
                    </a:moveTo>
                    <a:lnTo>
                      <a:pt x="953" y="317"/>
                    </a:lnTo>
                    <a:lnTo>
                      <a:pt x="953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399" name="Freeform 87"/>
              <p:cNvSpPr>
                <a:spLocks/>
              </p:cNvSpPr>
              <p:nvPr/>
            </p:nvSpPr>
            <p:spPr bwMode="auto">
              <a:xfrm>
                <a:off x="4513" y="1888"/>
                <a:ext cx="635" cy="510"/>
              </a:xfrm>
              <a:custGeom>
                <a:avLst/>
                <a:gdLst>
                  <a:gd name="T0" fmla="*/ 0 w 756"/>
                  <a:gd name="T1" fmla="*/ 0 h 476"/>
                  <a:gd name="T2" fmla="*/ 0 w 756"/>
                  <a:gd name="T3" fmla="*/ 165 h 476"/>
                  <a:gd name="T4" fmla="*/ 756 w 756"/>
                  <a:gd name="T5" fmla="*/ 185 h 476"/>
                  <a:gd name="T6" fmla="*/ 756 w 756"/>
                  <a:gd name="T7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6" h="476">
                    <a:moveTo>
                      <a:pt x="0" y="0"/>
                    </a:moveTo>
                    <a:lnTo>
                      <a:pt x="0" y="165"/>
                    </a:lnTo>
                    <a:lnTo>
                      <a:pt x="756" y="185"/>
                    </a:lnTo>
                    <a:lnTo>
                      <a:pt x="756" y="476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400" name="Oval 88"/>
              <p:cNvSpPr>
                <a:spLocks noChangeArrowheads="1"/>
              </p:cNvSpPr>
              <p:nvPr/>
            </p:nvSpPr>
            <p:spPr bwMode="auto">
              <a:xfrm>
                <a:off x="4150" y="3044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3403" name="Group 91"/>
            <p:cNvGrpSpPr>
              <a:grpSpLocks/>
            </p:cNvGrpSpPr>
            <p:nvPr/>
          </p:nvGrpSpPr>
          <p:grpSpPr bwMode="auto">
            <a:xfrm>
              <a:off x="4512" y="1503"/>
              <a:ext cx="228" cy="460"/>
              <a:chOff x="793" y="2743"/>
              <a:chExt cx="228" cy="460"/>
            </a:xfrm>
          </p:grpSpPr>
          <p:sp>
            <p:nvSpPr>
              <p:cNvPr id="13404" name="Oval 92"/>
              <p:cNvSpPr>
                <a:spLocks noChangeArrowheads="1"/>
              </p:cNvSpPr>
              <p:nvPr/>
            </p:nvSpPr>
            <p:spPr bwMode="auto">
              <a:xfrm>
                <a:off x="884" y="2886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405" name="Oval 93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406" name="Oval 94"/>
              <p:cNvSpPr>
                <a:spLocks noChangeArrowheads="1"/>
              </p:cNvSpPr>
              <p:nvPr/>
            </p:nvSpPr>
            <p:spPr bwMode="auto">
              <a:xfrm>
                <a:off x="975" y="3112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407" name="Line 95"/>
              <p:cNvSpPr>
                <a:spLocks noChangeShapeType="1"/>
              </p:cNvSpPr>
              <p:nvPr/>
            </p:nvSpPr>
            <p:spPr bwMode="auto">
              <a:xfrm>
                <a:off x="906" y="2743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408" name="Line 96"/>
              <p:cNvSpPr>
                <a:spLocks noChangeShapeType="1"/>
              </p:cNvSpPr>
              <p:nvPr/>
            </p:nvSpPr>
            <p:spPr bwMode="auto">
              <a:xfrm flipH="1">
                <a:off x="839" y="2931"/>
                <a:ext cx="67" cy="2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13409" name="Line 97"/>
            <p:cNvSpPr>
              <a:spLocks noChangeShapeType="1"/>
            </p:cNvSpPr>
            <p:nvPr/>
          </p:nvSpPr>
          <p:spPr bwMode="auto">
            <a:xfrm flipH="1">
              <a:off x="4309" y="1503"/>
              <a:ext cx="3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3410" name="Oval 98"/>
            <p:cNvSpPr>
              <a:spLocks noChangeArrowheads="1"/>
            </p:cNvSpPr>
            <p:nvPr/>
          </p:nvSpPr>
          <p:spPr bwMode="auto">
            <a:xfrm>
              <a:off x="4264" y="1457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pic>
        <p:nvPicPr>
          <p:cNvPr id="67" name="Obrázek 66"/>
          <p:cNvPicPr/>
          <p:nvPr/>
        </p:nvPicPr>
        <p:blipFill rotWithShape="1">
          <a:blip r:embed="rId2"/>
          <a:srcRect l="70404" t="27074" r="22933" b="64981"/>
          <a:stretch/>
        </p:blipFill>
        <p:spPr bwMode="auto">
          <a:xfrm>
            <a:off x="7883524" y="1990965"/>
            <a:ext cx="693892" cy="658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46" grpId="0"/>
      <p:bldP spid="13401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spínačů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971550" y="5445125"/>
            <a:ext cx="7129463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u="sng">
                <a:solidFill>
                  <a:srgbClr val="000000"/>
                </a:solidFill>
              </a:rPr>
              <a:t>Střídavý přepínač (schodišťový) - č. 6</a:t>
            </a:r>
          </a:p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* ovládání jednoho odvodu ze dvou míst *</a:t>
            </a:r>
          </a:p>
        </p:txBody>
      </p:sp>
      <p:grpSp>
        <p:nvGrpSpPr>
          <p:cNvPr id="15437" name="Group 77"/>
          <p:cNvGrpSpPr>
            <a:grpSpLocks/>
          </p:cNvGrpSpPr>
          <p:nvPr/>
        </p:nvGrpSpPr>
        <p:grpSpPr bwMode="auto">
          <a:xfrm>
            <a:off x="1474788" y="1809750"/>
            <a:ext cx="6626225" cy="3203575"/>
            <a:chOff x="929" y="1140"/>
            <a:chExt cx="4174" cy="2018"/>
          </a:xfrm>
        </p:grpSpPr>
        <p:cxnSp>
          <p:nvCxnSpPr>
            <p:cNvPr id="15430" name="AutoShape 70"/>
            <p:cNvCxnSpPr>
              <a:cxnSpLocks noChangeShapeType="1"/>
              <a:stCxn id="15421" idx="4"/>
              <a:endCxn id="15378" idx="4"/>
            </p:cNvCxnSpPr>
            <p:nvPr/>
          </p:nvCxnSpPr>
          <p:spPr bwMode="auto">
            <a:xfrm rot="16200000" flipV="1">
              <a:off x="3150" y="1015"/>
              <a:ext cx="5" cy="1861"/>
            </a:xfrm>
            <a:prstGeom prst="bentConnector3">
              <a:avLst>
                <a:gd name="adj1" fmla="val -708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436" name="Group 76"/>
            <p:cNvGrpSpPr>
              <a:grpSpLocks/>
            </p:cNvGrpSpPr>
            <p:nvPr/>
          </p:nvGrpSpPr>
          <p:grpSpPr bwMode="auto">
            <a:xfrm>
              <a:off x="929" y="1140"/>
              <a:ext cx="4174" cy="2018"/>
              <a:chOff x="929" y="1140"/>
              <a:chExt cx="4174" cy="2018"/>
            </a:xfrm>
          </p:grpSpPr>
          <p:sp>
            <p:nvSpPr>
              <p:cNvPr id="15364" name="Oval 4"/>
              <p:cNvSpPr>
                <a:spLocks noChangeArrowheads="1"/>
              </p:cNvSpPr>
              <p:nvPr/>
            </p:nvSpPr>
            <p:spPr bwMode="auto">
              <a:xfrm>
                <a:off x="1020" y="1253"/>
                <a:ext cx="91" cy="91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5365" name="Oval 5"/>
              <p:cNvSpPr>
                <a:spLocks noChangeArrowheads="1"/>
              </p:cNvSpPr>
              <p:nvPr/>
            </p:nvSpPr>
            <p:spPr bwMode="auto">
              <a:xfrm>
                <a:off x="929" y="3067"/>
                <a:ext cx="91" cy="91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15366" name="Group 6"/>
              <p:cNvGrpSpPr>
                <a:grpSpLocks/>
              </p:cNvGrpSpPr>
              <p:nvPr/>
            </p:nvGrpSpPr>
            <p:grpSpPr bwMode="auto">
              <a:xfrm>
                <a:off x="4740" y="1661"/>
                <a:ext cx="363" cy="363"/>
                <a:chOff x="1610" y="2296"/>
                <a:chExt cx="363" cy="363"/>
              </a:xfrm>
            </p:grpSpPr>
            <p:sp>
              <p:nvSpPr>
                <p:cNvPr id="15367" name="Oval 7"/>
                <p:cNvSpPr>
                  <a:spLocks noChangeArrowheads="1"/>
                </p:cNvSpPr>
                <p:nvPr/>
              </p:nvSpPr>
              <p:spPr bwMode="auto">
                <a:xfrm>
                  <a:off x="1610" y="2296"/>
                  <a:ext cx="363" cy="363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68" name="Line 8"/>
                <p:cNvSpPr>
                  <a:spLocks noChangeShapeType="1"/>
                </p:cNvSpPr>
                <p:nvPr/>
              </p:nvSpPr>
              <p:spPr bwMode="auto">
                <a:xfrm>
                  <a:off x="1655" y="2341"/>
                  <a:ext cx="272" cy="2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69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655" y="2341"/>
                  <a:ext cx="272" cy="2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15370" name="Group 10"/>
              <p:cNvGrpSpPr>
                <a:grpSpLocks/>
              </p:cNvGrpSpPr>
              <p:nvPr/>
            </p:nvGrpSpPr>
            <p:grpSpPr bwMode="auto">
              <a:xfrm>
                <a:off x="1382" y="1140"/>
                <a:ext cx="544" cy="180"/>
                <a:chOff x="476" y="3090"/>
                <a:chExt cx="544" cy="180"/>
              </a:xfrm>
            </p:grpSpPr>
            <p:sp>
              <p:nvSpPr>
                <p:cNvPr id="15371" name="Oval 11"/>
                <p:cNvSpPr>
                  <a:spLocks noChangeArrowheads="1"/>
                </p:cNvSpPr>
                <p:nvPr/>
              </p:nvSpPr>
              <p:spPr bwMode="auto">
                <a:xfrm>
                  <a:off x="567" y="3225"/>
                  <a:ext cx="45" cy="45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7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76" y="3248"/>
                  <a:ext cx="9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7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612" y="3113"/>
                  <a:ext cx="227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74" name="Rectangle 14"/>
                <p:cNvSpPr>
                  <a:spLocks noChangeArrowheads="1"/>
                </p:cNvSpPr>
                <p:nvPr/>
              </p:nvSpPr>
              <p:spPr bwMode="auto">
                <a:xfrm rot="3600000">
                  <a:off x="748" y="3067"/>
                  <a:ext cx="46" cy="91"/>
                </a:xfrm>
                <a:prstGeom prst="rect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75" name="Line 15"/>
                <p:cNvSpPr>
                  <a:spLocks noChangeShapeType="1"/>
                </p:cNvSpPr>
                <p:nvPr/>
              </p:nvSpPr>
              <p:spPr bwMode="auto">
                <a:xfrm>
                  <a:off x="839" y="3248"/>
                  <a:ext cx="18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15376" name="Group 16"/>
              <p:cNvGrpSpPr>
                <a:grpSpLocks/>
              </p:cNvGrpSpPr>
              <p:nvPr/>
            </p:nvGrpSpPr>
            <p:grpSpPr bwMode="auto">
              <a:xfrm>
                <a:off x="2199" y="1519"/>
                <a:ext cx="228" cy="460"/>
                <a:chOff x="793" y="2743"/>
                <a:chExt cx="228" cy="460"/>
              </a:xfrm>
            </p:grpSpPr>
            <p:sp>
              <p:nvSpPr>
                <p:cNvPr id="15377" name="Oval 17"/>
                <p:cNvSpPr>
                  <a:spLocks noChangeArrowheads="1"/>
                </p:cNvSpPr>
                <p:nvPr/>
              </p:nvSpPr>
              <p:spPr bwMode="auto">
                <a:xfrm>
                  <a:off x="884" y="2886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78" name="Oval 18"/>
                <p:cNvSpPr>
                  <a:spLocks noChangeArrowheads="1"/>
                </p:cNvSpPr>
                <p:nvPr/>
              </p:nvSpPr>
              <p:spPr bwMode="auto">
                <a:xfrm>
                  <a:off x="793" y="3113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975" y="3112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80" name="Line 20"/>
                <p:cNvSpPr>
                  <a:spLocks noChangeShapeType="1"/>
                </p:cNvSpPr>
                <p:nvPr/>
              </p:nvSpPr>
              <p:spPr bwMode="auto">
                <a:xfrm>
                  <a:off x="906" y="2743"/>
                  <a:ext cx="0" cy="13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38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39" y="2931"/>
                  <a:ext cx="67" cy="2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cxnSp>
            <p:nvCxnSpPr>
              <p:cNvPr id="15382" name="AutoShape 22"/>
              <p:cNvCxnSpPr>
                <a:cxnSpLocks noChangeShapeType="1"/>
                <a:endCxn id="15380" idx="0"/>
              </p:cNvCxnSpPr>
              <p:nvPr/>
            </p:nvCxnSpPr>
            <p:spPr bwMode="auto">
              <a:xfrm>
                <a:off x="1927" y="1298"/>
                <a:ext cx="385" cy="21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84" name="AutoShape 24"/>
              <p:cNvCxnSpPr>
                <a:cxnSpLocks noChangeShapeType="1"/>
                <a:stCxn id="15367" idx="4"/>
                <a:endCxn id="15365" idx="6"/>
              </p:cNvCxnSpPr>
              <p:nvPr/>
            </p:nvCxnSpPr>
            <p:spPr bwMode="auto">
              <a:xfrm rot="5400000">
                <a:off x="2434" y="626"/>
                <a:ext cx="1081" cy="3894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385" name="Line 25"/>
              <p:cNvSpPr>
                <a:spLocks noChangeShapeType="1"/>
              </p:cNvSpPr>
              <p:nvPr/>
            </p:nvSpPr>
            <p:spPr bwMode="auto">
              <a:xfrm flipH="1">
                <a:off x="1110" y="1298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15418" name="Group 58"/>
              <p:cNvGrpSpPr>
                <a:grpSpLocks/>
              </p:cNvGrpSpPr>
              <p:nvPr/>
            </p:nvGrpSpPr>
            <p:grpSpPr bwMode="auto">
              <a:xfrm>
                <a:off x="3878" y="1525"/>
                <a:ext cx="228" cy="460"/>
                <a:chOff x="793" y="2743"/>
                <a:chExt cx="228" cy="460"/>
              </a:xfrm>
            </p:grpSpPr>
            <p:sp>
              <p:nvSpPr>
                <p:cNvPr id="15419" name="Oval 59"/>
                <p:cNvSpPr>
                  <a:spLocks noChangeArrowheads="1"/>
                </p:cNvSpPr>
                <p:nvPr/>
              </p:nvSpPr>
              <p:spPr bwMode="auto">
                <a:xfrm>
                  <a:off x="884" y="2886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420" name="Oval 60"/>
                <p:cNvSpPr>
                  <a:spLocks noChangeArrowheads="1"/>
                </p:cNvSpPr>
                <p:nvPr/>
              </p:nvSpPr>
              <p:spPr bwMode="auto">
                <a:xfrm>
                  <a:off x="793" y="3113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421" name="Oval 61"/>
                <p:cNvSpPr>
                  <a:spLocks noChangeArrowheads="1"/>
                </p:cNvSpPr>
                <p:nvPr/>
              </p:nvSpPr>
              <p:spPr bwMode="auto">
                <a:xfrm>
                  <a:off x="975" y="3112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422" name="Line 62"/>
                <p:cNvSpPr>
                  <a:spLocks noChangeShapeType="1"/>
                </p:cNvSpPr>
                <p:nvPr/>
              </p:nvSpPr>
              <p:spPr bwMode="auto">
                <a:xfrm>
                  <a:off x="906" y="2743"/>
                  <a:ext cx="0" cy="13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42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839" y="2931"/>
                  <a:ext cx="67" cy="2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cxnSp>
            <p:nvCxnSpPr>
              <p:cNvPr id="15424" name="AutoShape 64"/>
              <p:cNvCxnSpPr>
                <a:cxnSpLocks noChangeShapeType="1"/>
                <a:stCxn id="15379" idx="4"/>
                <a:endCxn id="15420" idx="3"/>
              </p:cNvCxnSpPr>
              <p:nvPr/>
            </p:nvCxnSpPr>
            <p:spPr bwMode="auto">
              <a:xfrm rot="16200000" flipH="1">
                <a:off x="3144" y="1202"/>
                <a:ext cx="1" cy="1481"/>
              </a:xfrm>
              <a:prstGeom prst="bentConnector3">
                <a:avLst>
                  <a:gd name="adj1" fmla="val 14300000"/>
                </a:avLst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28" name="AutoShape 68"/>
              <p:cNvCxnSpPr>
                <a:cxnSpLocks noChangeShapeType="1"/>
                <a:stCxn id="15422" idx="0"/>
                <a:endCxn id="15367" idx="0"/>
              </p:cNvCxnSpPr>
              <p:nvPr/>
            </p:nvCxnSpPr>
            <p:spPr bwMode="auto">
              <a:xfrm rot="5400000" flipV="1">
                <a:off x="4389" y="1119"/>
                <a:ext cx="136" cy="931"/>
              </a:xfrm>
              <a:prstGeom prst="bentConnector3">
                <a:avLst>
                  <a:gd name="adj1" fmla="val 0"/>
                </a:avLst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36" name="Obrázek 35"/>
          <p:cNvPicPr/>
          <p:nvPr/>
        </p:nvPicPr>
        <p:blipFill rotWithShape="1">
          <a:blip r:embed="rId2"/>
          <a:srcRect l="70247" t="39828" r="22540" b="51287"/>
          <a:stretch/>
        </p:blipFill>
        <p:spPr bwMode="auto">
          <a:xfrm>
            <a:off x="7695249" y="1116410"/>
            <a:ext cx="665480" cy="645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spínačů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71550" y="5445125"/>
            <a:ext cx="7812088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Střídavý + střídavý přepínač - č. </a:t>
            </a:r>
            <a:r>
              <a:rPr lang="cs-CZ" altLang="cs-CZ" sz="2400" u="sng" dirty="0" smtClean="0">
                <a:solidFill>
                  <a:srgbClr val="000000"/>
                </a:solidFill>
              </a:rPr>
              <a:t>5B (6 </a:t>
            </a:r>
            <a:r>
              <a:rPr lang="cs-CZ" altLang="cs-CZ" sz="2400" u="sng" dirty="0">
                <a:solidFill>
                  <a:srgbClr val="000000"/>
                </a:solidFill>
              </a:rPr>
              <a:t>+ </a:t>
            </a:r>
            <a:r>
              <a:rPr lang="cs-CZ" altLang="cs-CZ" sz="2400" u="sng" dirty="0" smtClean="0">
                <a:solidFill>
                  <a:srgbClr val="000000"/>
                </a:solidFill>
              </a:rPr>
              <a:t>6)</a:t>
            </a:r>
            <a:endParaRPr lang="cs-CZ" altLang="cs-CZ" sz="2400" u="sng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 ovládání dvou odvodu ze dvou míst *</a:t>
            </a:r>
          </a:p>
        </p:txBody>
      </p:sp>
      <p:grpSp>
        <p:nvGrpSpPr>
          <p:cNvPr id="28737" name="Group 65"/>
          <p:cNvGrpSpPr>
            <a:grpSpLocks/>
          </p:cNvGrpSpPr>
          <p:nvPr/>
        </p:nvGrpSpPr>
        <p:grpSpPr bwMode="auto">
          <a:xfrm>
            <a:off x="1403350" y="1809750"/>
            <a:ext cx="7453313" cy="3203575"/>
            <a:chOff x="884" y="1140"/>
            <a:chExt cx="4695" cy="2018"/>
          </a:xfrm>
        </p:grpSpPr>
        <p:sp>
          <p:nvSpPr>
            <p:cNvPr id="28720" name="Oval 48"/>
            <p:cNvSpPr>
              <a:spLocks noChangeArrowheads="1"/>
            </p:cNvSpPr>
            <p:nvPr/>
          </p:nvSpPr>
          <p:spPr bwMode="auto">
            <a:xfrm>
              <a:off x="2267" y="1480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8736" name="Group 64"/>
            <p:cNvGrpSpPr>
              <a:grpSpLocks/>
            </p:cNvGrpSpPr>
            <p:nvPr/>
          </p:nvGrpSpPr>
          <p:grpSpPr bwMode="auto">
            <a:xfrm>
              <a:off x="884" y="1140"/>
              <a:ext cx="4695" cy="2018"/>
              <a:chOff x="884" y="1140"/>
              <a:chExt cx="4695" cy="2018"/>
            </a:xfrm>
          </p:grpSpPr>
          <p:grpSp>
            <p:nvGrpSpPr>
              <p:cNvPr id="28708" name="Group 36"/>
              <p:cNvGrpSpPr>
                <a:grpSpLocks/>
              </p:cNvGrpSpPr>
              <p:nvPr/>
            </p:nvGrpSpPr>
            <p:grpSpPr bwMode="auto">
              <a:xfrm>
                <a:off x="2653" y="1519"/>
                <a:ext cx="228" cy="460"/>
                <a:chOff x="793" y="2743"/>
                <a:chExt cx="228" cy="460"/>
              </a:xfrm>
            </p:grpSpPr>
            <p:sp>
              <p:nvSpPr>
                <p:cNvPr id="28709" name="Oval 37"/>
                <p:cNvSpPr>
                  <a:spLocks noChangeArrowheads="1"/>
                </p:cNvSpPr>
                <p:nvPr/>
              </p:nvSpPr>
              <p:spPr bwMode="auto">
                <a:xfrm>
                  <a:off x="884" y="2886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8710" name="Oval 38"/>
                <p:cNvSpPr>
                  <a:spLocks noChangeArrowheads="1"/>
                </p:cNvSpPr>
                <p:nvPr/>
              </p:nvSpPr>
              <p:spPr bwMode="auto">
                <a:xfrm>
                  <a:off x="793" y="3113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8711" name="Oval 39"/>
                <p:cNvSpPr>
                  <a:spLocks noChangeArrowheads="1"/>
                </p:cNvSpPr>
                <p:nvPr/>
              </p:nvSpPr>
              <p:spPr bwMode="auto">
                <a:xfrm>
                  <a:off x="975" y="3112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8712" name="Line 40"/>
                <p:cNvSpPr>
                  <a:spLocks noChangeShapeType="1"/>
                </p:cNvSpPr>
                <p:nvPr/>
              </p:nvSpPr>
              <p:spPr bwMode="auto">
                <a:xfrm>
                  <a:off x="906" y="2743"/>
                  <a:ext cx="0" cy="13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87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839" y="2931"/>
                  <a:ext cx="67" cy="2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28714" name="Group 42"/>
              <p:cNvGrpSpPr>
                <a:grpSpLocks/>
              </p:cNvGrpSpPr>
              <p:nvPr/>
            </p:nvGrpSpPr>
            <p:grpSpPr bwMode="auto">
              <a:xfrm>
                <a:off x="3470" y="1525"/>
                <a:ext cx="228" cy="460"/>
                <a:chOff x="793" y="2743"/>
                <a:chExt cx="228" cy="460"/>
              </a:xfrm>
            </p:grpSpPr>
            <p:sp>
              <p:nvSpPr>
                <p:cNvPr id="28715" name="Oval 43"/>
                <p:cNvSpPr>
                  <a:spLocks noChangeArrowheads="1"/>
                </p:cNvSpPr>
                <p:nvPr/>
              </p:nvSpPr>
              <p:spPr bwMode="auto">
                <a:xfrm>
                  <a:off x="884" y="2886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8716" name="Oval 44"/>
                <p:cNvSpPr>
                  <a:spLocks noChangeArrowheads="1"/>
                </p:cNvSpPr>
                <p:nvPr/>
              </p:nvSpPr>
              <p:spPr bwMode="auto">
                <a:xfrm>
                  <a:off x="793" y="3113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8717" name="Oval 45"/>
                <p:cNvSpPr>
                  <a:spLocks noChangeArrowheads="1"/>
                </p:cNvSpPr>
                <p:nvPr/>
              </p:nvSpPr>
              <p:spPr bwMode="auto">
                <a:xfrm>
                  <a:off x="975" y="3112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8718" name="Line 46"/>
                <p:cNvSpPr>
                  <a:spLocks noChangeShapeType="1"/>
                </p:cNvSpPr>
                <p:nvPr/>
              </p:nvSpPr>
              <p:spPr bwMode="auto">
                <a:xfrm>
                  <a:off x="906" y="2743"/>
                  <a:ext cx="0" cy="13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871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839" y="2931"/>
                  <a:ext cx="67" cy="2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28722" name="Line 50"/>
              <p:cNvSpPr>
                <a:spLocks noChangeShapeType="1"/>
              </p:cNvSpPr>
              <p:nvPr/>
            </p:nvSpPr>
            <p:spPr bwMode="auto">
              <a:xfrm>
                <a:off x="2357" y="1525"/>
                <a:ext cx="40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28735" name="Group 63"/>
              <p:cNvGrpSpPr>
                <a:grpSpLocks/>
              </p:cNvGrpSpPr>
              <p:nvPr/>
            </p:nvGrpSpPr>
            <p:grpSpPr bwMode="auto">
              <a:xfrm>
                <a:off x="884" y="1140"/>
                <a:ext cx="4695" cy="2018"/>
                <a:chOff x="884" y="1140"/>
                <a:chExt cx="4695" cy="2018"/>
              </a:xfrm>
            </p:grpSpPr>
            <p:sp>
              <p:nvSpPr>
                <p:cNvPr id="28721" name="Oval 49"/>
                <p:cNvSpPr>
                  <a:spLocks noChangeArrowheads="1"/>
                </p:cNvSpPr>
                <p:nvPr/>
              </p:nvSpPr>
              <p:spPr bwMode="auto">
                <a:xfrm>
                  <a:off x="4830" y="3067"/>
                  <a:ext cx="91" cy="91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28734" name="Group 62"/>
                <p:cNvGrpSpPr>
                  <a:grpSpLocks/>
                </p:cNvGrpSpPr>
                <p:nvPr/>
              </p:nvGrpSpPr>
              <p:grpSpPr bwMode="auto">
                <a:xfrm>
                  <a:off x="884" y="1140"/>
                  <a:ext cx="4173" cy="2018"/>
                  <a:chOff x="884" y="1140"/>
                  <a:chExt cx="4173" cy="2018"/>
                </a:xfrm>
              </p:grpSpPr>
              <p:cxnSp>
                <p:nvCxnSpPr>
                  <p:cNvPr id="28677" name="AutoShape 5"/>
                  <p:cNvCxnSpPr>
                    <a:cxnSpLocks noChangeShapeType="1"/>
                    <a:stCxn id="28703" idx="4"/>
                    <a:endCxn id="28693" idx="4"/>
                  </p:cNvCxnSpPr>
                  <p:nvPr/>
                </p:nvCxnSpPr>
                <p:spPr bwMode="auto">
                  <a:xfrm rot="16200000" flipV="1">
                    <a:off x="3150" y="1015"/>
                    <a:ext cx="5" cy="1861"/>
                  </a:xfrm>
                  <a:prstGeom prst="bentConnector3">
                    <a:avLst>
                      <a:gd name="adj1" fmla="val -14420000"/>
                    </a:avLst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28733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884" y="1140"/>
                    <a:ext cx="4173" cy="2018"/>
                    <a:chOff x="884" y="1140"/>
                    <a:chExt cx="4173" cy="2018"/>
                  </a:xfrm>
                </p:grpSpPr>
                <p:sp>
                  <p:nvSpPr>
                    <p:cNvPr id="2867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4" y="1253"/>
                      <a:ext cx="91" cy="91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680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" y="3067"/>
                      <a:ext cx="91" cy="91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2868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1661"/>
                      <a:ext cx="363" cy="363"/>
                      <a:chOff x="1610" y="2296"/>
                      <a:chExt cx="363" cy="363"/>
                    </a:xfrm>
                  </p:grpSpPr>
                  <p:sp>
                    <p:nvSpPr>
                      <p:cNvPr id="2868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0" y="2296"/>
                        <a:ext cx="363" cy="363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8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5" y="2341"/>
                        <a:ext cx="272" cy="273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8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655" y="2341"/>
                        <a:ext cx="272" cy="273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8685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7" y="1140"/>
                      <a:ext cx="544" cy="180"/>
                      <a:chOff x="476" y="3090"/>
                      <a:chExt cx="544" cy="180"/>
                    </a:xfrm>
                  </p:grpSpPr>
                  <p:sp>
                    <p:nvSpPr>
                      <p:cNvPr id="28686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7" y="3225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8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76" y="3248"/>
                        <a:ext cx="91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88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2" y="3113"/>
                        <a:ext cx="227" cy="13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8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 rot="3600000">
                        <a:off x="748" y="3067"/>
                        <a:ext cx="46" cy="9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 anchor="ctr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90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9" y="3248"/>
                        <a:ext cx="181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869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9" y="1519"/>
                      <a:ext cx="228" cy="460"/>
                      <a:chOff x="793" y="2743"/>
                      <a:chExt cx="228" cy="460"/>
                    </a:xfrm>
                  </p:grpSpPr>
                  <p:sp>
                    <p:nvSpPr>
                      <p:cNvPr id="28692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4" y="2886"/>
                        <a:ext cx="46" cy="4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93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93" y="3113"/>
                        <a:ext cx="46" cy="4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9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3112"/>
                        <a:ext cx="46" cy="4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9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6" y="2743"/>
                        <a:ext cx="0" cy="13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696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39" y="2931"/>
                        <a:ext cx="67" cy="27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</p:grpSp>
                <p:cxnSp>
                  <p:nvCxnSpPr>
                    <p:cNvPr id="28697" name="AutoShape 25"/>
                    <p:cNvCxnSpPr>
                      <a:cxnSpLocks noChangeShapeType="1"/>
                      <a:endCxn id="28695" idx="0"/>
                    </p:cNvCxnSpPr>
                    <p:nvPr/>
                  </p:nvCxnSpPr>
                  <p:spPr bwMode="auto">
                    <a:xfrm>
                      <a:off x="1791" y="1298"/>
                      <a:ext cx="521" cy="213"/>
                    </a:xfrm>
                    <a:prstGeom prst="bentConnector2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8698" name="AutoShape 26"/>
                    <p:cNvCxnSpPr>
                      <a:cxnSpLocks noChangeShapeType="1"/>
                      <a:stCxn id="28682" idx="4"/>
                      <a:endCxn id="28680" idx="6"/>
                    </p:cNvCxnSpPr>
                    <p:nvPr/>
                  </p:nvCxnSpPr>
                  <p:spPr bwMode="auto">
                    <a:xfrm rot="5400000">
                      <a:off x="2411" y="649"/>
                      <a:ext cx="1081" cy="3848"/>
                    </a:xfrm>
                    <a:prstGeom prst="bentConnector2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2869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75" y="1298"/>
                      <a:ext cx="272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28700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78" y="1525"/>
                      <a:ext cx="228" cy="460"/>
                      <a:chOff x="793" y="2743"/>
                      <a:chExt cx="228" cy="460"/>
                    </a:xfrm>
                  </p:grpSpPr>
                  <p:sp>
                    <p:nvSpPr>
                      <p:cNvPr id="28701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4" y="2886"/>
                        <a:ext cx="46" cy="4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02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93" y="3113"/>
                        <a:ext cx="46" cy="4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03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3112"/>
                        <a:ext cx="46" cy="4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04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6" y="2743"/>
                        <a:ext cx="0" cy="13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05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39" y="2931"/>
                        <a:ext cx="67" cy="27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</p:grpSp>
                <p:cxnSp>
                  <p:nvCxnSpPr>
                    <p:cNvPr id="28706" name="AutoShape 34"/>
                    <p:cNvCxnSpPr>
                      <a:cxnSpLocks noChangeShapeType="1"/>
                      <a:stCxn id="28694" idx="4"/>
                      <a:endCxn id="28702" idx="3"/>
                    </p:cNvCxnSpPr>
                    <p:nvPr/>
                  </p:nvCxnSpPr>
                  <p:spPr bwMode="auto">
                    <a:xfrm rot="16200000" flipH="1">
                      <a:off x="3144" y="1202"/>
                      <a:ext cx="1" cy="1481"/>
                    </a:xfrm>
                    <a:prstGeom prst="bentConnector3">
                      <a:avLst>
                        <a:gd name="adj1" fmla="val 54000000"/>
                      </a:avLst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8707" name="AutoShape 35"/>
                    <p:cNvCxnSpPr>
                      <a:cxnSpLocks noChangeShapeType="1"/>
                      <a:stCxn id="28704" idx="0"/>
                      <a:endCxn id="28682" idx="0"/>
                    </p:cNvCxnSpPr>
                    <p:nvPr/>
                  </p:nvCxnSpPr>
                  <p:spPr bwMode="auto">
                    <a:xfrm rot="5400000" flipV="1">
                      <a:off x="4366" y="1142"/>
                      <a:ext cx="136" cy="885"/>
                    </a:xfrm>
                    <a:prstGeom prst="bentConnector3">
                      <a:avLst>
                        <a:gd name="adj1" fmla="val 0"/>
                      </a:avLst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28724" name="Freeform 52"/>
                  <p:cNvSpPr>
                    <a:spLocks/>
                  </p:cNvSpPr>
                  <p:nvPr/>
                </p:nvSpPr>
                <p:spPr bwMode="auto">
                  <a:xfrm>
                    <a:off x="2858" y="1933"/>
                    <a:ext cx="635" cy="182"/>
                  </a:xfrm>
                  <a:custGeom>
                    <a:avLst/>
                    <a:gdLst>
                      <a:gd name="T0" fmla="*/ 635 w 635"/>
                      <a:gd name="T1" fmla="*/ 0 h 182"/>
                      <a:gd name="T2" fmla="*/ 635 w 635"/>
                      <a:gd name="T3" fmla="*/ 182 h 182"/>
                      <a:gd name="T4" fmla="*/ 0 w 635"/>
                      <a:gd name="T5" fmla="*/ 182 h 182"/>
                      <a:gd name="T6" fmla="*/ 0 w 635"/>
                      <a:gd name="T7" fmla="*/ 0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5" h="182">
                        <a:moveTo>
                          <a:pt x="635" y="0"/>
                        </a:moveTo>
                        <a:lnTo>
                          <a:pt x="635" y="182"/>
                        </a:lnTo>
                        <a:lnTo>
                          <a:pt x="0" y="18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8725" name="Freeform 53"/>
                  <p:cNvSpPr>
                    <a:spLocks/>
                  </p:cNvSpPr>
                  <p:nvPr/>
                </p:nvSpPr>
                <p:spPr bwMode="auto">
                  <a:xfrm>
                    <a:off x="2675" y="1933"/>
                    <a:ext cx="998" cy="313"/>
                  </a:xfrm>
                  <a:custGeom>
                    <a:avLst/>
                    <a:gdLst>
                      <a:gd name="T0" fmla="*/ 0 w 998"/>
                      <a:gd name="T1" fmla="*/ 0 h 313"/>
                      <a:gd name="T2" fmla="*/ 11 w 998"/>
                      <a:gd name="T3" fmla="*/ 313 h 313"/>
                      <a:gd name="T4" fmla="*/ 990 w 998"/>
                      <a:gd name="T5" fmla="*/ 313 h 313"/>
                      <a:gd name="T6" fmla="*/ 998 w 998"/>
                      <a:gd name="T7" fmla="*/ 0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98" h="313">
                        <a:moveTo>
                          <a:pt x="0" y="0"/>
                        </a:moveTo>
                        <a:lnTo>
                          <a:pt x="11" y="313"/>
                        </a:lnTo>
                        <a:lnTo>
                          <a:pt x="990" y="313"/>
                        </a:lnTo>
                        <a:lnTo>
                          <a:pt x="998" y="0"/>
                        </a:lnTo>
                      </a:path>
                    </a:pathLst>
                  </a:custGeom>
                  <a:noFill/>
                  <a:ln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8726" name="Group 54"/>
                <p:cNvGrpSpPr>
                  <a:grpSpLocks/>
                </p:cNvGrpSpPr>
                <p:nvPr/>
              </p:nvGrpSpPr>
              <p:grpSpPr bwMode="auto">
                <a:xfrm>
                  <a:off x="5216" y="1661"/>
                  <a:ext cx="363" cy="363"/>
                  <a:chOff x="1610" y="2296"/>
                  <a:chExt cx="363" cy="363"/>
                </a:xfrm>
              </p:grpSpPr>
              <p:sp>
                <p:nvSpPr>
                  <p:cNvPr id="28727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296"/>
                    <a:ext cx="363" cy="363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872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2341"/>
                    <a:ext cx="272" cy="27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8729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5" y="2341"/>
                    <a:ext cx="272" cy="27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28730" name="Freeform 58"/>
                <p:cNvSpPr>
                  <a:spLocks/>
                </p:cNvSpPr>
                <p:nvPr/>
              </p:nvSpPr>
              <p:spPr bwMode="auto">
                <a:xfrm>
                  <a:off x="3581" y="1253"/>
                  <a:ext cx="1815" cy="408"/>
                </a:xfrm>
                <a:custGeom>
                  <a:avLst/>
                  <a:gdLst>
                    <a:gd name="T0" fmla="*/ 0 w 1815"/>
                    <a:gd name="T1" fmla="*/ 272 h 408"/>
                    <a:gd name="T2" fmla="*/ 0 w 1815"/>
                    <a:gd name="T3" fmla="*/ 0 h 408"/>
                    <a:gd name="T4" fmla="*/ 1815 w 1815"/>
                    <a:gd name="T5" fmla="*/ 0 h 408"/>
                    <a:gd name="T6" fmla="*/ 1815 w 1815"/>
                    <a:gd name="T7" fmla="*/ 408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15" h="408">
                      <a:moveTo>
                        <a:pt x="0" y="272"/>
                      </a:moveTo>
                      <a:lnTo>
                        <a:pt x="0" y="0"/>
                      </a:lnTo>
                      <a:lnTo>
                        <a:pt x="1815" y="0"/>
                      </a:lnTo>
                      <a:lnTo>
                        <a:pt x="1815" y="408"/>
                      </a:ln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28732" name="AutoShape 60"/>
                <p:cNvCxnSpPr>
                  <a:cxnSpLocks noChangeShapeType="1"/>
                  <a:stCxn id="28721" idx="6"/>
                  <a:endCxn id="28727" idx="4"/>
                </p:cNvCxnSpPr>
                <p:nvPr/>
              </p:nvCxnSpPr>
              <p:spPr bwMode="auto">
                <a:xfrm flipV="1">
                  <a:off x="4929" y="2032"/>
                  <a:ext cx="469" cy="1081"/>
                </a:xfrm>
                <a:prstGeom prst="bentConnector2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pic>
        <p:nvPicPr>
          <p:cNvPr id="62" name="Obrázek 61"/>
          <p:cNvPicPr/>
          <p:nvPr/>
        </p:nvPicPr>
        <p:blipFill rotWithShape="1">
          <a:blip r:embed="rId2"/>
          <a:srcRect l="70560" t="54044" r="22541" b="37280"/>
          <a:stretch/>
        </p:blipFill>
        <p:spPr bwMode="auto">
          <a:xfrm>
            <a:off x="7601268" y="550228"/>
            <a:ext cx="679132" cy="709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spínačů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5445125"/>
            <a:ext cx="8642350" cy="12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Střídavý + jednopólový přepínač - č</a:t>
            </a:r>
            <a:r>
              <a:rPr lang="cs-CZ" altLang="cs-CZ" sz="2400" u="sng" dirty="0" smtClean="0">
                <a:solidFill>
                  <a:srgbClr val="000000"/>
                </a:solidFill>
              </a:rPr>
              <a:t>. </a:t>
            </a:r>
            <a:r>
              <a:rPr lang="cs-CZ" altLang="cs-CZ" sz="2400" u="sng" smtClean="0">
                <a:solidFill>
                  <a:srgbClr val="000000"/>
                </a:solidFill>
              </a:rPr>
              <a:t>5A (6 </a:t>
            </a:r>
            <a:r>
              <a:rPr lang="cs-CZ" altLang="cs-CZ" sz="2400" u="sng">
                <a:solidFill>
                  <a:srgbClr val="000000"/>
                </a:solidFill>
              </a:rPr>
              <a:t>+ </a:t>
            </a:r>
            <a:r>
              <a:rPr lang="cs-CZ" altLang="cs-CZ" sz="2400" u="sng" smtClean="0">
                <a:solidFill>
                  <a:srgbClr val="000000"/>
                </a:solidFill>
              </a:rPr>
              <a:t>1)</a:t>
            </a:r>
            <a:endParaRPr lang="cs-CZ" altLang="cs-CZ" sz="2400" u="sng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 ovládání jednoho odvodu ze dvou míst + vypínač druhého obvodu z jednoho místa *</a:t>
            </a:r>
          </a:p>
        </p:txBody>
      </p:sp>
      <p:grpSp>
        <p:nvGrpSpPr>
          <p:cNvPr id="27705" name="Group 57"/>
          <p:cNvGrpSpPr>
            <a:grpSpLocks/>
          </p:cNvGrpSpPr>
          <p:nvPr/>
        </p:nvGrpSpPr>
        <p:grpSpPr bwMode="auto">
          <a:xfrm>
            <a:off x="1474788" y="1809750"/>
            <a:ext cx="7273925" cy="3203575"/>
            <a:chOff x="929" y="1140"/>
            <a:chExt cx="4582" cy="2018"/>
          </a:xfrm>
        </p:grpSpPr>
        <p:sp>
          <p:nvSpPr>
            <p:cNvPr id="27690" name="Oval 42"/>
            <p:cNvSpPr>
              <a:spLocks noChangeArrowheads="1"/>
            </p:cNvSpPr>
            <p:nvPr/>
          </p:nvSpPr>
          <p:spPr bwMode="auto">
            <a:xfrm>
              <a:off x="2267" y="1480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7704" name="Group 56"/>
            <p:cNvGrpSpPr>
              <a:grpSpLocks/>
            </p:cNvGrpSpPr>
            <p:nvPr/>
          </p:nvGrpSpPr>
          <p:grpSpPr bwMode="auto">
            <a:xfrm>
              <a:off x="929" y="1140"/>
              <a:ext cx="4582" cy="2018"/>
              <a:chOff x="929" y="1140"/>
              <a:chExt cx="4582" cy="2018"/>
            </a:xfrm>
          </p:grpSpPr>
          <p:grpSp>
            <p:nvGrpSpPr>
              <p:cNvPr id="27703" name="Group 55"/>
              <p:cNvGrpSpPr>
                <a:grpSpLocks/>
              </p:cNvGrpSpPr>
              <p:nvPr/>
            </p:nvGrpSpPr>
            <p:grpSpPr bwMode="auto">
              <a:xfrm>
                <a:off x="929" y="1140"/>
                <a:ext cx="3902" cy="2018"/>
                <a:chOff x="929" y="1140"/>
                <a:chExt cx="3902" cy="2018"/>
              </a:xfrm>
            </p:grpSpPr>
            <p:cxnSp>
              <p:nvCxnSpPr>
                <p:cNvPr id="27653" name="AutoShape 5"/>
                <p:cNvCxnSpPr>
                  <a:cxnSpLocks noChangeShapeType="1"/>
                  <a:stCxn id="27679" idx="4"/>
                  <a:endCxn id="27669" idx="4"/>
                </p:cNvCxnSpPr>
                <p:nvPr/>
              </p:nvCxnSpPr>
              <p:spPr bwMode="auto">
                <a:xfrm rot="16200000" flipV="1">
                  <a:off x="3150" y="1015"/>
                  <a:ext cx="5" cy="1861"/>
                </a:xfrm>
                <a:prstGeom prst="bentConnector3">
                  <a:avLst>
                    <a:gd name="adj1" fmla="val -9100000"/>
                  </a:avLst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7702" name="Group 54"/>
                <p:cNvGrpSpPr>
                  <a:grpSpLocks/>
                </p:cNvGrpSpPr>
                <p:nvPr/>
              </p:nvGrpSpPr>
              <p:grpSpPr bwMode="auto">
                <a:xfrm>
                  <a:off x="929" y="1140"/>
                  <a:ext cx="3902" cy="2018"/>
                  <a:chOff x="929" y="1140"/>
                  <a:chExt cx="3902" cy="2018"/>
                </a:xfrm>
              </p:grpSpPr>
              <p:sp>
                <p:nvSpPr>
                  <p:cNvPr id="2765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253"/>
                    <a:ext cx="91" cy="91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765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929" y="3067"/>
                    <a:ext cx="91" cy="91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cs-CZ"/>
                  </a:p>
                </p:txBody>
              </p:sp>
              <p:grpSp>
                <p:nvGrpSpPr>
                  <p:cNvPr id="2765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468" y="1661"/>
                    <a:ext cx="363" cy="363"/>
                    <a:chOff x="1610" y="2296"/>
                    <a:chExt cx="363" cy="363"/>
                  </a:xfrm>
                </p:grpSpPr>
                <p:sp>
                  <p:nvSpPr>
                    <p:cNvPr id="2765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0" y="2296"/>
                      <a:ext cx="363" cy="363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5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2341"/>
                      <a:ext cx="272" cy="27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60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2341"/>
                      <a:ext cx="272" cy="27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766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382" y="1140"/>
                    <a:ext cx="544" cy="180"/>
                    <a:chOff x="476" y="3090"/>
                    <a:chExt cx="544" cy="180"/>
                  </a:xfrm>
                </p:grpSpPr>
                <p:sp>
                  <p:nvSpPr>
                    <p:cNvPr id="27662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7" y="3225"/>
                      <a:ext cx="45" cy="45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63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6" y="3248"/>
                      <a:ext cx="9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64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2" y="3113"/>
                      <a:ext cx="227" cy="1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65" name="Rectangle 17"/>
                    <p:cNvSpPr>
                      <a:spLocks noChangeArrowheads="1"/>
                    </p:cNvSpPr>
                    <p:nvPr/>
                  </p:nvSpPr>
                  <p:spPr bwMode="auto">
                    <a:xfrm rot="3600000">
                      <a:off x="748" y="3067"/>
                      <a:ext cx="46" cy="9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6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248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7667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2199" y="1519"/>
                    <a:ext cx="228" cy="460"/>
                    <a:chOff x="793" y="2743"/>
                    <a:chExt cx="228" cy="460"/>
                  </a:xfrm>
                </p:grpSpPr>
                <p:sp>
                  <p:nvSpPr>
                    <p:cNvPr id="27668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4" y="2886"/>
                      <a:ext cx="46" cy="46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69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" y="3113"/>
                      <a:ext cx="46" cy="46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7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5" y="3112"/>
                      <a:ext cx="46" cy="46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7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6" y="2743"/>
                      <a:ext cx="0" cy="13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72" name="Line 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39" y="2931"/>
                      <a:ext cx="67" cy="27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</p:grpSp>
              <p:cxnSp>
                <p:nvCxnSpPr>
                  <p:cNvPr id="27673" name="AutoShape 25"/>
                  <p:cNvCxnSpPr>
                    <a:cxnSpLocks noChangeShapeType="1"/>
                    <a:endCxn id="27671" idx="0"/>
                  </p:cNvCxnSpPr>
                  <p:nvPr/>
                </p:nvCxnSpPr>
                <p:spPr bwMode="auto">
                  <a:xfrm>
                    <a:off x="1927" y="1298"/>
                    <a:ext cx="385" cy="213"/>
                  </a:xfrm>
                  <a:prstGeom prst="bentConnector2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7674" name="AutoShape 26"/>
                  <p:cNvCxnSpPr>
                    <a:cxnSpLocks noChangeShapeType="1"/>
                    <a:stCxn id="27658" idx="4"/>
                    <a:endCxn id="27656" idx="6"/>
                  </p:cNvCxnSpPr>
                  <p:nvPr/>
                </p:nvCxnSpPr>
                <p:spPr bwMode="auto">
                  <a:xfrm rot="5400000">
                    <a:off x="2298" y="762"/>
                    <a:ext cx="1081" cy="3622"/>
                  </a:xfrm>
                  <a:prstGeom prst="bentConnector2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7675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10" y="1298"/>
                    <a:ext cx="27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  <p:grpSp>
                <p:nvGrpSpPr>
                  <p:cNvPr id="2767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878" y="1525"/>
                    <a:ext cx="228" cy="460"/>
                    <a:chOff x="793" y="2743"/>
                    <a:chExt cx="228" cy="460"/>
                  </a:xfrm>
                </p:grpSpPr>
                <p:sp>
                  <p:nvSpPr>
                    <p:cNvPr id="27677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4" y="2886"/>
                      <a:ext cx="46" cy="46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78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" y="3113"/>
                      <a:ext cx="46" cy="46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79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5" y="3112"/>
                      <a:ext cx="46" cy="46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8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6" y="2743"/>
                      <a:ext cx="0" cy="13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81" name="Lin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39" y="2931"/>
                      <a:ext cx="67" cy="27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</p:grpSp>
              <p:cxnSp>
                <p:nvCxnSpPr>
                  <p:cNvPr id="27682" name="AutoShape 34"/>
                  <p:cNvCxnSpPr>
                    <a:cxnSpLocks noChangeShapeType="1"/>
                    <a:stCxn id="27670" idx="4"/>
                    <a:endCxn id="27678" idx="3"/>
                  </p:cNvCxnSpPr>
                  <p:nvPr/>
                </p:nvCxnSpPr>
                <p:spPr bwMode="auto">
                  <a:xfrm rot="16200000" flipH="1">
                    <a:off x="3144" y="1202"/>
                    <a:ext cx="1" cy="1481"/>
                  </a:xfrm>
                  <a:prstGeom prst="bentConnector3">
                    <a:avLst>
                      <a:gd name="adj1" fmla="val 29500000"/>
                    </a:avLst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7683" name="AutoShape 35"/>
                  <p:cNvCxnSpPr>
                    <a:cxnSpLocks noChangeShapeType="1"/>
                    <a:stCxn id="27680" idx="0"/>
                    <a:endCxn id="27658" idx="0"/>
                  </p:cNvCxnSpPr>
                  <p:nvPr/>
                </p:nvCxnSpPr>
                <p:spPr bwMode="auto">
                  <a:xfrm rot="5400000" flipV="1">
                    <a:off x="4253" y="1255"/>
                    <a:ext cx="136" cy="659"/>
                  </a:xfrm>
                  <a:prstGeom prst="bentConnector3">
                    <a:avLst>
                      <a:gd name="adj1" fmla="val 0"/>
                    </a:avLst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7684" name="Group 36"/>
              <p:cNvGrpSpPr>
                <a:grpSpLocks/>
              </p:cNvGrpSpPr>
              <p:nvPr/>
            </p:nvGrpSpPr>
            <p:grpSpPr bwMode="auto">
              <a:xfrm>
                <a:off x="2653" y="1525"/>
                <a:ext cx="228" cy="460"/>
                <a:chOff x="793" y="2743"/>
                <a:chExt cx="228" cy="460"/>
              </a:xfrm>
            </p:grpSpPr>
            <p:sp>
              <p:nvSpPr>
                <p:cNvPr id="27685" name="Oval 37"/>
                <p:cNvSpPr>
                  <a:spLocks noChangeArrowheads="1"/>
                </p:cNvSpPr>
                <p:nvPr/>
              </p:nvSpPr>
              <p:spPr bwMode="auto">
                <a:xfrm>
                  <a:off x="884" y="2886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7686" name="Oval 38"/>
                <p:cNvSpPr>
                  <a:spLocks noChangeArrowheads="1"/>
                </p:cNvSpPr>
                <p:nvPr/>
              </p:nvSpPr>
              <p:spPr bwMode="auto">
                <a:xfrm>
                  <a:off x="793" y="3113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7687" name="Oval 39"/>
                <p:cNvSpPr>
                  <a:spLocks noChangeArrowheads="1"/>
                </p:cNvSpPr>
                <p:nvPr/>
              </p:nvSpPr>
              <p:spPr bwMode="auto">
                <a:xfrm>
                  <a:off x="975" y="3112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906" y="2743"/>
                  <a:ext cx="0" cy="13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768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839" y="2931"/>
                  <a:ext cx="67" cy="2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cxnSp>
            <p:nvCxnSpPr>
              <p:cNvPr id="27691" name="AutoShape 43"/>
              <p:cNvCxnSpPr>
                <a:cxnSpLocks noChangeShapeType="1"/>
              </p:cNvCxnSpPr>
              <p:nvPr/>
            </p:nvCxnSpPr>
            <p:spPr bwMode="auto">
              <a:xfrm flipV="1">
                <a:off x="2346" y="1525"/>
                <a:ext cx="423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7692" name="Group 44"/>
              <p:cNvGrpSpPr>
                <a:grpSpLocks/>
              </p:cNvGrpSpPr>
              <p:nvPr/>
            </p:nvGrpSpPr>
            <p:grpSpPr bwMode="auto">
              <a:xfrm>
                <a:off x="5148" y="1661"/>
                <a:ext cx="363" cy="363"/>
                <a:chOff x="1610" y="2296"/>
                <a:chExt cx="363" cy="363"/>
              </a:xfrm>
            </p:grpSpPr>
            <p:sp>
              <p:nvSpPr>
                <p:cNvPr id="27693" name="Oval 45"/>
                <p:cNvSpPr>
                  <a:spLocks noChangeArrowheads="1"/>
                </p:cNvSpPr>
                <p:nvPr/>
              </p:nvSpPr>
              <p:spPr bwMode="auto">
                <a:xfrm>
                  <a:off x="1610" y="2296"/>
                  <a:ext cx="363" cy="363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7694" name="Line 46"/>
                <p:cNvSpPr>
                  <a:spLocks noChangeShapeType="1"/>
                </p:cNvSpPr>
                <p:nvPr/>
              </p:nvSpPr>
              <p:spPr bwMode="auto">
                <a:xfrm>
                  <a:off x="1655" y="2341"/>
                  <a:ext cx="272" cy="2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769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655" y="2341"/>
                  <a:ext cx="272" cy="2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27699" name="Freeform 51"/>
              <p:cNvSpPr>
                <a:spLocks/>
              </p:cNvSpPr>
              <p:nvPr/>
            </p:nvSpPr>
            <p:spPr bwMode="auto">
              <a:xfrm>
                <a:off x="2675" y="1339"/>
                <a:ext cx="2667" cy="776"/>
              </a:xfrm>
              <a:custGeom>
                <a:avLst/>
                <a:gdLst>
                  <a:gd name="T0" fmla="*/ 0 w 2667"/>
                  <a:gd name="T1" fmla="*/ 594 h 776"/>
                  <a:gd name="T2" fmla="*/ 0 w 2667"/>
                  <a:gd name="T3" fmla="*/ 776 h 776"/>
                  <a:gd name="T4" fmla="*/ 907 w 2667"/>
                  <a:gd name="T5" fmla="*/ 776 h 776"/>
                  <a:gd name="T6" fmla="*/ 907 w 2667"/>
                  <a:gd name="T7" fmla="*/ 5 h 776"/>
                  <a:gd name="T8" fmla="*/ 2667 w 2667"/>
                  <a:gd name="T9" fmla="*/ 0 h 776"/>
                  <a:gd name="T10" fmla="*/ 2660 w 2667"/>
                  <a:gd name="T11" fmla="*/ 3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7" h="776">
                    <a:moveTo>
                      <a:pt x="0" y="594"/>
                    </a:moveTo>
                    <a:lnTo>
                      <a:pt x="0" y="776"/>
                    </a:lnTo>
                    <a:lnTo>
                      <a:pt x="907" y="776"/>
                    </a:lnTo>
                    <a:lnTo>
                      <a:pt x="907" y="5"/>
                    </a:lnTo>
                    <a:lnTo>
                      <a:pt x="2667" y="0"/>
                    </a:lnTo>
                    <a:lnTo>
                      <a:pt x="2660" y="324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7700" name="Freeform 52"/>
              <p:cNvSpPr>
                <a:spLocks/>
              </p:cNvSpPr>
              <p:nvPr/>
            </p:nvSpPr>
            <p:spPr bwMode="auto">
              <a:xfrm>
                <a:off x="4649" y="2024"/>
                <a:ext cx="686" cy="1094"/>
              </a:xfrm>
              <a:custGeom>
                <a:avLst/>
                <a:gdLst>
                  <a:gd name="T0" fmla="*/ 680 w 686"/>
                  <a:gd name="T1" fmla="*/ 0 h 1094"/>
                  <a:gd name="T2" fmla="*/ 686 w 686"/>
                  <a:gd name="T3" fmla="*/ 1094 h 1094"/>
                  <a:gd name="T4" fmla="*/ 0 w 686"/>
                  <a:gd name="T5" fmla="*/ 108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6" h="1094">
                    <a:moveTo>
                      <a:pt x="680" y="0"/>
                    </a:moveTo>
                    <a:lnTo>
                      <a:pt x="686" y="1094"/>
                    </a:lnTo>
                    <a:lnTo>
                      <a:pt x="0" y="108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7701" name="Oval 53"/>
              <p:cNvSpPr>
                <a:spLocks noChangeArrowheads="1"/>
              </p:cNvSpPr>
              <p:nvPr/>
            </p:nvSpPr>
            <p:spPr bwMode="auto">
              <a:xfrm>
                <a:off x="4604" y="3067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spínačů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850" y="5445125"/>
            <a:ext cx="7777163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Křížový přepínač - č. 7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 ovládání jednoho odvodu ze třech a více míst *</a:t>
            </a:r>
          </a:p>
        </p:txBody>
      </p:sp>
      <p:grpSp>
        <p:nvGrpSpPr>
          <p:cNvPr id="16443" name="Group 59"/>
          <p:cNvGrpSpPr>
            <a:grpSpLocks/>
          </p:cNvGrpSpPr>
          <p:nvPr/>
        </p:nvGrpSpPr>
        <p:grpSpPr bwMode="auto">
          <a:xfrm>
            <a:off x="682625" y="1790700"/>
            <a:ext cx="7202488" cy="3222625"/>
            <a:chOff x="430" y="1128"/>
            <a:chExt cx="4537" cy="2030"/>
          </a:xfrm>
        </p:grpSpPr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521" y="1253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430" y="3067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16391" name="Group 7"/>
            <p:cNvGrpSpPr>
              <a:grpSpLocks/>
            </p:cNvGrpSpPr>
            <p:nvPr/>
          </p:nvGrpSpPr>
          <p:grpSpPr bwMode="auto">
            <a:xfrm>
              <a:off x="4604" y="1661"/>
              <a:ext cx="363" cy="363"/>
              <a:chOff x="1610" y="2296"/>
              <a:chExt cx="363" cy="363"/>
            </a:xfrm>
          </p:grpSpPr>
          <p:sp>
            <p:nvSpPr>
              <p:cNvPr id="16392" name="Oval 8"/>
              <p:cNvSpPr>
                <a:spLocks noChangeArrowheads="1"/>
              </p:cNvSpPr>
              <p:nvPr/>
            </p:nvSpPr>
            <p:spPr bwMode="auto">
              <a:xfrm>
                <a:off x="1610" y="2296"/>
                <a:ext cx="363" cy="363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393" name="Line 9"/>
              <p:cNvSpPr>
                <a:spLocks noChangeShapeType="1"/>
              </p:cNvSpPr>
              <p:nvPr/>
            </p:nvSpPr>
            <p:spPr bwMode="auto">
              <a:xfrm>
                <a:off x="1655" y="2341"/>
                <a:ext cx="272" cy="27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394" name="Line 10"/>
              <p:cNvSpPr>
                <a:spLocks noChangeShapeType="1"/>
              </p:cNvSpPr>
              <p:nvPr/>
            </p:nvSpPr>
            <p:spPr bwMode="auto">
              <a:xfrm flipH="1">
                <a:off x="1655" y="2341"/>
                <a:ext cx="272" cy="27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6395" name="Group 11"/>
            <p:cNvGrpSpPr>
              <a:grpSpLocks/>
            </p:cNvGrpSpPr>
            <p:nvPr/>
          </p:nvGrpSpPr>
          <p:grpSpPr bwMode="auto">
            <a:xfrm>
              <a:off x="883" y="1128"/>
              <a:ext cx="544" cy="180"/>
              <a:chOff x="476" y="3090"/>
              <a:chExt cx="544" cy="180"/>
            </a:xfrm>
          </p:grpSpPr>
          <p:sp>
            <p:nvSpPr>
              <p:cNvPr id="16396" name="Oval 12"/>
              <p:cNvSpPr>
                <a:spLocks noChangeArrowheads="1"/>
              </p:cNvSpPr>
              <p:nvPr/>
            </p:nvSpPr>
            <p:spPr bwMode="auto">
              <a:xfrm>
                <a:off x="567" y="3225"/>
                <a:ext cx="45" cy="4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 flipH="1">
                <a:off x="476" y="3248"/>
                <a:ext cx="9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398" name="Line 14"/>
              <p:cNvSpPr>
                <a:spLocks noChangeShapeType="1"/>
              </p:cNvSpPr>
              <p:nvPr/>
            </p:nvSpPr>
            <p:spPr bwMode="auto">
              <a:xfrm flipV="1">
                <a:off x="612" y="3113"/>
                <a:ext cx="227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399" name="Rectangle 15"/>
              <p:cNvSpPr>
                <a:spLocks noChangeArrowheads="1"/>
              </p:cNvSpPr>
              <p:nvPr/>
            </p:nvSpPr>
            <p:spPr bwMode="auto">
              <a:xfrm rot="3600000">
                <a:off x="748" y="3067"/>
                <a:ext cx="46" cy="91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00" name="Line 16"/>
              <p:cNvSpPr>
                <a:spLocks noChangeShapeType="1"/>
              </p:cNvSpPr>
              <p:nvPr/>
            </p:nvSpPr>
            <p:spPr bwMode="auto">
              <a:xfrm>
                <a:off x="839" y="3248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6401" name="Group 17"/>
            <p:cNvGrpSpPr>
              <a:grpSpLocks/>
            </p:cNvGrpSpPr>
            <p:nvPr/>
          </p:nvGrpSpPr>
          <p:grpSpPr bwMode="auto">
            <a:xfrm>
              <a:off x="1700" y="1503"/>
              <a:ext cx="228" cy="460"/>
              <a:chOff x="793" y="2743"/>
              <a:chExt cx="228" cy="460"/>
            </a:xfrm>
          </p:grpSpPr>
          <p:sp>
            <p:nvSpPr>
              <p:cNvPr id="16402" name="Oval 18"/>
              <p:cNvSpPr>
                <a:spLocks noChangeArrowheads="1"/>
              </p:cNvSpPr>
              <p:nvPr/>
            </p:nvSpPr>
            <p:spPr bwMode="auto">
              <a:xfrm>
                <a:off x="884" y="2886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03" name="Oval 19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04" name="Oval 20"/>
              <p:cNvSpPr>
                <a:spLocks noChangeArrowheads="1"/>
              </p:cNvSpPr>
              <p:nvPr/>
            </p:nvSpPr>
            <p:spPr bwMode="auto">
              <a:xfrm>
                <a:off x="975" y="3112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>
                <a:off x="906" y="2743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 flipH="1">
                <a:off x="839" y="2931"/>
                <a:ext cx="67" cy="2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cxnSp>
          <p:nvCxnSpPr>
            <p:cNvPr id="16407" name="AutoShape 23"/>
            <p:cNvCxnSpPr>
              <a:cxnSpLocks noChangeShapeType="1"/>
              <a:endCxn id="16405" idx="0"/>
            </p:cNvCxnSpPr>
            <p:nvPr/>
          </p:nvCxnSpPr>
          <p:spPr bwMode="auto">
            <a:xfrm>
              <a:off x="1428" y="1282"/>
              <a:ext cx="385" cy="213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8" name="AutoShape 24"/>
            <p:cNvCxnSpPr>
              <a:cxnSpLocks noChangeShapeType="1"/>
              <a:stCxn id="16392" idx="4"/>
              <a:endCxn id="16390" idx="6"/>
            </p:cNvCxnSpPr>
            <p:nvPr/>
          </p:nvCxnSpPr>
          <p:spPr bwMode="auto">
            <a:xfrm rot="5400000">
              <a:off x="2117" y="444"/>
              <a:ext cx="1081" cy="4257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 flipH="1">
              <a:off x="611" y="1287"/>
              <a:ext cx="2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16410" name="Group 26"/>
            <p:cNvGrpSpPr>
              <a:grpSpLocks/>
            </p:cNvGrpSpPr>
            <p:nvPr/>
          </p:nvGrpSpPr>
          <p:grpSpPr bwMode="auto">
            <a:xfrm>
              <a:off x="3967" y="1503"/>
              <a:ext cx="228" cy="460"/>
              <a:chOff x="793" y="2743"/>
              <a:chExt cx="228" cy="460"/>
            </a:xfrm>
          </p:grpSpPr>
          <p:sp>
            <p:nvSpPr>
              <p:cNvPr id="16411" name="Oval 27"/>
              <p:cNvSpPr>
                <a:spLocks noChangeArrowheads="1"/>
              </p:cNvSpPr>
              <p:nvPr/>
            </p:nvSpPr>
            <p:spPr bwMode="auto">
              <a:xfrm>
                <a:off x="884" y="2886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12" name="Oval 28"/>
              <p:cNvSpPr>
                <a:spLocks noChangeArrowheads="1"/>
              </p:cNvSpPr>
              <p:nvPr/>
            </p:nvSpPr>
            <p:spPr bwMode="auto">
              <a:xfrm>
                <a:off x="793" y="3113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13" name="Oval 29"/>
              <p:cNvSpPr>
                <a:spLocks noChangeArrowheads="1"/>
              </p:cNvSpPr>
              <p:nvPr/>
            </p:nvSpPr>
            <p:spPr bwMode="auto">
              <a:xfrm>
                <a:off x="975" y="3112"/>
                <a:ext cx="46" cy="4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906" y="2743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flipH="1">
                <a:off x="839" y="2931"/>
                <a:ext cx="67" cy="2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6433" name="Group 49"/>
            <p:cNvGrpSpPr>
              <a:grpSpLocks/>
            </p:cNvGrpSpPr>
            <p:nvPr/>
          </p:nvGrpSpPr>
          <p:grpSpPr bwMode="auto">
            <a:xfrm>
              <a:off x="2562" y="1502"/>
              <a:ext cx="637" cy="461"/>
              <a:chOff x="2562" y="1502"/>
              <a:chExt cx="637" cy="461"/>
            </a:xfrm>
          </p:grpSpPr>
          <p:grpSp>
            <p:nvGrpSpPr>
              <p:cNvPr id="16419" name="Group 35"/>
              <p:cNvGrpSpPr>
                <a:grpSpLocks/>
              </p:cNvGrpSpPr>
              <p:nvPr/>
            </p:nvGrpSpPr>
            <p:grpSpPr bwMode="auto">
              <a:xfrm>
                <a:off x="2562" y="1503"/>
                <a:ext cx="228" cy="460"/>
                <a:chOff x="793" y="2743"/>
                <a:chExt cx="228" cy="460"/>
              </a:xfrm>
            </p:grpSpPr>
            <p:sp>
              <p:nvSpPr>
                <p:cNvPr id="16420" name="Oval 36"/>
                <p:cNvSpPr>
                  <a:spLocks noChangeArrowheads="1"/>
                </p:cNvSpPr>
                <p:nvPr/>
              </p:nvSpPr>
              <p:spPr bwMode="auto">
                <a:xfrm>
                  <a:off x="884" y="2886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421" name="Oval 37"/>
                <p:cNvSpPr>
                  <a:spLocks noChangeArrowheads="1"/>
                </p:cNvSpPr>
                <p:nvPr/>
              </p:nvSpPr>
              <p:spPr bwMode="auto">
                <a:xfrm>
                  <a:off x="793" y="3113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422" name="Oval 38"/>
                <p:cNvSpPr>
                  <a:spLocks noChangeArrowheads="1"/>
                </p:cNvSpPr>
                <p:nvPr/>
              </p:nvSpPr>
              <p:spPr bwMode="auto">
                <a:xfrm>
                  <a:off x="975" y="3112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423" name="Line 39"/>
                <p:cNvSpPr>
                  <a:spLocks noChangeShapeType="1"/>
                </p:cNvSpPr>
                <p:nvPr/>
              </p:nvSpPr>
              <p:spPr bwMode="auto">
                <a:xfrm>
                  <a:off x="906" y="2743"/>
                  <a:ext cx="0" cy="13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42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839" y="2931"/>
                  <a:ext cx="67" cy="2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16425" name="Group 41"/>
              <p:cNvGrpSpPr>
                <a:grpSpLocks/>
              </p:cNvGrpSpPr>
              <p:nvPr/>
            </p:nvGrpSpPr>
            <p:grpSpPr bwMode="auto">
              <a:xfrm>
                <a:off x="2971" y="1502"/>
                <a:ext cx="228" cy="460"/>
                <a:chOff x="793" y="2743"/>
                <a:chExt cx="228" cy="460"/>
              </a:xfrm>
            </p:grpSpPr>
            <p:sp>
              <p:nvSpPr>
                <p:cNvPr id="16426" name="Oval 42"/>
                <p:cNvSpPr>
                  <a:spLocks noChangeArrowheads="1"/>
                </p:cNvSpPr>
                <p:nvPr/>
              </p:nvSpPr>
              <p:spPr bwMode="auto">
                <a:xfrm>
                  <a:off x="884" y="2886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427" name="Oval 43"/>
                <p:cNvSpPr>
                  <a:spLocks noChangeArrowheads="1"/>
                </p:cNvSpPr>
                <p:nvPr/>
              </p:nvSpPr>
              <p:spPr bwMode="auto">
                <a:xfrm>
                  <a:off x="793" y="3113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428" name="Oval 44"/>
                <p:cNvSpPr>
                  <a:spLocks noChangeArrowheads="1"/>
                </p:cNvSpPr>
                <p:nvPr/>
              </p:nvSpPr>
              <p:spPr bwMode="auto">
                <a:xfrm>
                  <a:off x="975" y="3112"/>
                  <a:ext cx="46" cy="4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429" name="Line 45"/>
                <p:cNvSpPr>
                  <a:spLocks noChangeShapeType="1"/>
                </p:cNvSpPr>
                <p:nvPr/>
              </p:nvSpPr>
              <p:spPr bwMode="auto">
                <a:xfrm>
                  <a:off x="906" y="2743"/>
                  <a:ext cx="0" cy="13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430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39" y="2931"/>
                  <a:ext cx="67" cy="2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6431" name="Line 47"/>
              <p:cNvSpPr>
                <a:spLocks noChangeShapeType="1"/>
              </p:cNvSpPr>
              <p:nvPr/>
            </p:nvSpPr>
            <p:spPr bwMode="auto">
              <a:xfrm>
                <a:off x="2653" y="1752"/>
                <a:ext cx="40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6432" name="Line 48"/>
              <p:cNvSpPr>
                <a:spLocks noChangeShapeType="1"/>
              </p:cNvSpPr>
              <p:nvPr/>
            </p:nvSpPr>
            <p:spPr bwMode="auto">
              <a:xfrm>
                <a:off x="2653" y="1797"/>
                <a:ext cx="40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cxnSp>
          <p:nvCxnSpPr>
            <p:cNvPr id="16434" name="AutoShape 50"/>
            <p:cNvCxnSpPr>
              <a:cxnSpLocks noChangeShapeType="1"/>
              <a:stCxn id="16404" idx="4"/>
              <a:endCxn id="16429" idx="0"/>
            </p:cNvCxnSpPr>
            <p:nvPr/>
          </p:nvCxnSpPr>
          <p:spPr bwMode="auto">
            <a:xfrm rot="5400000" flipH="1" flipV="1">
              <a:off x="2279" y="1120"/>
              <a:ext cx="432" cy="1179"/>
            </a:xfrm>
            <a:prstGeom prst="bentConnector5">
              <a:avLst>
                <a:gd name="adj1" fmla="val -31481"/>
                <a:gd name="adj2" fmla="val 24935"/>
                <a:gd name="adj3" fmla="val 207407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35" name="AutoShape 51"/>
            <p:cNvCxnSpPr>
              <a:cxnSpLocks noChangeShapeType="1"/>
              <a:stCxn id="16403" idx="3"/>
              <a:endCxn id="16423" idx="0"/>
            </p:cNvCxnSpPr>
            <p:nvPr/>
          </p:nvCxnSpPr>
          <p:spPr bwMode="auto">
            <a:xfrm rot="5400000" flipH="1" flipV="1">
              <a:off x="1978" y="1224"/>
              <a:ext cx="425" cy="968"/>
            </a:xfrm>
            <a:prstGeom prst="bentConnector5">
              <a:avLst>
                <a:gd name="adj1" fmla="val -72708"/>
                <a:gd name="adj2" fmla="val 70245"/>
                <a:gd name="adj3" fmla="val 137176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36" name="AutoShape 52"/>
            <p:cNvCxnSpPr>
              <a:cxnSpLocks noChangeShapeType="1"/>
              <a:stCxn id="16422" idx="4"/>
              <a:endCxn id="16427" idx="4"/>
            </p:cNvCxnSpPr>
            <p:nvPr/>
          </p:nvCxnSpPr>
          <p:spPr bwMode="auto">
            <a:xfrm rot="16200000" flipH="1">
              <a:off x="2880" y="1813"/>
              <a:ext cx="1" cy="227"/>
            </a:xfrm>
            <a:prstGeom prst="bentConnector3">
              <a:avLst>
                <a:gd name="adj1" fmla="val 1360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37" name="AutoShape 53"/>
            <p:cNvCxnSpPr>
              <a:cxnSpLocks noChangeShapeType="1"/>
              <a:stCxn id="16421" idx="4"/>
              <a:endCxn id="16428" idx="4"/>
            </p:cNvCxnSpPr>
            <p:nvPr/>
          </p:nvCxnSpPr>
          <p:spPr bwMode="auto">
            <a:xfrm rot="5400000" flipH="1" flipV="1">
              <a:off x="2880" y="1630"/>
              <a:ext cx="2" cy="591"/>
            </a:xfrm>
            <a:prstGeom prst="bentConnector3">
              <a:avLst>
                <a:gd name="adj1" fmla="val -153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38" name="Oval 54"/>
            <p:cNvSpPr>
              <a:spLocks noChangeArrowheads="1"/>
            </p:cNvSpPr>
            <p:nvPr/>
          </p:nvSpPr>
          <p:spPr bwMode="auto">
            <a:xfrm>
              <a:off x="2744" y="2035"/>
              <a:ext cx="45" cy="4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6439" name="Oval 55"/>
            <p:cNvSpPr>
              <a:spLocks noChangeArrowheads="1"/>
            </p:cNvSpPr>
            <p:nvPr/>
          </p:nvSpPr>
          <p:spPr bwMode="auto">
            <a:xfrm>
              <a:off x="2562" y="2206"/>
              <a:ext cx="45" cy="4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16440" name="AutoShape 56"/>
            <p:cNvCxnSpPr>
              <a:cxnSpLocks noChangeShapeType="1"/>
              <a:stCxn id="16439" idx="4"/>
              <a:endCxn id="16413" idx="4"/>
            </p:cNvCxnSpPr>
            <p:nvPr/>
          </p:nvCxnSpPr>
          <p:spPr bwMode="auto">
            <a:xfrm rot="5400000" flipH="1" flipV="1">
              <a:off x="3212" y="1299"/>
              <a:ext cx="333" cy="1587"/>
            </a:xfrm>
            <a:prstGeom prst="bentConnector3">
              <a:avLst>
                <a:gd name="adj1" fmla="val -103005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41" name="AutoShape 57"/>
            <p:cNvCxnSpPr>
              <a:cxnSpLocks noChangeShapeType="1"/>
              <a:stCxn id="16438" idx="4"/>
              <a:endCxn id="16412" idx="4"/>
            </p:cNvCxnSpPr>
            <p:nvPr/>
          </p:nvCxnSpPr>
          <p:spPr bwMode="auto">
            <a:xfrm rot="5400000" flipH="1" flipV="1">
              <a:off x="3298" y="1396"/>
              <a:ext cx="161" cy="1223"/>
            </a:xfrm>
            <a:prstGeom prst="bentConnector3">
              <a:avLst>
                <a:gd name="adj1" fmla="val -190685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42" name="AutoShape 58"/>
            <p:cNvCxnSpPr>
              <a:cxnSpLocks noChangeShapeType="1"/>
              <a:stCxn id="16392" idx="0"/>
              <a:endCxn id="16414" idx="0"/>
            </p:cNvCxnSpPr>
            <p:nvPr/>
          </p:nvCxnSpPr>
          <p:spPr bwMode="auto">
            <a:xfrm rot="5400000" flipH="1">
              <a:off x="4354" y="1221"/>
              <a:ext cx="158" cy="706"/>
            </a:xfrm>
            <a:prstGeom prst="bentConnector3">
              <a:avLst>
                <a:gd name="adj1" fmla="val 231644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6" name="Obrázek 55"/>
          <p:cNvPicPr/>
          <p:nvPr/>
        </p:nvPicPr>
        <p:blipFill rotWithShape="1">
          <a:blip r:embed="rId2"/>
          <a:srcRect l="70561" t="68784" r="22776" b="22226"/>
          <a:stretch/>
        </p:blipFill>
        <p:spPr bwMode="auto">
          <a:xfrm>
            <a:off x="8101013" y="1333566"/>
            <a:ext cx="681154" cy="714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116632"/>
            <a:ext cx="82296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Zásuvkové obvody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908720"/>
            <a:ext cx="8713787" cy="382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Základní zásady:</a:t>
            </a:r>
          </a:p>
          <a:p>
            <a:pPr>
              <a:spcBef>
                <a:spcPct val="2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</a:t>
            </a:r>
            <a:r>
              <a:rPr lang="cs-CZ" altLang="cs-CZ" sz="2000" dirty="0">
                <a:solidFill>
                  <a:srgbClr val="000000"/>
                </a:solidFill>
              </a:rPr>
              <a:t>	na jeden zásuvkový obvod lze připojit 10 zásuvkových vývodů (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dvojzásuvka</a:t>
            </a:r>
            <a:r>
              <a:rPr lang="cs-CZ" altLang="cs-CZ" sz="2000" dirty="0" smtClean="0">
                <a:solidFill>
                  <a:srgbClr val="000000"/>
                </a:solidFill>
              </a:rPr>
              <a:t>). </a:t>
            </a:r>
            <a:r>
              <a:rPr lang="cs-CZ" altLang="cs-CZ" sz="2000" u="sng" dirty="0" smtClean="0">
                <a:solidFill>
                  <a:srgbClr val="FF0000"/>
                </a:solidFill>
              </a:rPr>
              <a:t>Vícenásobná zásuvka v jednom rámečku - počet zásuvek = počet vývodů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</a:rPr>
              <a:t>(změna oproti staré normě). </a:t>
            </a:r>
          </a:p>
          <a:p>
            <a:pPr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	ve výjimečných případech lze připojit i více vývodů, např. napájení pouze PC  </a:t>
            </a:r>
          </a:p>
          <a:p>
            <a:pPr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</a:t>
            </a:r>
            <a:r>
              <a:rPr lang="cs-CZ" altLang="cs-CZ" sz="2000" dirty="0">
                <a:solidFill>
                  <a:srgbClr val="000000"/>
                </a:solidFill>
              </a:rPr>
              <a:t>	do obvodu lze </a:t>
            </a:r>
            <a:r>
              <a:rPr lang="cs-CZ" altLang="cs-CZ" sz="2000" dirty="0" smtClean="0">
                <a:solidFill>
                  <a:srgbClr val="000000"/>
                </a:solidFill>
              </a:rPr>
              <a:t>pevně připojit (přes krabici) jednoúčelové spotřebiče pro krátkodobé použití (svítidla, infrazářič, ventilátor) do </a:t>
            </a:r>
            <a:r>
              <a:rPr lang="cs-CZ" altLang="cs-CZ" sz="2000" dirty="0">
                <a:solidFill>
                  <a:srgbClr val="000000"/>
                </a:solidFill>
              </a:rPr>
              <a:t>celkového příkonu 2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kVA</a:t>
            </a:r>
            <a:r>
              <a:rPr lang="cs-CZ" altLang="cs-CZ" sz="2000" dirty="0" smtClean="0">
                <a:solidFill>
                  <a:srgbClr val="000000"/>
                </a:solidFill>
              </a:rPr>
              <a:t> (pro dlouhodobé napájené spotřebiče se zřizují samostatné obvody) 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zásuvky se připojují do obvodu paralelně smyčkováním</a:t>
            </a:r>
            <a:r>
              <a:rPr lang="cs-CZ" altLang="cs-CZ" sz="2000" dirty="0" smtClean="0">
                <a:solidFill>
                  <a:srgbClr val="000000"/>
                </a:solidFill>
              </a:rPr>
              <a:t>.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33486"/>
            <a:ext cx="6705600" cy="20574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359850" y="5542720"/>
            <a:ext cx="155270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5113" indent="-265113"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5 vývodů!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Zásuvkové obvody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7504" y="3917515"/>
            <a:ext cx="8856663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206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tabLst>
                <a:tab pos="206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06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06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06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+mj-lt"/>
              </a:rPr>
              <a:t>*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000" dirty="0">
                <a:solidFill>
                  <a:srgbClr val="000000"/>
                </a:solidFill>
              </a:rPr>
              <a:t>zásuvky s jištěním do </a:t>
            </a:r>
            <a:r>
              <a:rPr lang="cs-CZ" altLang="cs-CZ" sz="2000" dirty="0" smtClean="0">
                <a:solidFill>
                  <a:srgbClr val="000000"/>
                </a:solidFill>
              </a:rPr>
              <a:t>32A včetně musí </a:t>
            </a:r>
            <a:r>
              <a:rPr lang="cs-CZ" altLang="cs-CZ" sz="2000" dirty="0">
                <a:solidFill>
                  <a:srgbClr val="000000"/>
                </a:solidFill>
              </a:rPr>
              <a:t>mít proudový chránič s rozdílovým proudem do 30mA. Platí i pro 3fázové zásuvky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pro spotřebiče o výkonu větším než 2kW musí být samostatný </a:t>
            </a:r>
            <a:r>
              <a:rPr lang="cs-CZ" altLang="cs-CZ" sz="2000" dirty="0" smtClean="0">
                <a:solidFill>
                  <a:srgbClr val="000000"/>
                </a:solidFill>
              </a:rPr>
              <a:t>obvod s pevným přívodem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  maximální příkon připojených spotřebičů musí odpovídat proudu jistícího prvku. 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- jištění 10 A	P = U * I = 230*10 = 2300 W   	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- jištění 16 A	P = U * I = 230*16 = 3680 W </a:t>
            </a:r>
            <a:endParaRPr lang="cs-CZ" altLang="cs-CZ" sz="2000" u="sng" dirty="0">
              <a:solidFill>
                <a:srgbClr val="0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908720"/>
            <a:ext cx="8713787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Základní zásady: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u trojfázových zásuvek musí mít v jednom obvodu všechny zásuvky stejný jmenovitý proud</a:t>
            </a:r>
          </a:p>
          <a:p>
            <a:pPr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</a:t>
            </a:r>
            <a:r>
              <a:rPr lang="cs-CZ" altLang="cs-CZ" sz="2000" dirty="0">
                <a:solidFill>
                  <a:srgbClr val="000000"/>
                </a:solidFill>
              </a:rPr>
              <a:t>	každý zásuvkový obvod je samostatně jištěn proti přetížení i proti zkratu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zásuvky do 16A včetně musí odpovídat české normě, musí mít ochranný </a:t>
            </a:r>
            <a:r>
              <a:rPr lang="cs-CZ" altLang="cs-CZ" sz="2000" dirty="0" smtClean="0">
                <a:solidFill>
                  <a:srgbClr val="000000"/>
                </a:solidFill>
              </a:rPr>
              <a:t>kolík</a:t>
            </a:r>
          </a:p>
          <a:p>
            <a:pPr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	fáze na zásuvce musí být vlevo (platí pro TN-S i TN-C)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Zásuvkové obvody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graphicFrame>
        <p:nvGraphicFramePr>
          <p:cNvPr id="52370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23563"/>
              </p:ext>
            </p:extLst>
          </p:nvPr>
        </p:nvGraphicFramePr>
        <p:xfrm>
          <a:off x="215106" y="1196752"/>
          <a:ext cx="8713787" cy="2916431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8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Obvod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Minimální počet obvodů v bytech velikostní kategorie* nebo užitné plochy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I.</a:t>
                      </a:r>
                      <a:b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do 50m</a:t>
                      </a:r>
                      <a:r>
                        <a:rPr kumimoji="0" lang="cs-CZ" altLang="cs-CZ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II. až IV.</a:t>
                      </a:r>
                      <a:b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do 75m</a:t>
                      </a:r>
                      <a:r>
                        <a:rPr kumimoji="0" lang="cs-CZ" altLang="cs-CZ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V. až VIII.</a:t>
                      </a:r>
                      <a:b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do 100m</a:t>
                      </a:r>
                      <a:r>
                        <a:rPr kumimoji="0" lang="cs-CZ" altLang="cs-CZ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do 125m</a:t>
                      </a:r>
                      <a:r>
                        <a:rPr kumimoji="0" lang="cs-CZ" altLang="cs-CZ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nad 125m</a:t>
                      </a:r>
                      <a:r>
                        <a:rPr kumimoji="0" lang="cs-CZ" altLang="cs-CZ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světelný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1 (0)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1 (2)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zásuvkový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2 (1)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3 (2)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3 (2)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4 (3)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pro bytové jádro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(1) 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(1)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(1) 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(1)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(1)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4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Rot="1" noChangeArrowheads="1"/>
          </p:cNvSpPr>
          <p:nvPr/>
        </p:nvSpPr>
        <p:spPr bwMode="auto">
          <a:xfrm>
            <a:off x="395288" y="188913"/>
            <a:ext cx="8447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>
                <a:solidFill>
                  <a:srgbClr val="000000"/>
                </a:solidFill>
              </a:rPr>
              <a:t>Porovnání elektroinstalace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Klasická instalace pro ovládání světla ze dvou míst</a:t>
            </a:r>
            <a:endParaRPr lang="de-DE" altLang="cs-CZ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1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1"/>
          <a:stretch>
            <a:fillRect/>
          </a:stretch>
        </p:blipFill>
        <p:spPr bwMode="auto">
          <a:xfrm>
            <a:off x="179388" y="1916113"/>
            <a:ext cx="4056062" cy="46974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9221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9288"/>
            <a:ext cx="4221163" cy="4694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4716463" y="1052513"/>
            <a:ext cx="3887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Bezdrátová instalace pro ovládání světla ze dvou míst </a:t>
            </a:r>
            <a:endParaRPr lang="de-DE" altLang="cs-CZ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9388" y="277813"/>
            <a:ext cx="885710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Průřezy a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jištění (výběr obvodů)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79512" y="1124743"/>
            <a:ext cx="8856984" cy="4608513"/>
            <a:chOff x="179512" y="1124743"/>
            <a:chExt cx="8856984" cy="460851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/>
            <a:srcRect l="13755" t="42650" r="26904" b="16400"/>
            <a:stretch/>
          </p:blipFill>
          <p:spPr>
            <a:xfrm>
              <a:off x="179512" y="1124743"/>
              <a:ext cx="8856984" cy="4583877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 bwMode="auto">
            <a:xfrm>
              <a:off x="6948264" y="5445224"/>
              <a:ext cx="2088232" cy="28803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stealth" w="lg" len="lg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Koupelny  </a:t>
            </a:r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(ČSN 33 2000-7-701 ed.2)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8856662" cy="26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431925" indent="-1431925"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11313"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90700"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70088"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9475"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675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875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1075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8275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Klasifikace zón v koupelnách a sprchách (zjednodušeno):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Zóna 0 	- 	vnitřní prostor koupací nebo sprchové vany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Zóna 1	-	je prostor nad koupací nebo sprchovou vanou do výše 2,25 m nad podlahou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Zóna 2	-	je prostor vedle koupací nebo sprchové vany do vzdálenosti 0,6 m a </a:t>
            </a:r>
            <a:r>
              <a:rPr lang="cs-CZ" altLang="cs-CZ" sz="2200" dirty="0" smtClean="0">
                <a:solidFill>
                  <a:srgbClr val="000000"/>
                </a:solidFill>
              </a:rPr>
              <a:t>do </a:t>
            </a:r>
            <a:r>
              <a:rPr lang="cs-CZ" altLang="cs-CZ" sz="2200" dirty="0">
                <a:solidFill>
                  <a:srgbClr val="000000"/>
                </a:solidFill>
              </a:rPr>
              <a:t>výše </a:t>
            </a:r>
            <a:r>
              <a:rPr lang="cs-CZ" altLang="cs-CZ" sz="2200" dirty="0" smtClean="0">
                <a:solidFill>
                  <a:srgbClr val="000000"/>
                </a:solidFill>
              </a:rPr>
              <a:t>2,25 m od země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8889" t="28703" r="34074" b="10185"/>
          <a:stretch/>
        </p:blipFill>
        <p:spPr>
          <a:xfrm>
            <a:off x="755576" y="116632"/>
            <a:ext cx="7632848" cy="6542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403350" y="115888"/>
            <a:ext cx="64817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Ochrana před úrazem v koupelnách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79388" y="1557338"/>
            <a:ext cx="8785225" cy="50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563" indent="-182563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0" dirty="0">
                <a:solidFill>
                  <a:srgbClr val="000000"/>
                </a:solidFill>
              </a:rPr>
              <a:t>	</a:t>
            </a:r>
            <a:r>
              <a:rPr lang="cs-CZ" altLang="cs-CZ" sz="2000" u="sng" dirty="0">
                <a:solidFill>
                  <a:srgbClr val="000000"/>
                </a:solidFill>
              </a:rPr>
              <a:t>Místní doplňující pospojování:</a:t>
            </a:r>
          </a:p>
          <a:p>
            <a:r>
              <a:rPr lang="cs-CZ" altLang="cs-CZ" sz="2000" b="0" dirty="0">
                <a:solidFill>
                  <a:srgbClr val="000000"/>
                </a:solidFill>
              </a:rPr>
              <a:t>- všechny </a:t>
            </a:r>
            <a:r>
              <a:rPr lang="cs-CZ" altLang="cs-CZ" sz="2000" b="0" dirty="0" smtClean="0">
                <a:solidFill>
                  <a:srgbClr val="000000"/>
                </a:solidFill>
              </a:rPr>
              <a:t>nechráněné vodivé části a všechny neživé části upevněných spotřebičů musí být spojeny s ochranným vodičem   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r>
              <a:rPr lang="cs-CZ" altLang="cs-CZ" sz="2000" b="0" dirty="0">
                <a:solidFill>
                  <a:srgbClr val="000000"/>
                </a:solidFill>
              </a:rPr>
              <a:t>- kovové trubky (voda, plyn, napájení</a:t>
            </a:r>
            <a:r>
              <a:rPr lang="cs-CZ" altLang="cs-CZ" sz="2000" b="0" dirty="0" smtClean="0">
                <a:solidFill>
                  <a:srgbClr val="000000"/>
                </a:solidFill>
              </a:rPr>
              <a:t>), kovové </a:t>
            </a:r>
            <a:r>
              <a:rPr lang="cs-CZ" altLang="cs-CZ" sz="2000" b="0" dirty="0">
                <a:solidFill>
                  <a:srgbClr val="000000"/>
                </a:solidFill>
              </a:rPr>
              <a:t>trubky </a:t>
            </a:r>
            <a:r>
              <a:rPr lang="cs-CZ" altLang="cs-CZ" sz="2000" b="0" dirty="0" smtClean="0">
                <a:solidFill>
                  <a:srgbClr val="000000"/>
                </a:solidFill>
              </a:rPr>
              <a:t>topení a ostatní </a:t>
            </a:r>
            <a:r>
              <a:rPr lang="cs-CZ" altLang="cs-CZ" sz="2000" b="0" dirty="0">
                <a:solidFill>
                  <a:srgbClr val="000000"/>
                </a:solidFill>
              </a:rPr>
              <a:t>vodivé předměty, na kterých by se mohl objevit potenciál </a:t>
            </a:r>
            <a:endParaRPr lang="cs-CZ" altLang="cs-CZ" sz="2000" b="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	</a:t>
            </a:r>
            <a:r>
              <a:rPr lang="cs-CZ" altLang="cs-CZ" sz="2000" b="0" u="sng" dirty="0" smtClean="0">
                <a:solidFill>
                  <a:srgbClr val="000000"/>
                </a:solidFill>
              </a:rPr>
              <a:t>V </a:t>
            </a:r>
            <a:r>
              <a:rPr lang="cs-CZ" altLang="cs-CZ" sz="2000" b="0" u="sng" dirty="0">
                <a:solidFill>
                  <a:srgbClr val="000000"/>
                </a:solidFill>
              </a:rPr>
              <a:t>zóně pospojování nemusí být:</a:t>
            </a:r>
          </a:p>
          <a:p>
            <a:r>
              <a:rPr lang="cs-CZ" altLang="cs-CZ" sz="2000" b="0" dirty="0">
                <a:solidFill>
                  <a:srgbClr val="000000"/>
                </a:solidFill>
              </a:rPr>
              <a:t>- kovové zárubně dveří a okenní rámy se nepovažují za stavební prvky budovy</a:t>
            </a:r>
          </a:p>
          <a:p>
            <a:r>
              <a:rPr lang="cs-CZ" altLang="cs-CZ" sz="2000" b="0" dirty="0">
                <a:solidFill>
                  <a:srgbClr val="000000"/>
                </a:solidFill>
              </a:rPr>
              <a:t>-	je-li kovová vana spolehlivě izolována od stavebních a ostatních kovových </a:t>
            </a:r>
            <a:r>
              <a:rPr lang="cs-CZ" altLang="cs-CZ" sz="2000" b="0" dirty="0" smtClean="0">
                <a:solidFill>
                  <a:srgbClr val="000000"/>
                </a:solidFill>
              </a:rPr>
              <a:t>prvků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0" dirty="0" smtClean="0">
                <a:solidFill>
                  <a:srgbClr val="000000"/>
                </a:solidFill>
              </a:rPr>
              <a:t>	</a:t>
            </a:r>
            <a:r>
              <a:rPr lang="cs-CZ" altLang="cs-CZ" sz="2000" u="sng" dirty="0" smtClean="0">
                <a:solidFill>
                  <a:srgbClr val="000000"/>
                </a:solidFill>
              </a:rPr>
              <a:t>Proudové chrániče :</a:t>
            </a:r>
            <a:endParaRPr lang="cs-CZ" altLang="cs-CZ" sz="2000" u="sng" dirty="0">
              <a:solidFill>
                <a:srgbClr val="000000"/>
              </a:solidFill>
            </a:endParaRPr>
          </a:p>
          <a:p>
            <a:r>
              <a:rPr lang="cs-CZ" altLang="cs-CZ" sz="2000" b="0" dirty="0" smtClean="0">
                <a:solidFill>
                  <a:srgbClr val="000000"/>
                </a:solidFill>
              </a:rPr>
              <a:t>	Všechny obvody v koupelně </a:t>
            </a:r>
            <a:r>
              <a:rPr lang="cs-CZ" altLang="cs-CZ" sz="2000" dirty="0" smtClean="0">
                <a:solidFill>
                  <a:srgbClr val="000000"/>
                </a:solidFill>
              </a:rPr>
              <a:t>(včetně osvětlení) </a:t>
            </a:r>
            <a:r>
              <a:rPr lang="cs-CZ" altLang="cs-CZ" sz="2000" b="0" dirty="0" smtClean="0">
                <a:solidFill>
                  <a:srgbClr val="000000"/>
                </a:solidFill>
              </a:rPr>
              <a:t>musí vybaveny proudovým chráničem s rozdílovým proudem 30mA, s výjimkou:</a:t>
            </a:r>
          </a:p>
          <a:p>
            <a:r>
              <a:rPr lang="cs-CZ" altLang="cs-CZ" sz="2000" b="0" dirty="0" smtClean="0">
                <a:solidFill>
                  <a:srgbClr val="000000"/>
                </a:solidFill>
              </a:rPr>
              <a:t>-	je-li pro spotřebič použito elektrické oddělení</a:t>
            </a:r>
          </a:p>
          <a:p>
            <a:r>
              <a:rPr lang="cs-CZ" altLang="cs-CZ" sz="2000" b="0" dirty="0" smtClean="0">
                <a:solidFill>
                  <a:srgbClr val="000000"/>
                </a:solidFill>
              </a:rPr>
              <a:t>-	pro obvody SELV a PELV</a:t>
            </a:r>
            <a:endParaRPr lang="cs-CZ" altLang="cs-CZ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50825" y="115888"/>
            <a:ext cx="85693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Ochrana před úrazem v koupelnách </a:t>
            </a:r>
            <a:r>
              <a:rPr lang="cs-CZ" altLang="cs-CZ" sz="32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(zjednodušeno)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44463" y="1454150"/>
            <a:ext cx="8964612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149475" indent="-2149475" defTabSz="1063625">
              <a:tabLst>
                <a:tab pos="354013" algn="l"/>
                <a:tab pos="1978025" algn="l"/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01913" defTabSz="1063625">
              <a:tabLst>
                <a:tab pos="354013" algn="l"/>
                <a:tab pos="1978025" algn="l"/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81300" defTabSz="1063625">
              <a:tabLst>
                <a:tab pos="354013" algn="l"/>
                <a:tab pos="1978025" algn="l"/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960688" defTabSz="1063625">
              <a:tabLst>
                <a:tab pos="354013" algn="l"/>
                <a:tab pos="1978025" algn="l"/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0075" defTabSz="1063625">
              <a:tabLst>
                <a:tab pos="354013" algn="l"/>
                <a:tab pos="1978025" algn="l"/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72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978025" algn="l"/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544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978025" algn="l"/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116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978025" algn="l"/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688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978025" algn="l"/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Minimální krytí spotřebičů a elektrického zařízení </a:t>
            </a: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	zóna 0 	IPx7</a:t>
            </a:r>
          </a:p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	zóna 1	IPx4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zóna 2	IPx4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1</a:t>
            </a:r>
            <a:r>
              <a:rPr lang="cs-CZ" altLang="cs-CZ" sz="2000" u="sng" dirty="0">
                <a:solidFill>
                  <a:srgbClr val="000000"/>
                </a:solidFill>
              </a:rPr>
              <a:t>.	Spotřebiče</a:t>
            </a:r>
            <a:r>
              <a:rPr lang="cs-CZ" altLang="cs-CZ" sz="2000" dirty="0">
                <a:solidFill>
                  <a:srgbClr val="000000"/>
                </a:solidFill>
              </a:rPr>
              <a:t>	-	v jednotlivých zónách lze používat pouze spotřebiče, které jsou pro tuto zónu (nebo vyšší) určeny. 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2</a:t>
            </a:r>
            <a:r>
              <a:rPr lang="cs-CZ" altLang="cs-CZ" sz="2000" u="sng" dirty="0">
                <a:solidFill>
                  <a:srgbClr val="000000"/>
                </a:solidFill>
              </a:rPr>
              <a:t>.	Vedení</a:t>
            </a:r>
            <a:r>
              <a:rPr lang="cs-CZ" altLang="cs-CZ" sz="2000" dirty="0">
                <a:solidFill>
                  <a:srgbClr val="000000"/>
                </a:solidFill>
              </a:rPr>
              <a:t>	-	v jednotlivých zónách může být pouze vedení, které je určeno pro napájení pevných spotřebičů v těchto </a:t>
            </a:r>
            <a:r>
              <a:rPr lang="cs-CZ" altLang="cs-CZ" sz="2000" dirty="0" smtClean="0">
                <a:solidFill>
                  <a:srgbClr val="000000"/>
                </a:solidFill>
              </a:rPr>
              <a:t>zónách, v minimální předepsané hloubce  </a:t>
            </a:r>
          </a:p>
          <a:p>
            <a:pPr>
              <a:spcBef>
                <a:spcPct val="50000"/>
              </a:spcBef>
            </a:pPr>
            <a:r>
              <a:rPr lang="cs-CZ" altLang="cs-CZ" sz="2000" u="sng" dirty="0">
                <a:solidFill>
                  <a:srgbClr val="000000"/>
                </a:solidFill>
              </a:rPr>
              <a:t>3. Spínací a řídící zařízení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- v zóně 0 </a:t>
            </a:r>
            <a:r>
              <a:rPr lang="cs-CZ" altLang="cs-CZ" sz="2000" dirty="0" smtClean="0">
                <a:solidFill>
                  <a:srgbClr val="000000"/>
                </a:solidFill>
              </a:rPr>
              <a:t>	-	nic</a:t>
            </a:r>
          </a:p>
          <a:p>
            <a:r>
              <a:rPr lang="cs-CZ" altLang="cs-CZ" sz="2000" dirty="0" smtClean="0">
                <a:solidFill>
                  <a:srgbClr val="000000"/>
                </a:solidFill>
              </a:rPr>
              <a:t>	- v </a:t>
            </a:r>
            <a:r>
              <a:rPr lang="cs-CZ" altLang="cs-CZ" sz="2000" dirty="0">
                <a:solidFill>
                  <a:srgbClr val="000000"/>
                </a:solidFill>
              </a:rPr>
              <a:t>zóně 1 </a:t>
            </a:r>
            <a:r>
              <a:rPr lang="cs-CZ" altLang="cs-CZ" sz="2000" dirty="0" smtClean="0">
                <a:solidFill>
                  <a:srgbClr val="000000"/>
                </a:solidFill>
              </a:rPr>
              <a:t>	-	spínač </a:t>
            </a:r>
            <a:r>
              <a:rPr lang="cs-CZ" altLang="cs-CZ" sz="2000" dirty="0">
                <a:solidFill>
                  <a:srgbClr val="000000"/>
                </a:solidFill>
              </a:rPr>
              <a:t>obvodů SELV nebo PELV do 25 V.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- v </a:t>
            </a:r>
            <a:r>
              <a:rPr lang="cs-CZ" altLang="cs-CZ" sz="2000" dirty="0">
                <a:solidFill>
                  <a:srgbClr val="000000"/>
                </a:solidFill>
              </a:rPr>
              <a:t>zóně 2 </a:t>
            </a:r>
            <a:r>
              <a:rPr lang="cs-CZ" altLang="cs-CZ" sz="2000" dirty="0" smtClean="0">
                <a:solidFill>
                  <a:srgbClr val="000000"/>
                </a:solidFill>
              </a:rPr>
              <a:t>	-	zóna 1 + zásuvky </a:t>
            </a:r>
            <a:r>
              <a:rPr lang="cs-CZ" altLang="cs-CZ" sz="2000" dirty="0">
                <a:solidFill>
                  <a:srgbClr val="000000"/>
                </a:solidFill>
              </a:rPr>
              <a:t>pro napájení holících </a:t>
            </a:r>
            <a:r>
              <a:rPr lang="cs-CZ" altLang="cs-CZ" sz="2000" dirty="0" smtClean="0">
                <a:solidFill>
                  <a:srgbClr val="000000"/>
                </a:solidFill>
              </a:rPr>
              <a:t>strojků</a:t>
            </a:r>
            <a:r>
              <a:rPr lang="cs-CZ" altLang="cs-CZ" sz="2000" dirty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0825" y="115888"/>
            <a:ext cx="85693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Ochrana před úrazem v koupelnách </a:t>
            </a:r>
            <a:r>
              <a:rPr lang="cs-CZ" altLang="cs-CZ" sz="32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(zjednodušeno)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4463" y="1454150"/>
            <a:ext cx="8964612" cy="2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85950" indent="-1885950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01913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81300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960688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0075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72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544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116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688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u="sng" dirty="0">
                <a:solidFill>
                  <a:srgbClr val="000000"/>
                </a:solidFill>
              </a:rPr>
              <a:t>4.	Ostatní </a:t>
            </a:r>
            <a:r>
              <a:rPr lang="cs-CZ" altLang="cs-CZ" sz="2200" u="sng" dirty="0" smtClean="0">
                <a:solidFill>
                  <a:srgbClr val="000000"/>
                </a:solidFill>
              </a:rPr>
              <a:t>zařízení s pevným přívodem, určená pro danou zónu </a:t>
            </a:r>
            <a:endParaRPr lang="cs-CZ" altLang="cs-CZ" sz="2200" u="sng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- 	v zóně 1	*	ohřívač vody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	*	sprchové čerpadlo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	*	</a:t>
            </a:r>
            <a:r>
              <a:rPr lang="cs-CZ" altLang="cs-CZ" sz="2200" dirty="0" smtClean="0">
                <a:solidFill>
                  <a:srgbClr val="000000"/>
                </a:solidFill>
              </a:rPr>
              <a:t>zařízení chráněná obvody SELV a PELV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</a:t>
            </a:r>
            <a:r>
              <a:rPr lang="cs-CZ" altLang="cs-CZ" sz="2200" dirty="0" smtClean="0">
                <a:solidFill>
                  <a:srgbClr val="000000"/>
                </a:solidFill>
              </a:rPr>
              <a:t>	*	ventilátory</a:t>
            </a:r>
          </a:p>
          <a:p>
            <a:r>
              <a:rPr lang="cs-CZ" altLang="cs-CZ" sz="2200" dirty="0">
                <a:solidFill>
                  <a:srgbClr val="000000"/>
                </a:solidFill>
              </a:rPr>
              <a:t>	</a:t>
            </a:r>
            <a:r>
              <a:rPr lang="cs-CZ" altLang="cs-CZ" sz="2200" dirty="0" smtClean="0">
                <a:solidFill>
                  <a:srgbClr val="000000"/>
                </a:solidFill>
              </a:rPr>
              <a:t>	*	svítidla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508625" y="277813"/>
            <a:ext cx="3178175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Umývací prostor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5398"/>
          <a:stretch/>
        </p:blipFill>
        <p:spPr>
          <a:xfrm>
            <a:off x="395536" y="231165"/>
            <a:ext cx="4680520" cy="6554827"/>
          </a:xfrm>
          <a:prstGeom prst="rect">
            <a:avLst/>
          </a:prstGeom>
        </p:spPr>
      </p:pic>
      <p:pic>
        <p:nvPicPr>
          <p:cNvPr id="23559" name="Picture 7" descr="RDPP-10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3561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51520" y="188913"/>
            <a:ext cx="8424936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Umývací </a:t>
            </a:r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prostor - doplnění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463" y="1454150"/>
            <a:ext cx="8964612" cy="17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85950" indent="-1885950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01913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81300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960688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0075" defTabSz="1063625"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72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544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116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68875" defTabSz="1063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5113" indent="-265113">
              <a:spcBef>
                <a:spcPts val="0"/>
              </a:spcBef>
              <a:tabLst>
                <a:tab pos="1611313" algn="l"/>
              </a:tabLst>
            </a:pPr>
            <a:r>
              <a:rPr lang="cs-CZ" altLang="cs-CZ" sz="2200" dirty="0" smtClean="0">
                <a:solidFill>
                  <a:srgbClr val="000000"/>
                </a:solidFill>
              </a:rPr>
              <a:t>*	umístění zásuvek a spínačů v umývacím prostoru - pouze jako součást zařízení, která jsou určena do umývacího prostoru</a:t>
            </a:r>
          </a:p>
          <a:p>
            <a:pPr marL="265113" indent="-265113">
              <a:spcBef>
                <a:spcPts val="0"/>
              </a:spcBef>
              <a:tabLst>
                <a:tab pos="1611313" algn="l"/>
              </a:tabLst>
            </a:pPr>
            <a:r>
              <a:rPr lang="cs-CZ" altLang="cs-CZ" sz="2200" dirty="0" smtClean="0">
                <a:solidFill>
                  <a:srgbClr val="000000"/>
                </a:solidFill>
              </a:rPr>
              <a:t>*	krytí musí odpovídat působen vnějších vlivů</a:t>
            </a:r>
          </a:p>
          <a:p>
            <a:pPr marL="265113" indent="-265113">
              <a:spcBef>
                <a:spcPts val="0"/>
              </a:spcBef>
              <a:tabLst>
                <a:tab pos="1611313" algn="l"/>
              </a:tabLst>
            </a:pPr>
            <a:r>
              <a:rPr lang="cs-CZ" altLang="cs-CZ" sz="2200" dirty="0" smtClean="0">
                <a:solidFill>
                  <a:srgbClr val="000000"/>
                </a:solidFill>
              </a:rPr>
              <a:t>*	v normálních školních třídách musí být zásuvky nejméně 1,5m od umývacího prostoru 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5544616" cy="31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187450" y="188913"/>
            <a:ext cx="67071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Umývací prostor</a:t>
            </a:r>
          </a:p>
        </p:txBody>
      </p:sp>
      <p:pic>
        <p:nvPicPr>
          <p:cNvPr id="58374" name="Picture 6" descr="RDPP-098_Umyv-pro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30288"/>
            <a:ext cx="6192838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116632"/>
            <a:ext cx="86423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Energetická náročnost spotřebičů – platnost od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3/2021</a:t>
            </a:r>
            <a:endParaRPr lang="cs-CZ" altLang="cs-CZ" sz="3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3528" y="1700808"/>
            <a:ext cx="8713788" cy="17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Předepsané spotřebiče musí obsahovat štítky, které určují jejich energetickou náročnost. Původní předpisy dnes již nevyhovují, požadavky na energetickou úsporu se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zvyšují. Podle starších norem jsou téměř všechny spotřebiče úsporné.</a:t>
            </a:r>
          </a:p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Hlavní úkolem nového předpisu je sjednocení pravidel. </a:t>
            </a:r>
            <a:endParaRPr lang="cs-CZ" altLang="cs-CZ" sz="2000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0825" y="3645024"/>
            <a:ext cx="8713788" cy="24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>
                <a:solidFill>
                  <a:srgbClr val="000000"/>
                </a:solidFill>
              </a:rPr>
              <a:t>Význam štítkování: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orientace pro spotřebitele při nákupu nového spotřebiče, možnost porovnání z pohledu spotřeby a dalších provozních parametrů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tlak na výrobce přizpůsobit se současným trendům v oblasti úspor spotřeby energie v domácnosti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hledání a zavádění nových úsporných technologií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Rot="1" noChangeArrowheads="1"/>
          </p:cNvSpPr>
          <p:nvPr/>
        </p:nvSpPr>
        <p:spPr bwMode="auto">
          <a:xfrm>
            <a:off x="971600" y="153107"/>
            <a:ext cx="7344816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 dirty="0" smtClean="0">
                <a:solidFill>
                  <a:srgbClr val="000000"/>
                </a:solidFill>
              </a:rPr>
              <a:t>Sběrnicový systém - KNX</a:t>
            </a:r>
            <a:endParaRPr lang="cs-CZ" altLang="cs-CZ" sz="4400" b="1" u="sng" dirty="0">
              <a:solidFill>
                <a:srgbClr val="000000"/>
              </a:solidFill>
            </a:endParaRPr>
          </a:p>
        </p:txBody>
      </p:sp>
      <p:pic>
        <p:nvPicPr>
          <p:cNvPr id="2" name="Picture 2" descr="spoluprace sbernic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1" y="1196752"/>
            <a:ext cx="28745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2251" y="3861991"/>
            <a:ext cx="346549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dirty="0" smtClean="0">
                <a:solidFill>
                  <a:srgbClr val="000000"/>
                </a:solidFill>
              </a:rPr>
              <a:t>Systém KNX pro jednoduchý bytový rozvod</a:t>
            </a:r>
            <a:endParaRPr lang="cs-CZ" altLang="cs-CZ" dirty="0">
              <a:solidFill>
                <a:srgbClr val="000000"/>
              </a:solidFill>
            </a:endParaRPr>
          </a:p>
        </p:txBody>
      </p:sp>
      <p:pic>
        <p:nvPicPr>
          <p:cNvPr id="3" name="Picture 4" descr="spoluprace sberni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06" y="1196752"/>
            <a:ext cx="52884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01567" y="3429000"/>
            <a:ext cx="466767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dirty="0" smtClean="0">
                <a:solidFill>
                  <a:srgbClr val="000000"/>
                </a:solidFill>
              </a:rPr>
              <a:t>Systém KNX pro rozvod s větším počtem svítidel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pic>
        <p:nvPicPr>
          <p:cNvPr id="1030" name="Picture 6" descr="spoluprace sbernic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33" y="4510503"/>
            <a:ext cx="6170130" cy="20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6444" y="5733256"/>
            <a:ext cx="288032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3497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dirty="0" smtClean="0">
                <a:solidFill>
                  <a:srgbClr val="000000"/>
                </a:solidFill>
              </a:rPr>
              <a:t>Systém KNX pro rozvod s roletami a dalšími motorickými pohony</a:t>
            </a:r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116632"/>
            <a:ext cx="864235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Energetická náročnost spotřebičů</a:t>
            </a:r>
            <a:endParaRPr lang="cs-CZ" altLang="cs-CZ" sz="3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6537" y="1052736"/>
            <a:ext cx="8713788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V první skupině (od 1. 3. 2021) jsou typy spotřebičů - myčky nádobí, pračky, pračky se sušičkou, svítidla (od 1. 9. 2021), elektronické displeje (televize, monitory, …), domácí chladničky a chladničky pro komerční použití.  </a:t>
            </a:r>
          </a:p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 druhé skupině (od 1. 12. 2021) typy spotřebičů - klimatizace, trouby, odsavače par, sušičky, ohřívače. </a:t>
            </a:r>
          </a:p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Existuje evropská databáze spotřebičů a jejich energetická náročnost -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EPREL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6537" y="3713479"/>
            <a:ext cx="8713788" cy="28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200" u="sng" dirty="0" smtClean="0">
                <a:solidFill>
                  <a:srgbClr val="000000"/>
                </a:solidFill>
              </a:rPr>
              <a:t>Třídy spotřebičů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 marL="182563" indent="-182563"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- 	celkem 7 tříd (od A do G)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-	třída A bude zatím prázdná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-	nové dělení by mělo platit nejméně 10 let (podle technického rozvoje) 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 nejvyšší třídy nemusí být v současné době dosažitelné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porovnání (staré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 nové A***  B,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**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C apod.)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počet cyklů (pračky, sušičky - sjednoceno na 100 cyklů/rok)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nově je na štítku i OR kód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-	po dočasnou dobu jsou uvedeny na spotřebičích oba štítky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27584" y="116632"/>
            <a:ext cx="7273502" cy="67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nových energetických štítků</a:t>
            </a:r>
            <a:endParaRPr lang="cs-CZ" altLang="cs-CZ" sz="2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9838"/>
            <a:ext cx="8774381" cy="56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860031" y="188913"/>
            <a:ext cx="4033143" cy="67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nových energetických štítků</a:t>
            </a:r>
            <a:endParaRPr lang="cs-CZ" altLang="cs-CZ" sz="2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74365" y="2924944"/>
            <a:ext cx="105118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536575" indent="-53657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myčka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cdn.alza.cz/Foto/ImgGalery/Image/energeticky-stitek-mycka-nadobi-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4" y="116632"/>
            <a:ext cx="2335544" cy="27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alza.cz/Foto/ImgGalery/Image/energeticky-stitek-pracky-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96" y="116632"/>
            <a:ext cx="2335544" cy="27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677" y="2914656"/>
            <a:ext cx="105118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536575" indent="-53657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pračka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https://cdn.alza.cz/Foto/ImgGalery/Image/energeticke-stitky-pracky-se-susick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4" y="3501008"/>
            <a:ext cx="2335544" cy="27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alza.cz/Foto/ImgGalery/Image/energeticke-stitky-chladnick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27" y="3503279"/>
            <a:ext cx="2470885" cy="27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.alza.cz/Foto/ImgGalery/Image/energeticke-stitky-vinotek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95" y="1097092"/>
            <a:ext cx="2142911" cy="23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.alza.cz/Foto/ImgGalery/Image/energeticke-stitky-elektronicke-displej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18" y="3429000"/>
            <a:ext cx="2099546" cy="23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2184" y="6339077"/>
            <a:ext cx="252028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536575" indent="-53657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pračka + sušička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47938" y="6332173"/>
            <a:ext cx="161285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536575" indent="-53657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chladnička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103706" y="1289335"/>
            <a:ext cx="161285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536575" indent="-53657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vinotéka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1038" name="Picture 14" descr="https://cdn.alza.cz/Foto/ImgGalery/Image/energeticke-stitky-svitidla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20" y="4049900"/>
            <a:ext cx="2393449" cy="26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844325" y="6118440"/>
            <a:ext cx="111205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536575" indent="-53657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svítidla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409607" y="2939808"/>
            <a:ext cx="129145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536575" indent="-53657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  <a:tab pos="259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</a:rPr>
              <a:t>displeje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0825" y="188912"/>
            <a:ext cx="4249167" cy="16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Mrazničky, chladničky a jejich kombinace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794158" y="188913"/>
            <a:ext cx="4342134" cy="192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 smtClean="0">
                <a:solidFill>
                  <a:srgbClr val="000000"/>
                </a:solidFill>
              </a:rPr>
              <a:t>Doporučení</a:t>
            </a:r>
            <a:r>
              <a:rPr lang="cs-CZ" altLang="cs-CZ" sz="2400" dirty="0" smtClean="0">
                <a:solidFill>
                  <a:srgbClr val="000000"/>
                </a:solidFill>
              </a:rPr>
              <a:t>: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dirty="0" smtClean="0">
                <a:solidFill>
                  <a:srgbClr val="000000"/>
                </a:solidFill>
              </a:rPr>
              <a:t>*</a:t>
            </a:r>
            <a:r>
              <a:rPr lang="cs-CZ" altLang="cs-CZ" dirty="0">
                <a:solidFill>
                  <a:srgbClr val="000000"/>
                </a:solidFill>
              </a:rPr>
              <a:t>	správné umístění v </a:t>
            </a:r>
            <a:r>
              <a:rPr lang="cs-CZ" altLang="cs-CZ" dirty="0" smtClean="0">
                <a:solidFill>
                  <a:srgbClr val="000000"/>
                </a:solidFill>
              </a:rPr>
              <a:t>místnosti </a:t>
            </a:r>
          </a:p>
          <a:p>
            <a:pPr>
              <a:spcBef>
                <a:spcPts val="0"/>
              </a:spcBef>
            </a:pPr>
            <a:r>
              <a:rPr lang="cs-CZ" altLang="cs-CZ" dirty="0" smtClean="0">
                <a:solidFill>
                  <a:srgbClr val="000000"/>
                </a:solidFill>
              </a:rPr>
              <a:t>*</a:t>
            </a:r>
            <a:r>
              <a:rPr lang="cs-CZ" altLang="cs-CZ" dirty="0">
                <a:solidFill>
                  <a:srgbClr val="000000"/>
                </a:solidFill>
              </a:rPr>
              <a:t>	pravidelné odmrazování</a:t>
            </a:r>
          </a:p>
          <a:p>
            <a:pPr>
              <a:spcBef>
                <a:spcPts val="0"/>
              </a:spcBef>
            </a:pPr>
            <a:r>
              <a:rPr lang="cs-CZ" altLang="cs-CZ" dirty="0">
                <a:solidFill>
                  <a:srgbClr val="000000"/>
                </a:solidFill>
              </a:rPr>
              <a:t>*	nastavení optimální </a:t>
            </a:r>
            <a:r>
              <a:rPr lang="cs-CZ" altLang="cs-CZ" dirty="0" smtClean="0">
                <a:solidFill>
                  <a:srgbClr val="000000"/>
                </a:solidFill>
              </a:rPr>
              <a:t>teploty (6-7</a:t>
            </a:r>
            <a:r>
              <a:rPr lang="cs-CZ" altLang="cs-CZ" baseline="30000" dirty="0" smtClean="0">
                <a:solidFill>
                  <a:srgbClr val="000000"/>
                </a:solidFill>
              </a:rPr>
              <a:t>0</a:t>
            </a:r>
            <a:r>
              <a:rPr lang="cs-CZ" altLang="cs-CZ" dirty="0" smtClean="0">
                <a:solidFill>
                  <a:srgbClr val="000000"/>
                </a:solidFill>
              </a:rPr>
              <a:t>C), mraznička -18</a:t>
            </a:r>
            <a:r>
              <a:rPr lang="cs-CZ" altLang="cs-CZ" baseline="30000" dirty="0" smtClean="0">
                <a:solidFill>
                  <a:srgbClr val="000000"/>
                </a:solidFill>
              </a:rPr>
              <a:t>0</a:t>
            </a:r>
            <a:r>
              <a:rPr lang="cs-CZ" altLang="cs-CZ" dirty="0" smtClean="0">
                <a:solidFill>
                  <a:srgbClr val="000000"/>
                </a:solidFill>
              </a:rPr>
              <a:t>C</a:t>
            </a:r>
            <a:endParaRPr lang="cs-CZ" altLang="cs-CZ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dirty="0">
                <a:solidFill>
                  <a:srgbClr val="000000"/>
                </a:solidFill>
              </a:rPr>
              <a:t>*	pravidelná kontrola těsnění	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4" y="2063433"/>
            <a:ext cx="4727807" cy="46779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154761"/>
            <a:ext cx="2357752" cy="465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92176" y="116632"/>
            <a:ext cx="23050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Pračky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97226" y="151466"/>
            <a:ext cx="5787140" cy="23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 smtClean="0">
                <a:solidFill>
                  <a:srgbClr val="000000"/>
                </a:solidFill>
              </a:rPr>
              <a:t>Doporučení</a:t>
            </a:r>
            <a:r>
              <a:rPr lang="cs-CZ" altLang="cs-CZ" sz="2400" dirty="0" smtClean="0">
                <a:solidFill>
                  <a:srgbClr val="000000"/>
                </a:solidFill>
              </a:rPr>
              <a:t>: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používat nejnižší doporučenou teplotu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kvalitní prášky snižují potřebnou teplotu vody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využívat plnou kapacitu pračky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využívat optimální program režimu praní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656" r="2203"/>
          <a:stretch/>
        </p:blipFill>
        <p:spPr>
          <a:xfrm>
            <a:off x="827584" y="2534492"/>
            <a:ext cx="3816424" cy="42068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608256"/>
            <a:ext cx="2049599" cy="420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7504" y="116632"/>
            <a:ext cx="33115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Myčky nádobí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04048" y="260648"/>
            <a:ext cx="403212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 smtClean="0">
                <a:solidFill>
                  <a:srgbClr val="000000"/>
                </a:solidFill>
              </a:rPr>
              <a:t>Doporučení</a:t>
            </a:r>
            <a:r>
              <a:rPr lang="cs-CZ" altLang="cs-CZ" sz="2400" dirty="0" smtClean="0">
                <a:solidFill>
                  <a:srgbClr val="000000"/>
                </a:solidFill>
              </a:rPr>
              <a:t>: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000000"/>
                </a:solidFill>
              </a:rPr>
              <a:t>*	myčku zapínat, až když je zaplněna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solidFill>
                  <a:srgbClr val="000000"/>
                </a:solidFill>
              </a:rPr>
              <a:t>*	u málo špinavého nádobí lze snížit teplotu vody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solidFill>
                  <a:srgbClr val="000000"/>
                </a:solidFill>
              </a:rPr>
              <a:t>*	odstranit z nádobí zbytky jídla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solidFill>
                  <a:srgbClr val="000000"/>
                </a:solidFill>
              </a:rPr>
              <a:t>*	po ukládání špinavého nádobí myčku zavírat, aby nádobí nezaschlo</a:t>
            </a:r>
          </a:p>
        </p:txBody>
      </p:sp>
      <p:pic>
        <p:nvPicPr>
          <p:cNvPr id="2050" name="Picture 2" descr="Energetické štítky - upravené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9" r="3976"/>
          <a:stretch/>
        </p:blipFill>
        <p:spPr bwMode="auto">
          <a:xfrm>
            <a:off x="110749" y="1052736"/>
            <a:ext cx="4893299" cy="56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yčka nádobí Bosch SMS4EVW09E EfficientDry bílá barva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3780" r="18731" b="5502"/>
          <a:stretch/>
        </p:blipFill>
        <p:spPr bwMode="auto">
          <a:xfrm>
            <a:off x="6589067" y="2989236"/>
            <a:ext cx="2385961" cy="37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79388" y="1125538"/>
            <a:ext cx="3313112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u="sng">
                <a:solidFill>
                  <a:srgbClr val="000000"/>
                </a:solidFill>
              </a:rPr>
              <a:t>Štítek je dán zatím českou legislativou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188913"/>
            <a:ext cx="3744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Bojler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5084763"/>
            <a:ext cx="8642350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>
                <a:solidFill>
                  <a:srgbClr val="000000"/>
                </a:solidFill>
              </a:rPr>
              <a:t>Doporučení pro spotřebitele</a:t>
            </a:r>
            <a:r>
              <a:rPr lang="cs-CZ" altLang="cs-CZ" sz="240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3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*	přesný výpočet požadovaného množství vody</a:t>
            </a:r>
          </a:p>
          <a:p>
            <a:pPr>
              <a:spcBef>
                <a:spcPct val="3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*	ekonomická teplota pro teplou vodu je 65</a:t>
            </a:r>
            <a:r>
              <a:rPr lang="cs-CZ" altLang="cs-CZ" sz="2000" baseline="30000">
                <a:solidFill>
                  <a:srgbClr val="000000"/>
                </a:solidFill>
              </a:rPr>
              <a:t>0</a:t>
            </a:r>
            <a:r>
              <a:rPr lang="cs-CZ" altLang="cs-CZ" sz="2000">
                <a:solidFill>
                  <a:srgbClr val="000000"/>
                </a:solidFill>
              </a:rPr>
              <a:t>C</a:t>
            </a:r>
          </a:p>
          <a:p>
            <a:pPr>
              <a:spcBef>
                <a:spcPct val="3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*	umístění bojleru u místa spotřeby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492283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8" name="Picture 10" descr="MC90035006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1682750" cy="179228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8139" name="Picture 11" descr="MC90035004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97200"/>
            <a:ext cx="1174750" cy="178911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033096" y="105867"/>
            <a:ext cx="28005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79332" y="5750688"/>
            <a:ext cx="126068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lednička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ES2021_21016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25185"/>
          <a:stretch/>
        </p:blipFill>
        <p:spPr bwMode="auto">
          <a:xfrm>
            <a:off x="89775" y="816053"/>
            <a:ext cx="2439800" cy="47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2021_2072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0" r="23508"/>
          <a:stretch/>
        </p:blipFill>
        <p:spPr bwMode="auto">
          <a:xfrm>
            <a:off x="3051360" y="834137"/>
            <a:ext cx="2454596" cy="47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66590" y="5647605"/>
            <a:ext cx="1224136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3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pračka + sušička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ko BDFN36653X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25883"/>
          <a:stretch/>
        </p:blipFill>
        <p:spPr bwMode="auto">
          <a:xfrm>
            <a:off x="6072704" y="836613"/>
            <a:ext cx="2592288" cy="48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04248" y="5801492"/>
            <a:ext cx="122413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300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myčka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9388" y="188913"/>
            <a:ext cx="86423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864076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640763"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820150"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999538"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456738" fontAlgn="base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913938" fontAlgn="base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371138" fontAlgn="base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828338" fontAlgn="base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cs-CZ" altLang="cs-CZ" dirty="0"/>
              <a:t>webové stránky	</a:t>
            </a:r>
            <a:r>
              <a:rPr lang="cs-CZ" altLang="cs-CZ" dirty="0" smtClean="0">
                <a:hlinkClick r:id="rId2"/>
              </a:rPr>
              <a:t>www.infoBYDLENI.cz</a:t>
            </a:r>
            <a:endParaRPr lang="cs-CZ" altLang="cs-CZ" dirty="0" smtClean="0"/>
          </a:p>
          <a:p>
            <a:pPr lvl="1">
              <a:spcBef>
                <a:spcPct val="50000"/>
              </a:spcBef>
            </a:pPr>
            <a:r>
              <a:rPr lang="cs-CZ" altLang="cs-CZ" dirty="0" smtClean="0">
                <a:solidFill>
                  <a:srgbClr val="000000"/>
                </a:solidFill>
              </a:rPr>
              <a:t>Tomáš Mlčák	Zařízení jednoúčelová a ve zvláštních objektech</a:t>
            </a:r>
          </a:p>
          <a:p>
            <a:pPr lvl="1">
              <a:spcBef>
                <a:spcPct val="50000"/>
              </a:spcBef>
            </a:pPr>
            <a:r>
              <a:rPr lang="cs-CZ" altLang="cs-CZ" dirty="0">
                <a:solidFill>
                  <a:srgbClr val="000000"/>
                </a:solidFill>
              </a:rPr>
              <a:t>	https://ec.europa.eu/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Rot="1" noChangeArrowheads="1"/>
          </p:cNvSpPr>
          <p:nvPr/>
        </p:nvSpPr>
        <p:spPr bwMode="auto">
          <a:xfrm>
            <a:off x="4860032" y="476672"/>
            <a:ext cx="2742976" cy="130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3600" b="1" u="sng" dirty="0" smtClean="0">
                <a:solidFill>
                  <a:srgbClr val="000000"/>
                </a:solidFill>
              </a:rPr>
              <a:t>Sběrnicový systém</a:t>
            </a:r>
            <a:endParaRPr lang="cs-CZ" altLang="cs-CZ" sz="3600" b="1" u="sng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elektrika.cz/obrazek/bussy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07.abb.com/images/librariesprovider84/Products/KNX/Building-automation-portal/technology-of-choice_825x617.jpg?sfvrs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13" y="2492896"/>
            <a:ext cx="5579299" cy="41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188913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Technologie ukládání vodičů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1190625"/>
            <a:ext cx="8856662" cy="538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511425" indent="-2511425">
              <a:tabLst>
                <a:tab pos="265113" algn="l"/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79713">
              <a:tabLst>
                <a:tab pos="265113" algn="l"/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9100">
              <a:tabLst>
                <a:tab pos="265113" algn="l"/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38488">
              <a:tabLst>
                <a:tab pos="265113" algn="l"/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17875">
              <a:tabLst>
                <a:tab pos="265113" algn="l"/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5075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2275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89475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46675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u="sng" dirty="0">
                <a:solidFill>
                  <a:srgbClr val="000000"/>
                </a:solidFill>
              </a:rPr>
              <a:t>1.	Podpovrchové systémy</a:t>
            </a:r>
            <a:r>
              <a:rPr lang="cs-CZ" altLang="cs-CZ" sz="2000" dirty="0">
                <a:solidFill>
                  <a:srgbClr val="000000"/>
                </a:solidFill>
              </a:rPr>
              <a:t> (provedení </a:t>
            </a:r>
            <a:r>
              <a:rPr lang="cs-CZ" altLang="cs-CZ" sz="2000" dirty="0" smtClean="0">
                <a:solidFill>
                  <a:srgbClr val="000000"/>
                </a:solidFill>
              </a:rPr>
              <a:t>je dáno </a:t>
            </a:r>
            <a:r>
              <a:rPr lang="cs-CZ" altLang="cs-CZ" sz="2000" dirty="0">
                <a:solidFill>
                  <a:srgbClr val="000000"/>
                </a:solidFill>
              </a:rPr>
              <a:t>zejména z technologie stěn)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u="sng" dirty="0">
                <a:solidFill>
                  <a:srgbClr val="000000"/>
                </a:solidFill>
              </a:rPr>
              <a:t>Výhody</a:t>
            </a:r>
            <a:r>
              <a:rPr lang="cs-CZ" altLang="cs-CZ" sz="2000" dirty="0">
                <a:solidFill>
                  <a:srgbClr val="000000"/>
                </a:solidFill>
              </a:rPr>
              <a:t>	-	rozvod je skryt a není vidět. 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u="sng" dirty="0">
                <a:solidFill>
                  <a:srgbClr val="000000"/>
                </a:solidFill>
              </a:rPr>
              <a:t>Nevýhody</a:t>
            </a:r>
            <a:r>
              <a:rPr lang="cs-CZ" altLang="cs-CZ" sz="2000" dirty="0">
                <a:solidFill>
                  <a:srgbClr val="000000"/>
                </a:solidFill>
              </a:rPr>
              <a:t>	-	problematické opravy a změny v rozvodu, zejména případech, kdy není rozvod v trubkách.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- </a:t>
            </a:r>
            <a:r>
              <a:rPr lang="cs-CZ" altLang="cs-CZ" sz="2000" u="sng" dirty="0">
                <a:solidFill>
                  <a:srgbClr val="000000"/>
                </a:solidFill>
              </a:rPr>
              <a:t>pod </a:t>
            </a:r>
            <a:r>
              <a:rPr lang="cs-CZ" altLang="cs-CZ" sz="2000" u="sng" dirty="0" smtClean="0">
                <a:solidFill>
                  <a:srgbClr val="000000"/>
                </a:solidFill>
              </a:rPr>
              <a:t>omítku (v omítce) </a:t>
            </a:r>
            <a:r>
              <a:rPr lang="cs-CZ" altLang="cs-CZ" sz="2000" dirty="0" smtClean="0">
                <a:solidFill>
                  <a:srgbClr val="000000"/>
                </a:solidFill>
              </a:rPr>
              <a:t>- cihlová zástavba, minimální hloubka 1cm. </a:t>
            </a:r>
            <a:r>
              <a:rPr lang="cs-CZ" altLang="cs-CZ" sz="2000" dirty="0">
                <a:solidFill>
                  <a:srgbClr val="000000"/>
                </a:solidFill>
              </a:rPr>
              <a:t>Lze u nových rozvodů i při rekonstrukci.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- </a:t>
            </a:r>
            <a:r>
              <a:rPr lang="cs-CZ" altLang="cs-CZ" sz="2000" u="sng" dirty="0">
                <a:solidFill>
                  <a:srgbClr val="000000"/>
                </a:solidFill>
              </a:rPr>
              <a:t>do dutých stěn</a:t>
            </a:r>
            <a:r>
              <a:rPr lang="cs-CZ" altLang="cs-CZ" sz="2000" dirty="0">
                <a:solidFill>
                  <a:srgbClr val="000000"/>
                </a:solidFill>
              </a:rPr>
              <a:t>	-	nejčastěji sádrokarton, nutná příprava při stavební činnosti 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- </a:t>
            </a:r>
            <a:r>
              <a:rPr lang="cs-CZ" altLang="cs-CZ" sz="2000" u="sng" dirty="0">
                <a:solidFill>
                  <a:srgbClr val="000000"/>
                </a:solidFill>
              </a:rPr>
              <a:t>do betonu</a:t>
            </a:r>
            <a:r>
              <a:rPr lang="cs-CZ" altLang="cs-CZ" sz="2000" dirty="0">
                <a:solidFill>
                  <a:srgbClr val="000000"/>
                </a:solidFill>
              </a:rPr>
              <a:t>	-	nutná příprava při odlévání panelů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- </a:t>
            </a:r>
            <a:r>
              <a:rPr lang="cs-CZ" altLang="cs-CZ" sz="2000" u="sng" dirty="0">
                <a:solidFill>
                  <a:srgbClr val="000000"/>
                </a:solidFill>
              </a:rPr>
              <a:t>do podlahy</a:t>
            </a:r>
            <a:r>
              <a:rPr lang="cs-CZ" altLang="cs-CZ" sz="2000" dirty="0">
                <a:solidFill>
                  <a:srgbClr val="000000"/>
                </a:solidFill>
              </a:rPr>
              <a:t>	-	vhodné pro duté </a:t>
            </a:r>
            <a:r>
              <a:rPr lang="cs-CZ" altLang="cs-CZ" sz="2000" dirty="0" smtClean="0">
                <a:solidFill>
                  <a:srgbClr val="000000"/>
                </a:solidFill>
              </a:rPr>
              <a:t>podlahy (kanceláře)</a:t>
            </a:r>
            <a:endParaRPr lang="cs-CZ" altLang="cs-CZ" sz="2000" dirty="0">
              <a:solidFill>
                <a:srgbClr val="000000"/>
              </a:solidFill>
            </a:endParaRPr>
          </a:p>
          <a:p>
            <a:r>
              <a:rPr lang="cs-CZ" altLang="cs-CZ" sz="2000" dirty="0">
                <a:solidFill>
                  <a:srgbClr val="000000"/>
                </a:solidFill>
              </a:rPr>
              <a:t>	</a:t>
            </a:r>
          </a:p>
          <a:p>
            <a:r>
              <a:rPr lang="cs-CZ" altLang="cs-CZ" sz="2200" u="sng" dirty="0">
                <a:solidFill>
                  <a:srgbClr val="000000"/>
                </a:solidFill>
              </a:rPr>
              <a:t>2.	Povrchové </a:t>
            </a:r>
            <a:r>
              <a:rPr lang="cs-CZ" altLang="cs-CZ" sz="2200" u="sng" dirty="0" smtClean="0">
                <a:solidFill>
                  <a:srgbClr val="000000"/>
                </a:solidFill>
              </a:rPr>
              <a:t>systémy (vkládací lišty, žlaby)</a:t>
            </a:r>
            <a:endParaRPr lang="cs-CZ" altLang="cs-CZ" sz="2200" u="sng" dirty="0">
              <a:solidFill>
                <a:srgbClr val="000000"/>
              </a:solidFill>
            </a:endParaRPr>
          </a:p>
          <a:p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u="sng" dirty="0">
                <a:solidFill>
                  <a:srgbClr val="000000"/>
                </a:solidFill>
              </a:rPr>
              <a:t>Výhody</a:t>
            </a:r>
            <a:r>
              <a:rPr lang="cs-CZ" altLang="cs-CZ" sz="2000" dirty="0">
                <a:solidFill>
                  <a:srgbClr val="000000"/>
                </a:solidFill>
              </a:rPr>
              <a:t>	-	možná variabilita, jednoduché a rychlé změny rozvodu bez stavebních zásahů. 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u="sng" dirty="0">
                <a:solidFill>
                  <a:srgbClr val="000000"/>
                </a:solidFill>
              </a:rPr>
              <a:t>Nevýhody</a:t>
            </a:r>
            <a:r>
              <a:rPr lang="cs-CZ" altLang="cs-CZ" sz="2000" dirty="0">
                <a:solidFill>
                  <a:srgbClr val="000000"/>
                </a:solidFill>
              </a:rPr>
              <a:t>	-	rozvod je vidět a narušuje architekturu (moderní technologií je negativní vliv částečně snížen).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8313" y="277813"/>
            <a:ext cx="82184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Instalační zóny na stěnách </a:t>
            </a:r>
            <a:b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 podpovrchovou instalaci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806575"/>
            <a:ext cx="8378825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7213"/>
            <a:ext cx="8424862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images.slideplayer.cz/8/2282625/slides/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1"/>
          <a:stretch/>
        </p:blipFill>
        <p:spPr bwMode="auto">
          <a:xfrm>
            <a:off x="107504" y="1916832"/>
            <a:ext cx="8928992" cy="47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http://elektrika.cz/obr/ukldodt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6" y="27827"/>
            <a:ext cx="3810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vseumel.cz/image/rozvod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8"/>
          <a:stretch/>
        </p:blipFill>
        <p:spPr bwMode="auto">
          <a:xfrm>
            <a:off x="107504" y="116632"/>
            <a:ext cx="4287975" cy="24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" y="44624"/>
            <a:ext cx="5545785" cy="34257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082897"/>
            <a:ext cx="5307333" cy="372368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5" y="3537203"/>
            <a:ext cx="3816424" cy="327617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07809" y="980728"/>
            <a:ext cx="30908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Rekonstrukce v panelových domech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Zeměkoule">
  <a:themeElements>
    <a:clrScheme name="Vlastní 2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001D3B"/>
      </a:hlink>
      <a:folHlink>
        <a:srgbClr val="FF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2616</TotalTime>
  <Words>2204</Words>
  <Application>Microsoft Office PowerPoint</Application>
  <PresentationFormat>Předvádění na obrazovce (4:3)</PresentationFormat>
  <Paragraphs>253</Paragraphs>
  <Slides>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Comic Sans MS</vt:lpstr>
      <vt:lpstr>Symbol</vt:lpstr>
      <vt:lpstr>Verdana</vt:lpstr>
      <vt:lpstr>Wingdings</vt:lpstr>
      <vt:lpstr>Zeměkoule</vt:lpstr>
      <vt:lpstr>Rozvody v bytě</vt:lpstr>
      <vt:lpstr>Obecné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Rozvody v bytě</dc:title>
  <dc:creator>pe</dc:creator>
  <cp:lastModifiedBy>Ivo Petricek</cp:lastModifiedBy>
  <cp:revision>228</cp:revision>
  <dcterms:created xsi:type="dcterms:W3CDTF">2007-11-08T08:46:13Z</dcterms:created>
  <dcterms:modified xsi:type="dcterms:W3CDTF">2025-06-24T11:49:25Z</dcterms:modified>
</cp:coreProperties>
</file>