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67" r:id="rId5"/>
    <p:sldId id="264" r:id="rId6"/>
    <p:sldId id="259" r:id="rId7"/>
    <p:sldId id="260" r:id="rId8"/>
    <p:sldId id="261" r:id="rId9"/>
    <p:sldId id="277" r:id="rId10"/>
    <p:sldId id="281" r:id="rId11"/>
    <p:sldId id="276" r:id="rId12"/>
    <p:sldId id="262" r:id="rId13"/>
    <p:sldId id="263" r:id="rId14"/>
    <p:sldId id="265" r:id="rId15"/>
    <p:sldId id="266" r:id="rId16"/>
    <p:sldId id="269" r:id="rId17"/>
    <p:sldId id="268" r:id="rId18"/>
    <p:sldId id="275" r:id="rId19"/>
    <p:sldId id="279" r:id="rId20"/>
    <p:sldId id="280" r:id="rId21"/>
    <p:sldId id="274" r:id="rId22"/>
    <p:sldId id="272" r:id="rId23"/>
    <p:sldId id="273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D7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9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497B2-CE5E-41BC-B20B-C64BA6B5F336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4429F-AEB1-4E48-B92A-C988B62868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5633D-4A35-4493-8586-A97658012E27}" type="datetimeFigureOut">
              <a:rPr lang="cs-CZ" smtClean="0"/>
              <a:t>28.04.2025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FD7B8-6CB8-483C-8069-0A6EEDD2D9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99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657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52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335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908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921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20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FD7B8-6CB8-483C-8069-0A6EEDD2D914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485C8DC-03C8-4F29-BB85-C2BC48A161E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CC4C7-6A3B-4A55-8886-F5D9EB7E3D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4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C3677-0963-46BF-B539-CCA987CFDD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571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12AAC89-9818-4C7C-8746-0F78F3A1EE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0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285BC-7392-4FEF-9DA8-5F9DDBCEC9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7203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0B4AE-A968-4CF5-B95D-4F3773686A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02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1DCA5-AD88-46A5-8EF9-2FEB06BDF6D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5881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5367E-39FA-4D44-88A9-FE052CC8020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212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20559-2029-4651-BBF0-996D99E4584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134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119BF-C98B-4096-8C77-E85E0BD01C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9516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CF3A8-85C3-4CA8-AB80-84ECE7374A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125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D2CF2-6ADF-4895-9FC2-D44F58A517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263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88E6658-90AE-4A25-8BB7-5FF4239BF18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enik_01_2025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zb-info.cz/prehled-cen-elektricke-energi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cenik_01_2025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8569325" cy="2952750"/>
          </a:xfrm>
        </p:spPr>
        <p:txBody>
          <a:bodyPr/>
          <a:lstStyle/>
          <a:p>
            <a:pPr algn="ctr"/>
            <a:r>
              <a:rPr lang="cs-CZ" altLang="cs-CZ" sz="60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Domovní rozvody</a:t>
            </a:r>
            <a:br>
              <a:rPr lang="cs-CZ" altLang="cs-CZ" sz="60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hlavní domovní vedení *</a:t>
            </a:r>
            <a:br>
              <a:rPr lang="cs-CZ" altLang="cs-CZ" sz="48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odbočky k elektroměrům 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84" y="116632"/>
            <a:ext cx="3714750" cy="4838700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 bwMode="auto">
          <a:xfrm flipV="1">
            <a:off x="107504" y="116632"/>
            <a:ext cx="4176464" cy="5328592"/>
          </a:xfrm>
          <a:prstGeom prst="line">
            <a:avLst/>
          </a:prstGeom>
          <a:solidFill>
            <a:srgbClr val="FFFF99"/>
          </a:solidFill>
          <a:ln w="187325" cap="flat" cmpd="sng" algn="ctr">
            <a:solidFill>
              <a:srgbClr val="FD7403">
                <a:alpha val="73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12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Měření elektrické energie</a:t>
            </a:r>
            <a:endParaRPr lang="cs-CZ" altLang="cs-CZ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7950" y="1268413"/>
            <a:ext cx="8964613" cy="37108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ts val="6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Měření typu A </a:t>
            </a:r>
            <a:r>
              <a:rPr lang="cs-CZ" altLang="cs-CZ" sz="2000" dirty="0" smtClean="0">
                <a:solidFill>
                  <a:srgbClr val="000000"/>
                </a:solidFill>
              </a:rPr>
              <a:t>- průběhové měření s dálkovým denním přenosem údajů, měří se činný a jalový výkon. Interval měření je 15 minut - jedná se o velké celky (elektrárny, velké výrobní celky a sklady, obchodní centra)</a:t>
            </a:r>
          </a:p>
          <a:p>
            <a:pPr marL="0" indent="0">
              <a:spcBef>
                <a:spcPts val="600"/>
              </a:spcBef>
              <a:tabLst/>
            </a:pPr>
            <a:r>
              <a:rPr lang="cs-CZ" altLang="cs-CZ" sz="2000" b="1" u="sng" dirty="0" smtClean="0">
                <a:solidFill>
                  <a:srgbClr val="000000"/>
                </a:solidFill>
              </a:rPr>
              <a:t>Měření typu B </a:t>
            </a:r>
            <a:r>
              <a:rPr lang="cs-CZ" altLang="cs-CZ" sz="2000" dirty="0" smtClean="0">
                <a:solidFill>
                  <a:srgbClr val="000000"/>
                </a:solidFill>
              </a:rPr>
              <a:t>- </a:t>
            </a:r>
            <a:r>
              <a:rPr lang="cs-CZ" altLang="cs-CZ" sz="2000" dirty="0">
                <a:solidFill>
                  <a:srgbClr val="000000"/>
                </a:solidFill>
              </a:rPr>
              <a:t>průběhové měření s dálkovým </a:t>
            </a:r>
            <a:r>
              <a:rPr lang="cs-CZ" altLang="cs-CZ" sz="2000" dirty="0" smtClean="0">
                <a:solidFill>
                  <a:srgbClr val="000000"/>
                </a:solidFill>
              </a:rPr>
              <a:t>přenosem údajů (větším než denním, zpravidla měsíční), </a:t>
            </a:r>
            <a:r>
              <a:rPr lang="cs-CZ" altLang="cs-CZ" sz="2000" dirty="0">
                <a:solidFill>
                  <a:srgbClr val="000000"/>
                </a:solidFill>
              </a:rPr>
              <a:t>měří se činný a jalový výkon. Interval měření je 15 minut - jedná se o velké celky </a:t>
            </a:r>
            <a:r>
              <a:rPr lang="cs-CZ" altLang="cs-CZ" sz="2000" dirty="0" smtClean="0">
                <a:solidFill>
                  <a:srgbClr val="000000"/>
                </a:solidFill>
              </a:rPr>
              <a:t>(středně velké </a:t>
            </a:r>
            <a:r>
              <a:rPr lang="cs-CZ" altLang="cs-CZ" sz="2000" dirty="0">
                <a:solidFill>
                  <a:srgbClr val="000000"/>
                </a:solidFill>
              </a:rPr>
              <a:t>výrobní celky a sklady, </a:t>
            </a:r>
            <a:r>
              <a:rPr lang="cs-CZ" altLang="cs-CZ" sz="2000" dirty="0" smtClean="0">
                <a:solidFill>
                  <a:srgbClr val="000000"/>
                </a:solidFill>
              </a:rPr>
              <a:t>menší obchodní centra, naše škola)</a:t>
            </a:r>
          </a:p>
          <a:p>
            <a:pPr marL="0" indent="0">
              <a:spcBef>
                <a:spcPts val="600"/>
              </a:spcBef>
              <a:tabLst/>
            </a:pPr>
            <a:r>
              <a:rPr lang="cs-CZ" altLang="cs-CZ" sz="2000" b="1" u="sng" dirty="0">
                <a:solidFill>
                  <a:srgbClr val="000000"/>
                </a:solidFill>
              </a:rPr>
              <a:t>Měření typu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C1 - C3</a:t>
            </a:r>
            <a:r>
              <a:rPr lang="cs-CZ" altLang="cs-CZ" sz="2000" dirty="0" smtClean="0">
                <a:solidFill>
                  <a:srgbClr val="000000"/>
                </a:solidFill>
              </a:rPr>
              <a:t> - průběhové měření s dálkovým přenosem údajů (chytré elektroměry)</a:t>
            </a:r>
          </a:p>
          <a:p>
            <a:pPr marL="0" indent="0">
              <a:spcBef>
                <a:spcPts val="600"/>
              </a:spcBef>
              <a:tabLst/>
            </a:pPr>
            <a:r>
              <a:rPr lang="cs-CZ" altLang="cs-CZ" sz="2000" b="1" u="sng" dirty="0">
                <a:solidFill>
                  <a:srgbClr val="000000"/>
                </a:solidFill>
              </a:rPr>
              <a:t>Měření typu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C4 </a:t>
            </a:r>
            <a:r>
              <a:rPr lang="cs-CZ" altLang="cs-CZ" sz="2000" dirty="0" smtClean="0">
                <a:solidFill>
                  <a:srgbClr val="000000"/>
                </a:solidFill>
              </a:rPr>
              <a:t>- neprůběhové měření, standartní odečet 1 x za rok. Klasické elektroměry v domácnosti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Jištění před elektroměrem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0214" y="1082795"/>
            <a:ext cx="8569325" cy="24643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	proud jistícího prvku musí odpovídat soudobému příkonu (při rekonstrukcích lze změnit velikost jističe)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	jistič musí mít charakteristiku </a:t>
            </a:r>
            <a:r>
              <a:rPr lang="cs-CZ" altLang="cs-CZ" sz="2200" dirty="0" smtClean="0">
                <a:solidFill>
                  <a:srgbClr val="000000"/>
                </a:solidFill>
              </a:rPr>
              <a:t>B. </a:t>
            </a:r>
            <a:r>
              <a:rPr lang="cs-CZ" altLang="cs-CZ" sz="2200" smtClean="0">
                <a:solidFill>
                  <a:srgbClr val="000000"/>
                </a:solidFill>
              </a:rPr>
              <a:t>(C </a:t>
            </a:r>
            <a:r>
              <a:rPr lang="cs-CZ" altLang="cs-CZ" sz="2200" dirty="0" smtClean="0">
                <a:solidFill>
                  <a:srgbClr val="000000"/>
                </a:solidFill>
              </a:rPr>
              <a:t>nebo D výjimečně, pouze se souhlasem provozovatele (proudové </a:t>
            </a:r>
            <a:r>
              <a:rPr lang="cs-CZ" altLang="cs-CZ" sz="2200" smtClean="0">
                <a:solidFill>
                  <a:srgbClr val="000000"/>
                </a:solidFill>
              </a:rPr>
              <a:t>rázy)), </a:t>
            </a:r>
            <a:r>
              <a:rPr lang="cs-CZ" altLang="cs-CZ" sz="2200" dirty="0" smtClean="0">
                <a:solidFill>
                  <a:srgbClr val="000000"/>
                </a:solidFill>
              </a:rPr>
              <a:t>vypínací schopnost 10kA </a:t>
            </a:r>
            <a:endParaRPr lang="cs-CZ" altLang="cs-CZ" sz="22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	jednofázové jističe mají maximální proud 25 A 	</a:t>
            </a:r>
          </a:p>
        </p:txBody>
      </p:sp>
      <p:sp>
        <p:nvSpPr>
          <p:cNvPr id="13318" name="Rectangle 6"/>
          <p:cNvSpPr>
            <a:spLocks noRot="1" noChangeArrowheads="1"/>
          </p:cNvSpPr>
          <p:nvPr/>
        </p:nvSpPr>
        <p:spPr bwMode="auto">
          <a:xfrm>
            <a:off x="395288" y="4293021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Elektroměr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5288" y="5152396"/>
            <a:ext cx="8569325" cy="940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	pro přímé měření je maximální proud 80 A </a:t>
            </a:r>
          </a:p>
          <a:p>
            <a:pPr>
              <a:spcBef>
                <a:spcPct val="500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	průřez přívodu a vývodu musí být v rozsahu 6 – 16 mm</a:t>
            </a:r>
            <a:r>
              <a:rPr lang="cs-CZ" altLang="cs-CZ" sz="2200" baseline="30000" dirty="0">
                <a:solidFill>
                  <a:srgbClr val="000000"/>
                </a:solidFill>
              </a:rPr>
              <a:t>2</a:t>
            </a:r>
            <a:r>
              <a:rPr lang="cs-CZ" altLang="cs-CZ" sz="2200" dirty="0">
                <a:solidFill>
                  <a:srgbClr val="000000"/>
                </a:solidFill>
              </a:rPr>
              <a:t>  </a:t>
            </a:r>
            <a:r>
              <a:rPr lang="cs-CZ" altLang="cs-CZ" sz="2200" dirty="0" smtClean="0">
                <a:solidFill>
                  <a:srgbClr val="000000"/>
                </a:solidFill>
              </a:rPr>
              <a:t>(</a:t>
            </a:r>
            <a:r>
              <a:rPr lang="cs-CZ" altLang="cs-CZ" sz="2200" dirty="0" err="1" smtClean="0">
                <a:solidFill>
                  <a:srgbClr val="000000"/>
                </a:solidFill>
              </a:rPr>
              <a:t>Cu</a:t>
            </a:r>
            <a:r>
              <a:rPr lang="cs-CZ" altLang="cs-CZ" sz="2200" dirty="0" smtClean="0">
                <a:solidFill>
                  <a:srgbClr val="000000"/>
                </a:solidFill>
              </a:rPr>
              <a:t>)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2390" y="3547189"/>
            <a:ext cx="1785358" cy="194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8095104" y="3546198"/>
            <a:ext cx="869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činná</a:t>
            </a:r>
          </a:p>
          <a:p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 +</a:t>
            </a:r>
          </a:p>
          <a:p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A  </a:t>
            </a:r>
            <a:r>
              <a:rPr lang="cs-CZ" sz="1200" b="1" i="0" dirty="0">
                <a:solidFill>
                  <a:srgbClr val="000000"/>
                </a:solidFill>
                <a:latin typeface="Arial Black" panose="020B0A04020102020204" pitchFamily="34" charset="0"/>
              </a:rPr>
              <a:t>–</a:t>
            </a:r>
          </a:p>
          <a:p>
            <a:endParaRPr lang="cs-CZ" sz="1200" dirty="0" smtClean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cs-CZ" sz="12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jalová</a:t>
            </a:r>
          </a:p>
          <a:p>
            <a:r>
              <a:rPr lang="cs-CZ" sz="1200" b="1" i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Ri</a:t>
            </a:r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+</a:t>
            </a:r>
          </a:p>
          <a:p>
            <a:r>
              <a:rPr lang="cs-CZ" sz="1200" b="1" i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Rc</a:t>
            </a:r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+</a:t>
            </a:r>
          </a:p>
          <a:p>
            <a:r>
              <a:rPr lang="cs-CZ" sz="1200" b="1" i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Ri</a:t>
            </a:r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 –</a:t>
            </a:r>
          </a:p>
          <a:p>
            <a:r>
              <a:rPr lang="cs-CZ" sz="1200" b="1" i="0" dirty="0" err="1" smtClean="0">
                <a:solidFill>
                  <a:srgbClr val="000000"/>
                </a:solidFill>
                <a:latin typeface="Arial Black" panose="020B0A04020102020204" pitchFamily="34" charset="0"/>
              </a:rPr>
              <a:t>Rc</a:t>
            </a:r>
            <a:r>
              <a:rPr lang="cs-CZ" sz="1200" b="1" i="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  –</a:t>
            </a:r>
            <a:endParaRPr lang="cs-CZ" sz="1200" b="1" i="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Rot="1" noChangeArrowheads="1"/>
          </p:cNvSpPr>
          <p:nvPr/>
        </p:nvSpPr>
        <p:spPr bwMode="auto">
          <a:xfrm>
            <a:off x="395288" y="260350"/>
            <a:ext cx="5445914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Elektroměrový pilíř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211" y="67704"/>
            <a:ext cx="3123285" cy="31332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169" y="3284984"/>
            <a:ext cx="2709327" cy="34563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" y="3178077"/>
            <a:ext cx="6273747" cy="35632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879" y="1636855"/>
            <a:ext cx="7188529" cy="5176521"/>
          </a:xfrm>
          <a:prstGeom prst="rect">
            <a:avLst/>
          </a:prstGeom>
        </p:spPr>
      </p:pic>
      <p:sp>
        <p:nvSpPr>
          <p:cNvPr id="16389" name="Rectangle 5"/>
          <p:cNvSpPr>
            <a:spLocks noRot="1" noChangeArrowheads="1"/>
          </p:cNvSpPr>
          <p:nvPr/>
        </p:nvSpPr>
        <p:spPr bwMode="auto">
          <a:xfrm>
            <a:off x="179388" y="260350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trojfázového 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elektroměru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jednoduchá 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sazba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92991" y="1595438"/>
            <a:ext cx="2160587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Jistič před elektroměrem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671887" y="1604585"/>
            <a:ext cx="1800225" cy="452438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Elektroměr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571999" y="4293096"/>
            <a:ext cx="2160587" cy="787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Nulová sběrnice</a:t>
            </a: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292471" y="2382839"/>
            <a:ext cx="1254822" cy="248632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4355976" y="2057024"/>
            <a:ext cx="1116136" cy="71951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 flipV="1">
            <a:off x="6732586" y="3429000"/>
            <a:ext cx="215678" cy="86409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animBg="1"/>
      <p:bldP spid="16391" grpId="0" animBg="1"/>
      <p:bldP spid="16392" grpId="0" animBg="1"/>
      <p:bldP spid="16393" grpId="0" animBg="1"/>
      <p:bldP spid="16394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37" y="2132856"/>
            <a:ext cx="8717664" cy="4614676"/>
          </a:xfrm>
          <a:prstGeom prst="rect">
            <a:avLst/>
          </a:prstGeom>
        </p:spPr>
      </p:pic>
      <p:sp>
        <p:nvSpPr>
          <p:cNvPr id="17412" name="Rectangle 4"/>
          <p:cNvSpPr>
            <a:spLocks noRot="1" noChangeArrowheads="1"/>
          </p:cNvSpPr>
          <p:nvPr/>
        </p:nvSpPr>
        <p:spPr bwMode="auto">
          <a:xfrm>
            <a:off x="179388" y="260350"/>
            <a:ext cx="87852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Zapojení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trojfázového elektroměru </a:t>
            </a:r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dvousazbový odběr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228153" y="1540669"/>
            <a:ext cx="3024188" cy="392112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jistič před elektroměrem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141818" y="2386806"/>
            <a:ext cx="1871663" cy="39211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jištění HDO</a:t>
            </a:r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2097498" y="1989668"/>
            <a:ext cx="1654175" cy="66675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dvousazbový elektroměr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3938913" y="2164531"/>
            <a:ext cx="1871663" cy="392113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přijímač HDO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6556441" y="2383260"/>
            <a:ext cx="1871663" cy="66675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blokovací stykač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6515894" y="1599406"/>
            <a:ext cx="2376488" cy="66675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cívka blokovacího stykače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923391" y="1615678"/>
            <a:ext cx="1871663" cy="392112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</a:rPr>
              <a:t>nulová sběrna</a:t>
            </a:r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162525" y="2778919"/>
            <a:ext cx="457528" cy="19462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47" name="Freeform 39"/>
          <p:cNvSpPr>
            <a:spLocks/>
          </p:cNvSpPr>
          <p:nvPr/>
        </p:nvSpPr>
        <p:spPr bwMode="auto">
          <a:xfrm flipH="1">
            <a:off x="228153" y="1932781"/>
            <a:ext cx="792163" cy="3296419"/>
          </a:xfrm>
          <a:custGeom>
            <a:avLst/>
            <a:gdLst>
              <a:gd name="T0" fmla="*/ 1043 w 1043"/>
              <a:gd name="T1" fmla="*/ 0 h 1814"/>
              <a:gd name="T2" fmla="*/ 362 w 1043"/>
              <a:gd name="T3" fmla="*/ 635 h 1814"/>
              <a:gd name="T4" fmla="*/ 0 w 1043"/>
              <a:gd name="T5" fmla="*/ 1814 h 1814"/>
              <a:gd name="connsiteX0" fmla="*/ 10000 w 10000"/>
              <a:gd name="connsiteY0" fmla="*/ 0 h 10000"/>
              <a:gd name="connsiteX1" fmla="*/ 7532 w 10000"/>
              <a:gd name="connsiteY1" fmla="*/ 3861 h 10000"/>
              <a:gd name="connsiteX2" fmla="*/ 0 w 10000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10000">
                <a:moveTo>
                  <a:pt x="10000" y="0"/>
                </a:moveTo>
                <a:lnTo>
                  <a:pt x="7532" y="3861"/>
                </a:lnTo>
                <a:cubicBezTo>
                  <a:pt x="6375" y="6027"/>
                  <a:pt x="1157" y="7834"/>
                  <a:pt x="0" y="1000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>
            <a:off x="2780640" y="2656418"/>
            <a:ext cx="207184" cy="14318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51" name="Line 43"/>
          <p:cNvSpPr>
            <a:spLocks noChangeShapeType="1"/>
          </p:cNvSpPr>
          <p:nvPr/>
        </p:nvSpPr>
        <p:spPr bwMode="auto">
          <a:xfrm flipH="1">
            <a:off x="4434814" y="2556645"/>
            <a:ext cx="313333" cy="35961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52" name="Line 44"/>
          <p:cNvSpPr>
            <a:spLocks noChangeShapeType="1"/>
          </p:cNvSpPr>
          <p:nvPr/>
        </p:nvSpPr>
        <p:spPr bwMode="auto">
          <a:xfrm>
            <a:off x="5795055" y="2007791"/>
            <a:ext cx="288246" cy="6486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53" name="Line 45"/>
          <p:cNvSpPr>
            <a:spLocks noChangeShapeType="1"/>
          </p:cNvSpPr>
          <p:nvPr/>
        </p:nvSpPr>
        <p:spPr bwMode="auto">
          <a:xfrm>
            <a:off x="6556441" y="3050011"/>
            <a:ext cx="607847" cy="174714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H="1">
            <a:off x="7939443" y="2258185"/>
            <a:ext cx="962917" cy="203491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38" grpId="0" animBg="1"/>
      <p:bldP spid="17439" grpId="0" animBg="1"/>
      <p:bldP spid="17440" grpId="0" animBg="1"/>
      <p:bldP spid="17441" grpId="0" animBg="1"/>
      <p:bldP spid="17442" grpId="0" animBg="1"/>
      <p:bldP spid="17443" grpId="0" animBg="1"/>
      <p:bldP spid="17444" grpId="0" animBg="1"/>
      <p:bldP spid="17445" grpId="0" animBg="1"/>
      <p:bldP spid="17447" grpId="0" animBg="1"/>
      <p:bldP spid="17450" grpId="0" animBg="1"/>
      <p:bldP spid="17451" grpId="0" animBg="1"/>
      <p:bldP spid="17452" grpId="0" animBg="1"/>
      <p:bldP spid="17453" grpId="0" animBg="1"/>
      <p:bldP spid="174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Rot="1" noChangeArrowheads="1"/>
          </p:cNvSpPr>
          <p:nvPr/>
        </p:nvSpPr>
        <p:spPr bwMode="auto">
          <a:xfrm>
            <a:off x="107504" y="115888"/>
            <a:ext cx="8928992" cy="86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Účet za elektrickou </a:t>
            </a: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energii, domácnosti </a:t>
            </a:r>
            <a:r>
              <a:rPr lang="cs-CZ" altLang="cs-CZ" sz="32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(D</a:t>
            </a:r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1292" y="859494"/>
            <a:ext cx="8856984" cy="523438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65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Ceník: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distribuční část ceny (ERÚ)</a:t>
            </a:r>
            <a:endParaRPr lang="cs-CZ" altLang="cs-CZ" sz="2000" b="1" u="sng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měsíční plat za jistič (stálá platba podle proudu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jističe - Kč/měsíc)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cena za odebranou elektrickou energii (Kč/</a:t>
            </a:r>
            <a:r>
              <a:rPr lang="cs-CZ" altLang="cs-CZ" sz="2000" b="1" dirty="0" err="1">
                <a:solidFill>
                  <a:srgbClr val="000000"/>
                </a:solidFill>
              </a:rPr>
              <a:t>MWh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ostatní </a:t>
            </a:r>
            <a:r>
              <a:rPr lang="cs-CZ" altLang="cs-CZ" sz="2000" b="1" u="sng" dirty="0">
                <a:solidFill>
                  <a:srgbClr val="000000"/>
                </a:solidFill>
              </a:rPr>
              <a:t>služby (Kč/MWh)</a:t>
            </a:r>
          </a:p>
          <a:p>
            <a:pPr marL="449263" indent="-449263">
              <a:spcBef>
                <a:spcPts val="0"/>
              </a:spcBef>
              <a:tabLst>
                <a:tab pos="268288" algn="l"/>
                <a:tab pos="4479925" algn="l"/>
                <a:tab pos="47545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*	cena na výkup elektřiny z obnovitelných zdrojů (podle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jističe nebo odběru </a:t>
            </a:r>
          </a:p>
          <a:p>
            <a:pPr marL="449263" indent="-449263">
              <a:spcBef>
                <a:spcPts val="0"/>
              </a:spcBef>
              <a:tabLst>
                <a:tab pos="268288" algn="l"/>
                <a:tab pos="4479925" algn="l"/>
                <a:tab pos="47545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*	ostatní služby</a:t>
            </a:r>
          </a:p>
          <a:p>
            <a:pPr marL="449263" indent="-449263">
              <a:spcBef>
                <a:spcPts val="0"/>
              </a:spcBef>
              <a:tabLst>
                <a:tab pos="268288" algn="l"/>
                <a:tab pos="4479925" algn="l"/>
                <a:tab pos="47545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*	daň z elektřiny - jednotně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34,24 Kč/MWh</a:t>
            </a:r>
          </a:p>
          <a:p>
            <a:pPr marL="268288" indent="-268288">
              <a:spcBef>
                <a:spcPts val="0"/>
              </a:spcBef>
              <a:tabLst>
                <a:tab pos="4479925" algn="l"/>
                <a:tab pos="4754563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Výše </a:t>
            </a:r>
            <a:r>
              <a:rPr lang="cs-CZ" altLang="cs-CZ" sz="2000" b="1" u="sng" dirty="0">
                <a:solidFill>
                  <a:srgbClr val="000000"/>
                </a:solidFill>
              </a:rPr>
              <a:t>platby je regulovaná a platby náleží vždy provozovateli sítě (ČEZ, EON (EG.D), PRE)</a:t>
            </a:r>
          </a:p>
          <a:p>
            <a:pPr>
              <a:spcBef>
                <a:spcPts val="12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silová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elektřina (obchodní část ceny)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pevná cena za měsíc (Kč)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cena za odebranou elektrickou energii (Kč/MWh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Tyto </a:t>
            </a:r>
            <a:r>
              <a:rPr lang="cs-CZ" altLang="cs-CZ" sz="2000" b="1" u="sng" dirty="0">
                <a:solidFill>
                  <a:srgbClr val="000000"/>
                </a:solidFill>
              </a:rPr>
              <a:t>platby náleží obchodníku s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elektřinou, který </a:t>
            </a:r>
            <a:r>
              <a:rPr lang="cs-CZ" altLang="cs-CZ" sz="2000" b="1" u="sng" dirty="0">
                <a:solidFill>
                  <a:srgbClr val="000000"/>
                </a:solidFill>
              </a:rPr>
              <a:t>si určuje i výši poplatků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Platba za elektrickou energii * domácnosti (D)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</a:t>
            </a:r>
            <a:r>
              <a:rPr lang="cs-CZ" altLang="cs-CZ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  <a:hlinkClick r:id="rId3" action="ppaction://hlinkfile"/>
              </a:rPr>
              <a:t>přehled</a:t>
            </a:r>
            <a:endParaRPr lang="cs-CZ" altLang="cs-CZ" sz="2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1484784"/>
            <a:ext cx="8712646" cy="455727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</a:rPr>
              <a:t>Přehled tarifů:</a:t>
            </a: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>
                <a:solidFill>
                  <a:srgbClr val="FF0000"/>
                </a:solidFill>
              </a:rPr>
              <a:t>standart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D01d (D02d)</a:t>
            </a:r>
            <a:r>
              <a:rPr lang="cs-CZ" altLang="cs-CZ" sz="2000" b="1" dirty="0">
                <a:solidFill>
                  <a:srgbClr val="000000"/>
                </a:solidFill>
              </a:rPr>
              <a:t>	-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malý odběr (střední odběr)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>
                <a:solidFill>
                  <a:srgbClr val="FF0000"/>
                </a:solidFill>
              </a:rPr>
              <a:t>akumulace 8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D25d 	-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boiler</a:t>
            </a: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D26d	- 	akumulační vytápění</a:t>
            </a: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elektromobilita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D27d	-	elektromobil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8 </a:t>
            </a:r>
            <a:r>
              <a:rPr lang="cs-CZ" altLang="cs-CZ" sz="2000" b="1" u="sng" dirty="0">
                <a:solidFill>
                  <a:srgbClr val="000000"/>
                </a:solidFill>
              </a:rPr>
              <a:t>hodin nízká sazba, 16 hodin vysoká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sazba</a:t>
            </a:r>
            <a:endParaRPr lang="cs-CZ" altLang="cs-CZ" sz="2000" b="1" u="sng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strike="sngStrike" dirty="0">
                <a:solidFill>
                  <a:srgbClr val="000000"/>
                </a:solidFill>
              </a:rPr>
              <a:t>*	</a:t>
            </a:r>
            <a:r>
              <a:rPr lang="cs-CZ" altLang="cs-CZ" sz="2000" b="1" strike="sngStrike" dirty="0">
                <a:solidFill>
                  <a:srgbClr val="FF0000"/>
                </a:solidFill>
              </a:rPr>
              <a:t>akumulace 16</a:t>
            </a:r>
            <a:r>
              <a:rPr lang="cs-CZ" altLang="cs-CZ" sz="2000" b="1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strike="sngStrike" dirty="0" smtClean="0">
                <a:solidFill>
                  <a:srgbClr val="000000"/>
                </a:solidFill>
              </a:rPr>
              <a:t>D35d</a:t>
            </a:r>
            <a:endParaRPr lang="cs-CZ" altLang="cs-CZ" sz="2000" b="1" strike="sngStrike" dirty="0">
              <a:solidFill>
                <a:srgbClr val="000000"/>
              </a:solidFill>
            </a:endParaRP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u="sng" strike="sngStrike" dirty="0">
                <a:solidFill>
                  <a:srgbClr val="000000"/>
                </a:solidFill>
              </a:rPr>
              <a:t>16 hodin nízká sazba, 8 hodin vysoká </a:t>
            </a:r>
            <a:r>
              <a:rPr lang="cs-CZ" altLang="cs-CZ" sz="2000" b="1" u="sng" strike="sngStrike" dirty="0" smtClean="0">
                <a:solidFill>
                  <a:srgbClr val="000000"/>
                </a:solidFill>
              </a:rPr>
              <a:t>sazba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 - od 2017 zrušeno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strike="sngStrike" dirty="0">
                <a:solidFill>
                  <a:srgbClr val="000000"/>
                </a:solidFill>
              </a:rPr>
              <a:t>*	</a:t>
            </a:r>
            <a:r>
              <a:rPr lang="cs-CZ" altLang="cs-CZ" sz="2000" b="1" strike="sngStrike" dirty="0">
                <a:solidFill>
                  <a:srgbClr val="FF0000"/>
                </a:solidFill>
              </a:rPr>
              <a:t>přímotop</a:t>
            </a:r>
            <a:r>
              <a:rPr lang="cs-CZ" altLang="cs-CZ" sz="2000" b="1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strike="sngStrike" dirty="0" smtClean="0">
                <a:solidFill>
                  <a:srgbClr val="000000"/>
                </a:solidFill>
              </a:rPr>
              <a:t>D45d</a:t>
            </a:r>
            <a:endParaRPr lang="cs-CZ" altLang="cs-CZ" sz="2000" b="1" strike="sngStrike" dirty="0">
              <a:solidFill>
                <a:srgbClr val="000000"/>
              </a:solidFill>
            </a:endParaRP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u="sng" strike="sngStrike" dirty="0">
                <a:solidFill>
                  <a:srgbClr val="000000"/>
                </a:solidFill>
              </a:rPr>
              <a:t>20 hodin nízká sazba, 4 hodiny vysoká </a:t>
            </a:r>
            <a:r>
              <a:rPr lang="cs-CZ" altLang="cs-CZ" sz="2000" b="1" u="sng" strike="sngStrike" dirty="0" smtClean="0">
                <a:solidFill>
                  <a:srgbClr val="000000"/>
                </a:solidFill>
              </a:rPr>
              <a:t>sazba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 - od 2017 zrušeno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strike="sngStrike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cs-CZ" altLang="cs-CZ" sz="2000" b="1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strike="sngStrike" dirty="0">
                <a:solidFill>
                  <a:srgbClr val="FF0000"/>
                </a:solidFill>
              </a:rPr>
              <a:t>tepelné čerpadlo</a:t>
            </a:r>
            <a:r>
              <a:rPr lang="cs-CZ" altLang="cs-CZ" sz="2000" b="1" strike="sngStrike" dirty="0">
                <a:solidFill>
                  <a:srgbClr val="000000"/>
                </a:solidFill>
              </a:rPr>
              <a:t>	</a:t>
            </a:r>
            <a:r>
              <a:rPr lang="cs-CZ" altLang="cs-CZ" sz="2000" b="1" strike="sngStrike" dirty="0" smtClean="0">
                <a:solidFill>
                  <a:srgbClr val="000000"/>
                </a:solidFill>
              </a:rPr>
              <a:t>D56d</a:t>
            </a:r>
            <a:r>
              <a:rPr lang="cs-CZ" altLang="cs-CZ" sz="2000" b="1" strike="sngStrike" dirty="0">
                <a:solidFill>
                  <a:srgbClr val="000000"/>
                </a:solidFill>
              </a:rPr>
              <a:t>	</a:t>
            </a:r>
            <a:endParaRPr lang="cs-CZ" altLang="cs-CZ" sz="2000" b="1" strike="sngStrike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strike="sngStrike" dirty="0" smtClean="0">
                <a:solidFill>
                  <a:srgbClr val="000000"/>
                </a:solidFill>
              </a:rPr>
              <a:t>	</a:t>
            </a:r>
            <a:r>
              <a:rPr lang="cs-CZ" altLang="cs-CZ" sz="2000" b="1" u="sng" strike="sngStrike" dirty="0" smtClean="0">
                <a:solidFill>
                  <a:srgbClr val="000000"/>
                </a:solidFill>
              </a:rPr>
              <a:t>22 </a:t>
            </a:r>
            <a:r>
              <a:rPr lang="cs-CZ" altLang="cs-CZ" sz="2000" b="1" u="sng" strike="sngStrike" dirty="0">
                <a:solidFill>
                  <a:srgbClr val="000000"/>
                </a:solidFill>
              </a:rPr>
              <a:t>hodin nízká sazba, 2 hodiny vysoká </a:t>
            </a:r>
            <a:r>
              <a:rPr lang="cs-CZ" altLang="cs-CZ" sz="2000" b="1" u="sng" strike="sngStrike" dirty="0" smtClean="0">
                <a:solidFill>
                  <a:srgbClr val="000000"/>
                </a:solidFill>
              </a:rPr>
              <a:t>sazba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 - od 2017 zrušeno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Platba za elektrickou energii * domácnosti (D) </a:t>
            </a:r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</a:t>
            </a:r>
            <a:r>
              <a:rPr lang="cs-CZ" altLang="cs-CZ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cs-CZ" altLang="cs-CZ" sz="2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  <a:hlinkClick r:id="rId3"/>
              </a:rPr>
              <a:t>přehled</a:t>
            </a:r>
            <a:endParaRPr lang="cs-CZ" altLang="cs-CZ" sz="2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1484784"/>
            <a:ext cx="8712646" cy="221817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</a:rPr>
              <a:t>Přehled tarifů:</a:t>
            </a: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elektrické topení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D57d	</a:t>
            </a:r>
            <a:r>
              <a:rPr lang="cs-CZ" altLang="cs-CZ" b="1" dirty="0" smtClean="0">
                <a:solidFill>
                  <a:srgbClr val="000000"/>
                </a:solidFill>
              </a:rPr>
              <a:t>(tepelné čerpadlo, přímotop, 			podlahové vytápění, elektrokotel)</a:t>
            </a: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	</a:t>
            </a:r>
            <a:r>
              <a:rPr lang="cs-CZ" altLang="cs-CZ" sz="2000" b="1" u="sng" dirty="0">
                <a:solidFill>
                  <a:srgbClr val="000000"/>
                </a:solidFill>
              </a:rPr>
              <a:t>20 hodin nízká sazba, 4 hodiny vysoká sazba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>
                <a:solidFill>
                  <a:srgbClr val="FF0000"/>
                </a:solidFill>
              </a:rPr>
              <a:t>víkend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D61d</a:t>
            </a:r>
          </a:p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od pátku 12.00 hodin do neděle 22.00 hodin nízká sazba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Tvorba ceny za elektrickou energii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348880"/>
            <a:ext cx="2520280" cy="40229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Stav k 1. 9. 2021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1009692"/>
            <a:ext cx="8640960" cy="1017844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Fixní náklady elektráren - výdaje, které se musí platit bez ohledu, zda elektrárna pracuje nebo ne.</a:t>
            </a:r>
          </a:p>
          <a:p>
            <a:pPr marL="0" indent="0"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Variabilní náklady - náklady na palivo a případné emisní povolenky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251520" y="1655161"/>
            <a:ext cx="2268760" cy="288032"/>
          </a:xfrm>
          <a:prstGeom prst="rect">
            <a:avLst/>
          </a:prstGeom>
          <a:solidFill>
            <a:srgbClr val="FFFF99">
              <a:alpha val="25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4499992" y="2121383"/>
            <a:ext cx="3528392" cy="371513"/>
          </a:xfrm>
          <a:prstGeom prst="rect">
            <a:avLst/>
          </a:prstGeom>
          <a:solidFill>
            <a:srgbClr val="FFFF99">
              <a:alpha val="25000"/>
            </a:srgb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Požadovaný výkon soustavy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179512" y="2870516"/>
            <a:ext cx="8742532" cy="3870852"/>
            <a:chOff x="179512" y="2870516"/>
            <a:chExt cx="8742532" cy="3870852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2870516"/>
              <a:ext cx="8742532" cy="3870852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7700459" y="6304674"/>
              <a:ext cx="360040" cy="18466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cs-CZ" sz="1200" b="1" dirty="0" smtClean="0">
                  <a:solidFill>
                    <a:srgbClr val="000000"/>
                  </a:solidFill>
                </a:rPr>
                <a:t>GW</a:t>
              </a:r>
              <a:endParaRPr lang="cs-CZ" sz="1200" b="1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7" name="Přímá spojnice se šipkou 6"/>
          <p:cNvCxnSpPr/>
          <p:nvPr/>
        </p:nvCxnSpPr>
        <p:spPr bwMode="auto">
          <a:xfrm flipH="1">
            <a:off x="611560" y="1943193"/>
            <a:ext cx="216024" cy="1413799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/>
          <p:cNvCxnSpPr/>
          <p:nvPr/>
        </p:nvCxnSpPr>
        <p:spPr bwMode="auto">
          <a:xfrm flipH="1">
            <a:off x="7812360" y="2492896"/>
            <a:ext cx="68119" cy="3744416"/>
          </a:xfrm>
          <a:prstGeom prst="straightConnector1">
            <a:avLst/>
          </a:prstGeom>
          <a:solidFill>
            <a:srgbClr val="FFFF99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421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260350"/>
            <a:ext cx="8280400" cy="1008063"/>
          </a:xfrm>
        </p:spPr>
        <p:txBody>
          <a:bodyPr/>
          <a:lstStyle/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Hlavní domovní vedení (HDV)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7950" y="1268413"/>
            <a:ext cx="8964613" cy="4941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 defTabSz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defTabSz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54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54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54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540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	HDV je vedení od přípojkové skříně až k odbočce pro poslední </a:t>
            </a:r>
            <a:r>
              <a:rPr lang="cs-CZ" altLang="cs-CZ" sz="2000" dirty="0" smtClean="0">
                <a:solidFill>
                  <a:srgbClr val="000000"/>
                </a:solidFill>
              </a:rPr>
              <a:t>elektroměr nebo k elektroměru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musí být provedeno v soustavě </a:t>
            </a:r>
            <a:r>
              <a:rPr lang="cs-CZ" altLang="cs-CZ" sz="2000" dirty="0" smtClean="0">
                <a:solidFill>
                  <a:srgbClr val="000000"/>
                </a:solidFill>
              </a:rPr>
              <a:t>TNC a musí být znemožněn černý odběr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průřez vodičů musí být po celé délce stejný a se volí s ohledem na očekávané (výpočtové) zatížení. 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HDV se jistí v přípojkové skříni</a:t>
            </a:r>
            <a:r>
              <a:rPr lang="cs-CZ" altLang="cs-CZ" sz="2000" dirty="0" smtClean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minimální </a:t>
            </a:r>
            <a:r>
              <a:rPr lang="cs-CZ" altLang="cs-CZ" sz="2000" dirty="0">
                <a:solidFill>
                  <a:srgbClr val="000000"/>
                </a:solidFill>
              </a:rPr>
              <a:t>průřez </a:t>
            </a:r>
            <a:r>
              <a:rPr lang="cs-CZ" altLang="cs-CZ" sz="2000" dirty="0" smtClean="0">
                <a:solidFill>
                  <a:srgbClr val="000000"/>
                </a:solidFill>
              </a:rPr>
              <a:t>HDV je </a:t>
            </a:r>
            <a:r>
              <a:rPr lang="cs-CZ" altLang="cs-CZ" sz="2000" dirty="0">
                <a:solidFill>
                  <a:srgbClr val="000000"/>
                </a:solidFill>
              </a:rPr>
              <a:t>pro CYKY 10 mm</a:t>
            </a:r>
            <a:r>
              <a:rPr lang="cs-CZ" altLang="cs-CZ" sz="2000" baseline="30000" dirty="0">
                <a:solidFill>
                  <a:srgbClr val="000000"/>
                </a:solidFill>
              </a:rPr>
              <a:t>2 </a:t>
            </a:r>
            <a:r>
              <a:rPr lang="cs-CZ" altLang="cs-CZ" sz="2000" dirty="0">
                <a:solidFill>
                  <a:srgbClr val="000000"/>
                </a:solidFill>
              </a:rPr>
              <a:t>(AYKY 16 mm</a:t>
            </a:r>
            <a:r>
              <a:rPr lang="cs-CZ" altLang="cs-CZ" sz="2000" baseline="30000" dirty="0">
                <a:solidFill>
                  <a:srgbClr val="000000"/>
                </a:solidFill>
              </a:rPr>
              <a:t>2</a:t>
            </a:r>
            <a:r>
              <a:rPr lang="cs-CZ" altLang="cs-CZ" sz="2000" dirty="0">
                <a:solidFill>
                  <a:srgbClr val="000000"/>
                </a:solidFill>
              </a:rPr>
              <a:t>). 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 budovách s nejvýše 3 odběrateli není nutné zřizovat HDV. Jednotlivá vedení se vedou z přípojkové skříně přímo do elektroměrových skříní. </a:t>
            </a:r>
            <a:r>
              <a:rPr lang="cs-CZ" altLang="cs-CZ" sz="2000" dirty="0" smtClean="0">
                <a:solidFill>
                  <a:srgbClr val="000000"/>
                </a:solidFill>
              </a:rPr>
              <a:t>Minimální </a:t>
            </a:r>
            <a:r>
              <a:rPr lang="cs-CZ" altLang="cs-CZ" sz="2000" dirty="0">
                <a:solidFill>
                  <a:srgbClr val="000000"/>
                </a:solidFill>
              </a:rPr>
              <a:t>průřez je pak pro CYKY 4x6 mm</a:t>
            </a:r>
            <a:r>
              <a:rPr lang="cs-CZ" altLang="cs-CZ" sz="2000" baseline="30000" dirty="0">
                <a:solidFill>
                  <a:srgbClr val="000000"/>
                </a:solidFill>
              </a:rPr>
              <a:t>2</a:t>
            </a:r>
            <a:r>
              <a:rPr lang="cs-CZ" altLang="cs-CZ" sz="2000" dirty="0">
                <a:solidFill>
                  <a:srgbClr val="000000"/>
                </a:solidFill>
              </a:rPr>
              <a:t>. 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provedení </a:t>
            </a:r>
            <a:r>
              <a:rPr lang="cs-CZ" altLang="cs-CZ" sz="2000" dirty="0" smtClean="0">
                <a:solidFill>
                  <a:srgbClr val="000000"/>
                </a:solidFill>
              </a:rPr>
              <a:t>v </a:t>
            </a:r>
            <a:r>
              <a:rPr lang="cs-CZ" altLang="cs-CZ" sz="2000" dirty="0">
                <a:solidFill>
                  <a:srgbClr val="000000"/>
                </a:solidFill>
              </a:rPr>
              <a:t>instalačních lištách nebo žlabech s odnímatelným krytem není </a:t>
            </a:r>
            <a:r>
              <a:rPr lang="cs-CZ" altLang="cs-CZ" sz="2000" dirty="0" smtClean="0">
                <a:solidFill>
                  <a:srgbClr val="000000"/>
                </a:solidFill>
              </a:rPr>
              <a:t>přípustné</a:t>
            </a: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musí být uloženo z vnější strany obvodového zdiva nebo vedeno veřejně přístupnými prostorami</a:t>
            </a:r>
            <a:endParaRPr lang="cs-CZ" altLang="cs-CZ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2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32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Tvorba cena za elektrickou energii</a:t>
            </a:r>
            <a:endParaRPr lang="cs-CZ" altLang="cs-CZ" sz="32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230" y="2115894"/>
            <a:ext cx="2762778" cy="402291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263525" indent="-263525"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51275" algn="l"/>
                <a:tab pos="4479925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tabLst>
                <a:tab pos="2686050" algn="l"/>
                <a:tab pos="4391025" algn="l"/>
                <a:tab pos="46624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Stav k 23. 9. 2022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179512" y="2524746"/>
            <a:ext cx="8784976" cy="4236201"/>
            <a:chOff x="179512" y="2524746"/>
            <a:chExt cx="8784976" cy="423620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2524746"/>
              <a:ext cx="8784976" cy="4236201"/>
            </a:xfrm>
            <a:prstGeom prst="rect">
              <a:avLst/>
            </a:prstGeom>
          </p:spPr>
        </p:pic>
        <p:sp>
          <p:nvSpPr>
            <p:cNvPr id="5" name="TextovéPole 4"/>
            <p:cNvSpPr txBox="1"/>
            <p:nvPr/>
          </p:nvSpPr>
          <p:spPr>
            <a:xfrm>
              <a:off x="8495668" y="6381328"/>
              <a:ext cx="360040" cy="18466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cs-CZ" sz="1200" b="1" dirty="0" smtClean="0">
                  <a:solidFill>
                    <a:srgbClr val="000000"/>
                  </a:solidFill>
                </a:rPr>
                <a:t>GW</a:t>
              </a:r>
              <a:endParaRPr lang="cs-CZ" sz="1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398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107504" y="115888"/>
            <a:ext cx="3312368" cy="288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Účet za elektrickou </a:t>
            </a:r>
            <a:r>
              <a:rPr lang="cs-CZ" altLang="cs-CZ" sz="2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energii </a:t>
            </a:r>
            <a:r>
              <a:rPr lang="cs-CZ" altLang="cs-CZ" sz="28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domácnosti (D</a:t>
            </a:r>
            <a:r>
              <a:rPr lang="cs-CZ" altLang="cs-CZ" sz="28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) - od 1. 1. 2025 </a:t>
            </a:r>
          </a:p>
          <a:p>
            <a:pPr algn="ctr"/>
            <a:endParaRPr lang="cs-CZ" altLang="cs-CZ" sz="1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  <a:p>
            <a:pPr algn="ctr"/>
            <a:r>
              <a:rPr lang="cs-CZ" altLang="cs-CZ" sz="15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ČEZ, smlouva na dobu neurčitou </a:t>
            </a:r>
          </a:p>
          <a:p>
            <a:pPr algn="ctr"/>
            <a:r>
              <a:rPr lang="cs-CZ" altLang="cs-CZ" sz="105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odkaz: </a:t>
            </a:r>
            <a:r>
              <a:rPr lang="cs-CZ" altLang="cs-CZ" sz="105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  <a:hlinkClick r:id="rId2" action="ppaction://hlinkfile"/>
              </a:rPr>
              <a:t>zde</a:t>
            </a:r>
            <a:endParaRPr lang="cs-CZ" altLang="cs-CZ" sz="1050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401" y="140858"/>
            <a:ext cx="5471599" cy="66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3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Rot="1" noChangeArrowheads="1"/>
          </p:cNvSpPr>
          <p:nvPr/>
        </p:nvSpPr>
        <p:spPr bwMode="auto">
          <a:xfrm>
            <a:off x="395288" y="188640"/>
            <a:ext cx="8280400" cy="11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Přehled spotřeby domácnosti</a:t>
            </a:r>
          </a:p>
          <a:p>
            <a:pPr algn="ctr"/>
            <a:r>
              <a:rPr lang="cs-CZ" altLang="cs-CZ" sz="14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zdroj: Ptáček- Jak se nám doma chovají elektrospotřebiče</a:t>
            </a:r>
            <a:endParaRPr lang="cs-CZ" altLang="cs-CZ" sz="14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355976" y="1781313"/>
            <a:ext cx="4608512" cy="255672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Příklad spotřeby rodinného domu: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 plynové topení a TUV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- elektrické vaření 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 sazba D02d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- instalovaný příkon </a:t>
            </a:r>
            <a:r>
              <a:rPr lang="cs-CZ" altLang="cs-CZ" sz="2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P</a:t>
            </a:r>
            <a:r>
              <a:rPr lang="cs-CZ" altLang="cs-CZ" sz="2000" baseline="-25000" dirty="0" err="1" smtClean="0">
                <a:solidFill>
                  <a:srgbClr val="000000"/>
                </a:solidFill>
                <a:sym typeface="Symbol" panose="05050102010706020507" pitchFamily="18" charset="2"/>
              </a:rPr>
              <a:t>inst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 = 35kW</a:t>
            </a:r>
          </a:p>
          <a:p>
            <a:pPr>
              <a:spcBef>
                <a:spcPts val="0"/>
              </a:spcBef>
              <a:tabLst>
                <a:tab pos="1347788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z toho 	74% - teplo (chlad)</a:t>
            </a:r>
          </a:p>
          <a:p>
            <a:pPr>
              <a:spcBef>
                <a:spcPts val="0"/>
              </a:spcBef>
              <a:tabLst>
                <a:tab pos="1347788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15% - mechanická práce</a:t>
            </a:r>
          </a:p>
          <a:p>
            <a:pPr>
              <a:spcBef>
                <a:spcPts val="0"/>
              </a:spcBef>
              <a:tabLst>
                <a:tab pos="1347788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8% - světlo </a:t>
            </a:r>
          </a:p>
          <a:p>
            <a:pPr>
              <a:spcBef>
                <a:spcPts val="0"/>
              </a:spcBef>
              <a:tabLst>
                <a:tab pos="1347788" algn="l"/>
              </a:tabLst>
            </a:pPr>
            <a:r>
              <a:rPr lang="cs-CZ" altLang="cs-CZ" sz="2000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  <a:sym typeface="Symbol" panose="05050102010706020507" pitchFamily="18" charset="2"/>
              </a:rPr>
              <a:t>	3% - ostatní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575217"/>
            <a:ext cx="3384624" cy="21879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83376"/>
            <a:ext cx="6654376" cy="24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6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Rot="1" noChangeArrowheads="1"/>
          </p:cNvSpPr>
          <p:nvPr/>
        </p:nvSpPr>
        <p:spPr bwMode="auto">
          <a:xfrm>
            <a:off x="395288" y="188640"/>
            <a:ext cx="8280400" cy="115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Přehled spotřeby domácnosti</a:t>
            </a:r>
          </a:p>
          <a:p>
            <a:pPr algn="ctr"/>
            <a:r>
              <a:rPr lang="cs-CZ" altLang="cs-CZ" sz="14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zdroj: Ptáček- Jak se nám doma chovají elektrospotřebiče</a:t>
            </a:r>
            <a:endParaRPr lang="cs-CZ" altLang="cs-CZ" sz="14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915117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2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Rot="1" noChangeArrowheads="1"/>
          </p:cNvSpPr>
          <p:nvPr/>
        </p:nvSpPr>
        <p:spPr bwMode="auto">
          <a:xfrm>
            <a:off x="323850" y="115888"/>
            <a:ext cx="86406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sz="4000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Stupně elektrizace  </a:t>
            </a:r>
            <a:r>
              <a:rPr lang="cs-CZ" altLang="cs-CZ" sz="4000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bytů (nové)</a:t>
            </a:r>
            <a:endParaRPr lang="cs-CZ" altLang="cs-CZ" sz="4000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512" y="1001713"/>
            <a:ext cx="8713663" cy="501893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marL="1708150" indent="-1708150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7413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6800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6188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5575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27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99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71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43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odběrné místo „T1“	</a:t>
            </a:r>
            <a:r>
              <a:rPr lang="cs-CZ" altLang="cs-CZ" sz="2000" dirty="0" smtClean="0">
                <a:solidFill>
                  <a:srgbClr val="000000"/>
                </a:solidFill>
              </a:rPr>
              <a:t>-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byty se standardními </a:t>
            </a:r>
            <a:r>
              <a:rPr lang="cs-CZ" altLang="cs-CZ" sz="2000" dirty="0">
                <a:solidFill>
                  <a:srgbClr val="000000"/>
                </a:solidFill>
              </a:rPr>
              <a:t>spotřebiči do </a:t>
            </a:r>
            <a:r>
              <a:rPr lang="cs-CZ" altLang="cs-CZ" sz="2000" dirty="0" smtClean="0">
                <a:solidFill>
                  <a:srgbClr val="000000"/>
                </a:solidFill>
              </a:rPr>
              <a:t>16A, osvětlením </a:t>
            </a:r>
            <a:r>
              <a:rPr lang="cs-CZ" altLang="cs-CZ" sz="2000" dirty="0">
                <a:solidFill>
                  <a:srgbClr val="000000"/>
                </a:solidFill>
              </a:rPr>
              <a:t>a </a:t>
            </a:r>
            <a:r>
              <a:rPr lang="cs-CZ" altLang="cs-CZ" sz="2000" dirty="0" smtClean="0">
                <a:solidFill>
                  <a:srgbClr val="000000"/>
                </a:solidFill>
              </a:rPr>
              <a:t>elektrickými spotřebiči </a:t>
            </a:r>
            <a:r>
              <a:rPr lang="cs-CZ" altLang="cs-CZ" sz="2000" dirty="0">
                <a:solidFill>
                  <a:srgbClr val="000000"/>
                </a:solidFill>
              </a:rPr>
              <a:t>připojované k rozvodu pohyblivým </a:t>
            </a:r>
            <a:r>
              <a:rPr lang="cs-CZ" altLang="cs-CZ" sz="2000" dirty="0" smtClean="0">
                <a:solidFill>
                  <a:srgbClr val="000000"/>
                </a:solidFill>
              </a:rPr>
              <a:t>přívodem nebo </a:t>
            </a:r>
            <a:r>
              <a:rPr lang="cs-CZ" altLang="cs-CZ" sz="2000" dirty="0">
                <a:solidFill>
                  <a:srgbClr val="000000"/>
                </a:solidFill>
              </a:rPr>
              <a:t>pevně </a:t>
            </a:r>
            <a:r>
              <a:rPr lang="cs-CZ" altLang="cs-CZ" sz="2000" dirty="0" smtClean="0">
                <a:solidFill>
                  <a:srgbClr val="000000"/>
                </a:solidFill>
              </a:rPr>
              <a:t>připojené do 3,5 </a:t>
            </a:r>
            <a:r>
              <a:rPr lang="cs-CZ" altLang="cs-CZ" sz="2000" dirty="0" err="1">
                <a:solidFill>
                  <a:srgbClr val="000000"/>
                </a:solidFill>
              </a:rPr>
              <a:t>kVA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 odběrné místo „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T2“ </a:t>
            </a:r>
            <a:r>
              <a:rPr lang="cs-CZ" altLang="cs-CZ" sz="2000" dirty="0">
                <a:solidFill>
                  <a:srgbClr val="000000"/>
                </a:solidFill>
              </a:rPr>
              <a:t>	- </a:t>
            </a:r>
            <a:r>
              <a:rPr lang="cs-CZ" altLang="cs-CZ" sz="2000" dirty="0" smtClean="0">
                <a:solidFill>
                  <a:srgbClr val="000000"/>
                </a:solidFill>
              </a:rPr>
              <a:t>byty typu </a:t>
            </a:r>
            <a:r>
              <a:rPr lang="cs-CZ" altLang="cs-CZ" sz="2000" dirty="0">
                <a:solidFill>
                  <a:srgbClr val="000000"/>
                </a:solidFill>
              </a:rPr>
              <a:t>„T1“, </a:t>
            </a:r>
            <a:r>
              <a:rPr lang="cs-CZ" altLang="cs-CZ" sz="2000" dirty="0" smtClean="0">
                <a:solidFill>
                  <a:srgbClr val="000000"/>
                </a:solidFill>
              </a:rPr>
              <a:t>+ ohřev vody (mimo průtokové ohřívače)</a:t>
            </a: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 odběrné místo „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T3“ </a:t>
            </a:r>
            <a:r>
              <a:rPr lang="cs-CZ" altLang="cs-CZ" sz="2000" dirty="0">
                <a:solidFill>
                  <a:srgbClr val="000000"/>
                </a:solidFill>
              </a:rPr>
              <a:t>	-	</a:t>
            </a:r>
            <a:r>
              <a:rPr lang="cs-CZ" altLang="cs-CZ" sz="2000" dirty="0" smtClean="0">
                <a:solidFill>
                  <a:srgbClr val="000000"/>
                </a:solidFill>
              </a:rPr>
              <a:t>byty </a:t>
            </a:r>
            <a:r>
              <a:rPr lang="cs-CZ" altLang="cs-CZ" sz="2000" dirty="0">
                <a:solidFill>
                  <a:srgbClr val="000000"/>
                </a:solidFill>
              </a:rPr>
              <a:t>typu „T1“ nebo „T2“, </a:t>
            </a:r>
            <a:r>
              <a:rPr lang="cs-CZ" altLang="cs-CZ" sz="2000" dirty="0" smtClean="0">
                <a:solidFill>
                  <a:srgbClr val="000000"/>
                </a:solidFill>
              </a:rPr>
              <a:t>kde se </a:t>
            </a:r>
            <a:r>
              <a:rPr lang="cs-CZ" altLang="cs-CZ" sz="2000" dirty="0">
                <a:solidFill>
                  <a:srgbClr val="000000"/>
                </a:solidFill>
              </a:rPr>
              <a:t>k vaření a pečení používají </a:t>
            </a:r>
            <a:r>
              <a:rPr lang="cs-CZ" altLang="cs-CZ" sz="2000" dirty="0" smtClean="0">
                <a:solidFill>
                  <a:srgbClr val="000000"/>
                </a:solidFill>
              </a:rPr>
              <a:t>spotřebiče o příkonu </a:t>
            </a:r>
            <a:r>
              <a:rPr lang="cs-CZ" altLang="cs-CZ" sz="2000" dirty="0">
                <a:solidFill>
                  <a:srgbClr val="000000"/>
                </a:solidFill>
              </a:rPr>
              <a:t>nad 3,5 </a:t>
            </a:r>
            <a:r>
              <a:rPr lang="cs-CZ" altLang="cs-CZ" sz="2000" dirty="0" smtClean="0">
                <a:solidFill>
                  <a:srgbClr val="000000"/>
                </a:solidFill>
              </a:rPr>
              <a:t>kW</a:t>
            </a: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 odběrné místo „T4“	</a:t>
            </a:r>
            <a:r>
              <a:rPr lang="cs-CZ" altLang="cs-CZ" sz="2000" dirty="0">
                <a:solidFill>
                  <a:srgbClr val="000000"/>
                </a:solidFill>
              </a:rPr>
              <a:t>-	</a:t>
            </a:r>
            <a:r>
              <a:rPr lang="cs-CZ" altLang="cs-CZ" sz="2000" dirty="0" smtClean="0">
                <a:solidFill>
                  <a:srgbClr val="000000"/>
                </a:solidFill>
              </a:rPr>
              <a:t>typu </a:t>
            </a:r>
            <a:r>
              <a:rPr lang="cs-CZ" altLang="cs-CZ" sz="2000" dirty="0">
                <a:solidFill>
                  <a:srgbClr val="000000"/>
                </a:solidFill>
              </a:rPr>
              <a:t>T1, T2, T3, kde se </a:t>
            </a:r>
            <a:r>
              <a:rPr lang="cs-CZ" altLang="cs-CZ" sz="2000" dirty="0" smtClean="0">
                <a:solidFill>
                  <a:srgbClr val="000000"/>
                </a:solidFill>
              </a:rPr>
              <a:t>pro vytápění nebo </a:t>
            </a:r>
            <a:r>
              <a:rPr lang="cs-CZ" altLang="cs-CZ" sz="2000" dirty="0">
                <a:solidFill>
                  <a:srgbClr val="000000"/>
                </a:solidFill>
              </a:rPr>
              <a:t>klimatizaci </a:t>
            </a:r>
            <a:r>
              <a:rPr lang="cs-CZ" altLang="cs-CZ" sz="2000" dirty="0" smtClean="0">
                <a:solidFill>
                  <a:srgbClr val="000000"/>
                </a:solidFill>
              </a:rPr>
              <a:t>používají elektrické spotřebiče.</a:t>
            </a: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* odběrné místo „T5“	</a:t>
            </a:r>
            <a:r>
              <a:rPr lang="cs-CZ" altLang="cs-CZ" sz="2000" dirty="0">
                <a:solidFill>
                  <a:srgbClr val="000000"/>
                </a:solidFill>
              </a:rPr>
              <a:t>-	</a:t>
            </a:r>
            <a:r>
              <a:rPr lang="cs-CZ" altLang="cs-CZ" sz="2000" dirty="0" smtClean="0">
                <a:solidFill>
                  <a:srgbClr val="000000"/>
                </a:solidFill>
              </a:rPr>
              <a:t>byty s elektrickým </a:t>
            </a:r>
            <a:r>
              <a:rPr lang="cs-CZ" altLang="cs-CZ" sz="2000" dirty="0">
                <a:solidFill>
                  <a:srgbClr val="000000"/>
                </a:solidFill>
              </a:rPr>
              <a:t>vybavením jako u T3, T4, které </a:t>
            </a:r>
            <a:r>
              <a:rPr lang="cs-CZ" altLang="cs-CZ" sz="2000" dirty="0" smtClean="0">
                <a:solidFill>
                  <a:srgbClr val="000000"/>
                </a:solidFill>
              </a:rPr>
              <a:t>jsou vybaveny </a:t>
            </a:r>
            <a:r>
              <a:rPr lang="cs-CZ" altLang="cs-CZ" sz="2000" dirty="0">
                <a:solidFill>
                  <a:srgbClr val="000000"/>
                </a:solidFill>
              </a:rPr>
              <a:t>dalšími elektrickými spotřebiči, které </a:t>
            </a:r>
            <a:r>
              <a:rPr lang="cs-CZ" altLang="cs-CZ" sz="2000" dirty="0" smtClean="0">
                <a:solidFill>
                  <a:srgbClr val="000000"/>
                </a:solidFill>
              </a:rPr>
              <a:t>mohou ovlivnit </a:t>
            </a:r>
            <a:r>
              <a:rPr lang="cs-CZ" altLang="cs-CZ" sz="2000" dirty="0">
                <a:solidFill>
                  <a:srgbClr val="000000"/>
                </a:solidFill>
              </a:rPr>
              <a:t>chod sítě </a:t>
            </a:r>
            <a:r>
              <a:rPr lang="cs-CZ" altLang="cs-CZ" sz="2000" dirty="0" smtClean="0">
                <a:solidFill>
                  <a:srgbClr val="000000"/>
                </a:solidFill>
              </a:rPr>
              <a:t>(FVE)</a:t>
            </a: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* odběrné místo „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T6“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-byty typu T1 </a:t>
            </a:r>
            <a:r>
              <a:rPr lang="cs-CZ" altLang="cs-CZ" sz="2000" dirty="0">
                <a:solidFill>
                  <a:srgbClr val="000000"/>
                </a:solidFill>
              </a:rPr>
              <a:t>až T5, které </a:t>
            </a:r>
            <a:r>
              <a:rPr lang="cs-CZ" altLang="cs-CZ" sz="2000" dirty="0" smtClean="0">
                <a:solidFill>
                  <a:srgbClr val="000000"/>
                </a:solidFill>
              </a:rPr>
              <a:t>jsou vybaveny dobíjecí </a:t>
            </a:r>
            <a:r>
              <a:rPr lang="cs-CZ" altLang="cs-CZ" sz="2000" dirty="0">
                <a:solidFill>
                  <a:srgbClr val="000000"/>
                </a:solidFill>
              </a:rPr>
              <a:t>stanicí elektrických vozidel</a:t>
            </a:r>
            <a:r>
              <a:rPr lang="cs-CZ" altLang="cs-CZ" sz="2000" dirty="0" smtClean="0">
                <a:solidFill>
                  <a:srgbClr val="000000"/>
                </a:solidFill>
              </a:rPr>
              <a:t>.</a:t>
            </a:r>
          </a:p>
          <a:p>
            <a:pPr marL="1252538" indent="-1252538">
              <a:spcBef>
                <a:spcPts val="0"/>
              </a:spcBef>
              <a:tabLst>
                <a:tab pos="1436688" algn="l"/>
                <a:tab pos="2687638" algn="l"/>
                <a:tab pos="2871788" algn="l"/>
              </a:tabLst>
            </a:pPr>
            <a:r>
              <a:rPr lang="cs-CZ" altLang="cs-CZ" sz="2000" dirty="0" smtClean="0">
                <a:solidFill>
                  <a:srgbClr val="000000"/>
                </a:solidFill>
              </a:rPr>
              <a:t>Pozn. </a:t>
            </a:r>
            <a:r>
              <a:rPr lang="cs-CZ" altLang="cs-CZ" sz="2000" dirty="0" smtClean="0">
                <a:solidFill>
                  <a:srgbClr val="000000"/>
                </a:solidFill>
              </a:rPr>
              <a:t>Místa T1 - T4 kopírují rozdělení podle starší normy. T5 jsou pro FVE, resp. T6 pro dobíjení elektromobilů.  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Výpočtové zatížení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82625" y="1196975"/>
            <a:ext cx="7777163" cy="4826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Výpočtové zatížení slouží pro vypočet průřezu HDV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79388" y="1679575"/>
            <a:ext cx="8785099" cy="209506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	Pro určení výpočtového zatížení se vychází ze </a:t>
            </a:r>
            <a:r>
              <a:rPr lang="cs-CZ" altLang="cs-CZ" sz="2000" b="1" u="sng" dirty="0">
                <a:solidFill>
                  <a:srgbClr val="000000"/>
                </a:solidFill>
              </a:rPr>
              <a:t>stupně elektrizace</a:t>
            </a:r>
            <a:r>
              <a:rPr lang="cs-CZ" altLang="cs-CZ" sz="2000" b="1" dirty="0">
                <a:solidFill>
                  <a:srgbClr val="000000"/>
                </a:solidFill>
              </a:rPr>
              <a:t>, na jehož základě se uvažuje </a:t>
            </a:r>
            <a:r>
              <a:rPr lang="cs-CZ" altLang="cs-CZ" sz="2000" b="1" u="sng" dirty="0">
                <a:solidFill>
                  <a:srgbClr val="000000"/>
                </a:solidFill>
              </a:rPr>
              <a:t>příkon jednoho symbolického spotřebiče (soudobý příkon bytu):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-	pro stupeň elektrizace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T1+T2 - </a:t>
            </a:r>
            <a:r>
              <a:rPr lang="cs-CZ" altLang="cs-CZ" sz="2000" b="1" dirty="0" err="1">
                <a:solidFill>
                  <a:srgbClr val="000000"/>
                </a:solidFill>
              </a:rPr>
              <a:t>P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b</a:t>
            </a:r>
            <a:r>
              <a:rPr lang="cs-CZ" altLang="cs-CZ" sz="2000" b="1" dirty="0">
                <a:solidFill>
                  <a:srgbClr val="000000"/>
                </a:solidFill>
              </a:rPr>
              <a:t> = 7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kW, jmenovitý proud jističe 20A 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-	pro stupeň elektrizace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T3 -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P</a:t>
            </a:r>
            <a:r>
              <a:rPr lang="cs-CZ" altLang="cs-CZ" sz="2000" b="1" baseline="-25000" dirty="0" err="1" smtClean="0">
                <a:solidFill>
                  <a:srgbClr val="000000"/>
                </a:solidFill>
              </a:rPr>
              <a:t>b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</a:t>
            </a:r>
            <a:r>
              <a:rPr lang="cs-CZ" altLang="cs-CZ" sz="2000" b="1" dirty="0">
                <a:solidFill>
                  <a:srgbClr val="000000"/>
                </a:solidFill>
              </a:rPr>
              <a:t>= 11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kW</a:t>
            </a:r>
            <a:r>
              <a:rPr lang="cs-CZ" altLang="cs-CZ" sz="2000" b="1" dirty="0">
                <a:solidFill>
                  <a:srgbClr val="000000"/>
                </a:solidFill>
              </a:rPr>
              <a:t>, jmenovitý proud jističe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25A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-	pro </a:t>
            </a:r>
            <a:r>
              <a:rPr lang="cs-CZ" altLang="cs-CZ" sz="2000" b="1" dirty="0">
                <a:solidFill>
                  <a:srgbClr val="000000"/>
                </a:solidFill>
              </a:rPr>
              <a:t>stupeň </a:t>
            </a:r>
            <a:r>
              <a:rPr lang="cs-CZ" altLang="cs-CZ" sz="2000" b="1">
                <a:solidFill>
                  <a:srgbClr val="000000"/>
                </a:solidFill>
              </a:rPr>
              <a:t>elektrizace </a:t>
            </a:r>
            <a:r>
              <a:rPr lang="cs-CZ" altLang="cs-CZ" sz="2000" b="1" smtClean="0">
                <a:solidFill>
                  <a:srgbClr val="000000"/>
                </a:solidFill>
              </a:rPr>
              <a:t>T4-T6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… aktuální příkon podle spotřebičů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8313" y="3860800"/>
            <a:ext cx="4824412" cy="4222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Výpočtové zatížení pro skupinu bytů:</a:t>
            </a:r>
          </a:p>
        </p:txBody>
      </p:sp>
      <p:graphicFrame>
        <p:nvGraphicFramePr>
          <p:cNvPr id="18442" name="Object 10"/>
          <p:cNvGraphicFramePr>
            <a:graphicFrameLocks noGrp="1" noChangeAspect="1"/>
          </p:cNvGraphicFramePr>
          <p:nvPr>
            <p:ph/>
          </p:nvPr>
        </p:nvGraphicFramePr>
        <p:xfrm>
          <a:off x="5292725" y="3865563"/>
          <a:ext cx="3527425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Rovnice" r:id="rId3" imgW="1002960" imgH="431640" progId="Equation.3">
                  <p:embed/>
                </p:oleObj>
              </mc:Choice>
              <mc:Fallback>
                <p:oleObj name="Rovnice" r:id="rId3" imgW="1002960" imgH="4316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865563"/>
                        <a:ext cx="3527425" cy="15176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79388" y="5445125"/>
            <a:ext cx="8640762" cy="1336675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>
            <a:lvl1pPr marL="628650" indent="-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00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kde 	</a:t>
            </a:r>
            <a:r>
              <a:rPr lang="cs-CZ" altLang="cs-CZ" sz="2000" b="1" dirty="0" err="1">
                <a:solidFill>
                  <a:srgbClr val="000000"/>
                </a:solidFill>
              </a:rPr>
              <a:t>P</a:t>
            </a:r>
            <a:r>
              <a:rPr lang="cs-CZ" altLang="cs-CZ" sz="2000" b="1" baseline="-25000" dirty="0" err="1">
                <a:solidFill>
                  <a:srgbClr val="000000"/>
                </a:solidFill>
              </a:rPr>
              <a:t>bi</a:t>
            </a:r>
            <a:r>
              <a:rPr lang="cs-CZ" altLang="cs-CZ" sz="2000" b="1" dirty="0">
                <a:solidFill>
                  <a:srgbClr val="000000"/>
                </a:solidFill>
              </a:rPr>
              <a:t> je soudobý příkon jednoho bytu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 je soudobost skupiny bytů (určena nejčastěji z tabulky podle počtu bytů) </a:t>
            </a:r>
          </a:p>
          <a:p>
            <a:r>
              <a:rPr lang="cs-CZ" alt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n je počet bytů (např. pro n = 15 je  = 0,41)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40" grpId="0"/>
      <p:bldP spid="184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93875"/>
            <a:ext cx="8713788" cy="465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5"/>
          <p:cNvSpPr>
            <a:spLocks noRot="1" noChangeArrowheads="1"/>
          </p:cNvSpPr>
          <p:nvPr/>
        </p:nvSpPr>
        <p:spPr bwMode="auto">
          <a:xfrm>
            <a:off x="395288" y="260350"/>
            <a:ext cx="82804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Hlavní domovní vedení (HDV)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188913"/>
            <a:ext cx="6284912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Odbočky k elektroměrům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79388" y="1196975"/>
            <a:ext cx="8785225" cy="439569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marL="176213" indent="-176213"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2438" algn="l"/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300" b="1" u="sng" dirty="0">
                <a:solidFill>
                  <a:srgbClr val="000000"/>
                </a:solidFill>
              </a:rPr>
              <a:t>-	trojfázové odbočky musí být v soustavě TNC</a:t>
            </a:r>
            <a:endParaRPr lang="cs-CZ" altLang="cs-CZ" sz="23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300" dirty="0" smtClean="0">
                <a:solidFill>
                  <a:srgbClr val="000000"/>
                </a:solidFill>
              </a:rPr>
              <a:t>-</a:t>
            </a:r>
            <a:r>
              <a:rPr lang="cs-CZ" altLang="cs-CZ" sz="2300" dirty="0">
                <a:solidFill>
                  <a:srgbClr val="000000"/>
                </a:solidFill>
              </a:rPr>
              <a:t>	jsou vedení, která odbočují z HDV pro připojení jednotlivých měřících míst.</a:t>
            </a:r>
          </a:p>
          <a:p>
            <a:pPr>
              <a:spcBef>
                <a:spcPts val="600"/>
              </a:spcBef>
            </a:pPr>
            <a:r>
              <a:rPr lang="cs-CZ" altLang="cs-CZ" sz="2300" dirty="0">
                <a:solidFill>
                  <a:srgbClr val="000000"/>
                </a:solidFill>
              </a:rPr>
              <a:t>-	minimální průřez CYKY 6 </a:t>
            </a:r>
            <a:r>
              <a:rPr lang="cs-CZ" altLang="cs-CZ" sz="2300" dirty="0" smtClean="0">
                <a:solidFill>
                  <a:srgbClr val="000000"/>
                </a:solidFill>
              </a:rPr>
              <a:t>mm</a:t>
            </a:r>
            <a:r>
              <a:rPr lang="cs-CZ" altLang="cs-CZ" sz="2300" baseline="30000" dirty="0" smtClean="0">
                <a:solidFill>
                  <a:srgbClr val="000000"/>
                </a:solidFill>
              </a:rPr>
              <a:t>2 </a:t>
            </a:r>
            <a:r>
              <a:rPr lang="cs-CZ" altLang="cs-CZ" sz="2300" dirty="0" smtClean="0">
                <a:solidFill>
                  <a:srgbClr val="000000"/>
                </a:solidFill>
              </a:rPr>
              <a:t>nebo slaněná jádra 10 mm</a:t>
            </a:r>
            <a:r>
              <a:rPr lang="cs-CZ" altLang="cs-CZ" sz="2300" baseline="30000" dirty="0" smtClean="0">
                <a:solidFill>
                  <a:srgbClr val="000000"/>
                </a:solidFill>
              </a:rPr>
              <a:t>2</a:t>
            </a:r>
            <a:endParaRPr lang="cs-CZ" altLang="cs-CZ" sz="2300" baseline="300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</a:pPr>
            <a:r>
              <a:rPr lang="cs-CZ" altLang="cs-CZ" sz="2300" dirty="0">
                <a:solidFill>
                  <a:srgbClr val="000000"/>
                </a:solidFill>
              </a:rPr>
              <a:t>-	odbočky delší než 3 metry musí být v místě odbočení samostatně jištěny </a:t>
            </a:r>
          </a:p>
          <a:p>
            <a:pPr>
              <a:spcBef>
                <a:spcPct val="50000"/>
              </a:spcBef>
            </a:pPr>
            <a:r>
              <a:rPr lang="cs-CZ" altLang="cs-CZ" sz="2300" b="1" u="sng" dirty="0" smtClean="0">
                <a:solidFill>
                  <a:srgbClr val="000000"/>
                </a:solidFill>
              </a:rPr>
              <a:t>-</a:t>
            </a:r>
            <a:r>
              <a:rPr lang="cs-CZ" altLang="cs-CZ" sz="2300" b="1" u="sng" dirty="0">
                <a:solidFill>
                  <a:srgbClr val="000000"/>
                </a:solidFill>
              </a:rPr>
              <a:t>	jednofázové odbočky musí být v soustavě TNC</a:t>
            </a:r>
            <a:r>
              <a:rPr lang="cs-CZ" altLang="cs-CZ" sz="2300" dirty="0">
                <a:solidFill>
                  <a:srgbClr val="000000"/>
                </a:solidFill>
              </a:rPr>
              <a:t>  </a:t>
            </a:r>
          </a:p>
          <a:p>
            <a:r>
              <a:rPr lang="cs-CZ" altLang="cs-CZ" sz="2300" dirty="0">
                <a:solidFill>
                  <a:srgbClr val="000000"/>
                </a:solidFill>
              </a:rPr>
              <a:t>		*	stupeň elektrizace A</a:t>
            </a:r>
          </a:p>
          <a:p>
            <a:r>
              <a:rPr lang="cs-CZ" altLang="cs-CZ" sz="2300" dirty="0">
                <a:solidFill>
                  <a:srgbClr val="000000"/>
                </a:solidFill>
              </a:rPr>
              <a:t>		*	maximální soudobý příkon </a:t>
            </a:r>
            <a:r>
              <a:rPr lang="cs-CZ" altLang="cs-CZ" sz="2300" dirty="0" smtClean="0">
                <a:solidFill>
                  <a:srgbClr val="000000"/>
                </a:solidFill>
              </a:rPr>
              <a:t>5,75 </a:t>
            </a:r>
            <a:r>
              <a:rPr lang="cs-CZ" altLang="cs-CZ" sz="2300" dirty="0">
                <a:solidFill>
                  <a:srgbClr val="000000"/>
                </a:solidFill>
              </a:rPr>
              <a:t>kW</a:t>
            </a:r>
          </a:p>
          <a:p>
            <a:r>
              <a:rPr lang="cs-CZ" altLang="cs-CZ" sz="2300" dirty="0">
                <a:solidFill>
                  <a:srgbClr val="000000"/>
                </a:solidFill>
              </a:rPr>
              <a:t>		*	maximální jistič před elektroměrem In=25 A</a:t>
            </a:r>
          </a:p>
          <a:p>
            <a:r>
              <a:rPr lang="cs-CZ" altLang="cs-CZ" sz="2300" dirty="0">
                <a:solidFill>
                  <a:srgbClr val="000000"/>
                </a:solidFill>
              </a:rPr>
              <a:t>		* 	je-li více odboček, pak musí být jednotlivé fáze </a:t>
            </a:r>
            <a:r>
              <a:rPr lang="cs-CZ" altLang="cs-CZ" sz="2300" dirty="0" smtClean="0">
                <a:solidFill>
                  <a:srgbClr val="000000"/>
                </a:solidFill>
              </a:rPr>
              <a:t>prostřídány</a:t>
            </a:r>
            <a:endParaRPr lang="cs-CZ" altLang="cs-CZ" sz="23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Rot="1" noChangeArrowheads="1"/>
          </p:cNvSpPr>
          <p:nvPr/>
        </p:nvSpPr>
        <p:spPr bwMode="auto">
          <a:xfrm>
            <a:off x="395288" y="260350"/>
            <a:ext cx="82804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defRPr>
            </a:lvl9pPr>
          </a:lstStyle>
          <a:p>
            <a:pPr algn="ctr"/>
            <a:r>
              <a:rPr lang="cs-CZ" altLang="cs-CZ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Elektroměrová skříň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7950" y="1052736"/>
            <a:ext cx="8964613" cy="575760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marL="354013" indent="-354013"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354013"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354013" fontAlgn="base">
              <a:spcBef>
                <a:spcPct val="0"/>
              </a:spcBef>
              <a:spcAft>
                <a:spcPct val="0"/>
              </a:spcAft>
              <a:tabLst>
                <a:tab pos="6254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 	Elektroměrová skříň je osazena do elektroměrového rozvaděče nebo do elektroměrových pilířů </a:t>
            </a:r>
            <a:r>
              <a:rPr lang="cs-CZ" altLang="cs-CZ" sz="2000" dirty="0" smtClean="0">
                <a:solidFill>
                  <a:srgbClr val="000000"/>
                </a:solidFill>
              </a:rPr>
              <a:t>(ve starších rozvodech může </a:t>
            </a:r>
            <a:r>
              <a:rPr lang="cs-CZ" altLang="cs-CZ" sz="2000" dirty="0">
                <a:solidFill>
                  <a:srgbClr val="000000"/>
                </a:solidFill>
              </a:rPr>
              <a:t>být společně s přípojkovou skříní). Musí být umožněn přístup provozovatele.</a:t>
            </a: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</a:t>
            </a:r>
            <a:r>
              <a:rPr lang="cs-CZ" altLang="cs-CZ" sz="2000" dirty="0">
                <a:solidFill>
                  <a:srgbClr val="000000"/>
                </a:solidFill>
              </a:rPr>
              <a:t>	Přívod do skříně je v soustavě TN-C, vývod v soustavě TN-C nebo TN-C-S</a:t>
            </a:r>
          </a:p>
          <a:p>
            <a:pPr>
              <a:spcBef>
                <a:spcPts val="60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 	</a:t>
            </a:r>
            <a:r>
              <a:rPr lang="cs-CZ" altLang="cs-CZ" sz="2200" b="1" u="sng" dirty="0">
                <a:solidFill>
                  <a:srgbClr val="000000"/>
                </a:solidFill>
              </a:rPr>
              <a:t>Elektroměrová skříň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musí </a:t>
            </a:r>
            <a:r>
              <a:rPr lang="cs-CZ" altLang="cs-CZ" sz="2200" b="1" u="sng" dirty="0">
                <a:solidFill>
                  <a:srgbClr val="000000"/>
                </a:solidFill>
              </a:rPr>
              <a:t>obsahovat:</a:t>
            </a:r>
          </a:p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	</a:t>
            </a:r>
            <a:r>
              <a:rPr lang="cs-CZ" altLang="cs-CZ" sz="2000" dirty="0">
                <a:solidFill>
                  <a:srgbClr val="000000"/>
                </a:solidFill>
              </a:rPr>
              <a:t>-	jistič před elektroměrem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</a:t>
            </a:r>
            <a:r>
              <a:rPr lang="cs-CZ" altLang="cs-CZ" sz="2000" dirty="0">
                <a:solidFill>
                  <a:srgbClr val="000000"/>
                </a:solidFill>
              </a:rPr>
              <a:t>	elektroměr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</a:t>
            </a:r>
            <a:r>
              <a:rPr lang="cs-CZ" altLang="cs-CZ" sz="2000" dirty="0">
                <a:solidFill>
                  <a:srgbClr val="000000"/>
                </a:solidFill>
              </a:rPr>
              <a:t>	nulovou </a:t>
            </a:r>
            <a:r>
              <a:rPr lang="cs-CZ" altLang="cs-CZ" sz="2000" dirty="0" smtClean="0">
                <a:solidFill>
                  <a:srgbClr val="000000"/>
                </a:solidFill>
              </a:rPr>
              <a:t>sběrna</a:t>
            </a:r>
          </a:p>
          <a:p>
            <a:pPr>
              <a:spcBef>
                <a:spcPts val="0"/>
              </a:spcBef>
            </a:pPr>
            <a:r>
              <a:rPr lang="cs-CZ" altLang="cs-CZ" sz="2200" dirty="0">
                <a:solidFill>
                  <a:srgbClr val="000000"/>
                </a:solidFill>
              </a:rPr>
              <a:t>* 	</a:t>
            </a:r>
            <a:r>
              <a:rPr lang="cs-CZ" altLang="cs-CZ" sz="2200" b="1" u="sng" dirty="0">
                <a:solidFill>
                  <a:srgbClr val="000000"/>
                </a:solidFill>
              </a:rPr>
              <a:t>Elektroměrová skříň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může navíc obsahovat</a:t>
            </a:r>
            <a:r>
              <a:rPr lang="cs-CZ" altLang="cs-CZ" sz="2200" b="1" u="sng" dirty="0">
                <a:solidFill>
                  <a:srgbClr val="000000"/>
                </a:solidFill>
              </a:rPr>
              <a:t>:</a:t>
            </a:r>
            <a:endParaRPr lang="cs-CZ" altLang="cs-CZ" sz="22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200" dirty="0" smtClean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</a:t>
            </a:r>
            <a:r>
              <a:rPr lang="cs-CZ" altLang="cs-CZ" sz="2000" dirty="0">
                <a:solidFill>
                  <a:srgbClr val="000000"/>
                </a:solidFill>
              </a:rPr>
              <a:t>	jistič ve spínacím obvodu (přijímač HDO), maximálně 6A</a:t>
            </a: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	-</a:t>
            </a:r>
            <a:r>
              <a:rPr lang="cs-CZ" altLang="cs-CZ" sz="2000" dirty="0">
                <a:solidFill>
                  <a:srgbClr val="000000"/>
                </a:solidFill>
              </a:rPr>
              <a:t>	spínací prvek (přijímač HDO)</a:t>
            </a:r>
            <a:endParaRPr lang="cs-CZ" altLang="cs-CZ" sz="20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	-	komunikační rozhraní (impulsní výstup, optické rozhraní)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	přepěťovou ochranu - za splnění předepsaných podmínek distributora</a:t>
            </a:r>
          </a:p>
          <a:p>
            <a:pPr>
              <a:spcBef>
                <a:spcPts val="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	</a:t>
            </a:r>
            <a:r>
              <a:rPr lang="cs-CZ" altLang="cs-CZ" sz="2000" dirty="0" smtClean="0">
                <a:solidFill>
                  <a:srgbClr val="000000"/>
                </a:solidFill>
              </a:rPr>
              <a:t>-	vypínací prvek, jestliže je v objektu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mikrozdroj</a:t>
            </a:r>
            <a:r>
              <a:rPr lang="cs-CZ" altLang="cs-CZ" sz="2000" dirty="0" smtClean="0">
                <a:solidFill>
                  <a:srgbClr val="000000"/>
                </a:solidFill>
              </a:rPr>
              <a:t> nebo záložní zdroj </a:t>
            </a:r>
            <a:r>
              <a:rPr lang="cs-CZ" altLang="cs-CZ" sz="2000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ts val="600"/>
              </a:spcBef>
            </a:pPr>
            <a:r>
              <a:rPr lang="cs-CZ" altLang="cs-CZ" sz="2000" dirty="0">
                <a:solidFill>
                  <a:srgbClr val="000000"/>
                </a:solidFill>
              </a:rPr>
              <a:t>*	Všechna zařízení musí být upravena k zaplombování (kryt rozvaděče</a:t>
            </a:r>
            <a:r>
              <a:rPr lang="cs-CZ" altLang="cs-CZ" sz="2000" dirty="0" smtClean="0">
                <a:solidFill>
                  <a:srgbClr val="000000"/>
                </a:solidFill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cs-CZ" altLang="cs-CZ" sz="2000" dirty="0" smtClean="0">
                <a:solidFill>
                  <a:srgbClr val="000000"/>
                </a:solidFill>
              </a:rPr>
              <a:t>*	Některá nová opatření se týkají malých výroben (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fotovoltaika</a:t>
            </a:r>
            <a:r>
              <a:rPr lang="cs-CZ" altLang="cs-CZ" sz="2000" dirty="0" smtClean="0">
                <a:solidFill>
                  <a:srgbClr val="000000"/>
                </a:solidFill>
              </a:rPr>
              <a:t>) a </a:t>
            </a:r>
            <a:r>
              <a:rPr lang="cs-CZ" altLang="cs-CZ" sz="2000" dirty="0" err="1" smtClean="0">
                <a:solidFill>
                  <a:srgbClr val="000000"/>
                </a:solidFill>
              </a:rPr>
              <a:t>elektromobility</a:t>
            </a:r>
            <a:r>
              <a:rPr lang="cs-CZ" altLang="cs-CZ" sz="2000" dirty="0" smtClean="0">
                <a:solidFill>
                  <a:srgbClr val="000000"/>
                </a:solidFill>
              </a:rPr>
              <a:t>. 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2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2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29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29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1" y="3295270"/>
            <a:ext cx="3214211" cy="34838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966" y="3068960"/>
            <a:ext cx="4868529" cy="3698209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 bwMode="auto">
          <a:xfrm flipV="1">
            <a:off x="4167966" y="2996952"/>
            <a:ext cx="4868529" cy="3770217"/>
          </a:xfrm>
          <a:prstGeom prst="line">
            <a:avLst/>
          </a:prstGeom>
          <a:solidFill>
            <a:srgbClr val="FFFF99"/>
          </a:solidFill>
          <a:ln w="187325" cap="flat" cmpd="sng" algn="ctr">
            <a:solidFill>
              <a:srgbClr val="FD7403">
                <a:alpha val="73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0262" y="37403"/>
            <a:ext cx="2068242" cy="3034179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 bwMode="auto">
          <a:xfrm flipV="1">
            <a:off x="6968357" y="116632"/>
            <a:ext cx="1924123" cy="2952328"/>
          </a:xfrm>
          <a:prstGeom prst="line">
            <a:avLst/>
          </a:prstGeom>
          <a:solidFill>
            <a:srgbClr val="FFFF99"/>
          </a:solidFill>
          <a:ln w="187325" cap="flat" cmpd="sng" algn="ctr">
            <a:solidFill>
              <a:srgbClr val="FD7403">
                <a:alpha val="73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0" y="44624"/>
            <a:ext cx="2988849" cy="3250646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 bwMode="auto">
          <a:xfrm flipV="1">
            <a:off x="66368" y="44624"/>
            <a:ext cx="2954941" cy="3225266"/>
          </a:xfrm>
          <a:prstGeom prst="line">
            <a:avLst/>
          </a:prstGeom>
          <a:solidFill>
            <a:srgbClr val="FFFF99"/>
          </a:solidFill>
          <a:ln w="187325" cap="flat" cmpd="sng" algn="ctr">
            <a:solidFill>
              <a:srgbClr val="FD7403">
                <a:alpha val="73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884" y="217697"/>
            <a:ext cx="3992980" cy="2766565"/>
          </a:xfrm>
          <a:prstGeom prst="rect">
            <a:avLst/>
          </a:prstGeom>
        </p:spPr>
      </p:pic>
      <p:cxnSp>
        <p:nvCxnSpPr>
          <p:cNvPr id="17" name="Přímá spojnice 16"/>
          <p:cNvCxnSpPr/>
          <p:nvPr/>
        </p:nvCxnSpPr>
        <p:spPr bwMode="auto">
          <a:xfrm flipV="1">
            <a:off x="3093214" y="217697"/>
            <a:ext cx="3927101" cy="2766565"/>
          </a:xfrm>
          <a:prstGeom prst="line">
            <a:avLst/>
          </a:prstGeom>
          <a:solidFill>
            <a:srgbClr val="FFFF99"/>
          </a:solidFill>
          <a:ln w="187325" cap="flat" cmpd="sng" algn="ctr">
            <a:solidFill>
              <a:srgbClr val="FD7403">
                <a:alpha val="73000"/>
              </a:srgbClr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419872" y="3933056"/>
            <a:ext cx="2160240" cy="27918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 marL="1708150" indent="-1708150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157413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336800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6188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695575"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1527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6099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0671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524375" fontAlgn="base">
              <a:spcBef>
                <a:spcPct val="0"/>
              </a:spcBef>
              <a:spcAft>
                <a:spcPct val="0"/>
              </a:spcAft>
              <a:tabLst>
                <a:tab pos="1436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  <a:tabLst/>
            </a:pPr>
            <a:r>
              <a:rPr lang="cs-CZ" altLang="cs-CZ" sz="1200" b="1" dirty="0" smtClean="0">
                <a:solidFill>
                  <a:srgbClr val="000000"/>
                </a:solidFill>
              </a:rPr>
              <a:t>Zdroj - ČEZ Distribuce a.s.</a:t>
            </a:r>
            <a:endParaRPr lang="cs-CZ" altLang="cs-CZ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rstvy skla">
  <a:themeElements>
    <a:clrScheme name="Vlastní 20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006600"/>
      </a:hlink>
      <a:folHlink>
        <a:srgbClr val="C00000"/>
      </a:folHlink>
    </a:clrScheme>
    <a:fontScheme name="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1556</TotalTime>
  <Words>1526</Words>
  <Application>Microsoft Office PowerPoint</Application>
  <PresentationFormat>Předvádění na obrazovce (4:3)</PresentationFormat>
  <Paragraphs>155</Paragraphs>
  <Slides>23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Symbol</vt:lpstr>
      <vt:lpstr>Wingdings</vt:lpstr>
      <vt:lpstr>Vrstvy skla</vt:lpstr>
      <vt:lpstr>Rovnice</vt:lpstr>
      <vt:lpstr>Domovní rozvody * hlavní domovní vedení * * odbočky k elektroměrům *</vt:lpstr>
      <vt:lpstr>Hlavní domovní vedení (HDV)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Domovní rozvody * hlavní domovní vedení * * odbočky k elektroměrům *</dc:title>
  <dc:creator>pe</dc:creator>
  <cp:lastModifiedBy>Ivo Petricek</cp:lastModifiedBy>
  <cp:revision>136</cp:revision>
  <dcterms:created xsi:type="dcterms:W3CDTF">2007-10-31T16:15:42Z</dcterms:created>
  <dcterms:modified xsi:type="dcterms:W3CDTF">2025-04-28T11:59:41Z</dcterms:modified>
</cp:coreProperties>
</file>