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79" r:id="rId5"/>
    <p:sldId id="260" r:id="rId6"/>
    <p:sldId id="276" r:id="rId7"/>
    <p:sldId id="277" r:id="rId8"/>
    <p:sldId id="261" r:id="rId9"/>
    <p:sldId id="262" r:id="rId10"/>
    <p:sldId id="263" r:id="rId11"/>
    <p:sldId id="264" r:id="rId12"/>
    <p:sldId id="269" r:id="rId13"/>
    <p:sldId id="265" r:id="rId14"/>
    <p:sldId id="266" r:id="rId15"/>
    <p:sldId id="274" r:id="rId16"/>
    <p:sldId id="268" r:id="rId17"/>
    <p:sldId id="270" r:id="rId18"/>
    <p:sldId id="280" r:id="rId19"/>
    <p:sldId id="282" r:id="rId20"/>
    <p:sldId id="281" r:id="rId21"/>
    <p:sldId id="278" r:id="rId22"/>
    <p:sldId id="275" r:id="rId23"/>
    <p:sldId id="271" r:id="rId24"/>
    <p:sldId id="272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478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7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47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478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7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47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2478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2478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2478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350D8E-86A1-41FD-A483-0E8C5099212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A38DF-9C1D-4752-9911-802D62C1380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1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AD4D-32B0-42F7-B5CC-71808B1FC9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728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15B7B-6D33-4E96-898C-F505A9CD41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17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85EDD-28BD-4E16-9A57-D7626DD6B6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037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FAA5D-3431-4734-9585-EEE052E6B6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516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5D90D-8499-43CD-85D2-B9FB4E3559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025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4453D-19ED-48E3-A462-7AE91355DE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294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B0399-1B29-451C-9B65-851100134B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396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2C542-D34E-4F8F-84A2-A1B9072C2C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8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7A82-CB6D-4B70-AC50-5CF892F1FF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804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467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468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5FD8664-74CA-4B56-8C0C-C0481FF868B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4" name="Picture 6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3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827088" y="2636838"/>
            <a:ext cx="78486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5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DOMOVNÍ ROZVODY * přípojky nn *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60932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poslední aktualizace 4. 10. 2024</a:t>
            </a:r>
            <a:endParaRPr lang="cs-CZ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77813"/>
            <a:ext cx="8066087" cy="919162"/>
          </a:xfrm>
          <a:noFill/>
          <a:ln/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Podmínky pro venkovní přípojky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713788" cy="332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spodní okraj přípojkové skříně má být 2,5 – 3 metry nad definitivně upraveným terénem.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minimální průřez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přípojky lana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AlFe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kabel AES - 16 mm</a:t>
            </a:r>
            <a:r>
              <a:rPr lang="cs-CZ" altLang="cs-CZ" sz="20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2,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kabel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AYKYz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– (dříve 10mm</a:t>
            </a:r>
            <a:r>
              <a:rPr lang="cs-CZ" altLang="cs-CZ" sz="20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), dnes 16mm</a:t>
            </a:r>
            <a:r>
              <a:rPr lang="cs-CZ" altLang="cs-CZ" sz="20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cs-CZ" altLang="cs-CZ" sz="2000" b="1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vzdálenost mezi posledním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pevným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bodem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(připevnění přípojky </a:t>
            </a:r>
            <a:r>
              <a:rPr lang="cs-CZ" altLang="cs-CZ" sz="20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k objektu) a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přípojkovou skříní má být co nejkratší a přednostně se provádí kabelem. 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při zaústění kabelů do zdiva musí být učiněno opatření proti zatékání vody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538163" y="277813"/>
            <a:ext cx="80660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venkovní přípojky</a:t>
            </a:r>
          </a:p>
        </p:txBody>
      </p:sp>
      <p:pic>
        <p:nvPicPr>
          <p:cNvPr id="282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61645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5219700" y="3357563"/>
            <a:ext cx="3384550" cy="463846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Uchycení na střešník</a:t>
            </a: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5292725" y="4221163"/>
            <a:ext cx="2735263" cy="463846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Uchycení na zeď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4572000" y="1196975"/>
            <a:ext cx="4105275" cy="544513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u="sng">
                <a:solidFill>
                  <a:srgbClr val="000000"/>
                </a:solidFill>
              </a:rPr>
              <a:t>Závěsný kabel AYKYz</a:t>
            </a:r>
          </a:p>
        </p:txBody>
      </p:sp>
      <p:sp>
        <p:nvSpPr>
          <p:cNvPr id="282634" name="Line 10"/>
          <p:cNvSpPr>
            <a:spLocks noChangeShapeType="1"/>
          </p:cNvSpPr>
          <p:nvPr/>
        </p:nvSpPr>
        <p:spPr bwMode="auto">
          <a:xfrm flipH="1">
            <a:off x="2411413" y="3357563"/>
            <a:ext cx="2808287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2635" name="Line 11"/>
          <p:cNvSpPr>
            <a:spLocks noChangeShapeType="1"/>
          </p:cNvSpPr>
          <p:nvPr/>
        </p:nvSpPr>
        <p:spPr bwMode="auto">
          <a:xfrm flipH="1">
            <a:off x="4570413" y="4724400"/>
            <a:ext cx="720725" cy="6492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build="allAtOnce"/>
      <p:bldP spid="282631" grpId="0" animBg="1"/>
      <p:bldP spid="282632" grpId="0" animBg="1"/>
      <p:bldP spid="282633" grpId="0" animBg="1"/>
      <p:bldP spid="282634" grpId="0" animBg="1"/>
      <p:bldP spid="2826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82015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538163" y="277813"/>
            <a:ext cx="80660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venkovní přípojky</a:t>
            </a:r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>
            <a:off x="1619250" y="4797425"/>
            <a:ext cx="0" cy="12239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8775" name="Line 7"/>
          <p:cNvSpPr>
            <a:spLocks noChangeShapeType="1"/>
          </p:cNvSpPr>
          <p:nvPr/>
        </p:nvSpPr>
        <p:spPr bwMode="auto">
          <a:xfrm>
            <a:off x="7235825" y="4797425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8776" name="Line 8"/>
          <p:cNvSpPr>
            <a:spLocks noChangeShapeType="1"/>
          </p:cNvSpPr>
          <p:nvPr/>
        </p:nvSpPr>
        <p:spPr bwMode="auto">
          <a:xfrm>
            <a:off x="1619250" y="6021388"/>
            <a:ext cx="561657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3275856" y="5619097"/>
            <a:ext cx="1657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50 metrů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 build="allAtOnce"/>
      <p:bldP spid="288774" grpId="0" animBg="1"/>
      <p:bldP spid="288775" grpId="0" animBg="1"/>
      <p:bldP spid="288776" grpId="0" animBg="1"/>
      <p:bldP spid="2887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76327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538163" y="277813"/>
            <a:ext cx="80660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venkovní přípojky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4211638" y="5445125"/>
            <a:ext cx="2592387" cy="4826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</a:rPr>
              <a:t>Přípojková skříň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4751387" y="6084094"/>
            <a:ext cx="4105275" cy="544513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u="sng">
                <a:solidFill>
                  <a:schemeClr val="bg2"/>
                </a:solidFill>
              </a:rPr>
              <a:t>Závěsný kabel AYKYz</a:t>
            </a:r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 flipH="1" flipV="1">
            <a:off x="1619250" y="5300663"/>
            <a:ext cx="2592388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 build="allAtOnce"/>
      <p:bldP spid="283652" grpId="0" animBg="1"/>
      <p:bldP spid="283654" grpId="0" animBg="1"/>
      <p:bldP spid="2836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538163" y="277813"/>
            <a:ext cx="80660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venkovní přípojky</a:t>
            </a:r>
          </a:p>
        </p:txBody>
      </p:sp>
      <p:pic>
        <p:nvPicPr>
          <p:cNvPr id="284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299325" cy="5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538163" y="277813"/>
            <a:ext cx="80660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venkovní přípojky</a:t>
            </a:r>
          </a:p>
        </p:txBody>
      </p:sp>
      <p:pic>
        <p:nvPicPr>
          <p:cNvPr id="1026" name="Picture 2" descr="https://publi.cz/books/168/images/pics/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9"/>
          <a:stretch/>
        </p:blipFill>
        <p:spPr bwMode="auto">
          <a:xfrm>
            <a:off x="1255686" y="1057648"/>
            <a:ext cx="6412658" cy="575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77813"/>
            <a:ext cx="8066087" cy="919162"/>
          </a:xfrm>
          <a:noFill/>
          <a:ln/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Podmínky pro kabelové přípojky</a:t>
            </a: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856662" cy="53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je-li připojení objektu provedeno smyčkováním kabelu distribučního rozvodu,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přípojku tvoří pouze přípojková skříň, která je v majetku distributora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3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provedení:</a:t>
            </a:r>
          </a:p>
          <a:p>
            <a:pPr>
              <a:spcBef>
                <a:spcPts val="300"/>
              </a:spcBef>
              <a:tabLst>
                <a:tab pos="539750" algn="l"/>
                <a:tab pos="2686050" algn="l"/>
                <a:tab pos="6994525" algn="l"/>
              </a:tabLst>
            </a:pPr>
            <a:r>
              <a:rPr lang="cs-CZ" altLang="cs-CZ" sz="20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	odbočení z rozpínací skříně kabelového vedení</a:t>
            </a:r>
          </a:p>
          <a:p>
            <a:pPr>
              <a:spcBef>
                <a:spcPts val="300"/>
              </a:spcBef>
              <a:tabLst>
                <a:tab pos="539750" algn="l"/>
                <a:tab pos="2686050" algn="l"/>
                <a:tab pos="6994525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	pomocí T-spojky</a:t>
            </a:r>
          </a:p>
          <a:p>
            <a:pPr>
              <a:spcBef>
                <a:spcPts val="300"/>
              </a:spcBef>
              <a:tabLst>
                <a:tab pos="539750" algn="l"/>
                <a:tab pos="2686050" algn="l"/>
                <a:tab pos="6994525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	smyčkováním</a:t>
            </a:r>
          </a:p>
          <a:p>
            <a:pPr>
              <a:spcBef>
                <a:spcPts val="300"/>
              </a:spcBef>
              <a:tabLst>
                <a:tab pos="539750" algn="l"/>
                <a:tab pos="2686050" algn="l"/>
                <a:tab pos="6994525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	odbočením z venkovního vedení (kombinovaná přípojka)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3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je-li to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účelné HDS,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může být jedna sloužit pro připojení více odběratelů. Každý odběratel má samostatné jištění.</a:t>
            </a:r>
          </a:p>
          <a:p>
            <a:pPr>
              <a:spcBef>
                <a:spcPts val="3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spodní okraj přípojkové skříně musí být 0,6 m nad konečně upraveným terénem (maximálně do 1,5 m)</a:t>
            </a:r>
          </a:p>
          <a:p>
            <a:pPr>
              <a:spcBef>
                <a:spcPts val="3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odbočuje-li kabelová přípojka z venkovního vedení, musí být kabel chráněn proti mechanickému poškození minimálně do výše 2,5 m </a:t>
            </a:r>
          </a:p>
          <a:p>
            <a:pPr>
              <a:spcBef>
                <a:spcPts val="3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minimální průřez kabelu AYKY je 16 mm</a:t>
            </a:r>
            <a:r>
              <a:rPr lang="cs-CZ" altLang="cs-CZ" sz="20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 při použití T-spojky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25mm</a:t>
            </a:r>
            <a:r>
              <a:rPr lang="cs-CZ" altLang="cs-CZ" sz="20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 U kabelů CYKY je průřez o jeden stupeň nižší.</a:t>
            </a:r>
            <a:endParaRPr lang="cs-CZ" altLang="cs-CZ" sz="2000" b="1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3924622" y="116632"/>
            <a:ext cx="48958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Podmínky pro kabelové přípojky</a:t>
            </a:r>
          </a:p>
        </p:txBody>
      </p:sp>
      <p:pic>
        <p:nvPicPr>
          <p:cNvPr id="289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8455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9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00438"/>
            <a:ext cx="33845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3203575" y="1557338"/>
            <a:ext cx="2881313" cy="84772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Zasmyčkování – koncové připojení </a:t>
            </a:r>
          </a:p>
        </p:txBody>
      </p:sp>
      <p:pic>
        <p:nvPicPr>
          <p:cNvPr id="2898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29591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3276600" y="4292600"/>
            <a:ext cx="3095625" cy="1879618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300" b="1" dirty="0" err="1">
                <a:solidFill>
                  <a:schemeClr val="bg2"/>
                </a:solidFill>
              </a:rPr>
              <a:t>Zasmyčkování</a:t>
            </a:r>
            <a:r>
              <a:rPr lang="cs-CZ" altLang="cs-CZ" sz="2300" b="1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cs-CZ" altLang="cs-CZ" sz="2300" b="1" dirty="0">
                <a:solidFill>
                  <a:schemeClr val="bg2"/>
                </a:solidFill>
              </a:rPr>
              <a:t>připojení do </a:t>
            </a:r>
            <a:r>
              <a:rPr lang="cs-CZ" altLang="cs-CZ" sz="2300" b="1" dirty="0" smtClean="0">
                <a:solidFill>
                  <a:schemeClr val="bg2"/>
                </a:solidFill>
              </a:rPr>
              <a:t>smyčky (+ místo rozpojení kabelového rozvodu s možným jištěním)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endParaRPr lang="cs-CZ" altLang="cs-CZ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/>
      <p:bldP spid="289800" grpId="0" animBg="1"/>
      <p:bldP spid="2898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8749605" cy="1440160"/>
          </a:xfrm>
          <a:noFill/>
          <a:ln/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Odpínací systém v rozvodné skříni pro případ zvýšené teploty a požáru 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42875" y="1700808"/>
            <a:ext cx="8856662" cy="236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6994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3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Dvoustupňový automatický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ASES HP je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pasivní odpínací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hasicí systém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 který je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schopen odepnout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hlavní elektrický přívod v rozvodné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skříni a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hasit případný požár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spcBef>
                <a:spcPts val="3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Působení:</a:t>
            </a:r>
          </a:p>
          <a:p>
            <a:pPr marL="357188" indent="-357188">
              <a:spcBef>
                <a:spcPts val="3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1. Odepnutí vývodu v rozvodné skříni v případě přehřátí proudových spojů</a:t>
            </a:r>
          </a:p>
          <a:p>
            <a:pPr marL="357188" indent="-357188">
              <a:spcBef>
                <a:spcPts val="3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2.	Hašení případného požáru v rozvodné skříni	</a:t>
            </a:r>
            <a:r>
              <a:rPr lang="cs-CZ" altLang="cs-CZ" sz="20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endParaRPr lang="cs-CZ" altLang="cs-CZ" sz="2000" b="1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209190"/>
            <a:ext cx="3696660" cy="26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8749605" cy="1440160"/>
          </a:xfrm>
          <a:noFill/>
          <a:ln/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Odpínací systém v rozvodné skříni pro případ zvýšené teploty a požáru 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70898"/>
            <a:ext cx="8928992" cy="4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713788" cy="1139825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Hlavní části domovního rozvodu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395288" y="1906588"/>
            <a:ext cx="8497887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54013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87863">
              <a:tabLst>
                <a:tab pos="354013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7250">
              <a:tabLst>
                <a:tab pos="354013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846638">
              <a:tabLst>
                <a:tab pos="354013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26025">
              <a:tabLst>
                <a:tab pos="354013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4832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9404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397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8548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1.	Elektrická přípojka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připojení na veřejný rozvod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přípojková skříň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2.	Hlavní domovní vedení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přípojková skříň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odbočení k elektroměru 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3.	Odbočka k elektroměru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odbočení od elektroměru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elektroměrová skříň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4.	Vedení od elektroměru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elektroměrová skříň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bytová rozvodnice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5.	Bytový rozvod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bytové rozvodnice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rozvod ke spotřebičům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5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5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5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5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8749605" cy="1440160"/>
          </a:xfrm>
          <a:noFill/>
          <a:ln/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Odpínací systém v rozvodné skříni pro případ zvýšené teploty a požáru 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42874" y="1737079"/>
            <a:ext cx="5653261" cy="5004290"/>
            <a:chOff x="142874" y="1737079"/>
            <a:chExt cx="5653261" cy="500429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4" y="1737079"/>
              <a:ext cx="5653261" cy="5004290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 bwMode="auto">
            <a:xfrm>
              <a:off x="4788023" y="1737079"/>
              <a:ext cx="1008112" cy="93610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stealth" w="lg" len="lg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646514"/>
            <a:ext cx="2943980" cy="51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419872" y="486544"/>
            <a:ext cx="2448272" cy="40011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Přípojková skříň 1</a:t>
            </a:r>
            <a:endParaRPr lang="cs-CZ" sz="2000" b="1" dirty="0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10879"/>
            <a:ext cx="8856984" cy="503048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0718" y="332656"/>
            <a:ext cx="2376264" cy="707886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00"/>
                </a:solidFill>
              </a:rPr>
              <a:t>elektroměrová skříň 1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76929" y="486544"/>
            <a:ext cx="2448272" cy="40011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Přípojková skříň 2</a:t>
            </a:r>
            <a:endParaRPr lang="cs-CZ" sz="2000" b="1" dirty="0">
              <a:solidFill>
                <a:srgbClr val="00000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 bwMode="auto">
          <a:xfrm>
            <a:off x="2555776" y="1040542"/>
            <a:ext cx="72008" cy="1236330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>
            <a:off x="4608004" y="886654"/>
            <a:ext cx="36004" cy="1102186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/>
          <p:cNvCxnSpPr/>
          <p:nvPr/>
        </p:nvCxnSpPr>
        <p:spPr bwMode="auto">
          <a:xfrm>
            <a:off x="7401065" y="908720"/>
            <a:ext cx="36004" cy="1102186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22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8940" t="17719" r="29717" b="14361"/>
          <a:stretch/>
        </p:blipFill>
        <p:spPr>
          <a:xfrm>
            <a:off x="107504" y="116632"/>
            <a:ext cx="5040560" cy="66247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1853" t="12348" r="22629" b="35973"/>
          <a:stretch/>
        </p:blipFill>
        <p:spPr>
          <a:xfrm>
            <a:off x="5796136" y="4562027"/>
            <a:ext cx="2933699" cy="21846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30122" t="12348" r="34442" b="21208"/>
          <a:stretch/>
        </p:blipFill>
        <p:spPr>
          <a:xfrm>
            <a:off x="5796136" y="404664"/>
            <a:ext cx="2734648" cy="41019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64088" y="260648"/>
            <a:ext cx="3600399" cy="353943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700" dirty="0" smtClean="0">
                <a:solidFill>
                  <a:srgbClr val="000000"/>
                </a:solidFill>
              </a:rPr>
              <a:t>starší provedení stavebního pilíře</a:t>
            </a:r>
            <a:endParaRPr lang="cs-CZ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706937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4932363" y="333375"/>
            <a:ext cx="3816350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200" b="1" dirty="0"/>
              <a:t>Kabelová přípojka z venkovního rozvodu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800628"/>
            <a:ext cx="4089400" cy="541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7875587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403350" y="422275"/>
            <a:ext cx="6264275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Kabelová T-spojka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6" name="Rectangle 6"/>
          <p:cNvSpPr>
            <a:spLocks noGrp="1" noChangeArrowheads="1"/>
          </p:cNvSpPr>
          <p:nvPr>
            <p:ph type="title"/>
          </p:nvPr>
        </p:nvSpPr>
        <p:spPr>
          <a:xfrm>
            <a:off x="900113" y="133350"/>
            <a:ext cx="7056437" cy="774700"/>
          </a:xfrm>
          <a:noFill/>
          <a:ln/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Elektrická přípojka</a:t>
            </a: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179388" y="908050"/>
            <a:ext cx="8856662" cy="578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slouží k připojení odběrného elektrického zařízení odběratele k rozvodnému zařízení provozovatele distribuční soustavy.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 slouží k připojení jedné nemovitosti,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výjimečně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více nemovitostí.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vlastník přípojky je povinen zajistit provoz, údržbu a případné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opravy (většinou distributor)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přípojka se,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za splnění předepsaných podmínek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 jistí pro přetížení v přípojkové skříni a nejistí (v místě) odbočení proti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zkratu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jestliže je přípojka hrazena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distributorem (PDS),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určuje si podmínky pro připojení. Žadatel hradí pouze stanovený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příspěvek na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jistič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- 630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,-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Kč/1A pro třífázové připojení</a:t>
            </a:r>
          </a:p>
          <a:p>
            <a:pPr>
              <a:spcBef>
                <a:spcPts val="0"/>
              </a:spcBef>
              <a:tabLst>
                <a:tab pos="536575" algn="l"/>
                <a:tab pos="808038" algn="l"/>
                <a:tab pos="2155825" algn="l"/>
                <a:tab pos="24257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-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250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,- Kč/1A pro jednofázové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připojení</a:t>
            </a:r>
          </a:p>
          <a:p>
            <a:pPr>
              <a:spcBef>
                <a:spcPts val="0"/>
              </a:spcBef>
              <a:tabLst>
                <a:tab pos="536575" algn="l"/>
                <a:tab pos="808038" algn="l"/>
                <a:tab pos="2155825" algn="l"/>
                <a:tab pos="2425700" algn="l"/>
              </a:tabLst>
            </a:pPr>
            <a:r>
              <a:rPr lang="cs-CZ" altLang="cs-CZ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	příklady příspěvku na jistič: garáž 1x16A -4.000,- Kč, běžný byt nebo rodinný dům 3x25A - 15.750,- Kč   	</a:t>
            </a:r>
          </a:p>
          <a:p>
            <a:pPr>
              <a:spcBef>
                <a:spcPts val="600"/>
              </a:spcBef>
              <a:tabLst>
                <a:tab pos="536575" algn="l"/>
                <a:tab pos="2155825" algn="l"/>
                <a:tab pos="24257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Jestliže si investor předem nezajistí u distributora výkon, může dojít k výrazné časové prodlevě. Standartní maximální doba pro zřízení přípojky 6 měsíců se může výrazně protáhnout.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6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6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6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2"/>
            <a:ext cx="8785225" cy="1639019"/>
          </a:xfrm>
          <a:noFill/>
          <a:ln/>
        </p:spPr>
        <p:txBody>
          <a:bodyPr/>
          <a:lstStyle/>
          <a:p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Chci novou elektrickou přípojku na rodinný dům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323528" y="2132856"/>
            <a:ext cx="8568952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1) Podání žádosti o připojení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distributorovi (ČEZ, PRE, EG.D)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2) Prostudování obdrženého návrhu Smlouvy o připojení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3) Podepsání Smlouvy a zaplacení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zálohy na jistič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4) Vybudování elektrické přípojky distributorem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5) Návštěva elektrikáře v odběrném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místě (hradí odběratel)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6) Návštěva revizního technika a získání revizní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zprávy (hradí odběratel)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7) Výběr nového dodavatele a namontování elektroměru</a:t>
            </a:r>
          </a:p>
        </p:txBody>
      </p:sp>
    </p:spTree>
    <p:extLst>
      <p:ext uri="{BB962C8B-B14F-4D97-AF65-F5344CB8AC3E}">
        <p14:creationId xmlns:p14="http://schemas.microsoft.com/office/powerpoint/2010/main" val="11299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8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8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8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8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919162"/>
          </a:xfrm>
          <a:noFill/>
          <a:ln/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elektrických přípojek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713787" cy="2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>
                <a:solidFill>
                  <a:srgbClr val="000000"/>
                </a:solidFill>
                <a:latin typeface="Comic Sans MS" panose="030F0702030302020204" pitchFamily="66" charset="0"/>
              </a:rPr>
              <a:t>Podle způsobu provedení: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Comic Sans MS" panose="030F0702030302020204" pitchFamily="66" charset="0"/>
              </a:rPr>
              <a:t>1.	Přípojky provedení venkovním vedením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Comic Sans MS" panose="030F0702030302020204" pitchFamily="66" charset="0"/>
              </a:rPr>
              <a:t>2.	Přípojky provedené kabelovým vedení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Comic Sans MS" panose="030F0702030302020204" pitchFamily="66" charset="0"/>
              </a:rPr>
              <a:t>3.	Přípojky provedené kombinací obou způsobů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8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096" y="764704"/>
            <a:ext cx="3456509" cy="1639020"/>
          </a:xfrm>
          <a:noFill/>
          <a:ln/>
        </p:spPr>
        <p:txBody>
          <a:bodyPr/>
          <a:lstStyle/>
          <a:p>
            <a:r>
              <a:rPr lang="cs-CZ" altLang="cs-CZ" sz="2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elektrických přípojek</a:t>
            </a:r>
            <a:br>
              <a:rPr lang="cs-CZ" altLang="cs-CZ" sz="2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http://www.sse-najizdarne.cz/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" y="158524"/>
            <a:ext cx="5033298" cy="32664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453745"/>
            <a:ext cx="4800624" cy="3377183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3995936" y="3452024"/>
            <a:ext cx="5137826" cy="3405976"/>
            <a:chOff x="3995936" y="3452024"/>
            <a:chExt cx="5137826" cy="3405976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5936" y="3452024"/>
              <a:ext cx="5137826" cy="3405976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236296" y="3573016"/>
              <a:ext cx="1728192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00"/>
                  </a:solidFill>
                </a:rPr>
                <a:t>starší řešení</a:t>
              </a:r>
              <a:endParaRPr lang="cs-CZ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Přímá spojnice se šipkou 6"/>
            <p:cNvCxnSpPr/>
            <p:nvPr/>
          </p:nvCxnSpPr>
          <p:spPr bwMode="auto">
            <a:xfrm>
              <a:off x="8100392" y="3942348"/>
              <a:ext cx="360040" cy="1502876"/>
            </a:xfrm>
            <a:prstGeom prst="straightConnector1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59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332656"/>
            <a:ext cx="3793875" cy="1008112"/>
          </a:xfrm>
          <a:noFill/>
          <a:ln/>
        </p:spPr>
        <p:txBody>
          <a:bodyPr/>
          <a:lstStyle/>
          <a:p>
            <a:r>
              <a:rPr lang="cs-CZ" altLang="cs-CZ" sz="2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elektrických přípojek</a:t>
            </a:r>
            <a:br>
              <a:rPr lang="cs-CZ" altLang="cs-CZ" sz="2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1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https://publi.cz/books/260/02.html</a:t>
            </a:r>
          </a:p>
        </p:txBody>
      </p:sp>
      <p:pic>
        <p:nvPicPr>
          <p:cNvPr id="1028" name="Picture 4" descr="https://publi.cz/books/260/images/pics/2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654"/>
            <a:ext cx="4824536" cy="643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7056437" cy="774700"/>
          </a:xfrm>
          <a:noFill/>
          <a:ln/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Začátek a konec přípojky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8713788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Počátek elektrické přípojky: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venkovní vedení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– odbočení z veřejného rozvodu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připojovací svorky pro přípojku jsou součástí přípojky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kabelové vedení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* odbočení v rozpojovací skříni kabelového vedení z jedné, samostatné řady pojistek </a:t>
            </a:r>
            <a:endParaRPr lang="cs-CZ" altLang="cs-CZ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*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odbočení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 přípojnic v elektrické stanici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* T - odbočkou z distribuční sítě</a:t>
            </a:r>
          </a:p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Konec elektrické přípojky: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přípojka končí v přípojkové skříni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(je na nemovitosti odběratele nebo v jeho blízkosti a musí být přístupná i bez jeho přítomnosti).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*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venkovní vedení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– hlavní domovní pojistková skříň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*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kabelové vedení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– hlavní domovní kabelová skříň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857" y="3284984"/>
            <a:ext cx="169469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7705725" cy="919162"/>
          </a:xfrm>
          <a:noFill/>
          <a:ln/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Obecné podmínky pro přípojky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713788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přípojka má být zřízena plným počtem vodičů (4), výjimečně menším počtem (prodejní stánek, …).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	přípojková skříň je součástí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přípojky, s výjimkou kabelových přípojek provedených zasmyčkováním veřejného rozvodu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jištění v přípojkové skříni musí být alespoň o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dva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stupeň vyšší, než je jištění před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elektroměrem. Používají se nožové pojistky (ve starších skříních mohou být závitové pojistky).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687749"/>
            <a:ext cx="4896544" cy="217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870</TotalTime>
  <Words>940</Words>
  <Application>Microsoft Office PowerPoint</Application>
  <PresentationFormat>Předvádění na obrazovce (4:3)</PresentationFormat>
  <Paragraphs>100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Comic Sans MS</vt:lpstr>
      <vt:lpstr>Verdana</vt:lpstr>
      <vt:lpstr>Wingdings</vt:lpstr>
      <vt:lpstr>Globe</vt:lpstr>
      <vt:lpstr>Prezentace aplikace PowerPoint</vt:lpstr>
      <vt:lpstr>Hlavní části domovního rozvodu</vt:lpstr>
      <vt:lpstr>Elektrická přípojka</vt:lpstr>
      <vt:lpstr>Chci novou elektrickou přípojku na rodinný dům</vt:lpstr>
      <vt:lpstr>Rozdělení elektrických přípojek</vt:lpstr>
      <vt:lpstr>Příklady elektrických přípojek http://www.sse-najizdarne.cz/</vt:lpstr>
      <vt:lpstr>Příklady elektrických přípojek https://publi.cz/books/260/02.html</vt:lpstr>
      <vt:lpstr>Začátek a konec přípojky</vt:lpstr>
      <vt:lpstr>Obecné podmínky pro přípojky</vt:lpstr>
      <vt:lpstr>Podmínky pro venkovní přípojky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Podmínky pro kabelové přípojky</vt:lpstr>
      <vt:lpstr>Prezentace aplikace PowerPoint</vt:lpstr>
      <vt:lpstr>Odpínací systém v rozvodné skříni pro případ zvýšené teploty a požáru </vt:lpstr>
      <vt:lpstr>Odpínací systém v rozvodné skříni pro případ zvýšené teploty a požáru </vt:lpstr>
      <vt:lpstr>Odpínací systém v rozvodné skříni pro případ zvýšené teploty a požáru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</dc:creator>
  <cp:lastModifiedBy>Ivo Petricek</cp:lastModifiedBy>
  <cp:revision>83</cp:revision>
  <cp:lastPrinted>1601-01-01T00:00:00Z</cp:lastPrinted>
  <dcterms:created xsi:type="dcterms:W3CDTF">2007-10-27T08:59:14Z</dcterms:created>
  <dcterms:modified xsi:type="dcterms:W3CDTF">2024-10-31T12:19:41Z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