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5"/>
  </p:notesMasterIdLst>
  <p:sldIdLst>
    <p:sldId id="256" r:id="rId2"/>
    <p:sldId id="257" r:id="rId3"/>
    <p:sldId id="258" r:id="rId4"/>
    <p:sldId id="314" r:id="rId5"/>
    <p:sldId id="294" r:id="rId6"/>
    <p:sldId id="260" r:id="rId7"/>
    <p:sldId id="261" r:id="rId8"/>
    <p:sldId id="295" r:id="rId9"/>
    <p:sldId id="262" r:id="rId10"/>
    <p:sldId id="312" r:id="rId11"/>
    <p:sldId id="316" r:id="rId12"/>
    <p:sldId id="265" r:id="rId13"/>
    <p:sldId id="266" r:id="rId14"/>
    <p:sldId id="267" r:id="rId15"/>
    <p:sldId id="317" r:id="rId16"/>
    <p:sldId id="269" r:id="rId17"/>
    <p:sldId id="268" r:id="rId18"/>
    <p:sldId id="315" r:id="rId19"/>
    <p:sldId id="271" r:id="rId20"/>
    <p:sldId id="272" r:id="rId21"/>
    <p:sldId id="270" r:id="rId22"/>
    <p:sldId id="319" r:id="rId23"/>
    <p:sldId id="273" r:id="rId24"/>
    <p:sldId id="274" r:id="rId25"/>
    <p:sldId id="287" r:id="rId26"/>
    <p:sldId id="278" r:id="rId27"/>
    <p:sldId id="279" r:id="rId28"/>
    <p:sldId id="280" r:id="rId29"/>
    <p:sldId id="281" r:id="rId30"/>
    <p:sldId id="297" r:id="rId31"/>
    <p:sldId id="298" r:id="rId32"/>
    <p:sldId id="299" r:id="rId33"/>
    <p:sldId id="301" r:id="rId34"/>
    <p:sldId id="300" r:id="rId35"/>
    <p:sldId id="302" r:id="rId36"/>
    <p:sldId id="283" r:id="rId37"/>
    <p:sldId id="284" r:id="rId38"/>
    <p:sldId id="285" r:id="rId39"/>
    <p:sldId id="286" r:id="rId40"/>
    <p:sldId id="288" r:id="rId41"/>
    <p:sldId id="289" r:id="rId42"/>
    <p:sldId id="303" r:id="rId43"/>
    <p:sldId id="310" r:id="rId44"/>
    <p:sldId id="304" r:id="rId45"/>
    <p:sldId id="305" r:id="rId46"/>
    <p:sldId id="306" r:id="rId47"/>
    <p:sldId id="307" r:id="rId48"/>
    <p:sldId id="308" r:id="rId49"/>
    <p:sldId id="309" r:id="rId50"/>
    <p:sldId id="318" r:id="rId51"/>
    <p:sldId id="282" r:id="rId52"/>
    <p:sldId id="313" r:id="rId53"/>
    <p:sldId id="311" r:id="rId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18"/>
    <a:srgbClr val="DAA600"/>
    <a:srgbClr val="FFFF00"/>
    <a:srgbClr val="00FF00"/>
    <a:srgbClr val="99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4" autoAdjust="0"/>
    <p:restoredTop sz="94660"/>
  </p:normalViewPr>
  <p:slideViewPr>
    <p:cSldViewPr>
      <p:cViewPr varScale="1">
        <p:scale>
          <a:sx n="103" d="100"/>
          <a:sy n="103" d="100"/>
        </p:scale>
        <p:origin x="13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BB132-99D7-419B-B54A-E115500462AE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19F-DF00-4A10-B422-F5D99D65A8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33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419F-DF00-4A10-B422-F5D99D65A8E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99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2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29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30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130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130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F9852D-C6F5-4220-8BBC-43CA17C4FE5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AE97C-8B9B-4F06-8BFA-1598BD3913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509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0C13-31A9-44BE-A858-5FB59891E2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971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866864-B4BC-4C84-9AFD-710F2484DD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770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6A9C2-A2FD-4543-9F2A-96EFBB0371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54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57FD3-BD2B-41BE-87DE-674A49795D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658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D76A4-5120-4A19-BEC5-95EAF5CA5F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26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73A12-ECED-488A-AF97-274493A356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409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A3243-FDEF-479F-92ED-673543B793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50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185F7-833E-4E6D-A5B3-564D3D5958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63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6ADF7-A308-4BE8-B681-9F998C313B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45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E63D3-832C-4773-93C2-77D5CA5E2C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8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27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27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02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D3B60C1-0486-47AF-BCE7-1BB2C4B88C1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713788" cy="6481763"/>
          </a:xfrm>
        </p:spPr>
        <p:txBody>
          <a:bodyPr/>
          <a:lstStyle/>
          <a:p>
            <a:r>
              <a:rPr lang="cs-CZ" altLang="cs-CZ" sz="60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ČSN 33 2000-4-41</a:t>
            </a:r>
            <a: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 </a:t>
            </a:r>
            <a:b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edice </a:t>
            </a:r>
            <a:r>
              <a:rPr lang="cs-CZ" altLang="cs-CZ" sz="4800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3</a:t>
            </a:r>
            <a: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4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24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před úrazem elektrickým proudem</a:t>
            </a:r>
            <a: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4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24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0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platnost od 1. </a:t>
            </a:r>
            <a:r>
              <a:rPr lang="cs-CZ" altLang="cs-CZ" sz="40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1. 2018</a:t>
            </a:r>
            <a: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60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4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cs-CZ" altLang="cs-CZ" sz="24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32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Podmínky jedné poruchy – ochrana při poruše</a:t>
            </a:r>
            <a:br>
              <a:rPr lang="cs-CZ" altLang="cs-CZ" sz="32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3200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(ochrana před dotykem neživých částí)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1" y="277813"/>
            <a:ext cx="4104455" cy="1782762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Příklad hlavního  </a:t>
            </a:r>
            <a:r>
              <a:rPr lang="cs-CZ" altLang="cs-CZ" sz="40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pospojování</a:t>
            </a:r>
          </a:p>
        </p:txBody>
      </p:sp>
      <p:pic>
        <p:nvPicPr>
          <p:cNvPr id="79875" name="Picture 3" descr="vyrovnání potenciá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450"/>
            <a:ext cx="4535488" cy="66976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88024" y="5035963"/>
            <a:ext cx="4248472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46088" indent="-446088"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9875" indent="-269875">
              <a:spcBef>
                <a:spcPct val="50000"/>
              </a:spcBef>
              <a:tabLst>
                <a:tab pos="892175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2. </a:t>
            </a: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Doplňující pospojování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 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provádí se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zejména v průmyslových provozech (např. propojení jednotlivých obráběcích strojů na dílně) </a:t>
            </a:r>
            <a:endParaRPr lang="cs-CZ" altLang="cs-CZ" sz="2000" b="1" baseline="0" dirty="0">
              <a:solidFill>
                <a:srgbClr val="000C18"/>
              </a:solidFill>
              <a:latin typeface="+mj-lt"/>
            </a:endParaRPr>
          </a:p>
        </p:txBody>
      </p:sp>
      <p:pic>
        <p:nvPicPr>
          <p:cNvPr id="66562" name="Picture 2" descr="http://www.eleman.cz/plugins/fileman/Uploads/Images/POT_POUZI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16" y="2060575"/>
            <a:ext cx="3986545" cy="26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16633"/>
            <a:ext cx="8352928" cy="6480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zapojení bytového rozváděče</a:t>
            </a:r>
          </a:p>
          <a:p>
            <a:r>
              <a:rPr lang="cs-CZ" altLang="cs-CZ" sz="2800" b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www.poradte.cz/domacnost-a-bydleni/22075-spravnost-zapojeni.html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www.poradte.cz/picture/2013/110685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994721"/>
            <a:ext cx="8748464" cy="57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4700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Doby samočinného odpojení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8486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i="1" baseline="0" dirty="0">
                <a:solidFill>
                  <a:srgbClr val="000C18"/>
                </a:solidFill>
                <a:latin typeface="Arial" panose="020B0604020202020204" pitchFamily="34" charset="0"/>
              </a:rPr>
              <a:t>Ruka svírající elektrický předmět je náchylnější </a:t>
            </a:r>
          </a:p>
          <a:p>
            <a:pPr algn="ctr"/>
            <a:r>
              <a:rPr lang="cs-CZ" altLang="cs-CZ" sz="2400" b="1" i="1" baseline="0" dirty="0">
                <a:solidFill>
                  <a:srgbClr val="000C18"/>
                </a:solidFill>
                <a:latin typeface="Arial" panose="020B0604020202020204" pitchFamily="34" charset="0"/>
              </a:rPr>
              <a:t>k vyvolání křeče než jiná část těla.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7950" y="2268538"/>
            <a:ext cx="8928100" cy="40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0850" indent="-450850" defTabSz="903288"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defTabSz="903288"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3288"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3288"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3288"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3288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3288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3288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3288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801688" algn="l"/>
                <a:tab pos="1162050" algn="l"/>
                <a:tab pos="1974850" algn="l"/>
                <a:tab pos="3951288" algn="l"/>
                <a:tab pos="591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500" b="1" u="sng" baseline="0" dirty="0">
                <a:solidFill>
                  <a:srgbClr val="000C18"/>
                </a:solidFill>
                <a:latin typeface="+mj-lt"/>
              </a:rPr>
              <a:t>Norma rozlišuje dvě mezní doby odpojení vadné části:</a:t>
            </a:r>
          </a:p>
          <a:p>
            <a:pPr marL="269875" indent="-269875">
              <a:spcBef>
                <a:spcPct val="50000"/>
              </a:spcBef>
              <a:tabLst>
                <a:tab pos="801688" algn="l"/>
                <a:tab pos="1162050" algn="l"/>
                <a:tab pos="1974850" algn="l"/>
                <a:tab pos="3951288" algn="l"/>
                <a:tab pos="5915025" algn="l"/>
              </a:tabLst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1.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Delší doba samočinného odpojení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- t 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 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5 sekund</a:t>
            </a:r>
          </a:p>
          <a:p>
            <a:pPr marL="269875" indent="-269875">
              <a:spcBef>
                <a:spcPct val="20000"/>
              </a:spcBef>
              <a:tabLst>
                <a:tab pos="801688" algn="l"/>
                <a:tab pos="1162050" algn="l"/>
                <a:tab pos="1974850" algn="l"/>
                <a:tab pos="3951288" algn="l"/>
                <a:tab pos="5915025" algn="l"/>
              </a:tabLst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Platí pouze v distribučních rozvodech s proudy nad 32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A s pevně připojenými spotřebiči, případně pro obvody se zásuvkami 63 A </a:t>
            </a:r>
            <a:r>
              <a:rPr lang="cs-CZ" altLang="cs-CZ" sz="2000" b="1" baseline="0" dirty="0" err="1" smtClean="0">
                <a:solidFill>
                  <a:srgbClr val="000C18"/>
                </a:solidFill>
                <a:latin typeface="+mj-lt"/>
              </a:rPr>
              <a:t>a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 více </a:t>
            </a:r>
            <a:endParaRPr lang="cs-CZ" altLang="cs-CZ" sz="2000" b="1" baseline="0" dirty="0">
              <a:solidFill>
                <a:srgbClr val="000C18"/>
              </a:solidFill>
              <a:latin typeface="+mj-lt"/>
            </a:endParaRPr>
          </a:p>
          <a:p>
            <a:pPr marL="269875" indent="-269875">
              <a:spcBef>
                <a:spcPct val="30000"/>
              </a:spcBef>
              <a:tabLst>
                <a:tab pos="801688" algn="l"/>
                <a:tab pos="1162050" algn="l"/>
                <a:tab pos="1974850" algn="l"/>
                <a:tab pos="3951288" algn="l"/>
                <a:tab pos="5915025" algn="l"/>
              </a:tabLst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2.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Krátká doba samočinného </a:t>
            </a:r>
            <a:r>
              <a:rPr lang="cs-CZ" altLang="cs-CZ" sz="2400" b="1" u="sng" baseline="0" dirty="0" smtClean="0">
                <a:solidFill>
                  <a:srgbClr val="000C18"/>
                </a:solidFill>
                <a:latin typeface="+mj-lt"/>
              </a:rPr>
              <a:t>odpojení pro koncové obvody</a:t>
            </a:r>
            <a:endParaRPr lang="cs-CZ" altLang="cs-CZ" sz="2200" b="1" u="sng" baseline="0" dirty="0">
              <a:solidFill>
                <a:srgbClr val="000C18"/>
              </a:solidFill>
              <a:latin typeface="+mj-lt"/>
            </a:endParaRPr>
          </a:p>
          <a:p>
            <a:pPr marL="269875" indent="-269875">
              <a:tabLst>
                <a:tab pos="801688" algn="l"/>
                <a:tab pos="1162050" algn="l"/>
                <a:tab pos="1974850" algn="l"/>
                <a:tab pos="3951288" algn="l"/>
                <a:tab pos="5915025" algn="l"/>
              </a:tabLst>
            </a:pP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	Závisí na velikosti napětí a druhu soustavy. Pro soustavu TN je pro	</a:t>
            </a:r>
            <a:r>
              <a:rPr lang="cs-CZ" altLang="cs-CZ" sz="2200" b="1" baseline="0" dirty="0" smtClean="0">
                <a:solidFill>
                  <a:srgbClr val="000C18"/>
                </a:solidFill>
                <a:latin typeface="+mj-lt"/>
              </a:rPr>
              <a:t>		U 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= 230 V	t 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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 0,4 sekundy</a:t>
            </a:r>
          </a:p>
          <a:p>
            <a:pPr marL="269875" indent="-269875">
              <a:tabLst>
                <a:tab pos="801688" algn="l"/>
                <a:tab pos="1162050" algn="l"/>
                <a:tab pos="1974850" algn="l"/>
                <a:tab pos="3951288" algn="l"/>
                <a:tab pos="5915025" algn="l"/>
              </a:tabLst>
            </a:pP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				U = 400 V	t 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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 0,2 sekundy</a:t>
            </a:r>
          </a:p>
          <a:p>
            <a:pPr marL="269875" indent="-269875">
              <a:spcBef>
                <a:spcPct val="30000"/>
              </a:spcBef>
              <a:tabLst>
                <a:tab pos="801688" algn="l"/>
                <a:tab pos="1162050" algn="l"/>
                <a:tab pos="1974850" algn="l"/>
                <a:tab pos="3951288" algn="l"/>
                <a:tab pos="5915025" algn="l"/>
              </a:tabLst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3.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Neomezená doba samočinného odpojení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 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(ve specifických případech - např. síť </a:t>
            </a:r>
            <a:r>
              <a:rPr lang="cs-CZ" altLang="cs-CZ" sz="2200" b="1" baseline="0" dirty="0" smtClean="0">
                <a:solidFill>
                  <a:srgbClr val="000C18"/>
                </a:solidFill>
                <a:latin typeface="+mj-lt"/>
              </a:rPr>
              <a:t>IT při jedné poruše).</a:t>
            </a:r>
            <a:endParaRPr lang="cs-CZ" altLang="cs-CZ" sz="2200" b="1" baseline="0" dirty="0">
              <a:solidFill>
                <a:srgbClr val="000C1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Způsoby samočinného odpojení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388" y="1268760"/>
            <a:ext cx="8785225" cy="510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3400" indent="-533400" defTabSz="898525"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 defTabSz="898525"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898525"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898525"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898525"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898525" fontAlgn="base">
              <a:spcBef>
                <a:spcPct val="0"/>
              </a:spcBef>
              <a:spcAft>
                <a:spcPct val="0"/>
              </a:spcAft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898525" fontAlgn="base">
              <a:spcBef>
                <a:spcPct val="0"/>
              </a:spcBef>
              <a:spcAft>
                <a:spcPct val="0"/>
              </a:spcAft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898525" fontAlgn="base">
              <a:spcBef>
                <a:spcPct val="0"/>
              </a:spcBef>
              <a:spcAft>
                <a:spcPct val="0"/>
              </a:spcAft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898525" fontAlgn="base">
              <a:spcBef>
                <a:spcPct val="0"/>
              </a:spcBef>
              <a:spcAft>
                <a:spcPct val="0"/>
              </a:spcAft>
              <a:tabLst>
                <a:tab pos="533400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600" b="1" baseline="0" dirty="0">
                <a:solidFill>
                  <a:srgbClr val="000C18"/>
                </a:solidFill>
                <a:latin typeface="+mj-lt"/>
              </a:rPr>
              <a:t>1.	</a:t>
            </a:r>
            <a:r>
              <a:rPr lang="cs-CZ" altLang="cs-CZ" sz="2600" b="1" u="sng" baseline="0" dirty="0">
                <a:solidFill>
                  <a:srgbClr val="000C18"/>
                </a:solidFill>
                <a:latin typeface="+mj-lt"/>
              </a:rPr>
              <a:t>Přístroje, které vypínají v závislosti na velikosti nadproudu.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Velikost nadproudu je v soustavě TN dána: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 	</a:t>
            </a:r>
          </a:p>
          <a:p>
            <a:pPr>
              <a:lnSpc>
                <a:spcPct val="120000"/>
              </a:lnSpc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	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* fázovým napětím – U</a:t>
            </a:r>
            <a:r>
              <a:rPr lang="cs-CZ" altLang="cs-CZ" sz="2200" b="1" dirty="0">
                <a:solidFill>
                  <a:srgbClr val="000C18"/>
                </a:solidFill>
                <a:latin typeface="+mj-lt"/>
              </a:rPr>
              <a:t>0</a:t>
            </a:r>
          </a:p>
          <a:p>
            <a:pPr>
              <a:lnSpc>
                <a:spcPct val="120000"/>
              </a:lnSpc>
            </a:pP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		* impedancí poruchové smyčky - </a:t>
            </a:r>
            <a:r>
              <a:rPr lang="cs-CZ" altLang="cs-CZ" sz="2200" b="1" baseline="0" dirty="0" err="1">
                <a:solidFill>
                  <a:srgbClr val="000C18"/>
                </a:solidFill>
                <a:latin typeface="+mj-lt"/>
              </a:rPr>
              <a:t>Z</a:t>
            </a:r>
            <a:r>
              <a:rPr lang="cs-CZ" altLang="cs-CZ" sz="2200" b="1" dirty="0" err="1">
                <a:solidFill>
                  <a:srgbClr val="000C18"/>
                </a:solidFill>
                <a:latin typeface="+mj-lt"/>
              </a:rPr>
              <a:t>s</a:t>
            </a:r>
            <a:endParaRPr lang="cs-CZ" altLang="cs-CZ" sz="2200" b="1" dirty="0">
              <a:solidFill>
                <a:srgbClr val="000C18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a) pojistky</a:t>
            </a:r>
          </a:p>
          <a:p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b) jističe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altLang="cs-CZ" sz="2600" b="1" baseline="0" dirty="0">
                <a:solidFill>
                  <a:srgbClr val="000C18"/>
                </a:solidFill>
                <a:latin typeface="+mj-lt"/>
              </a:rPr>
              <a:t>2.	</a:t>
            </a:r>
            <a:r>
              <a:rPr lang="cs-CZ" altLang="cs-CZ" sz="2600" b="1" u="sng" baseline="0" dirty="0">
                <a:solidFill>
                  <a:srgbClr val="000C18"/>
                </a:solidFill>
                <a:latin typeface="+mj-lt"/>
              </a:rPr>
              <a:t>Přístroje, které vypínají při překročení velmi malého proudu, který je dán jejich citlivostí</a:t>
            </a:r>
          </a:p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a) proudový chránič</a:t>
            </a:r>
          </a:p>
          <a:p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b) napěťový </a:t>
            </a:r>
            <a:r>
              <a:rPr lang="cs-CZ" altLang="cs-CZ" sz="2400" b="1" baseline="0" dirty="0" smtClean="0">
                <a:solidFill>
                  <a:srgbClr val="000C18"/>
                </a:solidFill>
                <a:latin typeface="+mj-lt"/>
              </a:rPr>
              <a:t>chránič - již se nepoužívá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847725"/>
          </a:xfrm>
          <a:noFill/>
        </p:spPr>
        <p:txBody>
          <a:bodyPr lIns="36000" rIns="36000"/>
          <a:lstStyle/>
          <a:p>
            <a:r>
              <a:rPr lang="cs-CZ" altLang="cs-CZ" sz="38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Přístroje, které vypínají při průrazu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785225" cy="27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06563" indent="-1706563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85950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65338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44725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4113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13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85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57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29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7788" indent="-1347788">
              <a:spcBef>
                <a:spcPct val="50000"/>
              </a:spcBef>
              <a:tabLst/>
            </a:pPr>
            <a:r>
              <a:rPr lang="cs-CZ" altLang="cs-CZ" sz="2000" b="1" u="sng" baseline="0" dirty="0">
                <a:solidFill>
                  <a:srgbClr val="000C18"/>
                </a:solidFill>
                <a:latin typeface="+mj-lt"/>
              </a:rPr>
              <a:t>Pojistka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rychlost přerušení obvodu je dána velikostí poruchového proudu a dá se určit z vypínací charakteristiky. Zejména při větších jmenovitých proudech pojistky je problém dosáhnout dostatečně krátkou vypínací dobu. (vypnutí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přibližně při I=8*I</a:t>
            </a:r>
            <a:r>
              <a:rPr lang="cs-CZ" altLang="cs-CZ" sz="2000" b="1" dirty="0" smtClean="0">
                <a:solidFill>
                  <a:srgbClr val="000C18"/>
                </a:solidFill>
                <a:latin typeface="+mj-lt"/>
              </a:rPr>
              <a:t>n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).</a:t>
            </a:r>
          </a:p>
          <a:p>
            <a:pPr marL="1347788" indent="-1347788">
              <a:spcBef>
                <a:spcPct val="50000"/>
              </a:spcBef>
              <a:tabLst/>
            </a:pPr>
            <a:r>
              <a:rPr lang="cs-CZ" altLang="cs-CZ" sz="2000" b="1" u="sng" baseline="0" dirty="0">
                <a:solidFill>
                  <a:srgbClr val="000C18"/>
                </a:solidFill>
                <a:latin typeface="+mj-lt"/>
              </a:rPr>
              <a:t>Jistič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je zpravidla dostatečně rychlý, musí ale zapůsobit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nadproudová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spoušť. Proto je třeba použít jistič s charakteristikou B (vypnutí při I=5*I</a:t>
            </a:r>
            <a:r>
              <a:rPr lang="cs-CZ" altLang="cs-CZ" sz="2000" b="1" dirty="0">
                <a:solidFill>
                  <a:srgbClr val="000C18"/>
                </a:solidFill>
                <a:latin typeface="+mj-lt"/>
              </a:rPr>
              <a:t>n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4292600"/>
            <a:ext cx="8785225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06563" indent="-1706563"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85950"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65338"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44725"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4113"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13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85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57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29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7788" indent="-1347788">
              <a:spcBef>
                <a:spcPct val="50000"/>
              </a:spcBef>
              <a:tabLst>
                <a:tab pos="2598738" algn="l"/>
              </a:tabLst>
            </a:pPr>
            <a:r>
              <a:rPr lang="cs-CZ" altLang="cs-CZ" sz="2000" b="1" u="sng" baseline="0" dirty="0">
                <a:solidFill>
                  <a:srgbClr val="000C18"/>
                </a:solidFill>
                <a:latin typeface="+mj-lt"/>
              </a:rPr>
              <a:t>Proudový chránič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- patří mezi nejdokonalejší ochrany. Jeho největší výhoda je vysoká citlivost a rychlost. </a:t>
            </a:r>
          </a:p>
          <a:p>
            <a:pPr marL="1347788" indent="-1347788">
              <a:spcBef>
                <a:spcPct val="20000"/>
              </a:spcBef>
              <a:tabLst>
                <a:tab pos="2865438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V nové normě je předepsán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proudový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chránič s rozdílovým proudem </a:t>
            </a:r>
            <a:r>
              <a:rPr lang="cs-CZ" altLang="cs-CZ" sz="2000" b="1" baseline="0" dirty="0" err="1">
                <a:solidFill>
                  <a:srgbClr val="000C18"/>
                </a:solidFill>
                <a:latin typeface="+mj-lt"/>
              </a:rPr>
              <a:t>I</a:t>
            </a:r>
            <a:r>
              <a:rPr lang="cs-CZ" altLang="cs-CZ" sz="2000" b="1" dirty="0" err="1">
                <a:solidFill>
                  <a:srgbClr val="000C18"/>
                </a:solidFill>
                <a:latin typeface="+mj-lt"/>
              </a:rPr>
              <a:t>rez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=30mA (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v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případě laické obsluhy) u všech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zásuvek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do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32A včetně, a pro světelné obvody. </a:t>
            </a:r>
            <a:r>
              <a:rPr lang="cs-CZ" altLang="cs-CZ" sz="2000" b="1" i="1" baseline="0" dirty="0" smtClean="0">
                <a:solidFill>
                  <a:srgbClr val="000C18"/>
                </a:solidFill>
                <a:latin typeface="+mj-lt"/>
              </a:rPr>
              <a:t>Doporučený (u světelných obvodů povinný) je typ chrániče je A, Chrániče AC se postupně přestávají vyrábět.</a:t>
            </a:r>
            <a:endParaRPr lang="cs-CZ" altLang="cs-CZ" sz="2000" b="1" i="1" baseline="0" dirty="0">
              <a:solidFill>
                <a:srgbClr val="000C1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624"/>
            <a:ext cx="8785225" cy="847725"/>
          </a:xfrm>
          <a:noFill/>
        </p:spPr>
        <p:txBody>
          <a:bodyPr lIns="36000" rIns="36000"/>
          <a:lstStyle/>
          <a:p>
            <a:r>
              <a:rPr lang="cs-CZ" altLang="cs-CZ" sz="38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Působení chrániče</a:t>
            </a:r>
            <a:endParaRPr lang="cs-CZ" altLang="cs-CZ" sz="38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836712"/>
            <a:ext cx="8785225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06563" indent="-1706563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85950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65338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44725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4113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13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85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57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29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7788" indent="-1347788">
              <a:spcBef>
                <a:spcPct val="500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„Klasický“ chránič - rozdílový proud I</a:t>
            </a: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</a:t>
            </a: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*	(0 - 50)% I	- nesmí vypnout</a:t>
            </a: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*	100%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I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	- musí vypnout za dobu maximálně 300 </a:t>
            </a:r>
            <a:r>
              <a:rPr lang="cs-CZ" altLang="cs-CZ" sz="2000" b="1" baseline="0" dirty="0" err="1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ms</a:t>
            </a:r>
            <a:endParaRPr lang="cs-CZ" altLang="cs-CZ" sz="2000" b="1" baseline="0" dirty="0" smtClean="0">
              <a:solidFill>
                <a:srgbClr val="000C18"/>
              </a:solidFill>
              <a:latin typeface="+mj-lt"/>
              <a:sym typeface="Symbol" panose="05050102010706020507" pitchFamily="18" charset="2"/>
            </a:endParaRP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*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200% I	- musí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vypnout za dobu maximálně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150 </a:t>
            </a:r>
            <a:r>
              <a:rPr lang="cs-CZ" altLang="cs-CZ" sz="2000" b="1" baseline="0" dirty="0" err="1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ms</a:t>
            </a:r>
            <a:endParaRPr lang="cs-CZ" altLang="cs-CZ" sz="2000" b="1" baseline="0" dirty="0" smtClean="0">
              <a:solidFill>
                <a:srgbClr val="000C18"/>
              </a:solidFill>
              <a:latin typeface="+mj-lt"/>
              <a:sym typeface="Symbol" panose="05050102010706020507" pitchFamily="18" charset="2"/>
            </a:endParaRP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Digitální chránič - 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rozdílový proud I</a:t>
            </a:r>
            <a:r>
              <a:rPr lang="cs-CZ" altLang="cs-CZ" sz="2000" b="1" u="sng" baseline="0" dirty="0">
                <a:solidFill>
                  <a:srgbClr val="000C18"/>
                </a:solidFill>
                <a:sym typeface="Symbol" panose="05050102010706020507" pitchFamily="18" charset="2"/>
              </a:rPr>
              <a:t></a:t>
            </a: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*	(0 -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75)%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I	- nesmí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vypnout</a:t>
            </a: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*	(0 -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20)%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I	- nesmí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vypnout, zelená LED</a:t>
            </a: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(20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-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50)%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I	- nesmí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vypnout, oranžová LED</a:t>
            </a:r>
          </a:p>
          <a:p>
            <a:pPr marL="1976438" indent="-1976438">
              <a:spcBef>
                <a:spcPts val="0"/>
              </a:spcBef>
              <a:tabLst>
                <a:tab pos="268288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*	(50 -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75)% I	- nesmí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vypnout, červená LED</a:t>
            </a:r>
            <a:endParaRPr lang="cs-CZ" altLang="cs-CZ" sz="2000" b="1" baseline="0" dirty="0">
              <a:solidFill>
                <a:srgbClr val="000C18"/>
              </a:solidFill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272" y="3722977"/>
            <a:ext cx="8785225" cy="301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06563" indent="-1706563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85950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65338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44725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4113"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13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85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57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2913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Ochrana při poruše (ochrana neživých částí) </a:t>
            </a:r>
          </a:p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Použití chrániče je bráno jako doplňková ochrana k ochraně samočinné odpojení od zdroje, která se musí použít tam, kde to vyžaduje norma.</a:t>
            </a:r>
          </a:p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Ochrana živých částí </a:t>
            </a:r>
          </a:p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Chránič nelze použít jako základní ochranu - nezabraňuje dotyku na nebezpečnou živou část. Základní ochrana musí být provedena jiných ochranným opatřením </a:t>
            </a:r>
            <a:endParaRPr lang="cs-CZ" altLang="cs-CZ" sz="2000" b="1" baseline="0" dirty="0" smtClean="0">
              <a:solidFill>
                <a:srgbClr val="000C18"/>
              </a:solidFill>
              <a:latin typeface="+mj-lt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30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67" name="Group 119"/>
          <p:cNvGrpSpPr>
            <a:grpSpLocks/>
          </p:cNvGrpSpPr>
          <p:nvPr/>
        </p:nvGrpSpPr>
        <p:grpSpPr bwMode="auto">
          <a:xfrm>
            <a:off x="276225" y="1714500"/>
            <a:ext cx="5735638" cy="3875088"/>
            <a:chOff x="174" y="1080"/>
            <a:chExt cx="3613" cy="2441"/>
          </a:xfrm>
        </p:grpSpPr>
        <p:sp>
          <p:nvSpPr>
            <p:cNvPr id="27688" name="Oval 40" descr="Široký šikmo nahoru"/>
            <p:cNvSpPr>
              <a:spLocks noChangeArrowheads="1"/>
            </p:cNvSpPr>
            <p:nvPr/>
          </p:nvSpPr>
          <p:spPr bwMode="auto">
            <a:xfrm>
              <a:off x="2789" y="2577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835" y="1806"/>
              <a:ext cx="0" cy="771"/>
            </a:xfrm>
            <a:prstGeom prst="line">
              <a:avLst/>
            </a:prstGeom>
            <a:noFill/>
            <a:ln w="1905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75" name="Text Box 27"/>
            <p:cNvSpPr txBox="1">
              <a:spLocks noChangeArrowheads="1"/>
            </p:cNvSpPr>
            <p:nvPr/>
          </p:nvSpPr>
          <p:spPr bwMode="auto">
            <a:xfrm>
              <a:off x="3560" y="1080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3560" y="1352"/>
              <a:ext cx="2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N</a:t>
              </a:r>
            </a:p>
          </p:txBody>
        </p:sp>
        <p:sp>
          <p:nvSpPr>
            <p:cNvPr id="27686" name="Text Box 38"/>
            <p:cNvSpPr txBox="1">
              <a:spLocks noChangeArrowheads="1"/>
            </p:cNvSpPr>
            <p:nvPr/>
          </p:nvSpPr>
          <p:spPr bwMode="auto">
            <a:xfrm>
              <a:off x="3560" y="1669"/>
              <a:ext cx="2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PE</a:t>
              </a:r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 flipV="1">
              <a:off x="2381" y="1253"/>
              <a:ext cx="0" cy="1497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332" y="1481"/>
              <a:ext cx="32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2584" y="1435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249" y="171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7657" name="Group 9"/>
            <p:cNvGrpSpPr>
              <a:grpSpLocks/>
            </p:cNvGrpSpPr>
            <p:nvPr/>
          </p:nvGrpSpPr>
          <p:grpSpPr bwMode="auto">
            <a:xfrm>
              <a:off x="288" y="1117"/>
              <a:ext cx="589" cy="91"/>
              <a:chOff x="431" y="1298"/>
              <a:chExt cx="589" cy="91"/>
            </a:xfrm>
          </p:grpSpPr>
          <p:sp>
            <p:nvSpPr>
              <p:cNvPr id="27658" name="Arc 10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659" name="Arc 11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660" name="Arc 12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>
              <a:off x="877" y="1196"/>
              <a:ext cx="2683" cy="0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288" y="1196"/>
              <a:ext cx="0" cy="2054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7664" name="Group 16"/>
            <p:cNvGrpSpPr>
              <a:grpSpLocks/>
            </p:cNvGrpSpPr>
            <p:nvPr/>
          </p:nvGrpSpPr>
          <p:grpSpPr bwMode="auto">
            <a:xfrm>
              <a:off x="174" y="3250"/>
              <a:ext cx="228" cy="271"/>
              <a:chOff x="174" y="3385"/>
              <a:chExt cx="228" cy="271"/>
            </a:xfrm>
          </p:grpSpPr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7668" name="Group 20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27669" name="Line 21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70" name="Line 22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242" y="14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2312" y="2759"/>
              <a:ext cx="136" cy="272"/>
            </a:xfrm>
            <a:prstGeom prst="rect">
              <a:avLst/>
            </a:prstGeom>
            <a:noFill/>
            <a:ln w="19050">
              <a:solidFill>
                <a:srgbClr val="000C1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2200" y="2623"/>
              <a:ext cx="635" cy="635"/>
            </a:xfrm>
            <a:prstGeom prst="rect">
              <a:avLst/>
            </a:prstGeom>
            <a:noFill/>
            <a:ln w="19050">
              <a:solidFill>
                <a:srgbClr val="000C18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78" name="Oval 30"/>
            <p:cNvSpPr>
              <a:spLocks noChangeArrowheads="1"/>
            </p:cNvSpPr>
            <p:nvPr/>
          </p:nvSpPr>
          <p:spPr bwMode="auto">
            <a:xfrm>
              <a:off x="2335" y="1162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87" name="Oval 39" descr="Široký šikmo nahoru"/>
            <p:cNvSpPr>
              <a:spLocks noChangeArrowheads="1"/>
            </p:cNvSpPr>
            <p:nvPr/>
          </p:nvSpPr>
          <p:spPr bwMode="auto">
            <a:xfrm>
              <a:off x="2789" y="1715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89" name="Freeform 41"/>
            <p:cNvSpPr>
              <a:spLocks/>
            </p:cNvSpPr>
            <p:nvPr/>
          </p:nvSpPr>
          <p:spPr bwMode="auto">
            <a:xfrm>
              <a:off x="2381" y="1480"/>
              <a:ext cx="249" cy="1641"/>
            </a:xfrm>
            <a:custGeom>
              <a:avLst/>
              <a:gdLst>
                <a:gd name="T0" fmla="*/ 0 w 227"/>
                <a:gd name="T1" fmla="*/ 1089 h 1134"/>
                <a:gd name="T2" fmla="*/ 0 w 227"/>
                <a:gd name="T3" fmla="*/ 1134 h 1134"/>
                <a:gd name="T4" fmla="*/ 227 w 227"/>
                <a:gd name="T5" fmla="*/ 1134 h 1134"/>
                <a:gd name="T6" fmla="*/ 227 w 227"/>
                <a:gd name="T7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134">
                  <a:moveTo>
                    <a:pt x="0" y="1089"/>
                  </a:moveTo>
                  <a:lnTo>
                    <a:pt x="0" y="1134"/>
                  </a:lnTo>
                  <a:lnTo>
                    <a:pt x="227" y="1134"/>
                  </a:lnTo>
                  <a:lnTo>
                    <a:pt x="227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>
              <a:off x="340" y="1761"/>
              <a:ext cx="3175" cy="0"/>
            </a:xfrm>
            <a:prstGeom prst="line">
              <a:avLst/>
            </a:prstGeom>
            <a:noFill/>
            <a:ln w="1905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7733" name="Rectangle 85"/>
            <p:cNvSpPr>
              <a:spLocks noChangeArrowheads="1"/>
            </p:cNvSpPr>
            <p:nvPr/>
          </p:nvSpPr>
          <p:spPr bwMode="auto">
            <a:xfrm>
              <a:off x="1020" y="1126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7734" name="Rectangle 86"/>
            <p:cNvSpPr>
              <a:spLocks noChangeArrowheads="1"/>
            </p:cNvSpPr>
            <p:nvPr/>
          </p:nvSpPr>
          <p:spPr bwMode="auto">
            <a:xfrm rot="5400000">
              <a:off x="2176" y="2033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7"/>
            <a:ext cx="8229600" cy="1274762"/>
          </a:xfrm>
        </p:spPr>
        <p:txBody>
          <a:bodyPr/>
          <a:lstStyle/>
          <a:p>
            <a:r>
              <a:rPr lang="cs-CZ" altLang="cs-CZ" sz="38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TN-S</a:t>
            </a:r>
            <a:r>
              <a:rPr lang="cs-CZ" altLang="cs-CZ" sz="3800" b="1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 – </a:t>
            </a:r>
            <a:r>
              <a:rPr lang="cs-CZ" altLang="cs-CZ" sz="38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provedení ochrany a princip působení</a:t>
            </a:r>
          </a:p>
        </p:txBody>
      </p:sp>
      <p:sp>
        <p:nvSpPr>
          <p:cNvPr id="27737" name="Freeform 89"/>
          <p:cNvSpPr>
            <a:spLocks/>
          </p:cNvSpPr>
          <p:nvPr/>
        </p:nvSpPr>
        <p:spPr bwMode="auto">
          <a:xfrm>
            <a:off x="3492500" y="3789363"/>
            <a:ext cx="287338" cy="360362"/>
          </a:xfrm>
          <a:custGeom>
            <a:avLst/>
            <a:gdLst>
              <a:gd name="T0" fmla="*/ 181 w 181"/>
              <a:gd name="T1" fmla="*/ 0 h 227"/>
              <a:gd name="T2" fmla="*/ 0 w 181"/>
              <a:gd name="T3" fmla="*/ 90 h 227"/>
              <a:gd name="T4" fmla="*/ 136 w 181"/>
              <a:gd name="T5" fmla="*/ 136 h 227"/>
              <a:gd name="T6" fmla="*/ 0 w 181"/>
              <a:gd name="T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" h="227">
                <a:moveTo>
                  <a:pt x="181" y="0"/>
                </a:moveTo>
                <a:lnTo>
                  <a:pt x="0" y="90"/>
                </a:lnTo>
                <a:lnTo>
                  <a:pt x="136" y="136"/>
                </a:lnTo>
                <a:lnTo>
                  <a:pt x="0" y="227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38" name="Freeform 90"/>
          <p:cNvSpPr>
            <a:spLocks/>
          </p:cNvSpPr>
          <p:nvPr/>
        </p:nvSpPr>
        <p:spPr bwMode="auto">
          <a:xfrm>
            <a:off x="611188" y="1989138"/>
            <a:ext cx="3960812" cy="3240087"/>
          </a:xfrm>
          <a:custGeom>
            <a:avLst/>
            <a:gdLst>
              <a:gd name="T0" fmla="*/ 1769 w 2495"/>
              <a:gd name="T1" fmla="*/ 1451 h 2041"/>
              <a:gd name="T2" fmla="*/ 1769 w 2495"/>
              <a:gd name="T3" fmla="*/ 2041 h 2041"/>
              <a:gd name="T4" fmla="*/ 2495 w 2495"/>
              <a:gd name="T5" fmla="*/ 2041 h 2041"/>
              <a:gd name="T6" fmla="*/ 2495 w 2495"/>
              <a:gd name="T7" fmla="*/ 589 h 2041"/>
              <a:gd name="T8" fmla="*/ 0 w 2495"/>
              <a:gd name="T9" fmla="*/ 589 h 2041"/>
              <a:gd name="T10" fmla="*/ 0 w 2495"/>
              <a:gd name="T11" fmla="*/ 0 h 2041"/>
              <a:gd name="T12" fmla="*/ 1860 w 2495"/>
              <a:gd name="T13" fmla="*/ 0 h 2041"/>
              <a:gd name="T14" fmla="*/ 1860 w 2495"/>
              <a:gd name="T15" fmla="*/ 1088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5" h="2041">
                <a:moveTo>
                  <a:pt x="1769" y="1451"/>
                </a:moveTo>
                <a:lnTo>
                  <a:pt x="1769" y="2041"/>
                </a:lnTo>
                <a:lnTo>
                  <a:pt x="2495" y="2041"/>
                </a:lnTo>
                <a:lnTo>
                  <a:pt x="2495" y="589"/>
                </a:lnTo>
                <a:lnTo>
                  <a:pt x="0" y="589"/>
                </a:lnTo>
                <a:lnTo>
                  <a:pt x="0" y="0"/>
                </a:lnTo>
                <a:lnTo>
                  <a:pt x="1860" y="0"/>
                </a:lnTo>
                <a:lnTo>
                  <a:pt x="1860" y="1088"/>
                </a:lnTo>
              </a:path>
            </a:pathLst>
          </a:custGeom>
          <a:noFill/>
          <a:ln w="25400" cap="flat" cmpd="sng">
            <a:solidFill>
              <a:srgbClr val="DAA6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1619250" y="2900363"/>
            <a:ext cx="5762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DAA600"/>
                </a:solidFill>
              </a:rPr>
              <a:t>I</a:t>
            </a:r>
            <a:r>
              <a:rPr lang="cs-CZ" altLang="cs-CZ" sz="2400" b="1">
                <a:solidFill>
                  <a:srgbClr val="DAA600"/>
                </a:solidFill>
              </a:rPr>
              <a:t>p</a:t>
            </a:r>
          </a:p>
        </p:txBody>
      </p:sp>
      <p:grpSp>
        <p:nvGrpSpPr>
          <p:cNvPr id="27744" name="Group 96"/>
          <p:cNvGrpSpPr>
            <a:grpSpLocks/>
          </p:cNvGrpSpPr>
          <p:nvPr/>
        </p:nvGrpSpPr>
        <p:grpSpPr bwMode="auto">
          <a:xfrm rot="7869109">
            <a:off x="3525838" y="3068638"/>
            <a:ext cx="504825" cy="504825"/>
            <a:chOff x="4037" y="3180"/>
            <a:chExt cx="318" cy="318"/>
          </a:xfrm>
        </p:grpSpPr>
        <p:sp>
          <p:nvSpPr>
            <p:cNvPr id="27742" name="Line 94"/>
            <p:cNvSpPr>
              <a:spLocks noChangeShapeType="1"/>
            </p:cNvSpPr>
            <p:nvPr/>
          </p:nvSpPr>
          <p:spPr bwMode="auto">
            <a:xfrm>
              <a:off x="4037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 rot="5400000">
              <a:off x="4036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5003800" y="3789363"/>
            <a:ext cx="4032250" cy="29860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36000" tIns="46800" rIns="36000" bIns="46800">
            <a:spAutoFit/>
          </a:bodyPr>
          <a:lstStyle>
            <a:lvl1pPr marL="441325" indent="-441325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cs typeface="Arial" panose="020B0604020202020204" pitchFamily="34" charset="0"/>
              </a:rPr>
              <a:t>Působení ochrany</a:t>
            </a:r>
          </a:p>
          <a:p>
            <a:pPr marL="269875" indent="-269875">
              <a:lnSpc>
                <a:spcPct val="110000"/>
              </a:lnSpc>
              <a:spcBef>
                <a:spcPct val="50000"/>
              </a:spcBef>
              <a:tabLst/>
            </a:pPr>
            <a:r>
              <a:rPr lang="cs-CZ" altLang="cs-CZ" sz="20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1.	průraz na kostru</a:t>
            </a:r>
          </a:p>
          <a:p>
            <a:pPr marL="269875" indent="-269875">
              <a:lnSpc>
                <a:spcPct val="110000"/>
              </a:lnSpc>
              <a:spcBef>
                <a:spcPct val="50000"/>
              </a:spcBef>
              <a:tabLst/>
            </a:pPr>
            <a:r>
              <a:rPr lang="cs-CZ" altLang="cs-CZ" sz="20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2.	poruchový proud – </a:t>
            </a:r>
            <a:r>
              <a:rPr lang="cs-CZ" altLang="cs-CZ" sz="2000" b="1" baseline="0" dirty="0" err="1">
                <a:solidFill>
                  <a:srgbClr val="000C18"/>
                </a:solidFill>
                <a:cs typeface="Arial" panose="020B0604020202020204" pitchFamily="34" charset="0"/>
              </a:rPr>
              <a:t>I</a:t>
            </a:r>
            <a:r>
              <a:rPr lang="cs-CZ" altLang="cs-CZ" sz="2000" b="1" dirty="0" err="1">
                <a:solidFill>
                  <a:srgbClr val="000C18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. Impedance poruchové smyčky - je dána cestou proudu </a:t>
            </a:r>
            <a:r>
              <a:rPr lang="cs-CZ" altLang="cs-CZ" sz="2000" b="1" baseline="0" dirty="0" err="1">
                <a:solidFill>
                  <a:srgbClr val="000C18"/>
                </a:solidFill>
                <a:cs typeface="Arial" panose="020B0604020202020204" pitchFamily="34" charset="0"/>
              </a:rPr>
              <a:t>I</a:t>
            </a:r>
            <a:r>
              <a:rPr lang="cs-CZ" altLang="cs-CZ" sz="2000" b="1" dirty="0" err="1">
                <a:solidFill>
                  <a:srgbClr val="000C18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- Z</a:t>
            </a:r>
            <a:endParaRPr lang="cs-CZ" altLang="cs-CZ" sz="2000" b="1" dirty="0">
              <a:solidFill>
                <a:srgbClr val="000C18"/>
              </a:solidFill>
              <a:cs typeface="Arial" panose="020B0604020202020204" pitchFamily="34" charset="0"/>
            </a:endParaRPr>
          </a:p>
          <a:p>
            <a:pPr marL="269875" indent="-269875">
              <a:lnSpc>
                <a:spcPct val="110000"/>
              </a:lnSpc>
              <a:spcBef>
                <a:spcPct val="50000"/>
              </a:spcBef>
              <a:tabLst/>
            </a:pPr>
            <a:r>
              <a:rPr lang="cs-CZ" altLang="cs-CZ" sz="20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3.	přerušení obvodu</a:t>
            </a:r>
          </a:p>
        </p:txBody>
      </p:sp>
      <p:sp>
        <p:nvSpPr>
          <p:cNvPr id="27748" name="Text Box 100"/>
          <p:cNvSpPr txBox="1">
            <a:spLocks noChangeArrowheads="1"/>
          </p:cNvSpPr>
          <p:nvPr/>
        </p:nvSpPr>
        <p:spPr bwMode="auto">
          <a:xfrm>
            <a:off x="107950" y="5949950"/>
            <a:ext cx="27368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vodiče PEN na PE a N</a:t>
            </a:r>
          </a:p>
        </p:txBody>
      </p:sp>
      <p:sp>
        <p:nvSpPr>
          <p:cNvPr id="27749" name="Line 101"/>
          <p:cNvSpPr>
            <a:spLocks noChangeShapeType="1"/>
          </p:cNvSpPr>
          <p:nvPr/>
        </p:nvSpPr>
        <p:spPr bwMode="auto">
          <a:xfrm flipH="1" flipV="1">
            <a:off x="684213" y="2852738"/>
            <a:ext cx="574675" cy="3095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51" name="Line 103"/>
          <p:cNvSpPr>
            <a:spLocks noChangeShapeType="1"/>
          </p:cNvSpPr>
          <p:nvPr/>
        </p:nvSpPr>
        <p:spPr bwMode="auto">
          <a:xfrm flipH="1" flipV="1">
            <a:off x="900113" y="2420938"/>
            <a:ext cx="358775" cy="35290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52" name="Text Box 104"/>
          <p:cNvSpPr txBox="1">
            <a:spLocks noChangeArrowheads="1"/>
          </p:cNvSpPr>
          <p:nvPr/>
        </p:nvSpPr>
        <p:spPr bwMode="auto">
          <a:xfrm>
            <a:off x="6227763" y="1959364"/>
            <a:ext cx="2736850" cy="13256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Propojení kostry spotřebiče s ochranným vodičem soustavy PE</a:t>
            </a:r>
          </a:p>
        </p:txBody>
      </p:sp>
      <p:sp>
        <p:nvSpPr>
          <p:cNvPr id="27753" name="Line 105"/>
          <p:cNvSpPr>
            <a:spLocks noChangeShapeType="1"/>
          </p:cNvSpPr>
          <p:nvPr/>
        </p:nvSpPr>
        <p:spPr bwMode="auto">
          <a:xfrm flipH="1" flipV="1">
            <a:off x="4643438" y="2924175"/>
            <a:ext cx="1584325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54" name="Line 106"/>
          <p:cNvSpPr>
            <a:spLocks noChangeShapeType="1"/>
          </p:cNvSpPr>
          <p:nvPr/>
        </p:nvSpPr>
        <p:spPr bwMode="auto">
          <a:xfrm flipH="1">
            <a:off x="4643438" y="3284538"/>
            <a:ext cx="1584325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55" name="Line 107"/>
          <p:cNvSpPr>
            <a:spLocks noChangeShapeType="1"/>
          </p:cNvSpPr>
          <p:nvPr/>
        </p:nvSpPr>
        <p:spPr bwMode="auto">
          <a:xfrm flipH="1" flipV="1">
            <a:off x="3851275" y="4005263"/>
            <a:ext cx="1152525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56" name="Line 108"/>
          <p:cNvSpPr>
            <a:spLocks noChangeShapeType="1"/>
          </p:cNvSpPr>
          <p:nvPr/>
        </p:nvSpPr>
        <p:spPr bwMode="auto">
          <a:xfrm flipH="1" flipV="1">
            <a:off x="2195513" y="2997200"/>
            <a:ext cx="2808287" cy="2016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57" name="Line 109"/>
          <p:cNvSpPr>
            <a:spLocks noChangeShapeType="1"/>
          </p:cNvSpPr>
          <p:nvPr/>
        </p:nvSpPr>
        <p:spPr bwMode="auto">
          <a:xfrm flipH="1" flipV="1">
            <a:off x="3995738" y="3644900"/>
            <a:ext cx="1008062" cy="2879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758" name="Text Box 110"/>
          <p:cNvSpPr txBox="1">
            <a:spLocks noChangeArrowheads="1"/>
          </p:cNvSpPr>
          <p:nvPr/>
        </p:nvSpPr>
        <p:spPr bwMode="auto">
          <a:xfrm>
            <a:off x="2987675" y="5942013"/>
            <a:ext cx="1728788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Jištění spotřebiče</a:t>
            </a:r>
          </a:p>
        </p:txBody>
      </p:sp>
      <p:sp>
        <p:nvSpPr>
          <p:cNvPr id="27760" name="Freeform 112"/>
          <p:cNvSpPr>
            <a:spLocks/>
          </p:cNvSpPr>
          <p:nvPr/>
        </p:nvSpPr>
        <p:spPr bwMode="auto">
          <a:xfrm>
            <a:off x="2339975" y="3500438"/>
            <a:ext cx="1223963" cy="2449512"/>
          </a:xfrm>
          <a:custGeom>
            <a:avLst/>
            <a:gdLst>
              <a:gd name="T0" fmla="*/ 408 w 635"/>
              <a:gd name="T1" fmla="*/ 1497 h 1497"/>
              <a:gd name="T2" fmla="*/ 0 w 635"/>
              <a:gd name="T3" fmla="*/ 317 h 1497"/>
              <a:gd name="T4" fmla="*/ 635 w 635"/>
              <a:gd name="T5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497">
                <a:moveTo>
                  <a:pt x="408" y="1497"/>
                </a:moveTo>
                <a:lnTo>
                  <a:pt x="0" y="317"/>
                </a:lnTo>
                <a:lnTo>
                  <a:pt x="635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27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27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2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27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7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7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7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7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7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7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68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7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27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27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27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7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7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7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500"/>
                                        <p:tgtEl>
                                          <p:spTgt spid="27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737" grpId="0" animBg="1"/>
      <p:bldP spid="27738" grpId="0" animBg="1"/>
      <p:bldP spid="27739" grpId="0"/>
      <p:bldP spid="27745" grpId="0" uiExpand="1" build="allAtOnce" animBg="1"/>
      <p:bldP spid="27748" grpId="0" animBg="1"/>
      <p:bldP spid="27749" grpId="0" animBg="1"/>
      <p:bldP spid="27749" grpId="1" animBg="1"/>
      <p:bldP spid="27751" grpId="0" animBg="1"/>
      <p:bldP spid="27751" grpId="1" animBg="1"/>
      <p:bldP spid="27752" grpId="0" animBg="1"/>
      <p:bldP spid="27753" grpId="0" animBg="1"/>
      <p:bldP spid="27753" grpId="1" animBg="1"/>
      <p:bldP spid="27754" grpId="0" animBg="1"/>
      <p:bldP spid="27754" grpId="1" animBg="1"/>
      <p:bldP spid="27755" grpId="0" animBg="1"/>
      <p:bldP spid="27755" grpId="1" animBg="1"/>
      <p:bldP spid="27756" grpId="0" animBg="1"/>
      <p:bldP spid="27756" grpId="1" animBg="1"/>
      <p:bldP spid="27757" grpId="0" animBg="1"/>
      <p:bldP spid="27757" grpId="1" animBg="1"/>
      <p:bldP spid="27758" grpId="0" animBg="1"/>
      <p:bldP spid="27760" grpId="0" animBg="1"/>
      <p:bldP spid="2776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9600" cy="864096"/>
          </a:xfrm>
        </p:spPr>
        <p:txBody>
          <a:bodyPr/>
          <a:lstStyle/>
          <a:p>
            <a:r>
              <a:rPr lang="cs-CZ" altLang="cs-CZ" sz="42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Princip ochrany v síti TN</a:t>
            </a:r>
            <a:endParaRPr lang="cs-CZ" altLang="cs-CZ" sz="42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5154" t="28590" r="26966" b="23643"/>
          <a:stretch/>
        </p:blipFill>
        <p:spPr>
          <a:xfrm>
            <a:off x="239066" y="980728"/>
            <a:ext cx="8725422" cy="576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sz="42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TN-S zapojení obvodů</a:t>
            </a:r>
          </a:p>
        </p:txBody>
      </p:sp>
      <p:grpSp>
        <p:nvGrpSpPr>
          <p:cNvPr id="26722" name="Group 98"/>
          <p:cNvGrpSpPr>
            <a:grpSpLocks/>
          </p:cNvGrpSpPr>
          <p:nvPr/>
        </p:nvGrpSpPr>
        <p:grpSpPr bwMode="auto">
          <a:xfrm>
            <a:off x="4284663" y="5300663"/>
            <a:ext cx="1008062" cy="863600"/>
            <a:chOff x="2699" y="3339"/>
            <a:chExt cx="635" cy="544"/>
          </a:xfrm>
        </p:grpSpPr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2822" y="3430"/>
              <a:ext cx="136" cy="272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2699" y="3339"/>
              <a:ext cx="635" cy="544"/>
            </a:xfrm>
            <a:prstGeom prst="rect">
              <a:avLst/>
            </a:prstGeom>
            <a:noFill/>
            <a:ln w="19050">
              <a:solidFill>
                <a:srgbClr val="000C18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6694" name="Group 70"/>
          <p:cNvGrpSpPr>
            <a:grpSpLocks/>
          </p:cNvGrpSpPr>
          <p:nvPr/>
        </p:nvGrpSpPr>
        <p:grpSpPr bwMode="auto">
          <a:xfrm>
            <a:off x="323850" y="1341438"/>
            <a:ext cx="8424863" cy="4738687"/>
            <a:chOff x="204" y="1117"/>
            <a:chExt cx="5307" cy="2985"/>
          </a:xfrm>
        </p:grpSpPr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 flipV="1">
              <a:off x="318" y="1253"/>
              <a:ext cx="0" cy="499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907" y="1777"/>
              <a:ext cx="4332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>
              <a:off x="906" y="1253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>
              <a:off x="906" y="1525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680" name="Oval 56"/>
            <p:cNvSpPr>
              <a:spLocks noChangeArrowheads="1"/>
            </p:cNvSpPr>
            <p:nvPr/>
          </p:nvSpPr>
          <p:spPr bwMode="auto">
            <a:xfrm>
              <a:off x="272" y="1722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362" y="2062"/>
              <a:ext cx="4877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6633" name="Group 9"/>
            <p:cNvGrpSpPr>
              <a:grpSpLocks/>
            </p:cNvGrpSpPr>
            <p:nvPr/>
          </p:nvGrpSpPr>
          <p:grpSpPr bwMode="auto">
            <a:xfrm>
              <a:off x="318" y="1698"/>
              <a:ext cx="589" cy="91"/>
              <a:chOff x="431" y="1298"/>
              <a:chExt cx="589" cy="91"/>
            </a:xfrm>
          </p:grpSpPr>
          <p:sp>
            <p:nvSpPr>
              <p:cNvPr id="26634" name="Arc 10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35" name="Arc 11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36" name="Arc 12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37" name="Line 13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318" y="1777"/>
              <a:ext cx="0" cy="2054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6640" name="Group 16"/>
            <p:cNvGrpSpPr>
              <a:grpSpLocks/>
            </p:cNvGrpSpPr>
            <p:nvPr/>
          </p:nvGrpSpPr>
          <p:grpSpPr bwMode="auto">
            <a:xfrm>
              <a:off x="204" y="3831"/>
              <a:ext cx="228" cy="271"/>
              <a:chOff x="174" y="3385"/>
              <a:chExt cx="228" cy="271"/>
            </a:xfrm>
          </p:grpSpPr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6644" name="Group 20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26645" name="Line 21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6" name="Line 22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272" y="2016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5284" y="1117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1</a:t>
              </a:r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5284" y="1933"/>
              <a:ext cx="2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N</a:t>
              </a:r>
            </a:p>
          </p:txBody>
        </p:sp>
        <p:grpSp>
          <p:nvGrpSpPr>
            <p:cNvPr id="26666" name="Group 42"/>
            <p:cNvGrpSpPr>
              <a:grpSpLocks/>
            </p:cNvGrpSpPr>
            <p:nvPr/>
          </p:nvGrpSpPr>
          <p:grpSpPr bwMode="auto">
            <a:xfrm>
              <a:off x="318" y="1434"/>
              <a:ext cx="589" cy="91"/>
              <a:chOff x="431" y="1298"/>
              <a:chExt cx="589" cy="91"/>
            </a:xfrm>
          </p:grpSpPr>
          <p:sp>
            <p:nvSpPr>
              <p:cNvPr id="26667" name="Arc 43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68" name="Arc 44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69" name="Arc 45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70" name="Line 46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6671" name="Group 47"/>
            <p:cNvGrpSpPr>
              <a:grpSpLocks/>
            </p:cNvGrpSpPr>
            <p:nvPr/>
          </p:nvGrpSpPr>
          <p:grpSpPr bwMode="auto">
            <a:xfrm>
              <a:off x="318" y="1162"/>
              <a:ext cx="589" cy="91"/>
              <a:chOff x="431" y="1298"/>
              <a:chExt cx="589" cy="91"/>
            </a:xfrm>
          </p:grpSpPr>
          <p:sp>
            <p:nvSpPr>
              <p:cNvPr id="26672" name="Arc 48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73" name="Arc 49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74" name="Arc 50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675" name="Line 51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72" y="1473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83" name="Rectangle 59"/>
            <p:cNvSpPr>
              <a:spLocks noChangeArrowheads="1"/>
            </p:cNvSpPr>
            <p:nvPr/>
          </p:nvSpPr>
          <p:spPr bwMode="auto">
            <a:xfrm>
              <a:off x="1066" y="1183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684" name="Rectangle 60"/>
            <p:cNvSpPr>
              <a:spLocks noChangeArrowheads="1"/>
            </p:cNvSpPr>
            <p:nvPr/>
          </p:nvSpPr>
          <p:spPr bwMode="auto">
            <a:xfrm>
              <a:off x="1066" y="1457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685" name="Rectangle 61"/>
            <p:cNvSpPr>
              <a:spLocks noChangeArrowheads="1"/>
            </p:cNvSpPr>
            <p:nvPr/>
          </p:nvSpPr>
          <p:spPr bwMode="auto">
            <a:xfrm>
              <a:off x="1066" y="1722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686" name="Line 62"/>
            <p:cNvSpPr>
              <a:spLocks noChangeShapeType="1"/>
            </p:cNvSpPr>
            <p:nvPr/>
          </p:nvSpPr>
          <p:spPr bwMode="auto">
            <a:xfrm>
              <a:off x="317" y="2341"/>
              <a:ext cx="4898" cy="0"/>
            </a:xfrm>
            <a:prstGeom prst="line">
              <a:avLst/>
            </a:prstGeom>
            <a:noFill/>
            <a:ln w="38100">
              <a:pattFill prst="wdDn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687" name="Oval 63"/>
            <p:cNvSpPr>
              <a:spLocks noChangeArrowheads="1"/>
            </p:cNvSpPr>
            <p:nvPr/>
          </p:nvSpPr>
          <p:spPr bwMode="auto">
            <a:xfrm>
              <a:off x="272" y="2296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88" name="Text Box 64"/>
            <p:cNvSpPr txBox="1">
              <a:spLocks noChangeArrowheads="1"/>
            </p:cNvSpPr>
            <p:nvPr/>
          </p:nvSpPr>
          <p:spPr bwMode="auto">
            <a:xfrm>
              <a:off x="5284" y="1661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L</a:t>
              </a:r>
              <a:r>
                <a:rPr lang="cs-CZ" altLang="cs-CZ" dirty="0">
                  <a:solidFill>
                    <a:srgbClr val="000C18"/>
                  </a:solidFill>
                </a:rPr>
                <a:t>3</a:t>
              </a:r>
            </a:p>
          </p:txBody>
        </p:sp>
        <p:sp>
          <p:nvSpPr>
            <p:cNvPr id="26689" name="Text Box 65"/>
            <p:cNvSpPr txBox="1">
              <a:spLocks noChangeArrowheads="1"/>
            </p:cNvSpPr>
            <p:nvPr/>
          </p:nvSpPr>
          <p:spPr bwMode="auto">
            <a:xfrm>
              <a:off x="5284" y="138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2</a:t>
              </a:r>
            </a:p>
          </p:txBody>
        </p:sp>
        <p:sp>
          <p:nvSpPr>
            <p:cNvPr id="26690" name="Text Box 66"/>
            <p:cNvSpPr txBox="1">
              <a:spLocks noChangeArrowheads="1"/>
            </p:cNvSpPr>
            <p:nvPr/>
          </p:nvSpPr>
          <p:spPr bwMode="auto">
            <a:xfrm>
              <a:off x="5284" y="220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PE</a:t>
              </a:r>
            </a:p>
          </p:txBody>
        </p:sp>
      </p:grpSp>
      <p:grpSp>
        <p:nvGrpSpPr>
          <p:cNvPr id="26700" name="Group 76"/>
          <p:cNvGrpSpPr>
            <a:grpSpLocks/>
          </p:cNvGrpSpPr>
          <p:nvPr/>
        </p:nvGrpSpPr>
        <p:grpSpPr bwMode="auto">
          <a:xfrm>
            <a:off x="2555875" y="4076700"/>
            <a:ext cx="936625" cy="936625"/>
            <a:chOff x="2018" y="3113"/>
            <a:chExt cx="590" cy="590"/>
          </a:xfrm>
        </p:grpSpPr>
        <p:sp>
          <p:nvSpPr>
            <p:cNvPr id="26695" name="Oval 71"/>
            <p:cNvSpPr>
              <a:spLocks noChangeArrowheads="1"/>
            </p:cNvSpPr>
            <p:nvPr/>
          </p:nvSpPr>
          <p:spPr bwMode="auto">
            <a:xfrm>
              <a:off x="2018" y="3113"/>
              <a:ext cx="590" cy="590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auto">
            <a:xfrm>
              <a:off x="2130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auto">
            <a:xfrm>
              <a:off x="2403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699" name="Oval 75"/>
            <p:cNvSpPr>
              <a:spLocks noChangeArrowheads="1"/>
            </p:cNvSpPr>
            <p:nvPr/>
          </p:nvSpPr>
          <p:spPr bwMode="auto">
            <a:xfrm>
              <a:off x="2267" y="3249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26721" name="Group 97"/>
          <p:cNvGrpSpPr>
            <a:grpSpLocks/>
          </p:cNvGrpSpPr>
          <p:nvPr/>
        </p:nvGrpSpPr>
        <p:grpSpPr bwMode="auto">
          <a:xfrm>
            <a:off x="2698750" y="2301875"/>
            <a:ext cx="611188" cy="2279650"/>
            <a:chOff x="1700" y="1450"/>
            <a:chExt cx="385" cy="1436"/>
          </a:xfrm>
        </p:grpSpPr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2040" y="1797"/>
              <a:ext cx="0" cy="1088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auto">
            <a:xfrm>
              <a:off x="1722" y="1450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63" name="Oval 39" descr="Široký šikmo nahoru"/>
            <p:cNvSpPr>
              <a:spLocks noChangeArrowheads="1"/>
            </p:cNvSpPr>
            <p:nvPr/>
          </p:nvSpPr>
          <p:spPr bwMode="auto">
            <a:xfrm>
              <a:off x="1858" y="2024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auto">
            <a:xfrm>
              <a:off x="1994" y="1752"/>
              <a:ext cx="91" cy="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01" name="Line 77"/>
            <p:cNvSpPr>
              <a:spLocks noChangeShapeType="1"/>
            </p:cNvSpPr>
            <p:nvPr/>
          </p:nvSpPr>
          <p:spPr bwMode="auto">
            <a:xfrm>
              <a:off x="1768" y="1525"/>
              <a:ext cx="0" cy="1361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02" name="Line 78"/>
            <p:cNvSpPr>
              <a:spLocks noChangeShapeType="1"/>
            </p:cNvSpPr>
            <p:nvPr/>
          </p:nvSpPr>
          <p:spPr bwMode="auto">
            <a:xfrm>
              <a:off x="1904" y="2115"/>
              <a:ext cx="0" cy="635"/>
            </a:xfrm>
            <a:prstGeom prst="line">
              <a:avLst/>
            </a:prstGeom>
            <a:noFill/>
            <a:ln w="38100">
              <a:pattFill prst="wdDn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03" name="Rectangle 79"/>
            <p:cNvSpPr>
              <a:spLocks noChangeArrowheads="1"/>
            </p:cNvSpPr>
            <p:nvPr/>
          </p:nvSpPr>
          <p:spPr bwMode="auto">
            <a:xfrm>
              <a:off x="1700" y="2160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26773" name="Group 149"/>
          <p:cNvGrpSpPr>
            <a:grpSpLocks/>
          </p:cNvGrpSpPr>
          <p:nvPr/>
        </p:nvGrpSpPr>
        <p:grpSpPr bwMode="auto">
          <a:xfrm>
            <a:off x="2555875" y="5229225"/>
            <a:ext cx="936625" cy="979488"/>
            <a:chOff x="1610" y="3294"/>
            <a:chExt cx="590" cy="617"/>
          </a:xfrm>
        </p:grpSpPr>
        <p:sp>
          <p:nvSpPr>
            <p:cNvPr id="26704" name="Line 80"/>
            <p:cNvSpPr>
              <a:spLocks noChangeShapeType="1"/>
            </p:cNvSpPr>
            <p:nvPr/>
          </p:nvSpPr>
          <p:spPr bwMode="auto">
            <a:xfrm>
              <a:off x="1610" y="3412"/>
              <a:ext cx="590" cy="0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05" name="Line 81"/>
            <p:cNvSpPr>
              <a:spLocks noChangeShapeType="1"/>
            </p:cNvSpPr>
            <p:nvPr/>
          </p:nvSpPr>
          <p:spPr bwMode="auto">
            <a:xfrm>
              <a:off x="1610" y="3412"/>
              <a:ext cx="0" cy="363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06" name="Line 82"/>
            <p:cNvSpPr>
              <a:spLocks noChangeShapeType="1"/>
            </p:cNvSpPr>
            <p:nvPr/>
          </p:nvSpPr>
          <p:spPr bwMode="auto">
            <a:xfrm>
              <a:off x="2200" y="3412"/>
              <a:ext cx="0" cy="363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09" name="Freeform 85"/>
            <p:cNvSpPr>
              <a:spLocks/>
            </p:cNvSpPr>
            <p:nvPr/>
          </p:nvSpPr>
          <p:spPr bwMode="auto">
            <a:xfrm>
              <a:off x="1610" y="3775"/>
              <a:ext cx="590" cy="136"/>
            </a:xfrm>
            <a:custGeom>
              <a:avLst/>
              <a:gdLst>
                <a:gd name="T0" fmla="*/ 0 w 590"/>
                <a:gd name="T1" fmla="*/ 0 h 136"/>
                <a:gd name="T2" fmla="*/ 272 w 590"/>
                <a:gd name="T3" fmla="*/ 136 h 136"/>
                <a:gd name="T4" fmla="*/ 590 w 590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36">
                  <a:moveTo>
                    <a:pt x="0" y="0"/>
                  </a:moveTo>
                  <a:cubicBezTo>
                    <a:pt x="87" y="68"/>
                    <a:pt x="174" y="136"/>
                    <a:pt x="272" y="136"/>
                  </a:cubicBezTo>
                  <a:cubicBezTo>
                    <a:pt x="370" y="136"/>
                    <a:pt x="480" y="68"/>
                    <a:pt x="590" y="0"/>
                  </a:cubicBezTo>
                </a:path>
              </a:pathLst>
            </a:custGeom>
            <a:noFill/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13" name="Freeform 89"/>
            <p:cNvSpPr>
              <a:spLocks noChangeAspect="1"/>
            </p:cNvSpPr>
            <p:nvPr/>
          </p:nvSpPr>
          <p:spPr bwMode="auto">
            <a:xfrm>
              <a:off x="1732" y="3294"/>
              <a:ext cx="59" cy="118"/>
            </a:xfrm>
            <a:custGeom>
              <a:avLst/>
              <a:gdLst>
                <a:gd name="T0" fmla="*/ 0 w 91"/>
                <a:gd name="T1" fmla="*/ 181 h 181"/>
                <a:gd name="T2" fmla="*/ 0 w 91"/>
                <a:gd name="T3" fmla="*/ 0 h 181"/>
                <a:gd name="T4" fmla="*/ 91 w 91"/>
                <a:gd name="T5" fmla="*/ 0 h 181"/>
                <a:gd name="T6" fmla="*/ 91 w 9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181"/>
                  </a:lnTo>
                </a:path>
              </a:pathLst>
            </a:custGeom>
            <a:noFill/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14" name="Freeform 90"/>
            <p:cNvSpPr>
              <a:spLocks noChangeAspect="1"/>
            </p:cNvSpPr>
            <p:nvPr/>
          </p:nvSpPr>
          <p:spPr bwMode="auto">
            <a:xfrm>
              <a:off x="2005" y="3294"/>
              <a:ext cx="59" cy="118"/>
            </a:xfrm>
            <a:custGeom>
              <a:avLst/>
              <a:gdLst>
                <a:gd name="T0" fmla="*/ 0 w 91"/>
                <a:gd name="T1" fmla="*/ 181 h 181"/>
                <a:gd name="T2" fmla="*/ 0 w 91"/>
                <a:gd name="T3" fmla="*/ 0 h 181"/>
                <a:gd name="T4" fmla="*/ 91 w 91"/>
                <a:gd name="T5" fmla="*/ 0 h 181"/>
                <a:gd name="T6" fmla="*/ 91 w 9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181"/>
                  </a:lnTo>
                </a:path>
              </a:pathLst>
            </a:custGeom>
            <a:noFill/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15" name="Freeform 91"/>
            <p:cNvSpPr>
              <a:spLocks noChangeAspect="1"/>
            </p:cNvSpPr>
            <p:nvPr/>
          </p:nvSpPr>
          <p:spPr bwMode="auto">
            <a:xfrm rot="10800000">
              <a:off x="1868" y="3416"/>
              <a:ext cx="59" cy="118"/>
            </a:xfrm>
            <a:custGeom>
              <a:avLst/>
              <a:gdLst>
                <a:gd name="T0" fmla="*/ 0 w 91"/>
                <a:gd name="T1" fmla="*/ 181 h 181"/>
                <a:gd name="T2" fmla="*/ 0 w 91"/>
                <a:gd name="T3" fmla="*/ 0 h 181"/>
                <a:gd name="T4" fmla="*/ 91 w 91"/>
                <a:gd name="T5" fmla="*/ 0 h 181"/>
                <a:gd name="T6" fmla="*/ 91 w 9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181"/>
                  </a:lnTo>
                </a:path>
              </a:pathLst>
            </a:custGeom>
            <a:solidFill>
              <a:srgbClr val="000C18"/>
            </a:solidFill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26774" name="Group 150"/>
          <p:cNvGrpSpPr>
            <a:grpSpLocks/>
          </p:cNvGrpSpPr>
          <p:nvPr/>
        </p:nvGrpSpPr>
        <p:grpSpPr bwMode="auto">
          <a:xfrm>
            <a:off x="2806700" y="5397500"/>
            <a:ext cx="431800" cy="1090613"/>
            <a:chOff x="1768" y="3400"/>
            <a:chExt cx="272" cy="687"/>
          </a:xfrm>
        </p:grpSpPr>
        <p:sp>
          <p:nvSpPr>
            <p:cNvPr id="26717" name="Line 93"/>
            <p:cNvSpPr>
              <a:spLocks noChangeShapeType="1"/>
            </p:cNvSpPr>
            <p:nvPr/>
          </p:nvSpPr>
          <p:spPr bwMode="auto">
            <a:xfrm>
              <a:off x="1768" y="3400"/>
              <a:ext cx="0" cy="68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18" name="Line 94"/>
            <p:cNvSpPr>
              <a:spLocks noChangeShapeType="1"/>
            </p:cNvSpPr>
            <p:nvPr/>
          </p:nvSpPr>
          <p:spPr bwMode="auto">
            <a:xfrm>
              <a:off x="1904" y="3536"/>
              <a:ext cx="0" cy="529"/>
            </a:xfrm>
            <a:prstGeom prst="line">
              <a:avLst/>
            </a:prstGeom>
            <a:noFill/>
            <a:ln w="38100">
              <a:pattFill prst="wdDn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19" name="Line 95"/>
            <p:cNvSpPr>
              <a:spLocks noChangeShapeType="1"/>
            </p:cNvSpPr>
            <p:nvPr/>
          </p:nvSpPr>
          <p:spPr bwMode="auto">
            <a:xfrm>
              <a:off x="2040" y="3407"/>
              <a:ext cx="0" cy="68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26740" name="Oval 116"/>
          <p:cNvSpPr>
            <a:spLocks noChangeArrowheads="1"/>
          </p:cNvSpPr>
          <p:nvPr/>
        </p:nvSpPr>
        <p:spPr bwMode="auto">
          <a:xfrm>
            <a:off x="6227763" y="5229225"/>
            <a:ext cx="936625" cy="936625"/>
          </a:xfrm>
          <a:prstGeom prst="ellipse">
            <a:avLst/>
          </a:prstGeom>
          <a:noFill/>
          <a:ln w="31750">
            <a:solidFill>
              <a:srgbClr val="000C18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grpSp>
        <p:nvGrpSpPr>
          <p:cNvPr id="26777" name="Group 153"/>
          <p:cNvGrpSpPr>
            <a:grpSpLocks/>
          </p:cNvGrpSpPr>
          <p:nvPr/>
        </p:nvGrpSpPr>
        <p:grpSpPr bwMode="auto">
          <a:xfrm>
            <a:off x="6084888" y="1484313"/>
            <a:ext cx="1511300" cy="4033837"/>
            <a:chOff x="3833" y="935"/>
            <a:chExt cx="952" cy="2541"/>
          </a:xfrm>
        </p:grpSpPr>
        <p:sp>
          <p:nvSpPr>
            <p:cNvPr id="26758" name="Line 134"/>
            <p:cNvSpPr>
              <a:spLocks noChangeShapeType="1"/>
            </p:cNvSpPr>
            <p:nvPr/>
          </p:nvSpPr>
          <p:spPr bwMode="auto">
            <a:xfrm flipV="1">
              <a:off x="4468" y="1525"/>
              <a:ext cx="0" cy="1225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35" name="Rectangle 111"/>
            <p:cNvSpPr>
              <a:spLocks noChangeArrowheads="1"/>
            </p:cNvSpPr>
            <p:nvPr/>
          </p:nvSpPr>
          <p:spPr bwMode="auto">
            <a:xfrm>
              <a:off x="3901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741" name="Rectangle 117"/>
            <p:cNvSpPr>
              <a:spLocks noChangeArrowheads="1"/>
            </p:cNvSpPr>
            <p:nvPr/>
          </p:nvSpPr>
          <p:spPr bwMode="auto">
            <a:xfrm>
              <a:off x="4149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742" name="Rectangle 118"/>
            <p:cNvSpPr>
              <a:spLocks noChangeArrowheads="1"/>
            </p:cNvSpPr>
            <p:nvPr/>
          </p:nvSpPr>
          <p:spPr bwMode="auto">
            <a:xfrm>
              <a:off x="4397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6746" name="Group 122"/>
            <p:cNvGrpSpPr>
              <a:grpSpLocks/>
            </p:cNvGrpSpPr>
            <p:nvPr/>
          </p:nvGrpSpPr>
          <p:grpSpPr bwMode="auto">
            <a:xfrm>
              <a:off x="3833" y="2750"/>
              <a:ext cx="182" cy="272"/>
              <a:chOff x="3878" y="2886"/>
              <a:chExt cx="182" cy="272"/>
            </a:xfrm>
          </p:grpSpPr>
          <p:sp>
            <p:nvSpPr>
              <p:cNvPr id="26743" name="Oval 119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744" name="Line 120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26747" name="Group 123"/>
            <p:cNvGrpSpPr>
              <a:grpSpLocks/>
            </p:cNvGrpSpPr>
            <p:nvPr/>
          </p:nvGrpSpPr>
          <p:grpSpPr bwMode="auto">
            <a:xfrm>
              <a:off x="4080" y="2750"/>
              <a:ext cx="182" cy="272"/>
              <a:chOff x="3878" y="2886"/>
              <a:chExt cx="182" cy="272"/>
            </a:xfrm>
          </p:grpSpPr>
          <p:sp>
            <p:nvSpPr>
              <p:cNvPr id="26748" name="Oval 124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749" name="Line 125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26750" name="Group 126"/>
            <p:cNvGrpSpPr>
              <a:grpSpLocks/>
            </p:cNvGrpSpPr>
            <p:nvPr/>
          </p:nvGrpSpPr>
          <p:grpSpPr bwMode="auto">
            <a:xfrm>
              <a:off x="4332" y="2750"/>
              <a:ext cx="182" cy="272"/>
              <a:chOff x="3878" y="2886"/>
              <a:chExt cx="182" cy="272"/>
            </a:xfrm>
          </p:grpSpPr>
          <p:sp>
            <p:nvSpPr>
              <p:cNvPr id="26751" name="Oval 127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752" name="Line 128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26753" name="Line 129"/>
            <p:cNvSpPr>
              <a:spLocks noChangeShapeType="1"/>
            </p:cNvSpPr>
            <p:nvPr/>
          </p:nvSpPr>
          <p:spPr bwMode="auto">
            <a:xfrm>
              <a:off x="4218" y="3022"/>
              <a:ext cx="0" cy="27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54" name="Freeform 130"/>
            <p:cNvSpPr>
              <a:spLocks/>
            </p:cNvSpPr>
            <p:nvPr/>
          </p:nvSpPr>
          <p:spPr bwMode="auto">
            <a:xfrm>
              <a:off x="3969" y="3022"/>
              <a:ext cx="90" cy="317"/>
            </a:xfrm>
            <a:custGeom>
              <a:avLst/>
              <a:gdLst>
                <a:gd name="T0" fmla="*/ 0 w 90"/>
                <a:gd name="T1" fmla="*/ 0 h 317"/>
                <a:gd name="T2" fmla="*/ 0 w 90"/>
                <a:gd name="T3" fmla="*/ 181 h 317"/>
                <a:gd name="T4" fmla="*/ 90 w 90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17">
                  <a:moveTo>
                    <a:pt x="0" y="0"/>
                  </a:moveTo>
                  <a:lnTo>
                    <a:pt x="0" y="181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55" name="Freeform 131"/>
            <p:cNvSpPr>
              <a:spLocks/>
            </p:cNvSpPr>
            <p:nvPr/>
          </p:nvSpPr>
          <p:spPr bwMode="auto">
            <a:xfrm>
              <a:off x="4377" y="2976"/>
              <a:ext cx="91" cy="363"/>
            </a:xfrm>
            <a:custGeom>
              <a:avLst/>
              <a:gdLst>
                <a:gd name="T0" fmla="*/ 91 w 91"/>
                <a:gd name="T1" fmla="*/ 0 h 363"/>
                <a:gd name="T2" fmla="*/ 91 w 91"/>
                <a:gd name="T3" fmla="*/ 181 h 363"/>
                <a:gd name="T4" fmla="*/ 0 w 91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63">
                  <a:moveTo>
                    <a:pt x="91" y="0"/>
                  </a:moveTo>
                  <a:lnTo>
                    <a:pt x="91" y="181"/>
                  </a:lnTo>
                  <a:lnTo>
                    <a:pt x="0" y="363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56" name="Line 132"/>
            <p:cNvSpPr>
              <a:spLocks noChangeShapeType="1"/>
            </p:cNvSpPr>
            <p:nvPr/>
          </p:nvSpPr>
          <p:spPr bwMode="auto">
            <a:xfrm flipV="1">
              <a:off x="3969" y="981"/>
              <a:ext cx="0" cy="1769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57" name="Line 133"/>
            <p:cNvSpPr>
              <a:spLocks noChangeShapeType="1"/>
            </p:cNvSpPr>
            <p:nvPr/>
          </p:nvSpPr>
          <p:spPr bwMode="auto">
            <a:xfrm flipV="1">
              <a:off x="4216" y="1253"/>
              <a:ext cx="0" cy="149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59" name="Oval 135"/>
            <p:cNvSpPr>
              <a:spLocks noChangeArrowheads="1"/>
            </p:cNvSpPr>
            <p:nvPr/>
          </p:nvSpPr>
          <p:spPr bwMode="auto">
            <a:xfrm>
              <a:off x="4173" y="120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60" name="Oval 136"/>
            <p:cNvSpPr>
              <a:spLocks noChangeArrowheads="1"/>
            </p:cNvSpPr>
            <p:nvPr/>
          </p:nvSpPr>
          <p:spPr bwMode="auto">
            <a:xfrm>
              <a:off x="4422" y="145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61" name="Oval 137"/>
            <p:cNvSpPr>
              <a:spLocks noChangeArrowheads="1"/>
            </p:cNvSpPr>
            <p:nvPr/>
          </p:nvSpPr>
          <p:spPr bwMode="auto">
            <a:xfrm>
              <a:off x="3923" y="9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62" name="Freeform 138"/>
            <p:cNvSpPr>
              <a:spLocks/>
            </p:cNvSpPr>
            <p:nvPr/>
          </p:nvSpPr>
          <p:spPr bwMode="auto">
            <a:xfrm>
              <a:off x="4468" y="2069"/>
              <a:ext cx="272" cy="1361"/>
            </a:xfrm>
            <a:custGeom>
              <a:avLst/>
              <a:gdLst>
                <a:gd name="T0" fmla="*/ 272 w 272"/>
                <a:gd name="T1" fmla="*/ 0 h 1361"/>
                <a:gd name="T2" fmla="*/ 272 w 272"/>
                <a:gd name="T3" fmla="*/ 1089 h 1361"/>
                <a:gd name="T4" fmla="*/ 0 w 272"/>
                <a:gd name="T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361">
                  <a:moveTo>
                    <a:pt x="272" y="0"/>
                  </a:moveTo>
                  <a:lnTo>
                    <a:pt x="272" y="1089"/>
                  </a:lnTo>
                  <a:lnTo>
                    <a:pt x="0" y="1361"/>
                  </a:lnTo>
                </a:path>
              </a:pathLst>
            </a:custGeom>
            <a:noFill/>
            <a:ln w="3810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63" name="Oval 139" descr="Široký šikmo nahoru"/>
            <p:cNvSpPr>
              <a:spLocks noChangeArrowheads="1"/>
            </p:cNvSpPr>
            <p:nvPr/>
          </p:nvSpPr>
          <p:spPr bwMode="auto">
            <a:xfrm>
              <a:off x="4694" y="2024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64" name="Oval 140" descr="Široký šikmo nahoru"/>
            <p:cNvSpPr>
              <a:spLocks noChangeArrowheads="1"/>
            </p:cNvSpPr>
            <p:nvPr/>
          </p:nvSpPr>
          <p:spPr bwMode="auto">
            <a:xfrm>
              <a:off x="4422" y="3385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65" name="Line 141"/>
            <p:cNvSpPr>
              <a:spLocks noChangeShapeType="1"/>
            </p:cNvSpPr>
            <p:nvPr/>
          </p:nvSpPr>
          <p:spPr bwMode="auto">
            <a:xfrm>
              <a:off x="3901" y="2863"/>
              <a:ext cx="499" cy="0"/>
            </a:xfrm>
            <a:prstGeom prst="line">
              <a:avLst/>
            </a:prstGeom>
            <a:noFill/>
            <a:ln w="3175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26766" name="Text Box 142"/>
          <p:cNvSpPr txBox="1">
            <a:spLocks noChangeArrowheads="1"/>
          </p:cNvSpPr>
          <p:nvPr/>
        </p:nvSpPr>
        <p:spPr bwMode="auto">
          <a:xfrm>
            <a:off x="611188" y="4076700"/>
            <a:ext cx="1441450" cy="402291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zásuvka</a:t>
            </a:r>
          </a:p>
        </p:txBody>
      </p:sp>
      <p:sp>
        <p:nvSpPr>
          <p:cNvPr id="26767" name="Line 143"/>
          <p:cNvSpPr>
            <a:spLocks noChangeShapeType="1"/>
          </p:cNvSpPr>
          <p:nvPr/>
        </p:nvSpPr>
        <p:spPr bwMode="auto">
          <a:xfrm>
            <a:off x="2051050" y="4292600"/>
            <a:ext cx="43338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768" name="Text Box 144"/>
          <p:cNvSpPr txBox="1">
            <a:spLocks noChangeArrowheads="1"/>
          </p:cNvSpPr>
          <p:nvPr/>
        </p:nvSpPr>
        <p:spPr bwMode="auto">
          <a:xfrm>
            <a:off x="827088" y="4868863"/>
            <a:ext cx="1441450" cy="13366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zástrčka pro spotřebič 1. třídy</a:t>
            </a:r>
          </a:p>
        </p:txBody>
      </p:sp>
      <p:sp>
        <p:nvSpPr>
          <p:cNvPr id="26769" name="Line 145"/>
          <p:cNvSpPr>
            <a:spLocks noChangeShapeType="1"/>
          </p:cNvSpPr>
          <p:nvPr/>
        </p:nvSpPr>
        <p:spPr bwMode="auto">
          <a:xfrm>
            <a:off x="2268538" y="4941888"/>
            <a:ext cx="2159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770" name="Text Box 146"/>
          <p:cNvSpPr txBox="1">
            <a:spLocks noChangeArrowheads="1"/>
          </p:cNvSpPr>
          <p:nvPr/>
        </p:nvSpPr>
        <p:spPr bwMode="auto">
          <a:xfrm>
            <a:off x="3492500" y="6308725"/>
            <a:ext cx="2808288" cy="402291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spotřebič 1. třídy</a:t>
            </a:r>
          </a:p>
        </p:txBody>
      </p:sp>
      <p:sp>
        <p:nvSpPr>
          <p:cNvPr id="26771" name="Text Box 147"/>
          <p:cNvSpPr txBox="1">
            <a:spLocks noChangeArrowheads="1"/>
          </p:cNvSpPr>
          <p:nvPr/>
        </p:nvSpPr>
        <p:spPr bwMode="auto">
          <a:xfrm>
            <a:off x="7523163" y="5870575"/>
            <a:ext cx="1441450" cy="7270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fázový motor</a:t>
            </a:r>
          </a:p>
        </p:txBody>
      </p:sp>
      <p:sp>
        <p:nvSpPr>
          <p:cNvPr id="26772" name="Line 148"/>
          <p:cNvSpPr>
            <a:spLocks noChangeShapeType="1"/>
          </p:cNvSpPr>
          <p:nvPr/>
        </p:nvSpPr>
        <p:spPr bwMode="auto">
          <a:xfrm flipH="1" flipV="1">
            <a:off x="7235825" y="5805488"/>
            <a:ext cx="2889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26789" name="Group 165"/>
          <p:cNvGrpSpPr>
            <a:grpSpLocks/>
          </p:cNvGrpSpPr>
          <p:nvPr/>
        </p:nvGrpSpPr>
        <p:grpSpPr bwMode="auto">
          <a:xfrm>
            <a:off x="4356100" y="2309813"/>
            <a:ext cx="1008063" cy="3711575"/>
            <a:chOff x="2744" y="1455"/>
            <a:chExt cx="635" cy="2338"/>
          </a:xfrm>
        </p:grpSpPr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 flipV="1">
              <a:off x="2879" y="3113"/>
              <a:ext cx="7" cy="31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737" name="Oval 113" descr="Široký šikmo nahoru"/>
            <p:cNvSpPr>
              <a:spLocks noChangeArrowheads="1"/>
            </p:cNvSpPr>
            <p:nvPr/>
          </p:nvSpPr>
          <p:spPr bwMode="auto">
            <a:xfrm>
              <a:off x="3288" y="3294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2835" y="3022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 flipH="1" flipV="1">
              <a:off x="2744" y="2840"/>
              <a:ext cx="136" cy="22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24" name="Line 100"/>
            <p:cNvSpPr>
              <a:spLocks noChangeShapeType="1"/>
            </p:cNvSpPr>
            <p:nvPr/>
          </p:nvSpPr>
          <p:spPr bwMode="auto">
            <a:xfrm>
              <a:off x="2880" y="1525"/>
              <a:ext cx="0" cy="1315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25" name="Oval 101"/>
            <p:cNvSpPr>
              <a:spLocks noChangeArrowheads="1"/>
            </p:cNvSpPr>
            <p:nvPr/>
          </p:nvSpPr>
          <p:spPr bwMode="auto">
            <a:xfrm>
              <a:off x="2834" y="145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34" name="Rectangle 110"/>
            <p:cNvSpPr>
              <a:spLocks noChangeArrowheads="1"/>
            </p:cNvSpPr>
            <p:nvPr/>
          </p:nvSpPr>
          <p:spPr bwMode="auto">
            <a:xfrm>
              <a:off x="2811" y="2251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736" name="Oval 112" descr="Široký šikmo nahoru"/>
            <p:cNvSpPr>
              <a:spLocks noChangeArrowheads="1"/>
            </p:cNvSpPr>
            <p:nvPr/>
          </p:nvSpPr>
          <p:spPr bwMode="auto">
            <a:xfrm>
              <a:off x="3288" y="2024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38" name="Oval 114"/>
            <p:cNvSpPr>
              <a:spLocks noChangeArrowheads="1"/>
            </p:cNvSpPr>
            <p:nvPr/>
          </p:nvSpPr>
          <p:spPr bwMode="auto">
            <a:xfrm>
              <a:off x="3061" y="1752"/>
              <a:ext cx="91" cy="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39" name="Line 115"/>
            <p:cNvSpPr>
              <a:spLocks noChangeShapeType="1"/>
            </p:cNvSpPr>
            <p:nvPr/>
          </p:nvSpPr>
          <p:spPr bwMode="auto">
            <a:xfrm>
              <a:off x="3334" y="2069"/>
              <a:ext cx="0" cy="1225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79" name="Rectangle 155"/>
            <p:cNvSpPr>
              <a:spLocks noChangeArrowheads="1"/>
            </p:cNvSpPr>
            <p:nvPr/>
          </p:nvSpPr>
          <p:spPr bwMode="auto">
            <a:xfrm>
              <a:off x="3037" y="2251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6780" name="Oval 156"/>
            <p:cNvSpPr>
              <a:spLocks noChangeArrowheads="1"/>
            </p:cNvSpPr>
            <p:nvPr/>
          </p:nvSpPr>
          <p:spPr bwMode="auto">
            <a:xfrm>
              <a:off x="3107" y="3022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781" name="Line 157"/>
            <p:cNvSpPr>
              <a:spLocks noChangeShapeType="1"/>
            </p:cNvSpPr>
            <p:nvPr/>
          </p:nvSpPr>
          <p:spPr bwMode="auto">
            <a:xfrm flipH="1" flipV="1">
              <a:off x="3016" y="2840"/>
              <a:ext cx="136" cy="22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83" name="Line 159"/>
            <p:cNvSpPr>
              <a:spLocks noChangeShapeType="1"/>
            </p:cNvSpPr>
            <p:nvPr/>
          </p:nvSpPr>
          <p:spPr bwMode="auto">
            <a:xfrm>
              <a:off x="2789" y="2931"/>
              <a:ext cx="272" cy="0"/>
            </a:xfrm>
            <a:prstGeom prst="line">
              <a:avLst/>
            </a:prstGeom>
            <a:noFill/>
            <a:ln w="3175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84" name="Line 160"/>
            <p:cNvSpPr>
              <a:spLocks noChangeShapeType="1"/>
            </p:cNvSpPr>
            <p:nvPr/>
          </p:nvSpPr>
          <p:spPr bwMode="auto">
            <a:xfrm>
              <a:off x="3107" y="1842"/>
              <a:ext cx="0" cy="998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786" name="Freeform 162"/>
            <p:cNvSpPr>
              <a:spLocks/>
            </p:cNvSpPr>
            <p:nvPr/>
          </p:nvSpPr>
          <p:spPr bwMode="auto">
            <a:xfrm>
              <a:off x="2880" y="3113"/>
              <a:ext cx="272" cy="680"/>
            </a:xfrm>
            <a:custGeom>
              <a:avLst/>
              <a:gdLst>
                <a:gd name="T0" fmla="*/ 0 w 272"/>
                <a:gd name="T1" fmla="*/ 589 h 680"/>
                <a:gd name="T2" fmla="*/ 0 w 272"/>
                <a:gd name="T3" fmla="*/ 680 h 680"/>
                <a:gd name="T4" fmla="*/ 272 w 272"/>
                <a:gd name="T5" fmla="*/ 680 h 680"/>
                <a:gd name="T6" fmla="*/ 272 w 272"/>
                <a:gd name="T7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680">
                  <a:moveTo>
                    <a:pt x="0" y="589"/>
                  </a:moveTo>
                  <a:lnTo>
                    <a:pt x="0" y="680"/>
                  </a:lnTo>
                  <a:lnTo>
                    <a:pt x="272" y="680"/>
                  </a:lnTo>
                  <a:lnTo>
                    <a:pt x="272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236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6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6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26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740" grpId="0" animBg="1"/>
      <p:bldP spid="26766" grpId="0" animBg="1"/>
      <p:bldP spid="26767" grpId="0" animBg="1"/>
      <p:bldP spid="26767" grpId="1" animBg="1"/>
      <p:bldP spid="26768" grpId="0" animBg="1"/>
      <p:bldP spid="26769" grpId="0" animBg="1"/>
      <p:bldP spid="26769" grpId="1" animBg="1"/>
      <p:bldP spid="26770" grpId="0" animBg="1"/>
      <p:bldP spid="26771" grpId="0" animBg="1"/>
      <p:bldP spid="26772" grpId="0" animBg="1"/>
      <p:bldP spid="2677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TN-C</a:t>
            </a:r>
            <a:r>
              <a:rPr lang="cs-CZ" altLang="cs-CZ" sz="3800" b="1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 – </a:t>
            </a:r>
            <a:r>
              <a:rPr lang="cs-CZ" altLang="cs-CZ" sz="38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provedení ochrany a princip působení</a:t>
            </a:r>
          </a:p>
        </p:txBody>
      </p:sp>
      <p:sp>
        <p:nvSpPr>
          <p:cNvPr id="32806" name="Freeform 38"/>
          <p:cNvSpPr>
            <a:spLocks/>
          </p:cNvSpPr>
          <p:nvPr/>
        </p:nvSpPr>
        <p:spPr bwMode="auto">
          <a:xfrm>
            <a:off x="3492500" y="3789363"/>
            <a:ext cx="287338" cy="360362"/>
          </a:xfrm>
          <a:custGeom>
            <a:avLst/>
            <a:gdLst>
              <a:gd name="T0" fmla="*/ 181 w 181"/>
              <a:gd name="T1" fmla="*/ 0 h 227"/>
              <a:gd name="T2" fmla="*/ 0 w 181"/>
              <a:gd name="T3" fmla="*/ 90 h 227"/>
              <a:gd name="T4" fmla="*/ 136 w 181"/>
              <a:gd name="T5" fmla="*/ 136 h 227"/>
              <a:gd name="T6" fmla="*/ 0 w 181"/>
              <a:gd name="T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" h="227">
                <a:moveTo>
                  <a:pt x="181" y="0"/>
                </a:moveTo>
                <a:lnTo>
                  <a:pt x="0" y="90"/>
                </a:lnTo>
                <a:lnTo>
                  <a:pt x="136" y="136"/>
                </a:lnTo>
                <a:lnTo>
                  <a:pt x="0" y="227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1619250" y="2492375"/>
            <a:ext cx="5762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 dirty="0" err="1">
                <a:solidFill>
                  <a:srgbClr val="DAA600"/>
                </a:solidFill>
              </a:rPr>
              <a:t>I</a:t>
            </a:r>
            <a:r>
              <a:rPr lang="cs-CZ" altLang="cs-CZ" sz="2400" b="1" dirty="0" err="1">
                <a:solidFill>
                  <a:srgbClr val="DAA600"/>
                </a:solidFill>
              </a:rPr>
              <a:t>p</a:t>
            </a:r>
            <a:endParaRPr lang="cs-CZ" altLang="cs-CZ" sz="2400" b="1" dirty="0">
              <a:solidFill>
                <a:srgbClr val="DAA600"/>
              </a:solidFill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5003800" y="3789363"/>
            <a:ext cx="4032250" cy="29860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>
            <a:lvl1pPr marL="441325" indent="-441325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Působení ochrany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1.	průraz na kostru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2.	poruchový proud – </a:t>
            </a:r>
            <a:r>
              <a:rPr lang="cs-CZ" altLang="cs-CZ" sz="2000" b="1" baseline="0" dirty="0" err="1">
                <a:solidFill>
                  <a:srgbClr val="000C18"/>
                </a:solidFill>
                <a:latin typeface="+mj-lt"/>
              </a:rPr>
              <a:t>I</a:t>
            </a:r>
            <a:r>
              <a:rPr lang="cs-CZ" altLang="cs-CZ" sz="2000" b="1" dirty="0" err="1">
                <a:solidFill>
                  <a:srgbClr val="000C18"/>
                </a:solidFill>
                <a:latin typeface="+mj-lt"/>
              </a:rPr>
              <a:t>p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. Impedance poruchové smyčky </a:t>
            </a:r>
            <a:r>
              <a:rPr lang="cs-CZ" altLang="cs-CZ" sz="2000" b="1" baseline="0" dirty="0" err="1">
                <a:solidFill>
                  <a:srgbClr val="000C18"/>
                </a:solidFill>
                <a:latin typeface="+mj-lt"/>
              </a:rPr>
              <a:t>Z</a:t>
            </a:r>
            <a:r>
              <a:rPr lang="cs-CZ" altLang="cs-CZ" sz="2000" b="1" dirty="0" err="1">
                <a:solidFill>
                  <a:srgbClr val="000C18"/>
                </a:solidFill>
                <a:latin typeface="+mj-lt"/>
              </a:rPr>
              <a:t>s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 - je dána cestou proudu </a:t>
            </a:r>
            <a:r>
              <a:rPr lang="cs-CZ" altLang="cs-CZ" sz="2000" b="1" baseline="0" dirty="0" err="1">
                <a:solidFill>
                  <a:srgbClr val="000C18"/>
                </a:solidFill>
                <a:latin typeface="+mj-lt"/>
              </a:rPr>
              <a:t>I</a:t>
            </a:r>
            <a:r>
              <a:rPr lang="cs-CZ" altLang="cs-CZ" sz="2000" b="1" dirty="0" err="1">
                <a:solidFill>
                  <a:srgbClr val="000C18"/>
                </a:solidFill>
                <a:latin typeface="+mj-lt"/>
              </a:rPr>
              <a:t>p</a:t>
            </a:r>
            <a:endParaRPr lang="cs-CZ" altLang="cs-CZ" sz="2000" b="1" dirty="0">
              <a:solidFill>
                <a:srgbClr val="000C18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3.	přerušení obvodu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106363" y="5734050"/>
            <a:ext cx="2881312" cy="7100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+mj-lt"/>
              </a:rPr>
              <a:t>Společný pracovní a ochranný vodič PEN</a:t>
            </a:r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 flipH="1" flipV="1">
            <a:off x="900113" y="2420938"/>
            <a:ext cx="71437" cy="3313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6227763" y="1959364"/>
            <a:ext cx="2736850" cy="13256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Propojení kostry spotřebiče s ochranným vodičem soustavy PEN</a:t>
            </a:r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 flipH="1" flipV="1">
            <a:off x="4427538" y="2492375"/>
            <a:ext cx="1800225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 flipH="1">
            <a:off x="4643438" y="3284538"/>
            <a:ext cx="1584325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flipH="1" flipV="1">
            <a:off x="3851275" y="4005263"/>
            <a:ext cx="1152525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 flipH="1" flipV="1">
            <a:off x="2124075" y="2565400"/>
            <a:ext cx="2879725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 flipH="1" flipV="1">
            <a:off x="3995738" y="3644900"/>
            <a:ext cx="1008062" cy="2879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3059113" y="5942013"/>
            <a:ext cx="1728787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+mj-lt"/>
              </a:rPr>
              <a:t>Jištění spotřebiče</a:t>
            </a:r>
          </a:p>
        </p:txBody>
      </p:sp>
      <p:sp>
        <p:nvSpPr>
          <p:cNvPr id="32823" name="Freeform 55"/>
          <p:cNvSpPr>
            <a:spLocks/>
          </p:cNvSpPr>
          <p:nvPr/>
        </p:nvSpPr>
        <p:spPr bwMode="auto">
          <a:xfrm>
            <a:off x="2771775" y="3500438"/>
            <a:ext cx="792163" cy="2449512"/>
          </a:xfrm>
          <a:custGeom>
            <a:avLst/>
            <a:gdLst>
              <a:gd name="T0" fmla="*/ 408 w 635"/>
              <a:gd name="T1" fmla="*/ 1497 h 1497"/>
              <a:gd name="T2" fmla="*/ 0 w 635"/>
              <a:gd name="T3" fmla="*/ 317 h 1497"/>
              <a:gd name="T4" fmla="*/ 635 w 635"/>
              <a:gd name="T5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497">
                <a:moveTo>
                  <a:pt x="408" y="1497"/>
                </a:moveTo>
                <a:lnTo>
                  <a:pt x="0" y="317"/>
                </a:lnTo>
                <a:lnTo>
                  <a:pt x="635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826" name="Freeform 58"/>
          <p:cNvSpPr>
            <a:spLocks/>
          </p:cNvSpPr>
          <p:nvPr/>
        </p:nvSpPr>
        <p:spPr bwMode="auto">
          <a:xfrm>
            <a:off x="611188" y="2060575"/>
            <a:ext cx="4032250" cy="3240088"/>
          </a:xfrm>
          <a:custGeom>
            <a:avLst/>
            <a:gdLst>
              <a:gd name="T0" fmla="*/ 1769 w 2540"/>
              <a:gd name="T1" fmla="*/ 1361 h 2041"/>
              <a:gd name="T2" fmla="*/ 1769 w 2540"/>
              <a:gd name="T3" fmla="*/ 2041 h 2041"/>
              <a:gd name="T4" fmla="*/ 2540 w 2540"/>
              <a:gd name="T5" fmla="*/ 2041 h 2041"/>
              <a:gd name="T6" fmla="*/ 2540 w 2540"/>
              <a:gd name="T7" fmla="*/ 1089 h 2041"/>
              <a:gd name="T8" fmla="*/ 2314 w 2540"/>
              <a:gd name="T9" fmla="*/ 1089 h 2041"/>
              <a:gd name="T10" fmla="*/ 2314 w 2540"/>
              <a:gd name="T11" fmla="*/ 272 h 2041"/>
              <a:gd name="T12" fmla="*/ 0 w 2540"/>
              <a:gd name="T13" fmla="*/ 272 h 2041"/>
              <a:gd name="T14" fmla="*/ 0 w 2540"/>
              <a:gd name="T15" fmla="*/ 0 h 2041"/>
              <a:gd name="T16" fmla="*/ 1951 w 2540"/>
              <a:gd name="T17" fmla="*/ 0 h 2041"/>
              <a:gd name="T18" fmla="*/ 1951 w 2540"/>
              <a:gd name="T19" fmla="*/ 1089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0" h="2041">
                <a:moveTo>
                  <a:pt x="1769" y="1361"/>
                </a:moveTo>
                <a:lnTo>
                  <a:pt x="1769" y="2041"/>
                </a:lnTo>
                <a:lnTo>
                  <a:pt x="2540" y="2041"/>
                </a:lnTo>
                <a:lnTo>
                  <a:pt x="2540" y="1089"/>
                </a:lnTo>
                <a:lnTo>
                  <a:pt x="2314" y="1089"/>
                </a:lnTo>
                <a:lnTo>
                  <a:pt x="2314" y="272"/>
                </a:lnTo>
                <a:lnTo>
                  <a:pt x="0" y="272"/>
                </a:lnTo>
                <a:lnTo>
                  <a:pt x="0" y="0"/>
                </a:lnTo>
                <a:lnTo>
                  <a:pt x="1951" y="0"/>
                </a:lnTo>
                <a:lnTo>
                  <a:pt x="1951" y="1089"/>
                </a:lnTo>
              </a:path>
            </a:pathLst>
          </a:custGeom>
          <a:noFill/>
          <a:ln w="31750" cap="flat" cmpd="sng">
            <a:solidFill>
              <a:srgbClr val="DAA6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2809" name="Group 41"/>
          <p:cNvGrpSpPr>
            <a:grpSpLocks/>
          </p:cNvGrpSpPr>
          <p:nvPr/>
        </p:nvGrpSpPr>
        <p:grpSpPr bwMode="auto">
          <a:xfrm rot="7869109">
            <a:off x="3562350" y="3068638"/>
            <a:ext cx="504825" cy="504825"/>
            <a:chOff x="4037" y="3180"/>
            <a:chExt cx="318" cy="318"/>
          </a:xfrm>
        </p:grpSpPr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>
              <a:off x="4037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2811" name="Line 43"/>
            <p:cNvSpPr>
              <a:spLocks noChangeShapeType="1"/>
            </p:cNvSpPr>
            <p:nvPr/>
          </p:nvSpPr>
          <p:spPr bwMode="auto">
            <a:xfrm rot="5400000">
              <a:off x="4036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2827" name="Group 59"/>
          <p:cNvGrpSpPr>
            <a:grpSpLocks/>
          </p:cNvGrpSpPr>
          <p:nvPr/>
        </p:nvGrpSpPr>
        <p:grpSpPr bwMode="auto">
          <a:xfrm>
            <a:off x="323850" y="1773238"/>
            <a:ext cx="5627688" cy="3816350"/>
            <a:chOff x="184" y="1117"/>
            <a:chExt cx="3545" cy="2404"/>
          </a:xfrm>
        </p:grpSpPr>
        <p:sp>
          <p:nvSpPr>
            <p:cNvPr id="32772" name="Oval 4" descr="Široký šikmo nahoru"/>
            <p:cNvSpPr>
              <a:spLocks noChangeArrowheads="1"/>
            </p:cNvSpPr>
            <p:nvPr/>
          </p:nvSpPr>
          <p:spPr bwMode="auto">
            <a:xfrm>
              <a:off x="2789" y="2577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3389" y="1117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L</a:t>
              </a: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3344" y="1397"/>
              <a:ext cx="3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PEN</a:t>
              </a:r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flipV="1">
              <a:off x="2391" y="1253"/>
              <a:ext cx="0" cy="1497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V="1">
              <a:off x="342" y="1480"/>
              <a:ext cx="2956" cy="1"/>
            </a:xfrm>
            <a:prstGeom prst="line">
              <a:avLst/>
            </a:prstGeom>
            <a:noFill/>
            <a:ln w="1905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780" name="Oval 12" descr="Široký šikmo nahoru"/>
            <p:cNvSpPr>
              <a:spLocks noChangeArrowheads="1"/>
            </p:cNvSpPr>
            <p:nvPr/>
          </p:nvSpPr>
          <p:spPr bwMode="auto">
            <a:xfrm>
              <a:off x="2594" y="1435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2782" name="Group 14"/>
            <p:cNvGrpSpPr>
              <a:grpSpLocks/>
            </p:cNvGrpSpPr>
            <p:nvPr/>
          </p:nvGrpSpPr>
          <p:grpSpPr bwMode="auto">
            <a:xfrm>
              <a:off x="298" y="1117"/>
              <a:ext cx="589" cy="91"/>
              <a:chOff x="431" y="1298"/>
              <a:chExt cx="589" cy="91"/>
            </a:xfrm>
          </p:grpSpPr>
          <p:sp>
            <p:nvSpPr>
              <p:cNvPr id="32783" name="Arc 15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784" name="Arc 16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785" name="Arc 17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786" name="Line 18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887" y="1196"/>
              <a:ext cx="2411" cy="11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298" y="1196"/>
              <a:ext cx="0" cy="2054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2789" name="Group 21"/>
            <p:cNvGrpSpPr>
              <a:grpSpLocks/>
            </p:cNvGrpSpPr>
            <p:nvPr/>
          </p:nvGrpSpPr>
          <p:grpSpPr bwMode="auto">
            <a:xfrm>
              <a:off x="184" y="3250"/>
              <a:ext cx="228" cy="271"/>
              <a:chOff x="174" y="3385"/>
              <a:chExt cx="228" cy="271"/>
            </a:xfrm>
          </p:grpSpPr>
          <p:sp>
            <p:nvSpPr>
              <p:cNvPr id="32790" name="Line 22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791" name="Line 23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792" name="Line 24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2793" name="Group 25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32794" name="Line 26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795" name="Line 27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2796" name="Line 28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2797" name="Oval 29"/>
            <p:cNvSpPr>
              <a:spLocks noChangeArrowheads="1"/>
            </p:cNvSpPr>
            <p:nvPr/>
          </p:nvSpPr>
          <p:spPr bwMode="auto">
            <a:xfrm>
              <a:off x="252" y="14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322" y="2759"/>
              <a:ext cx="136" cy="272"/>
            </a:xfrm>
            <a:prstGeom prst="rect">
              <a:avLst/>
            </a:prstGeom>
            <a:noFill/>
            <a:ln w="19050">
              <a:solidFill>
                <a:srgbClr val="000C1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0" y="2623"/>
              <a:ext cx="635" cy="635"/>
            </a:xfrm>
            <a:prstGeom prst="rect">
              <a:avLst/>
            </a:prstGeom>
            <a:noFill/>
            <a:ln w="19050">
              <a:solidFill>
                <a:srgbClr val="000C18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2345" y="1162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2391" y="1480"/>
              <a:ext cx="249" cy="1641"/>
            </a:xfrm>
            <a:custGeom>
              <a:avLst/>
              <a:gdLst>
                <a:gd name="T0" fmla="*/ 0 w 227"/>
                <a:gd name="T1" fmla="*/ 1089 h 1134"/>
                <a:gd name="T2" fmla="*/ 0 w 227"/>
                <a:gd name="T3" fmla="*/ 1134 h 1134"/>
                <a:gd name="T4" fmla="*/ 227 w 227"/>
                <a:gd name="T5" fmla="*/ 1134 h 1134"/>
                <a:gd name="T6" fmla="*/ 227 w 227"/>
                <a:gd name="T7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134">
                  <a:moveTo>
                    <a:pt x="0" y="1089"/>
                  </a:moveTo>
                  <a:lnTo>
                    <a:pt x="0" y="1134"/>
                  </a:lnTo>
                  <a:lnTo>
                    <a:pt x="227" y="1134"/>
                  </a:lnTo>
                  <a:lnTo>
                    <a:pt x="227" y="0"/>
                  </a:lnTo>
                </a:path>
              </a:pathLst>
            </a:custGeom>
            <a:noFill/>
            <a:ln w="1905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804" name="Rectangle 36"/>
            <p:cNvSpPr>
              <a:spLocks noChangeArrowheads="1"/>
            </p:cNvSpPr>
            <p:nvPr/>
          </p:nvSpPr>
          <p:spPr bwMode="auto">
            <a:xfrm>
              <a:off x="1030" y="1126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2805" name="Rectangle 37"/>
            <p:cNvSpPr>
              <a:spLocks noChangeArrowheads="1"/>
            </p:cNvSpPr>
            <p:nvPr/>
          </p:nvSpPr>
          <p:spPr bwMode="auto">
            <a:xfrm rot="5400000">
              <a:off x="2186" y="2033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2824" name="Oval 56" descr="Široký šikmo nahoru"/>
            <p:cNvSpPr>
              <a:spLocks noChangeArrowheads="1"/>
            </p:cNvSpPr>
            <p:nvPr/>
          </p:nvSpPr>
          <p:spPr bwMode="auto">
            <a:xfrm>
              <a:off x="2594" y="2432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825" name="Freeform 57"/>
            <p:cNvSpPr>
              <a:spLocks/>
            </p:cNvSpPr>
            <p:nvPr/>
          </p:nvSpPr>
          <p:spPr bwMode="auto">
            <a:xfrm>
              <a:off x="2663" y="2478"/>
              <a:ext cx="182" cy="136"/>
            </a:xfrm>
            <a:custGeom>
              <a:avLst/>
              <a:gdLst>
                <a:gd name="T0" fmla="*/ 0 w 182"/>
                <a:gd name="T1" fmla="*/ 0 h 136"/>
                <a:gd name="T2" fmla="*/ 182 w 182"/>
                <a:gd name="T3" fmla="*/ 0 h 136"/>
                <a:gd name="T4" fmla="*/ 182 w 182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136">
                  <a:moveTo>
                    <a:pt x="0" y="0"/>
                  </a:moveTo>
                  <a:lnTo>
                    <a:pt x="182" y="0"/>
                  </a:lnTo>
                  <a:lnTo>
                    <a:pt x="182" y="136"/>
                  </a:lnTo>
                </a:path>
              </a:pathLst>
            </a:custGeom>
            <a:noFill/>
            <a:ln w="1905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8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8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8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2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2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2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68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2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2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2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2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2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2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806" grpId="0" animBg="1"/>
      <p:bldP spid="32808" grpId="0"/>
      <p:bldP spid="32812" grpId="0" build="allAtOnce" animBg="1"/>
      <p:bldP spid="32813" grpId="0" animBg="1"/>
      <p:bldP spid="32815" grpId="0" animBg="1"/>
      <p:bldP spid="32815" grpId="1" animBg="1"/>
      <p:bldP spid="32816" grpId="0" animBg="1"/>
      <p:bldP spid="32817" grpId="0" animBg="1"/>
      <p:bldP spid="32817" grpId="1" animBg="1"/>
      <p:bldP spid="32818" grpId="0" animBg="1"/>
      <p:bldP spid="32818" grpId="1" animBg="1"/>
      <p:bldP spid="32819" grpId="0" animBg="1"/>
      <p:bldP spid="32819" grpId="1" animBg="1"/>
      <p:bldP spid="32820" grpId="0" animBg="1"/>
      <p:bldP spid="32820" grpId="1" animBg="1"/>
      <p:bldP spid="32821" grpId="0" animBg="1"/>
      <p:bldP spid="32821" grpId="1" animBg="1"/>
      <p:bldP spid="32822" grpId="0" animBg="1"/>
      <p:bldP spid="32823" grpId="0" animBg="1"/>
      <p:bldP spid="32823" grpId="1" animBg="1"/>
      <p:bldP spid="328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229600" cy="720725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Úvodní část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1220559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Ochrana </a:t>
            </a:r>
            <a:r>
              <a:rPr lang="cs-CZ" altLang="cs-CZ" sz="24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je nezávislá na základní izolaci a působí</a:t>
            </a: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, jestliže je základní ochrana narušena a přesto nesmí dojít k úrazu elektrickým proudem.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2733888"/>
            <a:ext cx="87852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cs-CZ" altLang="cs-CZ" sz="2000" b="1" i="1" baseline="0" dirty="0" smtClean="0">
                <a:solidFill>
                  <a:srgbClr val="000C18"/>
                </a:solidFill>
              </a:rPr>
              <a:t>Například </a:t>
            </a:r>
            <a:r>
              <a:rPr lang="cs-CZ" altLang="cs-CZ" sz="2000" b="1" i="1" baseline="0" dirty="0">
                <a:solidFill>
                  <a:srgbClr val="000C18"/>
                </a:solidFill>
              </a:rPr>
              <a:t>při normálním, bezporuchovém provozu na vodivé kostře spotřebiče není </a:t>
            </a:r>
            <a:r>
              <a:rPr lang="cs-CZ" altLang="cs-CZ" sz="2000" b="1" i="1" baseline="0" dirty="0" smtClean="0">
                <a:solidFill>
                  <a:srgbClr val="000C18"/>
                </a:solidFill>
              </a:rPr>
              <a:t>napětí </a:t>
            </a:r>
            <a:r>
              <a:rPr lang="cs-CZ" altLang="cs-CZ" sz="2000" b="1" i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 i="1" baseline="0" dirty="0" smtClean="0">
                <a:solidFill>
                  <a:srgbClr val="000C18"/>
                </a:solidFill>
              </a:rPr>
              <a:t>při </a:t>
            </a:r>
            <a:r>
              <a:rPr lang="cs-CZ" altLang="cs-CZ" sz="2000" b="1" i="1" baseline="0" dirty="0">
                <a:solidFill>
                  <a:srgbClr val="000C18"/>
                </a:solidFill>
              </a:rPr>
              <a:t>poškození základní izolace se na povrchu zařízení může objevit napětí, což se ale nemusí projevit na </a:t>
            </a:r>
            <a:r>
              <a:rPr lang="cs-CZ" altLang="cs-CZ" sz="2000" b="1" i="1" baseline="0" dirty="0" smtClean="0">
                <a:solidFill>
                  <a:srgbClr val="000C18"/>
                </a:solidFill>
              </a:rPr>
              <a:t>chodu </a:t>
            </a:r>
            <a:r>
              <a:rPr lang="cs-CZ" altLang="cs-CZ" sz="2000" b="1" i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 i="1" baseline="0" dirty="0" smtClean="0">
                <a:solidFill>
                  <a:srgbClr val="000C18"/>
                </a:solidFill>
              </a:rPr>
              <a:t>přestože </a:t>
            </a:r>
            <a:r>
              <a:rPr lang="cs-CZ" altLang="cs-CZ" sz="2000" b="1" i="1" baseline="0" dirty="0">
                <a:solidFill>
                  <a:srgbClr val="000C18"/>
                </a:solidFill>
              </a:rPr>
              <a:t>může zařízení normálně pracovat, stává se životu nebezpečné.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79263" y="4822120"/>
            <a:ext cx="87852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i="1" baseline="0" dirty="0">
                <a:solidFill>
                  <a:srgbClr val="000C18"/>
                </a:solidFill>
                <a:latin typeface="Arial" panose="020B0604020202020204" pitchFamily="34" charset="0"/>
              </a:rPr>
              <a:t>V ČR je ročně registrováno několik smrtelných úrazů elektrickým proudem, které jsou zaviněny průrazem na kostru a nedostatečnou ochranou.</a:t>
            </a:r>
            <a:r>
              <a:rPr lang="cs-CZ" altLang="cs-CZ" sz="2400" b="1" i="1" baseline="0" dirty="0">
                <a:solidFill>
                  <a:srgbClr val="000C18"/>
                </a:solidFill>
              </a:rPr>
              <a:t> </a:t>
            </a:r>
          </a:p>
          <a:p>
            <a:pPr algn="ctr"/>
            <a:r>
              <a:rPr lang="cs-CZ" altLang="cs-CZ" sz="2800" b="1" i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Důvodem je většinou neodborný zásah uživatele.</a:t>
            </a:r>
            <a:r>
              <a:rPr lang="cs-CZ" altLang="cs-CZ" sz="2400" b="1" i="1" baseline="0" dirty="0">
                <a:solidFill>
                  <a:srgbClr val="000C18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sz="42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TN-C zapojení obvodů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284663" y="5300663"/>
            <a:ext cx="1008062" cy="863600"/>
            <a:chOff x="2699" y="3339"/>
            <a:chExt cx="635" cy="544"/>
          </a:xfrm>
        </p:grpSpPr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22" y="3430"/>
              <a:ext cx="136" cy="272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2699" y="3339"/>
              <a:ext cx="635" cy="544"/>
            </a:xfrm>
            <a:prstGeom prst="rect">
              <a:avLst/>
            </a:prstGeom>
            <a:noFill/>
            <a:ln w="19050">
              <a:solidFill>
                <a:srgbClr val="000C18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3912" name="Group 120"/>
          <p:cNvGrpSpPr>
            <a:grpSpLocks/>
          </p:cNvGrpSpPr>
          <p:nvPr/>
        </p:nvGrpSpPr>
        <p:grpSpPr bwMode="auto">
          <a:xfrm>
            <a:off x="323850" y="1341438"/>
            <a:ext cx="8640763" cy="4738687"/>
            <a:chOff x="204" y="845"/>
            <a:chExt cx="5443" cy="2985"/>
          </a:xfrm>
        </p:grpSpPr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V="1">
              <a:off x="318" y="981"/>
              <a:ext cx="0" cy="499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907" y="1505"/>
              <a:ext cx="4332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906" y="981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906" y="1253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272" y="1450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362" y="1790"/>
              <a:ext cx="4877" cy="0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3805" name="Group 13"/>
            <p:cNvGrpSpPr>
              <a:grpSpLocks/>
            </p:cNvGrpSpPr>
            <p:nvPr/>
          </p:nvGrpSpPr>
          <p:grpSpPr bwMode="auto">
            <a:xfrm>
              <a:off x="318" y="1426"/>
              <a:ext cx="589" cy="91"/>
              <a:chOff x="431" y="1298"/>
              <a:chExt cx="589" cy="91"/>
            </a:xfrm>
          </p:grpSpPr>
          <p:sp>
            <p:nvSpPr>
              <p:cNvPr id="33806" name="Arc 14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7" name="Arc 15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8" name="Arc 16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9" name="Line 17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318" y="1505"/>
              <a:ext cx="0" cy="2054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3811" name="Group 19"/>
            <p:cNvGrpSpPr>
              <a:grpSpLocks/>
            </p:cNvGrpSpPr>
            <p:nvPr/>
          </p:nvGrpSpPr>
          <p:grpSpPr bwMode="auto">
            <a:xfrm>
              <a:off x="204" y="3559"/>
              <a:ext cx="228" cy="271"/>
              <a:chOff x="174" y="3385"/>
              <a:chExt cx="228" cy="271"/>
            </a:xfrm>
          </p:grpSpPr>
          <p:sp>
            <p:nvSpPr>
              <p:cNvPr id="33812" name="Line 20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3" name="Line 21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4" name="Line 22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3815" name="Group 23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3818" name="Line 26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3819" name="Oval 27"/>
            <p:cNvSpPr>
              <a:spLocks noChangeArrowheads="1"/>
            </p:cNvSpPr>
            <p:nvPr/>
          </p:nvSpPr>
          <p:spPr bwMode="auto">
            <a:xfrm>
              <a:off x="272" y="1744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284" y="84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L</a:t>
              </a:r>
              <a:r>
                <a:rPr lang="cs-CZ" altLang="cs-CZ" dirty="0">
                  <a:solidFill>
                    <a:srgbClr val="000C18"/>
                  </a:solidFill>
                </a:rPr>
                <a:t>1</a:t>
              </a:r>
            </a:p>
          </p:txBody>
        </p:sp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5284" y="1661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PEN</a:t>
              </a:r>
            </a:p>
          </p:txBody>
        </p:sp>
        <p:grpSp>
          <p:nvGrpSpPr>
            <p:cNvPr id="33822" name="Group 30"/>
            <p:cNvGrpSpPr>
              <a:grpSpLocks/>
            </p:cNvGrpSpPr>
            <p:nvPr/>
          </p:nvGrpSpPr>
          <p:grpSpPr bwMode="auto">
            <a:xfrm>
              <a:off x="318" y="1162"/>
              <a:ext cx="589" cy="91"/>
              <a:chOff x="431" y="1298"/>
              <a:chExt cx="589" cy="91"/>
            </a:xfrm>
          </p:grpSpPr>
          <p:sp>
            <p:nvSpPr>
              <p:cNvPr id="33823" name="Arc 31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4" name="Arc 32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5" name="Arc 33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827" name="Group 35"/>
            <p:cNvGrpSpPr>
              <a:grpSpLocks/>
            </p:cNvGrpSpPr>
            <p:nvPr/>
          </p:nvGrpSpPr>
          <p:grpSpPr bwMode="auto">
            <a:xfrm>
              <a:off x="318" y="890"/>
              <a:ext cx="589" cy="91"/>
              <a:chOff x="431" y="1298"/>
              <a:chExt cx="589" cy="91"/>
            </a:xfrm>
          </p:grpSpPr>
          <p:sp>
            <p:nvSpPr>
              <p:cNvPr id="33828" name="Arc 36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29" name="Arc 37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0" name="Arc 38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31" name="Line 39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72" y="1201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33" name="Rectangle 41"/>
            <p:cNvSpPr>
              <a:spLocks noChangeArrowheads="1"/>
            </p:cNvSpPr>
            <p:nvPr/>
          </p:nvSpPr>
          <p:spPr bwMode="auto">
            <a:xfrm>
              <a:off x="1066" y="911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1066" y="1185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35" name="Rectangle 43"/>
            <p:cNvSpPr>
              <a:spLocks noChangeArrowheads="1"/>
            </p:cNvSpPr>
            <p:nvPr/>
          </p:nvSpPr>
          <p:spPr bwMode="auto">
            <a:xfrm>
              <a:off x="1066" y="1450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38" name="Text Box 46"/>
            <p:cNvSpPr txBox="1">
              <a:spLocks noChangeArrowheads="1"/>
            </p:cNvSpPr>
            <p:nvPr/>
          </p:nvSpPr>
          <p:spPr bwMode="auto">
            <a:xfrm>
              <a:off x="5284" y="138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3</a:t>
              </a:r>
            </a:p>
          </p:txBody>
        </p:sp>
        <p:sp>
          <p:nvSpPr>
            <p:cNvPr id="33839" name="Text Box 47"/>
            <p:cNvSpPr txBox="1">
              <a:spLocks noChangeArrowheads="1"/>
            </p:cNvSpPr>
            <p:nvPr/>
          </p:nvSpPr>
          <p:spPr bwMode="auto">
            <a:xfrm>
              <a:off x="5284" y="1117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2</a:t>
              </a:r>
            </a:p>
          </p:txBody>
        </p: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2555875" y="4076700"/>
            <a:ext cx="936625" cy="936625"/>
            <a:chOff x="2018" y="3113"/>
            <a:chExt cx="590" cy="590"/>
          </a:xfrm>
        </p:grpSpPr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018" y="3113"/>
              <a:ext cx="590" cy="590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130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403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2267" y="3249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33854" name="Group 62"/>
          <p:cNvGrpSpPr>
            <a:grpSpLocks/>
          </p:cNvGrpSpPr>
          <p:nvPr/>
        </p:nvGrpSpPr>
        <p:grpSpPr bwMode="auto">
          <a:xfrm>
            <a:off x="2555875" y="5229225"/>
            <a:ext cx="936625" cy="979488"/>
            <a:chOff x="1610" y="3294"/>
            <a:chExt cx="590" cy="617"/>
          </a:xfrm>
        </p:grpSpPr>
        <p:sp>
          <p:nvSpPr>
            <p:cNvPr id="33855" name="Line 63"/>
            <p:cNvSpPr>
              <a:spLocks noChangeShapeType="1"/>
            </p:cNvSpPr>
            <p:nvPr/>
          </p:nvSpPr>
          <p:spPr bwMode="auto">
            <a:xfrm>
              <a:off x="1610" y="3412"/>
              <a:ext cx="590" cy="0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56" name="Line 64"/>
            <p:cNvSpPr>
              <a:spLocks noChangeShapeType="1"/>
            </p:cNvSpPr>
            <p:nvPr/>
          </p:nvSpPr>
          <p:spPr bwMode="auto">
            <a:xfrm>
              <a:off x="1610" y="3412"/>
              <a:ext cx="0" cy="363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57" name="Line 65"/>
            <p:cNvSpPr>
              <a:spLocks noChangeShapeType="1"/>
            </p:cNvSpPr>
            <p:nvPr/>
          </p:nvSpPr>
          <p:spPr bwMode="auto">
            <a:xfrm>
              <a:off x="2200" y="3412"/>
              <a:ext cx="0" cy="363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58" name="Freeform 66"/>
            <p:cNvSpPr>
              <a:spLocks/>
            </p:cNvSpPr>
            <p:nvPr/>
          </p:nvSpPr>
          <p:spPr bwMode="auto">
            <a:xfrm>
              <a:off x="1610" y="3775"/>
              <a:ext cx="590" cy="136"/>
            </a:xfrm>
            <a:custGeom>
              <a:avLst/>
              <a:gdLst>
                <a:gd name="T0" fmla="*/ 0 w 590"/>
                <a:gd name="T1" fmla="*/ 0 h 136"/>
                <a:gd name="T2" fmla="*/ 272 w 590"/>
                <a:gd name="T3" fmla="*/ 136 h 136"/>
                <a:gd name="T4" fmla="*/ 590 w 590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36">
                  <a:moveTo>
                    <a:pt x="0" y="0"/>
                  </a:moveTo>
                  <a:cubicBezTo>
                    <a:pt x="87" y="68"/>
                    <a:pt x="174" y="136"/>
                    <a:pt x="272" y="136"/>
                  </a:cubicBezTo>
                  <a:cubicBezTo>
                    <a:pt x="370" y="136"/>
                    <a:pt x="480" y="68"/>
                    <a:pt x="590" y="0"/>
                  </a:cubicBezTo>
                </a:path>
              </a:pathLst>
            </a:custGeom>
            <a:noFill/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59" name="Freeform 67"/>
            <p:cNvSpPr>
              <a:spLocks noChangeAspect="1"/>
            </p:cNvSpPr>
            <p:nvPr/>
          </p:nvSpPr>
          <p:spPr bwMode="auto">
            <a:xfrm>
              <a:off x="1732" y="3294"/>
              <a:ext cx="59" cy="118"/>
            </a:xfrm>
            <a:custGeom>
              <a:avLst/>
              <a:gdLst>
                <a:gd name="T0" fmla="*/ 0 w 91"/>
                <a:gd name="T1" fmla="*/ 181 h 181"/>
                <a:gd name="T2" fmla="*/ 0 w 91"/>
                <a:gd name="T3" fmla="*/ 0 h 181"/>
                <a:gd name="T4" fmla="*/ 91 w 91"/>
                <a:gd name="T5" fmla="*/ 0 h 181"/>
                <a:gd name="T6" fmla="*/ 91 w 9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181"/>
                  </a:lnTo>
                </a:path>
              </a:pathLst>
            </a:custGeom>
            <a:noFill/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60" name="Freeform 68"/>
            <p:cNvSpPr>
              <a:spLocks noChangeAspect="1"/>
            </p:cNvSpPr>
            <p:nvPr/>
          </p:nvSpPr>
          <p:spPr bwMode="auto">
            <a:xfrm>
              <a:off x="2005" y="3294"/>
              <a:ext cx="59" cy="118"/>
            </a:xfrm>
            <a:custGeom>
              <a:avLst/>
              <a:gdLst>
                <a:gd name="T0" fmla="*/ 0 w 91"/>
                <a:gd name="T1" fmla="*/ 181 h 181"/>
                <a:gd name="T2" fmla="*/ 0 w 91"/>
                <a:gd name="T3" fmla="*/ 0 h 181"/>
                <a:gd name="T4" fmla="*/ 91 w 91"/>
                <a:gd name="T5" fmla="*/ 0 h 181"/>
                <a:gd name="T6" fmla="*/ 91 w 9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181"/>
                  </a:lnTo>
                </a:path>
              </a:pathLst>
            </a:custGeom>
            <a:noFill/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61" name="Freeform 69"/>
            <p:cNvSpPr>
              <a:spLocks noChangeAspect="1"/>
            </p:cNvSpPr>
            <p:nvPr/>
          </p:nvSpPr>
          <p:spPr bwMode="auto">
            <a:xfrm rot="10800000">
              <a:off x="1868" y="3416"/>
              <a:ext cx="59" cy="118"/>
            </a:xfrm>
            <a:custGeom>
              <a:avLst/>
              <a:gdLst>
                <a:gd name="T0" fmla="*/ 0 w 91"/>
                <a:gd name="T1" fmla="*/ 181 h 181"/>
                <a:gd name="T2" fmla="*/ 0 w 91"/>
                <a:gd name="T3" fmla="*/ 0 h 181"/>
                <a:gd name="T4" fmla="*/ 91 w 91"/>
                <a:gd name="T5" fmla="*/ 0 h 181"/>
                <a:gd name="T6" fmla="*/ 91 w 9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81">
                  <a:moveTo>
                    <a:pt x="0" y="181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181"/>
                  </a:lnTo>
                </a:path>
              </a:pathLst>
            </a:custGeom>
            <a:solidFill>
              <a:srgbClr val="000C18"/>
            </a:solidFill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3862" name="Group 70"/>
          <p:cNvGrpSpPr>
            <a:grpSpLocks/>
          </p:cNvGrpSpPr>
          <p:nvPr/>
        </p:nvGrpSpPr>
        <p:grpSpPr bwMode="auto">
          <a:xfrm>
            <a:off x="2806700" y="5397500"/>
            <a:ext cx="431800" cy="1090613"/>
            <a:chOff x="1768" y="3400"/>
            <a:chExt cx="272" cy="687"/>
          </a:xfrm>
        </p:grpSpPr>
        <p:sp>
          <p:nvSpPr>
            <p:cNvPr id="33863" name="Line 71"/>
            <p:cNvSpPr>
              <a:spLocks noChangeShapeType="1"/>
            </p:cNvSpPr>
            <p:nvPr/>
          </p:nvSpPr>
          <p:spPr bwMode="auto">
            <a:xfrm>
              <a:off x="1768" y="3400"/>
              <a:ext cx="0" cy="68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64" name="Line 72"/>
            <p:cNvSpPr>
              <a:spLocks noChangeShapeType="1"/>
            </p:cNvSpPr>
            <p:nvPr/>
          </p:nvSpPr>
          <p:spPr bwMode="auto">
            <a:xfrm>
              <a:off x="1904" y="3536"/>
              <a:ext cx="0" cy="529"/>
            </a:xfrm>
            <a:prstGeom prst="line">
              <a:avLst/>
            </a:prstGeom>
            <a:noFill/>
            <a:ln w="38100">
              <a:pattFill prst="wdDn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65" name="Line 73"/>
            <p:cNvSpPr>
              <a:spLocks noChangeShapeType="1"/>
            </p:cNvSpPr>
            <p:nvPr/>
          </p:nvSpPr>
          <p:spPr bwMode="auto">
            <a:xfrm>
              <a:off x="2040" y="3407"/>
              <a:ext cx="0" cy="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3919" name="Group 127"/>
          <p:cNvGrpSpPr>
            <a:grpSpLocks/>
          </p:cNvGrpSpPr>
          <p:nvPr/>
        </p:nvGrpSpPr>
        <p:grpSpPr bwMode="auto">
          <a:xfrm>
            <a:off x="4284663" y="2309813"/>
            <a:ext cx="719137" cy="3711575"/>
            <a:chOff x="2699" y="1455"/>
            <a:chExt cx="453" cy="2338"/>
          </a:xfrm>
        </p:grpSpPr>
        <p:sp>
          <p:nvSpPr>
            <p:cNvPr id="33867" name="Line 75"/>
            <p:cNvSpPr>
              <a:spLocks noChangeShapeType="1"/>
            </p:cNvSpPr>
            <p:nvPr/>
          </p:nvSpPr>
          <p:spPr bwMode="auto">
            <a:xfrm flipV="1">
              <a:off x="2879" y="3113"/>
              <a:ext cx="7" cy="31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868" name="Oval 76"/>
            <p:cNvSpPr>
              <a:spLocks noChangeArrowheads="1"/>
            </p:cNvSpPr>
            <p:nvPr/>
          </p:nvSpPr>
          <p:spPr bwMode="auto">
            <a:xfrm>
              <a:off x="2835" y="3022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69" name="Freeform 77"/>
            <p:cNvSpPr>
              <a:spLocks/>
            </p:cNvSpPr>
            <p:nvPr/>
          </p:nvSpPr>
          <p:spPr bwMode="auto">
            <a:xfrm>
              <a:off x="2880" y="1797"/>
              <a:ext cx="227" cy="1996"/>
            </a:xfrm>
            <a:custGeom>
              <a:avLst/>
              <a:gdLst>
                <a:gd name="T0" fmla="*/ 0 w 227"/>
                <a:gd name="T1" fmla="*/ 1089 h 1134"/>
                <a:gd name="T2" fmla="*/ 0 w 227"/>
                <a:gd name="T3" fmla="*/ 1134 h 1134"/>
                <a:gd name="T4" fmla="*/ 227 w 227"/>
                <a:gd name="T5" fmla="*/ 1134 h 1134"/>
                <a:gd name="T6" fmla="*/ 227 w 227"/>
                <a:gd name="T7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134">
                  <a:moveTo>
                    <a:pt x="0" y="1089"/>
                  </a:moveTo>
                  <a:lnTo>
                    <a:pt x="0" y="1134"/>
                  </a:lnTo>
                  <a:lnTo>
                    <a:pt x="227" y="1134"/>
                  </a:lnTo>
                  <a:lnTo>
                    <a:pt x="227" y="0"/>
                  </a:lnTo>
                </a:path>
              </a:pathLst>
            </a:cu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870" name="Line 78"/>
            <p:cNvSpPr>
              <a:spLocks noChangeShapeType="1"/>
            </p:cNvSpPr>
            <p:nvPr/>
          </p:nvSpPr>
          <p:spPr bwMode="auto">
            <a:xfrm flipH="1" flipV="1">
              <a:off x="2699" y="2886"/>
              <a:ext cx="181" cy="181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71" name="Line 79"/>
            <p:cNvSpPr>
              <a:spLocks noChangeShapeType="1"/>
            </p:cNvSpPr>
            <p:nvPr/>
          </p:nvSpPr>
          <p:spPr bwMode="auto">
            <a:xfrm>
              <a:off x="2880" y="1525"/>
              <a:ext cx="0" cy="1315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72" name="Oval 80"/>
            <p:cNvSpPr>
              <a:spLocks noChangeArrowheads="1"/>
            </p:cNvSpPr>
            <p:nvPr/>
          </p:nvSpPr>
          <p:spPr bwMode="auto">
            <a:xfrm>
              <a:off x="2834" y="145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73" name="Rectangle 81"/>
            <p:cNvSpPr>
              <a:spLocks noChangeArrowheads="1"/>
            </p:cNvSpPr>
            <p:nvPr/>
          </p:nvSpPr>
          <p:spPr bwMode="auto">
            <a:xfrm>
              <a:off x="2811" y="2251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75" name="Oval 83" descr="Široký šikmo nahoru"/>
            <p:cNvSpPr>
              <a:spLocks noChangeArrowheads="1"/>
            </p:cNvSpPr>
            <p:nvPr/>
          </p:nvSpPr>
          <p:spPr bwMode="auto">
            <a:xfrm>
              <a:off x="3061" y="3294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76" name="Oval 84" descr="Široký šikmo nahoru"/>
            <p:cNvSpPr>
              <a:spLocks noChangeArrowheads="1"/>
            </p:cNvSpPr>
            <p:nvPr/>
          </p:nvSpPr>
          <p:spPr bwMode="auto">
            <a:xfrm>
              <a:off x="3061" y="1752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3878" name="Oval 86"/>
          <p:cNvSpPr>
            <a:spLocks noChangeArrowheads="1"/>
          </p:cNvSpPr>
          <p:nvPr/>
        </p:nvSpPr>
        <p:spPr bwMode="auto">
          <a:xfrm>
            <a:off x="6227763" y="5229225"/>
            <a:ext cx="936625" cy="936625"/>
          </a:xfrm>
          <a:prstGeom prst="ellipse">
            <a:avLst/>
          </a:prstGeom>
          <a:noFill/>
          <a:ln w="31750">
            <a:solidFill>
              <a:srgbClr val="000C18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grpSp>
        <p:nvGrpSpPr>
          <p:cNvPr id="33918" name="Group 126"/>
          <p:cNvGrpSpPr>
            <a:grpSpLocks/>
          </p:cNvGrpSpPr>
          <p:nvPr/>
        </p:nvGrpSpPr>
        <p:grpSpPr bwMode="auto">
          <a:xfrm>
            <a:off x="6084888" y="1484313"/>
            <a:ext cx="1619250" cy="4033837"/>
            <a:chOff x="3833" y="935"/>
            <a:chExt cx="1020" cy="2541"/>
          </a:xfrm>
        </p:grpSpPr>
        <p:sp>
          <p:nvSpPr>
            <p:cNvPr id="33880" name="Line 88"/>
            <p:cNvSpPr>
              <a:spLocks noChangeShapeType="1"/>
            </p:cNvSpPr>
            <p:nvPr/>
          </p:nvSpPr>
          <p:spPr bwMode="auto">
            <a:xfrm flipV="1">
              <a:off x="4468" y="1525"/>
              <a:ext cx="0" cy="1225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81" name="Rectangle 89"/>
            <p:cNvSpPr>
              <a:spLocks noChangeArrowheads="1"/>
            </p:cNvSpPr>
            <p:nvPr/>
          </p:nvSpPr>
          <p:spPr bwMode="auto">
            <a:xfrm>
              <a:off x="3901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82" name="Rectangle 90"/>
            <p:cNvSpPr>
              <a:spLocks noChangeArrowheads="1"/>
            </p:cNvSpPr>
            <p:nvPr/>
          </p:nvSpPr>
          <p:spPr bwMode="auto">
            <a:xfrm>
              <a:off x="4149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883" name="Rectangle 91"/>
            <p:cNvSpPr>
              <a:spLocks noChangeArrowheads="1"/>
            </p:cNvSpPr>
            <p:nvPr/>
          </p:nvSpPr>
          <p:spPr bwMode="auto">
            <a:xfrm>
              <a:off x="4397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33884" name="Group 92"/>
            <p:cNvGrpSpPr>
              <a:grpSpLocks/>
            </p:cNvGrpSpPr>
            <p:nvPr/>
          </p:nvGrpSpPr>
          <p:grpSpPr bwMode="auto">
            <a:xfrm>
              <a:off x="3833" y="2750"/>
              <a:ext cx="182" cy="272"/>
              <a:chOff x="3878" y="2886"/>
              <a:chExt cx="182" cy="272"/>
            </a:xfrm>
          </p:grpSpPr>
          <p:sp>
            <p:nvSpPr>
              <p:cNvPr id="33885" name="Oval 93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3887" name="Group 95"/>
            <p:cNvGrpSpPr>
              <a:grpSpLocks/>
            </p:cNvGrpSpPr>
            <p:nvPr/>
          </p:nvGrpSpPr>
          <p:grpSpPr bwMode="auto">
            <a:xfrm>
              <a:off x="4080" y="2750"/>
              <a:ext cx="182" cy="272"/>
              <a:chOff x="3878" y="2886"/>
              <a:chExt cx="182" cy="272"/>
            </a:xfrm>
          </p:grpSpPr>
          <p:sp>
            <p:nvSpPr>
              <p:cNvPr id="33888" name="Oval 96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89" name="Line 97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3890" name="Group 98"/>
            <p:cNvGrpSpPr>
              <a:grpSpLocks/>
            </p:cNvGrpSpPr>
            <p:nvPr/>
          </p:nvGrpSpPr>
          <p:grpSpPr bwMode="auto">
            <a:xfrm>
              <a:off x="4332" y="2750"/>
              <a:ext cx="182" cy="272"/>
              <a:chOff x="3878" y="2886"/>
              <a:chExt cx="182" cy="272"/>
            </a:xfrm>
          </p:grpSpPr>
          <p:sp>
            <p:nvSpPr>
              <p:cNvPr id="33891" name="Oval 99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33893" name="Line 101"/>
            <p:cNvSpPr>
              <a:spLocks noChangeShapeType="1"/>
            </p:cNvSpPr>
            <p:nvPr/>
          </p:nvSpPr>
          <p:spPr bwMode="auto">
            <a:xfrm>
              <a:off x="4218" y="3022"/>
              <a:ext cx="0" cy="27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94" name="Freeform 102"/>
            <p:cNvSpPr>
              <a:spLocks/>
            </p:cNvSpPr>
            <p:nvPr/>
          </p:nvSpPr>
          <p:spPr bwMode="auto">
            <a:xfrm>
              <a:off x="3969" y="3022"/>
              <a:ext cx="90" cy="317"/>
            </a:xfrm>
            <a:custGeom>
              <a:avLst/>
              <a:gdLst>
                <a:gd name="T0" fmla="*/ 0 w 90"/>
                <a:gd name="T1" fmla="*/ 0 h 317"/>
                <a:gd name="T2" fmla="*/ 0 w 90"/>
                <a:gd name="T3" fmla="*/ 181 h 317"/>
                <a:gd name="T4" fmla="*/ 90 w 90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17">
                  <a:moveTo>
                    <a:pt x="0" y="0"/>
                  </a:moveTo>
                  <a:lnTo>
                    <a:pt x="0" y="181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95" name="Freeform 103"/>
            <p:cNvSpPr>
              <a:spLocks/>
            </p:cNvSpPr>
            <p:nvPr/>
          </p:nvSpPr>
          <p:spPr bwMode="auto">
            <a:xfrm>
              <a:off x="4377" y="2976"/>
              <a:ext cx="91" cy="363"/>
            </a:xfrm>
            <a:custGeom>
              <a:avLst/>
              <a:gdLst>
                <a:gd name="T0" fmla="*/ 91 w 91"/>
                <a:gd name="T1" fmla="*/ 0 h 363"/>
                <a:gd name="T2" fmla="*/ 91 w 91"/>
                <a:gd name="T3" fmla="*/ 181 h 363"/>
                <a:gd name="T4" fmla="*/ 0 w 91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63">
                  <a:moveTo>
                    <a:pt x="91" y="0"/>
                  </a:moveTo>
                  <a:lnTo>
                    <a:pt x="91" y="181"/>
                  </a:lnTo>
                  <a:lnTo>
                    <a:pt x="0" y="363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96" name="Line 104"/>
            <p:cNvSpPr>
              <a:spLocks noChangeShapeType="1"/>
            </p:cNvSpPr>
            <p:nvPr/>
          </p:nvSpPr>
          <p:spPr bwMode="auto">
            <a:xfrm flipV="1">
              <a:off x="3969" y="981"/>
              <a:ext cx="0" cy="1769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97" name="Line 105"/>
            <p:cNvSpPr>
              <a:spLocks noChangeShapeType="1"/>
            </p:cNvSpPr>
            <p:nvPr/>
          </p:nvSpPr>
          <p:spPr bwMode="auto">
            <a:xfrm flipV="1">
              <a:off x="4216" y="1253"/>
              <a:ext cx="0" cy="149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98" name="Oval 106"/>
            <p:cNvSpPr>
              <a:spLocks noChangeArrowheads="1"/>
            </p:cNvSpPr>
            <p:nvPr/>
          </p:nvSpPr>
          <p:spPr bwMode="auto">
            <a:xfrm>
              <a:off x="4173" y="120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99" name="Oval 107"/>
            <p:cNvSpPr>
              <a:spLocks noChangeArrowheads="1"/>
            </p:cNvSpPr>
            <p:nvPr/>
          </p:nvSpPr>
          <p:spPr bwMode="auto">
            <a:xfrm>
              <a:off x="4422" y="145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900" name="Oval 108"/>
            <p:cNvSpPr>
              <a:spLocks noChangeArrowheads="1"/>
            </p:cNvSpPr>
            <p:nvPr/>
          </p:nvSpPr>
          <p:spPr bwMode="auto">
            <a:xfrm>
              <a:off x="3923" y="9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901" name="Freeform 109"/>
            <p:cNvSpPr>
              <a:spLocks/>
            </p:cNvSpPr>
            <p:nvPr/>
          </p:nvSpPr>
          <p:spPr bwMode="auto">
            <a:xfrm>
              <a:off x="4468" y="1752"/>
              <a:ext cx="335" cy="1678"/>
            </a:xfrm>
            <a:custGeom>
              <a:avLst/>
              <a:gdLst>
                <a:gd name="T0" fmla="*/ 272 w 272"/>
                <a:gd name="T1" fmla="*/ 0 h 1361"/>
                <a:gd name="T2" fmla="*/ 272 w 272"/>
                <a:gd name="T3" fmla="*/ 1089 h 1361"/>
                <a:gd name="T4" fmla="*/ 0 w 272"/>
                <a:gd name="T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361">
                  <a:moveTo>
                    <a:pt x="272" y="0"/>
                  </a:moveTo>
                  <a:lnTo>
                    <a:pt x="272" y="1089"/>
                  </a:lnTo>
                  <a:lnTo>
                    <a:pt x="0" y="1361"/>
                  </a:lnTo>
                </a:path>
              </a:pathLst>
            </a:custGeom>
            <a:noFill/>
            <a:ln w="3810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902" name="Oval 110" descr="Široký šikmo nahoru"/>
            <p:cNvSpPr>
              <a:spLocks noChangeArrowheads="1"/>
            </p:cNvSpPr>
            <p:nvPr/>
          </p:nvSpPr>
          <p:spPr bwMode="auto">
            <a:xfrm>
              <a:off x="4762" y="1752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903" name="Oval 111" descr="Široký šikmo nahoru"/>
            <p:cNvSpPr>
              <a:spLocks noChangeArrowheads="1"/>
            </p:cNvSpPr>
            <p:nvPr/>
          </p:nvSpPr>
          <p:spPr bwMode="auto">
            <a:xfrm>
              <a:off x="4422" y="3385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904" name="Line 112"/>
            <p:cNvSpPr>
              <a:spLocks noChangeShapeType="1"/>
            </p:cNvSpPr>
            <p:nvPr/>
          </p:nvSpPr>
          <p:spPr bwMode="auto">
            <a:xfrm>
              <a:off x="3901" y="2863"/>
              <a:ext cx="499" cy="0"/>
            </a:xfrm>
            <a:prstGeom prst="line">
              <a:avLst/>
            </a:prstGeom>
            <a:noFill/>
            <a:ln w="3175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3905" name="Text Box 113"/>
          <p:cNvSpPr txBox="1">
            <a:spLocks noChangeArrowheads="1"/>
          </p:cNvSpPr>
          <p:nvPr/>
        </p:nvSpPr>
        <p:spPr bwMode="auto">
          <a:xfrm>
            <a:off x="611188" y="4076700"/>
            <a:ext cx="1441450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zásuvka</a:t>
            </a:r>
          </a:p>
        </p:txBody>
      </p:sp>
      <p:sp>
        <p:nvSpPr>
          <p:cNvPr id="33906" name="Line 114"/>
          <p:cNvSpPr>
            <a:spLocks noChangeShapeType="1"/>
          </p:cNvSpPr>
          <p:nvPr/>
        </p:nvSpPr>
        <p:spPr bwMode="auto">
          <a:xfrm>
            <a:off x="2051050" y="4292600"/>
            <a:ext cx="43338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3907" name="Text Box 115"/>
          <p:cNvSpPr txBox="1">
            <a:spLocks noChangeArrowheads="1"/>
          </p:cNvSpPr>
          <p:nvPr/>
        </p:nvSpPr>
        <p:spPr bwMode="auto">
          <a:xfrm>
            <a:off x="827088" y="4868863"/>
            <a:ext cx="1441450" cy="1336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zástrčka pro spotřebič 1. třídy</a:t>
            </a:r>
          </a:p>
        </p:txBody>
      </p:sp>
      <p:sp>
        <p:nvSpPr>
          <p:cNvPr id="33908" name="Line 116"/>
          <p:cNvSpPr>
            <a:spLocks noChangeShapeType="1"/>
          </p:cNvSpPr>
          <p:nvPr/>
        </p:nvSpPr>
        <p:spPr bwMode="auto">
          <a:xfrm>
            <a:off x="2268538" y="4941888"/>
            <a:ext cx="2159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3909" name="Text Box 117"/>
          <p:cNvSpPr txBox="1">
            <a:spLocks noChangeArrowheads="1"/>
          </p:cNvSpPr>
          <p:nvPr/>
        </p:nvSpPr>
        <p:spPr bwMode="auto">
          <a:xfrm>
            <a:off x="3492500" y="6308725"/>
            <a:ext cx="2808288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spotřebič 1. třídy</a:t>
            </a:r>
          </a:p>
        </p:txBody>
      </p:sp>
      <p:sp>
        <p:nvSpPr>
          <p:cNvPr id="33910" name="Text Box 118"/>
          <p:cNvSpPr txBox="1">
            <a:spLocks noChangeArrowheads="1"/>
          </p:cNvSpPr>
          <p:nvPr/>
        </p:nvSpPr>
        <p:spPr bwMode="auto">
          <a:xfrm>
            <a:off x="7523163" y="5870575"/>
            <a:ext cx="14414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fázový motor</a:t>
            </a:r>
          </a:p>
        </p:txBody>
      </p:sp>
      <p:sp>
        <p:nvSpPr>
          <p:cNvPr id="33911" name="Line 119"/>
          <p:cNvSpPr>
            <a:spLocks noChangeShapeType="1"/>
          </p:cNvSpPr>
          <p:nvPr/>
        </p:nvSpPr>
        <p:spPr bwMode="auto">
          <a:xfrm flipH="1" flipV="1">
            <a:off x="7235825" y="5805488"/>
            <a:ext cx="2889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3916" name="Group 124"/>
          <p:cNvGrpSpPr>
            <a:grpSpLocks/>
          </p:cNvGrpSpPr>
          <p:nvPr/>
        </p:nvGrpSpPr>
        <p:grpSpPr bwMode="auto">
          <a:xfrm>
            <a:off x="2698750" y="2301875"/>
            <a:ext cx="528638" cy="2351088"/>
            <a:chOff x="1700" y="1450"/>
            <a:chExt cx="333" cy="1481"/>
          </a:xfrm>
        </p:grpSpPr>
        <p:sp>
          <p:nvSpPr>
            <p:cNvPr id="33848" name="Oval 56"/>
            <p:cNvSpPr>
              <a:spLocks noChangeArrowheads="1"/>
            </p:cNvSpPr>
            <p:nvPr/>
          </p:nvSpPr>
          <p:spPr bwMode="auto">
            <a:xfrm>
              <a:off x="1722" y="1450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49" name="Oval 57" descr="Široký šikmo nahoru"/>
            <p:cNvSpPr>
              <a:spLocks noChangeArrowheads="1"/>
            </p:cNvSpPr>
            <p:nvPr/>
          </p:nvSpPr>
          <p:spPr bwMode="auto">
            <a:xfrm>
              <a:off x="1858" y="1752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51" name="Line 59"/>
            <p:cNvSpPr>
              <a:spLocks noChangeShapeType="1"/>
            </p:cNvSpPr>
            <p:nvPr/>
          </p:nvSpPr>
          <p:spPr bwMode="auto">
            <a:xfrm>
              <a:off x="1768" y="1525"/>
              <a:ext cx="0" cy="1361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52" name="Line 60"/>
            <p:cNvSpPr>
              <a:spLocks noChangeShapeType="1"/>
            </p:cNvSpPr>
            <p:nvPr/>
          </p:nvSpPr>
          <p:spPr bwMode="auto">
            <a:xfrm>
              <a:off x="1904" y="1797"/>
              <a:ext cx="0" cy="953"/>
            </a:xfrm>
            <a:prstGeom prst="line">
              <a:avLst/>
            </a:prstGeom>
            <a:noFill/>
            <a:ln w="38100">
              <a:pattFill prst="wdDn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3853" name="Rectangle 61"/>
            <p:cNvSpPr>
              <a:spLocks noChangeArrowheads="1"/>
            </p:cNvSpPr>
            <p:nvPr/>
          </p:nvSpPr>
          <p:spPr bwMode="auto">
            <a:xfrm>
              <a:off x="1700" y="2160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3915" name="Freeform 123"/>
            <p:cNvSpPr>
              <a:spLocks/>
            </p:cNvSpPr>
            <p:nvPr/>
          </p:nvSpPr>
          <p:spPr bwMode="auto">
            <a:xfrm>
              <a:off x="1927" y="2750"/>
              <a:ext cx="106" cy="181"/>
            </a:xfrm>
            <a:custGeom>
              <a:avLst/>
              <a:gdLst>
                <a:gd name="T0" fmla="*/ 0 w 106"/>
                <a:gd name="T1" fmla="*/ 0 h 181"/>
                <a:gd name="T2" fmla="*/ 91 w 106"/>
                <a:gd name="T3" fmla="*/ 45 h 181"/>
                <a:gd name="T4" fmla="*/ 91 w 10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81">
                  <a:moveTo>
                    <a:pt x="0" y="0"/>
                  </a:moveTo>
                  <a:cubicBezTo>
                    <a:pt x="38" y="7"/>
                    <a:pt x="76" y="15"/>
                    <a:pt x="91" y="45"/>
                  </a:cubicBezTo>
                  <a:cubicBezTo>
                    <a:pt x="106" y="75"/>
                    <a:pt x="98" y="128"/>
                    <a:pt x="91" y="181"/>
                  </a:cubicBezTo>
                </a:path>
              </a:pathLst>
            </a:custGeom>
            <a:noFill/>
            <a:ln w="3810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3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3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78" grpId="0" animBg="1"/>
      <p:bldP spid="33905" grpId="0" animBg="1"/>
      <p:bldP spid="33906" grpId="0" animBg="1"/>
      <p:bldP spid="33906" grpId="1" animBg="1"/>
      <p:bldP spid="33907" grpId="0" animBg="1"/>
      <p:bldP spid="33908" grpId="0" animBg="1"/>
      <p:bldP spid="33908" grpId="1" animBg="1"/>
      <p:bldP spid="33909" grpId="0" animBg="1"/>
      <p:bldP spid="33910" grpId="0" animBg="1"/>
      <p:bldP spid="339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785225" cy="703262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Podmínky pro ochranu v sítích TN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4463" y="952988"/>
            <a:ext cx="8820150" cy="57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1325" indent="-441325" defTabSz="182563"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defTabSz="182563"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defTabSz="182563"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2563"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2563"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tabLst>
                <a:tab pos="441325" algn="l"/>
                <a:tab pos="5286375" algn="l"/>
                <a:tab pos="556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</a:rPr>
              <a:t>1.	Uzemnění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ochranného vodiče v rozvodech zajišťuje provozovatel soustavy. Jestliže je to možné je doporučeno, aby byl ochranný vodič spojen se zemí co nejčastěji a při vstupu do budovy (provozovny)</a:t>
            </a:r>
            <a:endParaRPr lang="cs-CZ" altLang="cs-CZ" sz="2000" b="1" baseline="0" dirty="0">
              <a:solidFill>
                <a:srgbClr val="000C18"/>
              </a:solidFill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2.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Vodiče PEN a PE se nesmějí jistit.</a:t>
            </a:r>
          </a:p>
          <a:p>
            <a:pPr>
              <a:spcBef>
                <a:spcPts val="6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3.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Vodiče PEN a PE musí být správně dimenzovány. </a:t>
            </a:r>
          </a:p>
          <a:p>
            <a:pPr>
              <a:spcBef>
                <a:spcPts val="6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4.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Při vypínání se vodiče PEN a PE musí rozpojovat jako poslední a spínat jako první. </a:t>
            </a:r>
          </a:p>
          <a:p>
            <a:pPr>
              <a:spcBef>
                <a:spcPts val="6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5.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</a:t>
            </a:r>
            <a:r>
              <a:rPr lang="cs-CZ" altLang="cs-CZ" sz="19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V zásuvkových </a:t>
            </a:r>
            <a:r>
              <a:rPr lang="cs-CZ" altLang="cs-CZ" sz="19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odvodech,  </a:t>
            </a:r>
            <a:r>
              <a:rPr lang="cs-CZ" altLang="cs-CZ" sz="19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které jsou užívány </a:t>
            </a:r>
            <a:r>
              <a:rPr lang="cs-CZ" altLang="cs-CZ" sz="19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laiky - použití chrániče</a:t>
            </a:r>
          </a:p>
          <a:p>
            <a:pPr>
              <a:spcBef>
                <a:spcPts val="600"/>
              </a:spcBef>
              <a:tabLst>
                <a:tab pos="441325" algn="l"/>
                <a:tab pos="1438275" algn="l"/>
                <a:tab pos="5026025" algn="l"/>
                <a:tab pos="6635750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edice 2 	- 1f a 3f zásuvky do 20 A	-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I</a:t>
            </a:r>
            <a:r>
              <a:rPr lang="cs-CZ" altLang="cs-CZ" sz="2000" b="1" dirty="0">
                <a:solidFill>
                  <a:srgbClr val="000C18"/>
                </a:solidFill>
                <a:sym typeface="Symbol" panose="05050102010706020507" pitchFamily="18" charset="2"/>
              </a:rPr>
              <a:t>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 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30mA	- musí</a:t>
            </a:r>
          </a:p>
          <a:p>
            <a:pPr>
              <a:spcBef>
                <a:spcPts val="600"/>
              </a:spcBef>
              <a:tabLst>
                <a:tab pos="441325" algn="l"/>
                <a:tab pos="1438275" algn="l"/>
                <a:tab pos="5026025" algn="l"/>
                <a:tab pos="6635750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	- 3f zásuvky (20 - 32) A 	-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I</a:t>
            </a:r>
            <a:r>
              <a:rPr lang="cs-CZ" altLang="cs-CZ" sz="2000" b="1" dirty="0">
                <a:solidFill>
                  <a:srgbClr val="000C18"/>
                </a:solidFill>
                <a:sym typeface="Symbol" panose="05050102010706020507" pitchFamily="18" charset="2"/>
              </a:rPr>
              <a:t>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  30mA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	- doporučeno</a:t>
            </a:r>
          </a:p>
          <a:p>
            <a:pPr>
              <a:spcBef>
                <a:spcPts val="600"/>
              </a:spcBef>
              <a:tabLst>
                <a:tab pos="441325" algn="l"/>
                <a:tab pos="1438275" algn="l"/>
                <a:tab pos="5026025" algn="l"/>
                <a:tab pos="6635750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	- 3f zásuvky nad 32A	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- I</a:t>
            </a:r>
            <a:r>
              <a:rPr lang="cs-CZ" altLang="cs-CZ" sz="2000" b="1" dirty="0">
                <a:solidFill>
                  <a:srgbClr val="000C18"/>
                </a:solidFill>
                <a:sym typeface="Symbol" panose="05050102010706020507" pitchFamily="18" charset="2"/>
              </a:rPr>
              <a:t>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 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100mA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- doporučeno</a:t>
            </a:r>
          </a:p>
          <a:p>
            <a:pPr>
              <a:spcBef>
                <a:spcPts val="600"/>
              </a:spcBef>
              <a:tabLst>
                <a:tab pos="441325" algn="l"/>
                <a:tab pos="1438275" algn="l"/>
                <a:tab pos="5026025" algn="l"/>
                <a:tab pos="6635750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	edice 3	- zásuvky do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32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A včetně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- I</a:t>
            </a:r>
            <a:r>
              <a:rPr lang="cs-CZ" altLang="cs-CZ" sz="2000" b="1" dirty="0">
                <a:solidFill>
                  <a:srgbClr val="000C18"/>
                </a:solidFill>
                <a:sym typeface="Symbol" panose="05050102010706020507" pitchFamily="18" charset="2"/>
              </a:rPr>
              <a:t>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  30mA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	- musí</a:t>
            </a:r>
            <a:endParaRPr lang="cs-CZ" altLang="cs-CZ" sz="2000" b="1" baseline="0" dirty="0">
              <a:solidFill>
                <a:srgbClr val="000C18"/>
              </a:solidFill>
              <a:sym typeface="Symbol" panose="05050102010706020507" pitchFamily="18" charset="2"/>
            </a:endParaRPr>
          </a:p>
          <a:p>
            <a:pPr>
              <a:spcBef>
                <a:spcPts val="12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Výjimky jsou udané </a:t>
            </a:r>
            <a:r>
              <a:rPr lang="cs-CZ" altLang="cs-CZ" sz="2000" b="1" baseline="0" dirty="0">
                <a:solidFill>
                  <a:srgbClr val="000C18"/>
                </a:solidFill>
                <a:sym typeface="Symbol" panose="05050102010706020507" pitchFamily="18" charset="2"/>
              </a:rPr>
              <a:t>v normě (zásuvky pro počítače, ledničky, mrazničky) </a:t>
            </a:r>
            <a:r>
              <a:rPr lang="cs-CZ" altLang="cs-CZ" sz="2000" b="1" baseline="0" dirty="0" smtClean="0">
                <a:solidFill>
                  <a:srgbClr val="000C18"/>
                </a:solidFill>
                <a:sym typeface="Symbol" panose="05050102010706020507" pitchFamily="18" charset="2"/>
              </a:rPr>
              <a:t>a závisí na podmínkách dané realizace (velké objemy </a:t>
            </a:r>
            <a:r>
              <a:rPr lang="cs-CZ" altLang="cs-CZ" sz="2000" b="1" baseline="0" smtClean="0">
                <a:solidFill>
                  <a:srgbClr val="000C18"/>
                </a:solidFill>
                <a:sym typeface="Symbol" panose="05050102010706020507" pitchFamily="18" charset="2"/>
              </a:rPr>
              <a:t>a rozsahy). </a:t>
            </a:r>
            <a:endParaRPr lang="cs-CZ" altLang="cs-CZ" sz="2000" b="1" baseline="0" dirty="0">
              <a:solidFill>
                <a:srgbClr val="000C18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5144" y="116632"/>
            <a:ext cx="4608637" cy="703262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Příklady z praxe</a:t>
            </a:r>
            <a:endParaRPr lang="cs-CZ" altLang="cs-CZ" sz="40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68760"/>
            <a:ext cx="4482021" cy="4309635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 bwMode="auto">
          <a:xfrm>
            <a:off x="2411760" y="1268760"/>
            <a:ext cx="4482021" cy="4309635"/>
          </a:xfrm>
          <a:prstGeom prst="line">
            <a:avLst/>
          </a:prstGeom>
          <a:solidFill>
            <a:srgbClr val="FFFF99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6"/>
          <p:cNvCxnSpPr/>
          <p:nvPr/>
        </p:nvCxnSpPr>
        <p:spPr bwMode="auto">
          <a:xfrm flipH="1">
            <a:off x="2411760" y="1268760"/>
            <a:ext cx="4392488" cy="4309635"/>
          </a:xfrm>
          <a:prstGeom prst="line">
            <a:avLst/>
          </a:prstGeom>
          <a:solidFill>
            <a:srgbClr val="FFFF99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4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13787" cy="774700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Podmínky pro ochranu v sítích TN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9388" y="1321159"/>
            <a:ext cx="8785225" cy="538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1325" indent="-441325" defTabSz="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defTabSz="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defTabSz="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82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baseline="0" dirty="0" smtClean="0">
                <a:solidFill>
                  <a:srgbClr val="000C18"/>
                </a:solidFill>
              </a:rPr>
              <a:t>6.	Světelné okruhy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edice 2 - chrániče nejsou vyžadovány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edice 3 - na každý světelný okruh musí být jeden chránič 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</a:rPr>
              <a:t>7.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	Impedance poruchové smyčky musí být tak malá, aby poruchový proud vypnul obvod v dostatečně rychlém čase:</a:t>
            </a:r>
          </a:p>
          <a:p>
            <a:endParaRPr lang="cs-CZ" altLang="cs-CZ" sz="1000" b="1" baseline="0" dirty="0">
              <a:solidFill>
                <a:srgbClr val="000C18"/>
              </a:solidFill>
            </a:endParaRPr>
          </a:p>
          <a:p>
            <a:pPr algn="ctr"/>
            <a:r>
              <a:rPr lang="cs-CZ" altLang="cs-CZ" sz="2200" b="1" baseline="0" dirty="0">
                <a:solidFill>
                  <a:srgbClr val="000C18"/>
                </a:solidFill>
              </a:rPr>
              <a:t>	</a:t>
            </a:r>
            <a:r>
              <a:rPr lang="cs-CZ" altLang="cs-CZ" sz="2000" b="1" baseline="0" dirty="0" err="1">
                <a:solidFill>
                  <a:srgbClr val="000C18"/>
                </a:solidFill>
              </a:rPr>
              <a:t>Z</a:t>
            </a:r>
            <a:r>
              <a:rPr lang="cs-CZ" altLang="cs-CZ" sz="2000" b="1" dirty="0" err="1">
                <a:solidFill>
                  <a:srgbClr val="000C18"/>
                </a:solidFill>
              </a:rPr>
              <a:t>s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*I</a:t>
            </a:r>
            <a:r>
              <a:rPr lang="cs-CZ" altLang="cs-CZ" sz="2000" b="1" dirty="0">
                <a:solidFill>
                  <a:srgbClr val="000C18"/>
                </a:solidFill>
              </a:rPr>
              <a:t>a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≤U</a:t>
            </a:r>
            <a:r>
              <a:rPr lang="cs-CZ" altLang="cs-CZ" sz="2000" b="1" dirty="0">
                <a:solidFill>
                  <a:srgbClr val="000C18"/>
                </a:solidFill>
              </a:rPr>
              <a:t>0</a:t>
            </a:r>
          </a:p>
          <a:p>
            <a:r>
              <a:rPr lang="cs-CZ" altLang="cs-CZ" sz="2200" b="1" baseline="0" dirty="0">
                <a:solidFill>
                  <a:srgbClr val="000C18"/>
                </a:solidFill>
              </a:rPr>
              <a:t>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kde:</a:t>
            </a:r>
          </a:p>
          <a:p>
            <a:r>
              <a:rPr lang="cs-CZ" altLang="cs-CZ" sz="2000" b="1" baseline="0" dirty="0" err="1">
                <a:solidFill>
                  <a:srgbClr val="000C18"/>
                </a:solidFill>
              </a:rPr>
              <a:t>Z</a:t>
            </a:r>
            <a:r>
              <a:rPr lang="cs-CZ" altLang="cs-CZ" sz="2000" b="1" dirty="0" err="1">
                <a:solidFill>
                  <a:srgbClr val="000C18"/>
                </a:solidFill>
              </a:rPr>
              <a:t>s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 	je impedance smyčky, která zahrnuje zdroj, pracovní vodič k místu poruchy a ochranný vodič mezi místem poruchy a zdrojem.</a:t>
            </a:r>
          </a:p>
          <a:p>
            <a:r>
              <a:rPr lang="cs-CZ" altLang="cs-CZ" sz="2000" b="1" baseline="0" dirty="0" err="1">
                <a:solidFill>
                  <a:srgbClr val="000C18"/>
                </a:solidFill>
              </a:rPr>
              <a:t>I</a:t>
            </a:r>
            <a:r>
              <a:rPr lang="cs-CZ" altLang="cs-CZ" sz="2000" b="1" dirty="0" err="1">
                <a:solidFill>
                  <a:srgbClr val="000C18"/>
                </a:solidFill>
              </a:rPr>
              <a:t>a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	proud, který zajistí samočinné vypnutí ochranného prvku v předepsaném čase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U</a:t>
            </a:r>
            <a:r>
              <a:rPr lang="cs-CZ" altLang="cs-CZ" sz="2000" b="1" dirty="0">
                <a:solidFill>
                  <a:srgbClr val="000C18"/>
                </a:solidFill>
              </a:rPr>
              <a:t>0	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jmenovité fázové napětí sítě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	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Hodnoty dovolené impedance závisí na jistícím prvku a </a:t>
            </a:r>
            <a:r>
              <a:rPr lang="cs-CZ" altLang="cs-CZ" sz="2000" b="1" u="sng" baseline="0" dirty="0" smtClean="0">
                <a:solidFill>
                  <a:srgbClr val="000C18"/>
                </a:solidFill>
              </a:rPr>
              <a:t>jsou 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udány </a:t>
            </a:r>
            <a:r>
              <a:rPr lang="cs-CZ" altLang="cs-CZ" sz="2000" b="1" u="sng" baseline="0" dirty="0" smtClean="0">
                <a:solidFill>
                  <a:srgbClr val="000C18"/>
                </a:solidFill>
              </a:rPr>
              <a:t>pro jednotlivé případy v 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tabulkách. Pro zvýšení bezpečnosti </a:t>
            </a:r>
            <a:r>
              <a:rPr lang="cs-CZ" altLang="cs-CZ" sz="2000" b="1" u="sng" baseline="0" dirty="0" smtClean="0">
                <a:solidFill>
                  <a:srgbClr val="000C18"/>
                </a:solidFill>
              </a:rPr>
              <a:t>se požaduje (vliv oteplení  a chyby měřících přístrojů)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:</a:t>
            </a:r>
            <a:endParaRPr lang="cs-CZ" altLang="cs-CZ" sz="2000" b="1" baseline="0" dirty="0">
              <a:solidFill>
                <a:srgbClr val="000C18"/>
              </a:solidFill>
            </a:endParaRPr>
          </a:p>
          <a:p>
            <a:endParaRPr lang="cs-CZ" altLang="cs-CZ" sz="1000" b="1" baseline="0" dirty="0">
              <a:solidFill>
                <a:srgbClr val="000C18"/>
              </a:solidFill>
            </a:endParaRPr>
          </a:p>
          <a:p>
            <a:pPr algn="ctr"/>
            <a:r>
              <a:rPr lang="cs-CZ" altLang="cs-CZ" sz="2000" b="1" baseline="0" dirty="0" err="1">
                <a:solidFill>
                  <a:srgbClr val="000C18"/>
                </a:solidFill>
              </a:rPr>
              <a:t>Z</a:t>
            </a:r>
            <a:r>
              <a:rPr lang="cs-CZ" altLang="cs-CZ" sz="2000" b="1" dirty="0" err="1">
                <a:solidFill>
                  <a:srgbClr val="000C18"/>
                </a:solidFill>
              </a:rPr>
              <a:t>nam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≤(2/3)*</a:t>
            </a:r>
            <a:r>
              <a:rPr lang="cs-CZ" altLang="cs-CZ" sz="2000" b="1" baseline="0" dirty="0" err="1">
                <a:solidFill>
                  <a:srgbClr val="000C18"/>
                </a:solidFill>
              </a:rPr>
              <a:t>Z</a:t>
            </a:r>
            <a:r>
              <a:rPr lang="cs-CZ" altLang="cs-CZ" sz="2000" b="1" dirty="0" err="1">
                <a:solidFill>
                  <a:srgbClr val="000C18"/>
                </a:solidFill>
              </a:rPr>
              <a:t>dov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 </a:t>
            </a:r>
            <a:endParaRPr lang="cs-CZ" altLang="cs-CZ" sz="2000" b="1" dirty="0">
              <a:solidFill>
                <a:srgbClr val="000C18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7813"/>
            <a:ext cx="8928100" cy="919162"/>
          </a:xfrm>
          <a:noFill/>
        </p:spPr>
        <p:txBody>
          <a:bodyPr lIns="36000" tIns="36000" rIns="36000"/>
          <a:lstStyle/>
          <a:p>
            <a:r>
              <a:rPr lang="cs-CZ" altLang="cs-CZ" sz="38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Použití proudového chrániče v síti TN</a:t>
            </a:r>
          </a:p>
        </p:txBody>
      </p:sp>
      <p:grpSp>
        <p:nvGrpSpPr>
          <p:cNvPr id="35929" name="Group 89"/>
          <p:cNvGrpSpPr>
            <a:grpSpLocks/>
          </p:cNvGrpSpPr>
          <p:nvPr/>
        </p:nvGrpSpPr>
        <p:grpSpPr bwMode="auto">
          <a:xfrm>
            <a:off x="179388" y="1268413"/>
            <a:ext cx="8497887" cy="4738687"/>
            <a:chOff x="113" y="799"/>
            <a:chExt cx="5353" cy="2985"/>
          </a:xfrm>
        </p:grpSpPr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227" y="935"/>
              <a:ext cx="0" cy="499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816" y="1459"/>
              <a:ext cx="4332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815" y="935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815" y="1207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181" y="1404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271" y="1744"/>
              <a:ext cx="2972" cy="0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5851" name="Group 11"/>
            <p:cNvGrpSpPr>
              <a:grpSpLocks/>
            </p:cNvGrpSpPr>
            <p:nvPr/>
          </p:nvGrpSpPr>
          <p:grpSpPr bwMode="auto">
            <a:xfrm>
              <a:off x="227" y="1380"/>
              <a:ext cx="589" cy="91"/>
              <a:chOff x="431" y="1298"/>
              <a:chExt cx="589" cy="91"/>
            </a:xfrm>
          </p:grpSpPr>
          <p:sp>
            <p:nvSpPr>
              <p:cNvPr id="35852" name="Arc 12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3" name="Arc 13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4" name="Arc 14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227" y="1459"/>
              <a:ext cx="0" cy="2054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5857" name="Group 17"/>
            <p:cNvGrpSpPr>
              <a:grpSpLocks/>
            </p:cNvGrpSpPr>
            <p:nvPr/>
          </p:nvGrpSpPr>
          <p:grpSpPr bwMode="auto">
            <a:xfrm>
              <a:off x="113" y="3513"/>
              <a:ext cx="228" cy="271"/>
              <a:chOff x="174" y="3385"/>
              <a:chExt cx="228" cy="271"/>
            </a:xfrm>
          </p:grpSpPr>
          <p:sp>
            <p:nvSpPr>
              <p:cNvPr id="35858" name="Line 18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5861" name="Group 21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35862" name="Line 22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63" name="Line 23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865" name="Oval 25"/>
            <p:cNvSpPr>
              <a:spLocks noChangeArrowheads="1"/>
            </p:cNvSpPr>
            <p:nvPr/>
          </p:nvSpPr>
          <p:spPr bwMode="auto">
            <a:xfrm>
              <a:off x="181" y="1698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5193" y="79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1</a:t>
              </a:r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5148" y="1615"/>
              <a:ext cx="27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N</a:t>
              </a:r>
            </a:p>
          </p:txBody>
        </p:sp>
        <p:grpSp>
          <p:nvGrpSpPr>
            <p:cNvPr id="35868" name="Group 28"/>
            <p:cNvGrpSpPr>
              <a:grpSpLocks/>
            </p:cNvGrpSpPr>
            <p:nvPr/>
          </p:nvGrpSpPr>
          <p:grpSpPr bwMode="auto">
            <a:xfrm>
              <a:off x="227" y="1116"/>
              <a:ext cx="589" cy="91"/>
              <a:chOff x="431" y="1298"/>
              <a:chExt cx="589" cy="91"/>
            </a:xfrm>
          </p:grpSpPr>
          <p:sp>
            <p:nvSpPr>
              <p:cNvPr id="35869" name="Arc 29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0" name="Arc 30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1" name="Arc 31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2" name="Line 32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5873" name="Group 33"/>
            <p:cNvGrpSpPr>
              <a:grpSpLocks/>
            </p:cNvGrpSpPr>
            <p:nvPr/>
          </p:nvGrpSpPr>
          <p:grpSpPr bwMode="auto">
            <a:xfrm>
              <a:off x="227" y="844"/>
              <a:ext cx="589" cy="91"/>
              <a:chOff x="431" y="1298"/>
              <a:chExt cx="589" cy="91"/>
            </a:xfrm>
          </p:grpSpPr>
          <p:sp>
            <p:nvSpPr>
              <p:cNvPr id="35874" name="Arc 34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5" name="Arc 35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6" name="Arc 36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878" name="Oval 38"/>
            <p:cNvSpPr>
              <a:spLocks noChangeArrowheads="1"/>
            </p:cNvSpPr>
            <p:nvPr/>
          </p:nvSpPr>
          <p:spPr bwMode="auto">
            <a:xfrm>
              <a:off x="181" y="115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79" name="Rectangle 39"/>
            <p:cNvSpPr>
              <a:spLocks noChangeArrowheads="1"/>
            </p:cNvSpPr>
            <p:nvPr/>
          </p:nvSpPr>
          <p:spPr bwMode="auto">
            <a:xfrm>
              <a:off x="975" y="865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975" y="1139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975" y="1404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82" name="Text Box 42"/>
            <p:cNvSpPr txBox="1">
              <a:spLocks noChangeArrowheads="1"/>
            </p:cNvSpPr>
            <p:nvPr/>
          </p:nvSpPr>
          <p:spPr bwMode="auto">
            <a:xfrm>
              <a:off x="5193" y="1343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3</a:t>
              </a:r>
            </a:p>
          </p:txBody>
        </p:sp>
        <p:sp>
          <p:nvSpPr>
            <p:cNvPr id="35883" name="Text Box 43"/>
            <p:cNvSpPr txBox="1">
              <a:spLocks noChangeArrowheads="1"/>
            </p:cNvSpPr>
            <p:nvPr/>
          </p:nvSpPr>
          <p:spPr bwMode="auto">
            <a:xfrm>
              <a:off x="5193" y="1071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2</a:t>
              </a:r>
            </a:p>
          </p:txBody>
        </p:sp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>
              <a:off x="3243" y="1752"/>
              <a:ext cx="18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5" name="Freeform 45"/>
            <p:cNvSpPr>
              <a:spLocks/>
            </p:cNvSpPr>
            <p:nvPr/>
          </p:nvSpPr>
          <p:spPr bwMode="auto">
            <a:xfrm>
              <a:off x="3243" y="1752"/>
              <a:ext cx="1860" cy="272"/>
            </a:xfrm>
            <a:custGeom>
              <a:avLst/>
              <a:gdLst>
                <a:gd name="T0" fmla="*/ 0 w 1860"/>
                <a:gd name="T1" fmla="*/ 0 h 272"/>
                <a:gd name="T2" fmla="*/ 0 w 1860"/>
                <a:gd name="T3" fmla="*/ 272 h 272"/>
                <a:gd name="T4" fmla="*/ 1860 w 1860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0" h="272">
                  <a:moveTo>
                    <a:pt x="0" y="0"/>
                  </a:moveTo>
                  <a:lnTo>
                    <a:pt x="0" y="272"/>
                  </a:lnTo>
                  <a:lnTo>
                    <a:pt x="1860" y="272"/>
                  </a:lnTo>
                </a:path>
              </a:pathLst>
            </a:custGeom>
            <a:noFill/>
            <a:ln w="3810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6" name="Oval 46" descr="Široký šikmo nahoru"/>
            <p:cNvSpPr>
              <a:spLocks noChangeArrowheads="1"/>
            </p:cNvSpPr>
            <p:nvPr/>
          </p:nvSpPr>
          <p:spPr bwMode="auto">
            <a:xfrm>
              <a:off x="3198" y="1706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87" name="Text Box 47"/>
            <p:cNvSpPr txBox="1">
              <a:spLocks noChangeArrowheads="1"/>
            </p:cNvSpPr>
            <p:nvPr/>
          </p:nvSpPr>
          <p:spPr bwMode="auto">
            <a:xfrm>
              <a:off x="5103" y="1891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PE</a:t>
              </a:r>
            </a:p>
          </p:txBody>
        </p:sp>
        <p:sp>
          <p:nvSpPr>
            <p:cNvPr id="35888" name="Text Box 48"/>
            <p:cNvSpPr txBox="1">
              <a:spLocks noChangeArrowheads="1"/>
            </p:cNvSpPr>
            <p:nvPr/>
          </p:nvSpPr>
          <p:spPr bwMode="auto">
            <a:xfrm>
              <a:off x="340" y="1797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PEN</a:t>
              </a:r>
            </a:p>
          </p:txBody>
        </p:sp>
      </p:grpSp>
      <p:grpSp>
        <p:nvGrpSpPr>
          <p:cNvPr id="35891" name="Group 51"/>
          <p:cNvGrpSpPr>
            <a:grpSpLocks/>
          </p:cNvGrpSpPr>
          <p:nvPr/>
        </p:nvGrpSpPr>
        <p:grpSpPr bwMode="auto">
          <a:xfrm>
            <a:off x="2268538" y="5372100"/>
            <a:ext cx="936625" cy="936625"/>
            <a:chOff x="2018" y="3113"/>
            <a:chExt cx="590" cy="590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auto">
            <a:xfrm>
              <a:off x="2018" y="3113"/>
              <a:ext cx="590" cy="590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93" name="Oval 53"/>
            <p:cNvSpPr>
              <a:spLocks noChangeArrowheads="1"/>
            </p:cNvSpPr>
            <p:nvPr/>
          </p:nvSpPr>
          <p:spPr bwMode="auto">
            <a:xfrm>
              <a:off x="2130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94" name="Oval 54"/>
            <p:cNvSpPr>
              <a:spLocks noChangeArrowheads="1"/>
            </p:cNvSpPr>
            <p:nvPr/>
          </p:nvSpPr>
          <p:spPr bwMode="auto">
            <a:xfrm>
              <a:off x="2403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95" name="Oval 55"/>
            <p:cNvSpPr>
              <a:spLocks noChangeArrowheads="1"/>
            </p:cNvSpPr>
            <p:nvPr/>
          </p:nvSpPr>
          <p:spPr bwMode="auto">
            <a:xfrm>
              <a:off x="2267" y="3249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35901" name="Group 61"/>
          <p:cNvGrpSpPr>
            <a:grpSpLocks/>
          </p:cNvGrpSpPr>
          <p:nvPr/>
        </p:nvGrpSpPr>
        <p:grpSpPr bwMode="auto">
          <a:xfrm>
            <a:off x="3851275" y="5373688"/>
            <a:ext cx="936625" cy="936625"/>
            <a:chOff x="2018" y="3113"/>
            <a:chExt cx="590" cy="590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auto">
            <a:xfrm>
              <a:off x="2018" y="3113"/>
              <a:ext cx="590" cy="590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03" name="Oval 63"/>
            <p:cNvSpPr>
              <a:spLocks noChangeArrowheads="1"/>
            </p:cNvSpPr>
            <p:nvPr/>
          </p:nvSpPr>
          <p:spPr bwMode="auto">
            <a:xfrm>
              <a:off x="2130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04" name="Oval 64"/>
            <p:cNvSpPr>
              <a:spLocks noChangeArrowheads="1"/>
            </p:cNvSpPr>
            <p:nvPr/>
          </p:nvSpPr>
          <p:spPr bwMode="auto">
            <a:xfrm>
              <a:off x="2403" y="3430"/>
              <a:ext cx="91" cy="91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05" name="Oval 65"/>
            <p:cNvSpPr>
              <a:spLocks noChangeArrowheads="1"/>
            </p:cNvSpPr>
            <p:nvPr/>
          </p:nvSpPr>
          <p:spPr bwMode="auto">
            <a:xfrm>
              <a:off x="2267" y="3249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35968" name="Group 128"/>
          <p:cNvGrpSpPr>
            <a:grpSpLocks/>
          </p:cNvGrpSpPr>
          <p:nvPr/>
        </p:nvGrpSpPr>
        <p:grpSpPr bwMode="auto">
          <a:xfrm>
            <a:off x="1619250" y="2708275"/>
            <a:ext cx="1114425" cy="2881313"/>
            <a:chOff x="1020" y="1706"/>
            <a:chExt cx="702" cy="1815"/>
          </a:xfrm>
        </p:grpSpPr>
        <p:sp>
          <p:nvSpPr>
            <p:cNvPr id="35914" name="Freeform 74"/>
            <p:cNvSpPr>
              <a:spLocks/>
            </p:cNvSpPr>
            <p:nvPr/>
          </p:nvSpPr>
          <p:spPr bwMode="auto">
            <a:xfrm flipH="1">
              <a:off x="1066" y="1752"/>
              <a:ext cx="656" cy="1769"/>
            </a:xfrm>
            <a:custGeom>
              <a:avLst/>
              <a:gdLst>
                <a:gd name="T0" fmla="*/ 0 w 544"/>
                <a:gd name="T1" fmla="*/ 1769 h 1769"/>
                <a:gd name="T2" fmla="*/ 0 w 544"/>
                <a:gd name="T3" fmla="*/ 1361 h 1769"/>
                <a:gd name="T4" fmla="*/ 544 w 544"/>
                <a:gd name="T5" fmla="*/ 1361 h 1769"/>
                <a:gd name="T6" fmla="*/ 544 w 544"/>
                <a:gd name="T7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1769">
                  <a:moveTo>
                    <a:pt x="0" y="1769"/>
                  </a:moveTo>
                  <a:lnTo>
                    <a:pt x="0" y="1361"/>
                  </a:lnTo>
                  <a:lnTo>
                    <a:pt x="544" y="1361"/>
                  </a:lnTo>
                  <a:lnTo>
                    <a:pt x="544" y="0"/>
                  </a:lnTo>
                </a:path>
              </a:pathLst>
            </a:custGeom>
            <a:noFill/>
            <a:ln w="3810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15" name="Oval 75" descr="Široký šikmo nahoru"/>
            <p:cNvSpPr>
              <a:spLocks noChangeAspect="1" noChangeArrowheads="1"/>
            </p:cNvSpPr>
            <p:nvPr/>
          </p:nvSpPr>
          <p:spPr bwMode="auto">
            <a:xfrm>
              <a:off x="1020" y="1706"/>
              <a:ext cx="88" cy="88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254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35967" name="Group 127"/>
          <p:cNvGrpSpPr>
            <a:grpSpLocks/>
          </p:cNvGrpSpPr>
          <p:nvPr/>
        </p:nvGrpSpPr>
        <p:grpSpPr bwMode="auto">
          <a:xfrm>
            <a:off x="2409825" y="2241550"/>
            <a:ext cx="608013" cy="3635375"/>
            <a:chOff x="1518" y="1412"/>
            <a:chExt cx="383" cy="2290"/>
          </a:xfrm>
        </p:grpSpPr>
        <p:sp>
          <p:nvSpPr>
            <p:cNvPr id="35908" name="Line 68"/>
            <p:cNvSpPr>
              <a:spLocks noChangeShapeType="1"/>
            </p:cNvSpPr>
            <p:nvPr/>
          </p:nvSpPr>
          <p:spPr bwMode="auto">
            <a:xfrm flipV="1">
              <a:off x="1586" y="1450"/>
              <a:ext cx="0" cy="22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10" name="Line 70"/>
            <p:cNvSpPr>
              <a:spLocks noChangeShapeType="1"/>
            </p:cNvSpPr>
            <p:nvPr/>
          </p:nvSpPr>
          <p:spPr bwMode="auto">
            <a:xfrm flipV="1">
              <a:off x="1858" y="1752"/>
              <a:ext cx="0" cy="19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518" y="1933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16" name="Oval 76"/>
            <p:cNvSpPr>
              <a:spLocks noChangeAspect="1" noChangeArrowheads="1"/>
            </p:cNvSpPr>
            <p:nvPr/>
          </p:nvSpPr>
          <p:spPr bwMode="auto">
            <a:xfrm>
              <a:off x="1543" y="1412"/>
              <a:ext cx="88" cy="88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17" name="Oval 77"/>
            <p:cNvSpPr>
              <a:spLocks noChangeAspect="1" noChangeArrowheads="1"/>
            </p:cNvSpPr>
            <p:nvPr/>
          </p:nvSpPr>
          <p:spPr bwMode="auto">
            <a:xfrm>
              <a:off x="1813" y="1706"/>
              <a:ext cx="88" cy="88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3995738" y="2244725"/>
            <a:ext cx="576262" cy="3705225"/>
            <a:chOff x="2517" y="1414"/>
            <a:chExt cx="363" cy="2334"/>
          </a:xfrm>
        </p:grpSpPr>
        <p:sp>
          <p:nvSpPr>
            <p:cNvPr id="35918" name="Oval 78"/>
            <p:cNvSpPr>
              <a:spLocks noChangeAspect="1" noChangeArrowheads="1"/>
            </p:cNvSpPr>
            <p:nvPr/>
          </p:nvSpPr>
          <p:spPr bwMode="auto">
            <a:xfrm>
              <a:off x="2539" y="1414"/>
              <a:ext cx="88" cy="88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20" name="Line 80"/>
            <p:cNvSpPr>
              <a:spLocks noChangeShapeType="1"/>
            </p:cNvSpPr>
            <p:nvPr/>
          </p:nvSpPr>
          <p:spPr bwMode="auto">
            <a:xfrm flipV="1">
              <a:off x="2584" y="1450"/>
              <a:ext cx="0" cy="22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21" name="Line 81"/>
            <p:cNvSpPr>
              <a:spLocks noChangeShapeType="1"/>
            </p:cNvSpPr>
            <p:nvPr/>
          </p:nvSpPr>
          <p:spPr bwMode="auto">
            <a:xfrm flipV="1">
              <a:off x="2720" y="1752"/>
              <a:ext cx="0" cy="1769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23" name="Freeform 83"/>
            <p:cNvSpPr>
              <a:spLocks/>
            </p:cNvSpPr>
            <p:nvPr/>
          </p:nvSpPr>
          <p:spPr bwMode="auto">
            <a:xfrm>
              <a:off x="2744" y="3566"/>
              <a:ext cx="136" cy="182"/>
            </a:xfrm>
            <a:custGeom>
              <a:avLst/>
              <a:gdLst>
                <a:gd name="T0" fmla="*/ 0 w 136"/>
                <a:gd name="T1" fmla="*/ 0 h 182"/>
                <a:gd name="T2" fmla="*/ 91 w 136"/>
                <a:gd name="T3" fmla="*/ 46 h 182"/>
                <a:gd name="T4" fmla="*/ 136 w 136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82">
                  <a:moveTo>
                    <a:pt x="0" y="0"/>
                  </a:moveTo>
                  <a:cubicBezTo>
                    <a:pt x="34" y="8"/>
                    <a:pt x="68" y="16"/>
                    <a:pt x="91" y="46"/>
                  </a:cubicBezTo>
                  <a:cubicBezTo>
                    <a:pt x="114" y="76"/>
                    <a:pt x="125" y="129"/>
                    <a:pt x="136" y="182"/>
                  </a:cubicBezTo>
                </a:path>
              </a:pathLst>
            </a:custGeom>
            <a:noFill/>
            <a:ln w="3810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2517" y="1933"/>
              <a:ext cx="136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19" name="Oval 79" descr="Široký šikmo nahoru"/>
            <p:cNvSpPr>
              <a:spLocks noChangeAspect="1" noChangeArrowheads="1"/>
            </p:cNvSpPr>
            <p:nvPr/>
          </p:nvSpPr>
          <p:spPr bwMode="auto">
            <a:xfrm>
              <a:off x="2679" y="1709"/>
              <a:ext cx="88" cy="88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254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35927" name="Text Box 87"/>
          <p:cNvSpPr txBox="1">
            <a:spLocks noChangeArrowheads="1"/>
          </p:cNvSpPr>
          <p:nvPr/>
        </p:nvSpPr>
        <p:spPr bwMode="auto">
          <a:xfrm>
            <a:off x="3706813" y="4221163"/>
            <a:ext cx="1081087" cy="392112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>
                <a:solidFill>
                  <a:srgbClr val="000C18"/>
                </a:solidFill>
              </a:rPr>
              <a:t>chránič</a:t>
            </a:r>
          </a:p>
        </p:txBody>
      </p:sp>
      <p:sp>
        <p:nvSpPr>
          <p:cNvPr id="35930" name="Rectangle 90"/>
          <p:cNvSpPr>
            <a:spLocks noChangeArrowheads="1"/>
          </p:cNvSpPr>
          <p:nvPr/>
        </p:nvSpPr>
        <p:spPr bwMode="auto">
          <a:xfrm>
            <a:off x="5651500" y="1341438"/>
            <a:ext cx="649288" cy="1655762"/>
          </a:xfrm>
          <a:prstGeom prst="rect">
            <a:avLst/>
          </a:prstGeom>
          <a:solidFill>
            <a:schemeClr val="tx1"/>
          </a:solidFill>
          <a:ln w="25400">
            <a:solidFill>
              <a:srgbClr val="000C18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36000" tIns="36000" rIns="36000" bIns="36000" anchor="ctr" anchorCtr="1"/>
          <a:lstStyle/>
          <a:p>
            <a:pPr algn="ctr"/>
            <a:r>
              <a:rPr lang="cs-CZ" altLang="cs-CZ" sz="2000" b="1" baseline="0">
                <a:solidFill>
                  <a:srgbClr val="000C18"/>
                </a:solidFill>
              </a:rPr>
              <a:t>chránič</a:t>
            </a:r>
          </a:p>
        </p:txBody>
      </p:sp>
      <p:sp>
        <p:nvSpPr>
          <p:cNvPr id="35957" name="Oval 117"/>
          <p:cNvSpPr>
            <a:spLocks noChangeArrowheads="1"/>
          </p:cNvSpPr>
          <p:nvPr/>
        </p:nvSpPr>
        <p:spPr bwMode="auto">
          <a:xfrm>
            <a:off x="6516688" y="5157788"/>
            <a:ext cx="936625" cy="936625"/>
          </a:xfrm>
          <a:prstGeom prst="ellipse">
            <a:avLst/>
          </a:prstGeom>
          <a:noFill/>
          <a:ln w="31750">
            <a:solidFill>
              <a:srgbClr val="000C18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971550" y="6265863"/>
            <a:ext cx="936625" cy="3804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812088" y="6265863"/>
            <a:ext cx="936625" cy="3804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4932363" y="6265863"/>
            <a:ext cx="936625" cy="3804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</p:txBody>
      </p:sp>
      <p:sp>
        <p:nvSpPr>
          <p:cNvPr id="35962" name="Line 122"/>
          <p:cNvSpPr>
            <a:spLocks noChangeShapeType="1"/>
          </p:cNvSpPr>
          <p:nvPr/>
        </p:nvSpPr>
        <p:spPr bwMode="auto">
          <a:xfrm flipV="1">
            <a:off x="1908175" y="5229225"/>
            <a:ext cx="360363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5964" name="Line 124"/>
          <p:cNvSpPr>
            <a:spLocks noChangeShapeType="1"/>
          </p:cNvSpPr>
          <p:nvPr/>
        </p:nvSpPr>
        <p:spPr bwMode="auto">
          <a:xfrm flipH="1" flipV="1">
            <a:off x="4643438" y="6308725"/>
            <a:ext cx="288925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5965" name="Line 125"/>
          <p:cNvSpPr>
            <a:spLocks noChangeShapeType="1"/>
          </p:cNvSpPr>
          <p:nvPr/>
        </p:nvSpPr>
        <p:spPr bwMode="auto">
          <a:xfrm flipH="1" flipV="1">
            <a:off x="7451725" y="6092825"/>
            <a:ext cx="360363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5970" name="Group 130"/>
          <p:cNvGrpSpPr>
            <a:grpSpLocks/>
          </p:cNvGrpSpPr>
          <p:nvPr/>
        </p:nvGrpSpPr>
        <p:grpSpPr bwMode="auto">
          <a:xfrm>
            <a:off x="3492500" y="3429000"/>
            <a:ext cx="1800225" cy="2376488"/>
            <a:chOff x="2200" y="2160"/>
            <a:chExt cx="1134" cy="1497"/>
          </a:xfrm>
        </p:grpSpPr>
        <p:sp>
          <p:nvSpPr>
            <p:cNvPr id="35928" name="Line 88"/>
            <p:cNvSpPr>
              <a:spLocks noChangeShapeType="1"/>
            </p:cNvSpPr>
            <p:nvPr/>
          </p:nvSpPr>
          <p:spPr bwMode="auto">
            <a:xfrm>
              <a:off x="2290" y="2205"/>
              <a:ext cx="1044" cy="14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 flipH="1">
              <a:off x="2200" y="2160"/>
              <a:ext cx="998" cy="14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5913" name="Text Box 73"/>
          <p:cNvSpPr txBox="1">
            <a:spLocks noChangeArrowheads="1"/>
          </p:cNvSpPr>
          <p:nvPr/>
        </p:nvSpPr>
        <p:spPr bwMode="auto">
          <a:xfrm>
            <a:off x="2195513" y="4221163"/>
            <a:ext cx="1081087" cy="392112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>
                <a:solidFill>
                  <a:srgbClr val="000C18"/>
                </a:solidFill>
              </a:rPr>
              <a:t>chránič</a:t>
            </a:r>
          </a:p>
        </p:txBody>
      </p: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6372225" y="1412875"/>
            <a:ext cx="1511300" cy="4033838"/>
            <a:chOff x="3833" y="935"/>
            <a:chExt cx="952" cy="2541"/>
          </a:xfrm>
        </p:grpSpPr>
        <p:sp>
          <p:nvSpPr>
            <p:cNvPr id="35932" name="Line 92"/>
            <p:cNvSpPr>
              <a:spLocks noChangeShapeType="1"/>
            </p:cNvSpPr>
            <p:nvPr/>
          </p:nvSpPr>
          <p:spPr bwMode="auto">
            <a:xfrm flipV="1">
              <a:off x="4468" y="1525"/>
              <a:ext cx="0" cy="1225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901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4149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4397" y="2205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35936" name="Group 96"/>
            <p:cNvGrpSpPr>
              <a:grpSpLocks/>
            </p:cNvGrpSpPr>
            <p:nvPr/>
          </p:nvGrpSpPr>
          <p:grpSpPr bwMode="auto">
            <a:xfrm>
              <a:off x="3833" y="2750"/>
              <a:ext cx="182" cy="272"/>
              <a:chOff x="3878" y="2886"/>
              <a:chExt cx="182" cy="272"/>
            </a:xfrm>
          </p:grpSpPr>
          <p:sp>
            <p:nvSpPr>
              <p:cNvPr id="35937" name="Oval 97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938" name="Line 98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5939" name="Group 99"/>
            <p:cNvGrpSpPr>
              <a:grpSpLocks/>
            </p:cNvGrpSpPr>
            <p:nvPr/>
          </p:nvGrpSpPr>
          <p:grpSpPr bwMode="auto">
            <a:xfrm>
              <a:off x="4080" y="2750"/>
              <a:ext cx="182" cy="272"/>
              <a:chOff x="3878" y="2886"/>
              <a:chExt cx="182" cy="272"/>
            </a:xfrm>
          </p:grpSpPr>
          <p:sp>
            <p:nvSpPr>
              <p:cNvPr id="35940" name="Oval 100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941" name="Line 101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5942" name="Group 102"/>
            <p:cNvGrpSpPr>
              <a:grpSpLocks/>
            </p:cNvGrpSpPr>
            <p:nvPr/>
          </p:nvGrpSpPr>
          <p:grpSpPr bwMode="auto">
            <a:xfrm>
              <a:off x="4332" y="2750"/>
              <a:ext cx="182" cy="272"/>
              <a:chOff x="3878" y="2886"/>
              <a:chExt cx="182" cy="272"/>
            </a:xfrm>
          </p:grpSpPr>
          <p:sp>
            <p:nvSpPr>
              <p:cNvPr id="35943" name="Oval 103"/>
              <p:cNvSpPr>
                <a:spLocks noChangeArrowheads="1"/>
              </p:cNvSpPr>
              <p:nvPr/>
            </p:nvSpPr>
            <p:spPr bwMode="auto">
              <a:xfrm>
                <a:off x="3969" y="3067"/>
                <a:ext cx="91" cy="91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944" name="Line 104"/>
              <p:cNvSpPr>
                <a:spLocks noChangeShapeType="1"/>
              </p:cNvSpPr>
              <p:nvPr/>
            </p:nvSpPr>
            <p:spPr bwMode="auto">
              <a:xfrm flipH="1" flipV="1">
                <a:off x="3878" y="2886"/>
                <a:ext cx="136" cy="226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35945" name="Line 105"/>
            <p:cNvSpPr>
              <a:spLocks noChangeShapeType="1"/>
            </p:cNvSpPr>
            <p:nvPr/>
          </p:nvSpPr>
          <p:spPr bwMode="auto">
            <a:xfrm>
              <a:off x="4218" y="3022"/>
              <a:ext cx="0" cy="27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46" name="Freeform 106"/>
            <p:cNvSpPr>
              <a:spLocks/>
            </p:cNvSpPr>
            <p:nvPr/>
          </p:nvSpPr>
          <p:spPr bwMode="auto">
            <a:xfrm>
              <a:off x="3969" y="3022"/>
              <a:ext cx="90" cy="317"/>
            </a:xfrm>
            <a:custGeom>
              <a:avLst/>
              <a:gdLst>
                <a:gd name="T0" fmla="*/ 0 w 90"/>
                <a:gd name="T1" fmla="*/ 0 h 317"/>
                <a:gd name="T2" fmla="*/ 0 w 90"/>
                <a:gd name="T3" fmla="*/ 181 h 317"/>
                <a:gd name="T4" fmla="*/ 90 w 90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17">
                  <a:moveTo>
                    <a:pt x="0" y="0"/>
                  </a:moveTo>
                  <a:lnTo>
                    <a:pt x="0" y="181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47" name="Freeform 107"/>
            <p:cNvSpPr>
              <a:spLocks/>
            </p:cNvSpPr>
            <p:nvPr/>
          </p:nvSpPr>
          <p:spPr bwMode="auto">
            <a:xfrm>
              <a:off x="4377" y="2976"/>
              <a:ext cx="91" cy="363"/>
            </a:xfrm>
            <a:custGeom>
              <a:avLst/>
              <a:gdLst>
                <a:gd name="T0" fmla="*/ 91 w 91"/>
                <a:gd name="T1" fmla="*/ 0 h 363"/>
                <a:gd name="T2" fmla="*/ 91 w 91"/>
                <a:gd name="T3" fmla="*/ 181 h 363"/>
                <a:gd name="T4" fmla="*/ 0 w 91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63">
                  <a:moveTo>
                    <a:pt x="91" y="0"/>
                  </a:moveTo>
                  <a:lnTo>
                    <a:pt x="91" y="181"/>
                  </a:lnTo>
                  <a:lnTo>
                    <a:pt x="0" y="363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48" name="Line 108"/>
            <p:cNvSpPr>
              <a:spLocks noChangeShapeType="1"/>
            </p:cNvSpPr>
            <p:nvPr/>
          </p:nvSpPr>
          <p:spPr bwMode="auto">
            <a:xfrm flipV="1">
              <a:off x="3969" y="981"/>
              <a:ext cx="0" cy="1769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49" name="Line 109"/>
            <p:cNvSpPr>
              <a:spLocks noChangeShapeType="1"/>
            </p:cNvSpPr>
            <p:nvPr/>
          </p:nvSpPr>
          <p:spPr bwMode="auto">
            <a:xfrm flipV="1">
              <a:off x="4216" y="1253"/>
              <a:ext cx="0" cy="149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50" name="Oval 110"/>
            <p:cNvSpPr>
              <a:spLocks noChangeArrowheads="1"/>
            </p:cNvSpPr>
            <p:nvPr/>
          </p:nvSpPr>
          <p:spPr bwMode="auto">
            <a:xfrm>
              <a:off x="4173" y="120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51" name="Oval 111"/>
            <p:cNvSpPr>
              <a:spLocks noChangeArrowheads="1"/>
            </p:cNvSpPr>
            <p:nvPr/>
          </p:nvSpPr>
          <p:spPr bwMode="auto">
            <a:xfrm>
              <a:off x="4422" y="145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52" name="Oval 112"/>
            <p:cNvSpPr>
              <a:spLocks noChangeArrowheads="1"/>
            </p:cNvSpPr>
            <p:nvPr/>
          </p:nvSpPr>
          <p:spPr bwMode="auto">
            <a:xfrm>
              <a:off x="3923" y="9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53" name="Freeform 113"/>
            <p:cNvSpPr>
              <a:spLocks/>
            </p:cNvSpPr>
            <p:nvPr/>
          </p:nvSpPr>
          <p:spPr bwMode="auto">
            <a:xfrm>
              <a:off x="4468" y="2069"/>
              <a:ext cx="272" cy="1361"/>
            </a:xfrm>
            <a:custGeom>
              <a:avLst/>
              <a:gdLst>
                <a:gd name="T0" fmla="*/ 272 w 272"/>
                <a:gd name="T1" fmla="*/ 0 h 1361"/>
                <a:gd name="T2" fmla="*/ 272 w 272"/>
                <a:gd name="T3" fmla="*/ 1089 h 1361"/>
                <a:gd name="T4" fmla="*/ 0 w 272"/>
                <a:gd name="T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1361">
                  <a:moveTo>
                    <a:pt x="272" y="0"/>
                  </a:moveTo>
                  <a:lnTo>
                    <a:pt x="272" y="1089"/>
                  </a:lnTo>
                  <a:lnTo>
                    <a:pt x="0" y="1361"/>
                  </a:lnTo>
                </a:path>
              </a:pathLst>
            </a:custGeom>
            <a:noFill/>
            <a:ln w="38100" cap="flat" cmpd="sng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954" name="Oval 114" descr="Široký šikmo nahoru"/>
            <p:cNvSpPr>
              <a:spLocks noChangeArrowheads="1"/>
            </p:cNvSpPr>
            <p:nvPr/>
          </p:nvSpPr>
          <p:spPr bwMode="auto">
            <a:xfrm>
              <a:off x="4694" y="2024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55" name="Oval 115" descr="Široký šikmo nahoru"/>
            <p:cNvSpPr>
              <a:spLocks noChangeArrowheads="1"/>
            </p:cNvSpPr>
            <p:nvPr/>
          </p:nvSpPr>
          <p:spPr bwMode="auto">
            <a:xfrm>
              <a:off x="4422" y="3385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56" name="Line 116"/>
            <p:cNvSpPr>
              <a:spLocks noChangeShapeType="1"/>
            </p:cNvSpPr>
            <p:nvPr/>
          </p:nvSpPr>
          <p:spPr bwMode="auto">
            <a:xfrm>
              <a:off x="3901" y="2863"/>
              <a:ext cx="499" cy="0"/>
            </a:xfrm>
            <a:prstGeom prst="line">
              <a:avLst/>
            </a:prstGeom>
            <a:noFill/>
            <a:ln w="3175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927" grpId="0" animBg="1"/>
      <p:bldP spid="35930" grpId="0" animBg="1"/>
      <p:bldP spid="35957" grpId="0" animBg="1"/>
      <p:bldP spid="35958" grpId="0" animBg="1"/>
      <p:bldP spid="35960" grpId="0" animBg="1"/>
      <p:bldP spid="35961" grpId="0" animBg="1"/>
      <p:bldP spid="35962" grpId="0" animBg="1"/>
      <p:bldP spid="35964" grpId="0" animBg="1"/>
      <p:bldP spid="35965" grpId="0" animBg="1"/>
      <p:bldP spid="359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r>
              <a:rPr lang="cs-CZ" altLang="cs-CZ" sz="38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Tabulka přípustných impedancí smyček v síti TN pro pojistky, jističe a chrániče</a:t>
            </a:r>
          </a:p>
        </p:txBody>
      </p:sp>
      <p:graphicFrame>
        <p:nvGraphicFramePr>
          <p:cNvPr id="51454" name="Group 2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268063"/>
              </p:ext>
            </p:extLst>
          </p:nvPr>
        </p:nvGraphicFramePr>
        <p:xfrm>
          <a:off x="71438" y="2060575"/>
          <a:ext cx="8964612" cy="4561464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1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Ochranný přístroj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Požadovaný vypínací proud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(t ≤ 0,4 s)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Nejvyšší přípustná impedance při měření</a:t>
                      </a: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všeobecně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pro I</a:t>
                      </a:r>
                      <a:r>
                        <a:rPr kumimoji="0" lang="cs-CZ" altLang="cs-CZ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cs-CZ" alt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= 16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a pro I</a:t>
                      </a:r>
                      <a:r>
                        <a:rPr kumimoji="0" lang="cs-CZ" altLang="cs-CZ" sz="2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Δn</a:t>
                      </a:r>
                      <a:r>
                        <a:rPr kumimoji="0" lang="cs-CZ" alt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= 30 mA</a:t>
                      </a: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Pojistka (gG)</a:t>
                      </a:r>
                    </a:p>
                  </a:txBody>
                  <a:tcPr marL="36000" marR="36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cca 8 × </a:t>
                      </a: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cs-CZ" altLang="cs-CZ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r>
                        <a:rPr kumimoji="0" lang="cs-CZ" alt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≤(</a:t>
                      </a: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2/3*U</a:t>
                      </a:r>
                      <a:r>
                        <a:rPr kumimoji="0" lang="cs-CZ" altLang="cs-CZ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)/(8*I</a:t>
                      </a:r>
                      <a:r>
                        <a:rPr kumimoji="0" lang="cs-CZ" alt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0,67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/128 = 1,2 Ω 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Jistič (B)</a:t>
                      </a:r>
                    </a:p>
                  </a:txBody>
                  <a:tcPr marL="36000" marR="36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× </a:t>
                      </a: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cs-CZ" altLang="cs-CZ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r>
                        <a:rPr kumimoji="0" lang="cs-CZ" alt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≤(</a:t>
                      </a: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2/3*U</a:t>
                      </a:r>
                      <a:r>
                        <a:rPr kumimoji="0" lang="cs-CZ" altLang="cs-CZ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cs-CZ" alt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)/(5*I</a:t>
                      </a:r>
                      <a:r>
                        <a:rPr kumimoji="0" lang="cs-CZ" alt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0,67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= 1,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Ω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Chránič</a:t>
                      </a:r>
                    </a:p>
                  </a:txBody>
                  <a:tcPr marL="36000" marR="36000" marT="46800" marB="46800" anchor="ctr"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jmenovitý vybavovací proud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r>
                        <a:rPr kumimoji="0" lang="cs-CZ" altLang="cs-CZ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≤(</a:t>
                      </a:r>
                      <a:r>
                        <a:rPr kumimoji="0" lang="cs-CZ" alt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2/3*U</a:t>
                      </a:r>
                      <a:r>
                        <a:rPr kumimoji="0" lang="cs-CZ" altLang="cs-CZ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cs-CZ" alt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)/I</a:t>
                      </a:r>
                      <a:r>
                        <a:rPr kumimoji="0" lang="cs-CZ" altLang="cs-CZ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cs-CZ" altLang="cs-CZ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/0,03 = 5 111 Ω </a:t>
                      </a:r>
                    </a:p>
                  </a:txBody>
                  <a:tcPr marL="36000" marR="36000" marT="46800" marB="46800" anchor="ctr" horzOverflow="overflow">
                    <a:lnL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sz="42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IT princip ochrany</a:t>
            </a:r>
          </a:p>
        </p:txBody>
      </p:sp>
      <p:grpSp>
        <p:nvGrpSpPr>
          <p:cNvPr id="40078" name="Group 142"/>
          <p:cNvGrpSpPr>
            <a:grpSpLocks/>
          </p:cNvGrpSpPr>
          <p:nvPr/>
        </p:nvGrpSpPr>
        <p:grpSpPr bwMode="auto">
          <a:xfrm>
            <a:off x="431800" y="1341438"/>
            <a:ext cx="8316913" cy="1138237"/>
            <a:chOff x="272" y="845"/>
            <a:chExt cx="5239" cy="717"/>
          </a:xfrm>
        </p:grpSpPr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 flipV="1">
              <a:off x="318" y="981"/>
              <a:ext cx="0" cy="499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907" y="1505"/>
              <a:ext cx="4332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906" y="981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906" y="1253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39949" name="Group 13"/>
            <p:cNvGrpSpPr>
              <a:grpSpLocks/>
            </p:cNvGrpSpPr>
            <p:nvPr/>
          </p:nvGrpSpPr>
          <p:grpSpPr bwMode="auto">
            <a:xfrm>
              <a:off x="318" y="1426"/>
              <a:ext cx="589" cy="91"/>
              <a:chOff x="431" y="1298"/>
              <a:chExt cx="589" cy="91"/>
            </a:xfrm>
          </p:grpSpPr>
          <p:sp>
            <p:nvSpPr>
              <p:cNvPr id="39950" name="Arc 14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51" name="Arc 15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52" name="Arc 16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53" name="Line 17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>
              <a:off x="5284" y="84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1</a:t>
              </a:r>
            </a:p>
          </p:txBody>
        </p:sp>
        <p:grpSp>
          <p:nvGrpSpPr>
            <p:cNvPr id="39966" name="Group 30"/>
            <p:cNvGrpSpPr>
              <a:grpSpLocks/>
            </p:cNvGrpSpPr>
            <p:nvPr/>
          </p:nvGrpSpPr>
          <p:grpSpPr bwMode="auto">
            <a:xfrm>
              <a:off x="318" y="1162"/>
              <a:ext cx="589" cy="91"/>
              <a:chOff x="431" y="1298"/>
              <a:chExt cx="589" cy="91"/>
            </a:xfrm>
          </p:grpSpPr>
          <p:sp>
            <p:nvSpPr>
              <p:cNvPr id="39967" name="Arc 31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68" name="Arc 32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69" name="Arc 33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70" name="Line 34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9971" name="Group 35"/>
            <p:cNvGrpSpPr>
              <a:grpSpLocks/>
            </p:cNvGrpSpPr>
            <p:nvPr/>
          </p:nvGrpSpPr>
          <p:grpSpPr bwMode="auto">
            <a:xfrm>
              <a:off x="318" y="890"/>
              <a:ext cx="589" cy="91"/>
              <a:chOff x="431" y="1298"/>
              <a:chExt cx="589" cy="91"/>
            </a:xfrm>
          </p:grpSpPr>
          <p:sp>
            <p:nvSpPr>
              <p:cNvPr id="39972" name="Arc 36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73" name="Arc 37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74" name="Arc 38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975" name="Line 39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9976" name="Oval 40"/>
            <p:cNvSpPr>
              <a:spLocks noChangeArrowheads="1"/>
            </p:cNvSpPr>
            <p:nvPr/>
          </p:nvSpPr>
          <p:spPr bwMode="auto">
            <a:xfrm>
              <a:off x="272" y="1201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980" name="Text Box 44"/>
            <p:cNvSpPr txBox="1">
              <a:spLocks noChangeArrowheads="1"/>
            </p:cNvSpPr>
            <p:nvPr/>
          </p:nvSpPr>
          <p:spPr bwMode="auto">
            <a:xfrm>
              <a:off x="5284" y="138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3</a:t>
              </a:r>
            </a:p>
          </p:txBody>
        </p:sp>
        <p:sp>
          <p:nvSpPr>
            <p:cNvPr id="39981" name="Text Box 45"/>
            <p:cNvSpPr txBox="1">
              <a:spLocks noChangeArrowheads="1"/>
            </p:cNvSpPr>
            <p:nvPr/>
          </p:nvSpPr>
          <p:spPr bwMode="auto">
            <a:xfrm>
              <a:off x="5284" y="1117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2</a:t>
              </a:r>
            </a:p>
          </p:txBody>
        </p:sp>
      </p:grpSp>
      <p:grpSp>
        <p:nvGrpSpPr>
          <p:cNvPr id="40081" name="Group 145"/>
          <p:cNvGrpSpPr>
            <a:grpSpLocks/>
          </p:cNvGrpSpPr>
          <p:nvPr/>
        </p:nvGrpSpPr>
        <p:grpSpPr bwMode="auto">
          <a:xfrm>
            <a:off x="1727200" y="1484313"/>
            <a:ext cx="1004888" cy="3960812"/>
            <a:chOff x="1088" y="935"/>
            <a:chExt cx="633" cy="2495"/>
          </a:xfrm>
        </p:grpSpPr>
        <p:sp>
          <p:nvSpPr>
            <p:cNvPr id="40009" name="Oval 73"/>
            <p:cNvSpPr>
              <a:spLocks noChangeArrowheads="1"/>
            </p:cNvSpPr>
            <p:nvPr/>
          </p:nvSpPr>
          <p:spPr bwMode="auto">
            <a:xfrm>
              <a:off x="1111" y="2840"/>
              <a:ext cx="590" cy="590"/>
            </a:xfrm>
            <a:prstGeom prst="ellipse">
              <a:avLst/>
            </a:prstGeom>
            <a:noFill/>
            <a:ln w="317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53" name="Line 117"/>
            <p:cNvSpPr>
              <a:spLocks noChangeShapeType="1"/>
            </p:cNvSpPr>
            <p:nvPr/>
          </p:nvSpPr>
          <p:spPr bwMode="auto">
            <a:xfrm flipV="1">
              <a:off x="1655" y="1525"/>
              <a:ext cx="0" cy="998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54" name="Rectangle 118"/>
            <p:cNvSpPr>
              <a:spLocks noChangeArrowheads="1"/>
            </p:cNvSpPr>
            <p:nvPr/>
          </p:nvSpPr>
          <p:spPr bwMode="auto">
            <a:xfrm>
              <a:off x="1088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55" name="Rectangle 119"/>
            <p:cNvSpPr>
              <a:spLocks noChangeArrowheads="1"/>
            </p:cNvSpPr>
            <p:nvPr/>
          </p:nvSpPr>
          <p:spPr bwMode="auto">
            <a:xfrm>
              <a:off x="1336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56" name="Rectangle 120"/>
            <p:cNvSpPr>
              <a:spLocks noChangeArrowheads="1"/>
            </p:cNvSpPr>
            <p:nvPr/>
          </p:nvSpPr>
          <p:spPr bwMode="auto">
            <a:xfrm>
              <a:off x="1584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66" name="Line 130"/>
            <p:cNvSpPr>
              <a:spLocks noChangeShapeType="1"/>
            </p:cNvSpPr>
            <p:nvPr/>
          </p:nvSpPr>
          <p:spPr bwMode="auto">
            <a:xfrm>
              <a:off x="1405" y="2523"/>
              <a:ext cx="0" cy="31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67" name="Freeform 131"/>
            <p:cNvSpPr>
              <a:spLocks/>
            </p:cNvSpPr>
            <p:nvPr/>
          </p:nvSpPr>
          <p:spPr bwMode="auto">
            <a:xfrm>
              <a:off x="1156" y="2523"/>
              <a:ext cx="136" cy="363"/>
            </a:xfrm>
            <a:custGeom>
              <a:avLst/>
              <a:gdLst>
                <a:gd name="T0" fmla="*/ 0 w 90"/>
                <a:gd name="T1" fmla="*/ 0 h 317"/>
                <a:gd name="T2" fmla="*/ 0 w 90"/>
                <a:gd name="T3" fmla="*/ 181 h 317"/>
                <a:gd name="T4" fmla="*/ 90 w 90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17">
                  <a:moveTo>
                    <a:pt x="0" y="0"/>
                  </a:moveTo>
                  <a:lnTo>
                    <a:pt x="0" y="181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68" name="Freeform 132"/>
            <p:cNvSpPr>
              <a:spLocks/>
            </p:cNvSpPr>
            <p:nvPr/>
          </p:nvSpPr>
          <p:spPr bwMode="auto">
            <a:xfrm>
              <a:off x="1564" y="2523"/>
              <a:ext cx="91" cy="363"/>
            </a:xfrm>
            <a:custGeom>
              <a:avLst/>
              <a:gdLst>
                <a:gd name="T0" fmla="*/ 91 w 91"/>
                <a:gd name="T1" fmla="*/ 0 h 363"/>
                <a:gd name="T2" fmla="*/ 91 w 91"/>
                <a:gd name="T3" fmla="*/ 181 h 363"/>
                <a:gd name="T4" fmla="*/ 0 w 91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63">
                  <a:moveTo>
                    <a:pt x="91" y="0"/>
                  </a:moveTo>
                  <a:lnTo>
                    <a:pt x="91" y="181"/>
                  </a:lnTo>
                  <a:lnTo>
                    <a:pt x="0" y="363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69" name="Line 133"/>
            <p:cNvSpPr>
              <a:spLocks noChangeShapeType="1"/>
            </p:cNvSpPr>
            <p:nvPr/>
          </p:nvSpPr>
          <p:spPr bwMode="auto">
            <a:xfrm flipV="1">
              <a:off x="1156" y="981"/>
              <a:ext cx="0" cy="154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70" name="Line 134"/>
            <p:cNvSpPr>
              <a:spLocks noChangeShapeType="1"/>
            </p:cNvSpPr>
            <p:nvPr/>
          </p:nvSpPr>
          <p:spPr bwMode="auto">
            <a:xfrm flipV="1">
              <a:off x="1403" y="1253"/>
              <a:ext cx="0" cy="127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71" name="Oval 135"/>
            <p:cNvSpPr>
              <a:spLocks noChangeArrowheads="1"/>
            </p:cNvSpPr>
            <p:nvPr/>
          </p:nvSpPr>
          <p:spPr bwMode="auto">
            <a:xfrm>
              <a:off x="1360" y="120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72" name="Oval 136"/>
            <p:cNvSpPr>
              <a:spLocks noChangeArrowheads="1"/>
            </p:cNvSpPr>
            <p:nvPr/>
          </p:nvSpPr>
          <p:spPr bwMode="auto">
            <a:xfrm>
              <a:off x="1609" y="145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73" name="Oval 137"/>
            <p:cNvSpPr>
              <a:spLocks noChangeArrowheads="1"/>
            </p:cNvSpPr>
            <p:nvPr/>
          </p:nvSpPr>
          <p:spPr bwMode="auto">
            <a:xfrm>
              <a:off x="1110" y="9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0082" name="Group 146"/>
          <p:cNvGrpSpPr>
            <a:grpSpLocks/>
          </p:cNvGrpSpPr>
          <p:nvPr/>
        </p:nvGrpSpPr>
        <p:grpSpPr bwMode="auto">
          <a:xfrm>
            <a:off x="5940425" y="1484313"/>
            <a:ext cx="1004888" cy="3960812"/>
            <a:chOff x="1088" y="935"/>
            <a:chExt cx="633" cy="2495"/>
          </a:xfrm>
        </p:grpSpPr>
        <p:sp>
          <p:nvSpPr>
            <p:cNvPr id="40083" name="Oval 147"/>
            <p:cNvSpPr>
              <a:spLocks noChangeArrowheads="1"/>
            </p:cNvSpPr>
            <p:nvPr/>
          </p:nvSpPr>
          <p:spPr bwMode="auto">
            <a:xfrm>
              <a:off x="1111" y="2840"/>
              <a:ext cx="590" cy="590"/>
            </a:xfrm>
            <a:prstGeom prst="ellipse">
              <a:avLst/>
            </a:prstGeom>
            <a:noFill/>
            <a:ln w="317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84" name="Line 148"/>
            <p:cNvSpPr>
              <a:spLocks noChangeShapeType="1"/>
            </p:cNvSpPr>
            <p:nvPr/>
          </p:nvSpPr>
          <p:spPr bwMode="auto">
            <a:xfrm flipV="1">
              <a:off x="1655" y="1525"/>
              <a:ext cx="0" cy="998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85" name="Rectangle 149"/>
            <p:cNvSpPr>
              <a:spLocks noChangeArrowheads="1"/>
            </p:cNvSpPr>
            <p:nvPr/>
          </p:nvSpPr>
          <p:spPr bwMode="auto">
            <a:xfrm>
              <a:off x="1088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86" name="Rectangle 150"/>
            <p:cNvSpPr>
              <a:spLocks noChangeArrowheads="1"/>
            </p:cNvSpPr>
            <p:nvPr/>
          </p:nvSpPr>
          <p:spPr bwMode="auto">
            <a:xfrm>
              <a:off x="1336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87" name="Rectangle 151"/>
            <p:cNvSpPr>
              <a:spLocks noChangeArrowheads="1"/>
            </p:cNvSpPr>
            <p:nvPr/>
          </p:nvSpPr>
          <p:spPr bwMode="auto">
            <a:xfrm>
              <a:off x="1584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088" name="Line 152"/>
            <p:cNvSpPr>
              <a:spLocks noChangeShapeType="1"/>
            </p:cNvSpPr>
            <p:nvPr/>
          </p:nvSpPr>
          <p:spPr bwMode="auto">
            <a:xfrm>
              <a:off x="1405" y="2523"/>
              <a:ext cx="0" cy="31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89" name="Freeform 153"/>
            <p:cNvSpPr>
              <a:spLocks/>
            </p:cNvSpPr>
            <p:nvPr/>
          </p:nvSpPr>
          <p:spPr bwMode="auto">
            <a:xfrm>
              <a:off x="1156" y="2523"/>
              <a:ext cx="136" cy="363"/>
            </a:xfrm>
            <a:custGeom>
              <a:avLst/>
              <a:gdLst>
                <a:gd name="T0" fmla="*/ 0 w 90"/>
                <a:gd name="T1" fmla="*/ 0 h 317"/>
                <a:gd name="T2" fmla="*/ 0 w 90"/>
                <a:gd name="T3" fmla="*/ 181 h 317"/>
                <a:gd name="T4" fmla="*/ 90 w 90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17">
                  <a:moveTo>
                    <a:pt x="0" y="0"/>
                  </a:moveTo>
                  <a:lnTo>
                    <a:pt x="0" y="181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90" name="Freeform 154"/>
            <p:cNvSpPr>
              <a:spLocks/>
            </p:cNvSpPr>
            <p:nvPr/>
          </p:nvSpPr>
          <p:spPr bwMode="auto">
            <a:xfrm>
              <a:off x="1564" y="2523"/>
              <a:ext cx="91" cy="363"/>
            </a:xfrm>
            <a:custGeom>
              <a:avLst/>
              <a:gdLst>
                <a:gd name="T0" fmla="*/ 91 w 91"/>
                <a:gd name="T1" fmla="*/ 0 h 363"/>
                <a:gd name="T2" fmla="*/ 91 w 91"/>
                <a:gd name="T3" fmla="*/ 181 h 363"/>
                <a:gd name="T4" fmla="*/ 0 w 91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63">
                  <a:moveTo>
                    <a:pt x="91" y="0"/>
                  </a:moveTo>
                  <a:lnTo>
                    <a:pt x="91" y="181"/>
                  </a:lnTo>
                  <a:lnTo>
                    <a:pt x="0" y="363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91" name="Line 155"/>
            <p:cNvSpPr>
              <a:spLocks noChangeShapeType="1"/>
            </p:cNvSpPr>
            <p:nvPr/>
          </p:nvSpPr>
          <p:spPr bwMode="auto">
            <a:xfrm flipV="1">
              <a:off x="1156" y="981"/>
              <a:ext cx="0" cy="154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92" name="Line 156"/>
            <p:cNvSpPr>
              <a:spLocks noChangeShapeType="1"/>
            </p:cNvSpPr>
            <p:nvPr/>
          </p:nvSpPr>
          <p:spPr bwMode="auto">
            <a:xfrm flipV="1">
              <a:off x="1403" y="1253"/>
              <a:ext cx="0" cy="127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093" name="Oval 157"/>
            <p:cNvSpPr>
              <a:spLocks noChangeArrowheads="1"/>
            </p:cNvSpPr>
            <p:nvPr/>
          </p:nvSpPr>
          <p:spPr bwMode="auto">
            <a:xfrm>
              <a:off x="1360" y="120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94" name="Oval 158"/>
            <p:cNvSpPr>
              <a:spLocks noChangeArrowheads="1"/>
            </p:cNvSpPr>
            <p:nvPr/>
          </p:nvSpPr>
          <p:spPr bwMode="auto">
            <a:xfrm>
              <a:off x="1609" y="145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095" name="Oval 159"/>
            <p:cNvSpPr>
              <a:spLocks noChangeArrowheads="1"/>
            </p:cNvSpPr>
            <p:nvPr/>
          </p:nvSpPr>
          <p:spPr bwMode="auto">
            <a:xfrm>
              <a:off x="1110" y="9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0111" name="Freeform 175"/>
          <p:cNvSpPr>
            <a:spLocks/>
          </p:cNvSpPr>
          <p:nvPr/>
        </p:nvSpPr>
        <p:spPr bwMode="auto">
          <a:xfrm>
            <a:off x="1692275" y="4221163"/>
            <a:ext cx="142875" cy="576262"/>
          </a:xfrm>
          <a:custGeom>
            <a:avLst/>
            <a:gdLst>
              <a:gd name="T0" fmla="*/ 90 w 90"/>
              <a:gd name="T1" fmla="*/ 0 h 363"/>
              <a:gd name="T2" fmla="*/ 0 w 90"/>
              <a:gd name="T3" fmla="*/ 227 h 363"/>
              <a:gd name="T4" fmla="*/ 90 w 90"/>
              <a:gd name="T5" fmla="*/ 227 h 363"/>
              <a:gd name="T6" fmla="*/ 45 w 90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363">
                <a:moveTo>
                  <a:pt x="90" y="0"/>
                </a:moveTo>
                <a:lnTo>
                  <a:pt x="0" y="227"/>
                </a:lnTo>
                <a:lnTo>
                  <a:pt x="90" y="227"/>
                </a:lnTo>
                <a:lnTo>
                  <a:pt x="45" y="36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112" name="Text Box 176"/>
          <p:cNvSpPr txBox="1">
            <a:spLocks noChangeArrowheads="1"/>
          </p:cNvSpPr>
          <p:nvPr/>
        </p:nvSpPr>
        <p:spPr bwMode="auto">
          <a:xfrm>
            <a:off x="107950" y="5661025"/>
            <a:ext cx="144145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</a:rPr>
              <a:t>1. průraz</a:t>
            </a:r>
          </a:p>
        </p:txBody>
      </p:sp>
      <p:sp>
        <p:nvSpPr>
          <p:cNvPr id="40113" name="Line 177"/>
          <p:cNvSpPr>
            <a:spLocks noChangeShapeType="1"/>
          </p:cNvSpPr>
          <p:nvPr/>
        </p:nvSpPr>
        <p:spPr bwMode="auto">
          <a:xfrm flipV="1">
            <a:off x="827088" y="4724400"/>
            <a:ext cx="792162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0200" name="Group 264"/>
          <p:cNvGrpSpPr>
            <a:grpSpLocks/>
          </p:cNvGrpSpPr>
          <p:nvPr/>
        </p:nvGrpSpPr>
        <p:grpSpPr bwMode="auto">
          <a:xfrm>
            <a:off x="3276600" y="1484313"/>
            <a:ext cx="2014538" cy="4608512"/>
            <a:chOff x="2064" y="935"/>
            <a:chExt cx="1269" cy="2903"/>
          </a:xfrm>
        </p:grpSpPr>
        <p:grpSp>
          <p:nvGrpSpPr>
            <p:cNvPr id="40122" name="Group 186"/>
            <p:cNvGrpSpPr>
              <a:grpSpLocks/>
            </p:cNvGrpSpPr>
            <p:nvPr/>
          </p:nvGrpSpPr>
          <p:grpSpPr bwMode="auto">
            <a:xfrm>
              <a:off x="2064" y="2251"/>
              <a:ext cx="272" cy="364"/>
              <a:chOff x="2381" y="2296"/>
              <a:chExt cx="272" cy="364"/>
            </a:xfrm>
          </p:grpSpPr>
          <p:sp>
            <p:nvSpPr>
              <p:cNvPr id="40116" name="Line 180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17" name="Line 181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18" name="Line 182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19" name="Line 183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20" name="Line 184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21" name="Line 185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40123" name="Group 187"/>
            <p:cNvGrpSpPr>
              <a:grpSpLocks/>
            </p:cNvGrpSpPr>
            <p:nvPr/>
          </p:nvGrpSpPr>
          <p:grpSpPr bwMode="auto">
            <a:xfrm>
              <a:off x="2563" y="2251"/>
              <a:ext cx="272" cy="364"/>
              <a:chOff x="2381" y="2296"/>
              <a:chExt cx="272" cy="364"/>
            </a:xfrm>
          </p:grpSpPr>
          <p:sp>
            <p:nvSpPr>
              <p:cNvPr id="40124" name="Line 188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25" name="Line 189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26" name="Line 190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27" name="Line 191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28" name="Line 192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29" name="Line 193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40130" name="Group 194"/>
            <p:cNvGrpSpPr>
              <a:grpSpLocks/>
            </p:cNvGrpSpPr>
            <p:nvPr/>
          </p:nvGrpSpPr>
          <p:grpSpPr bwMode="auto">
            <a:xfrm>
              <a:off x="3061" y="2251"/>
              <a:ext cx="272" cy="364"/>
              <a:chOff x="2381" y="2296"/>
              <a:chExt cx="272" cy="364"/>
            </a:xfrm>
          </p:grpSpPr>
          <p:sp>
            <p:nvSpPr>
              <p:cNvPr id="40131" name="Line 195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32" name="Line 196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33" name="Line 197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34" name="Line 198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35" name="Line 199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136" name="Line 200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40137" name="Line 201"/>
            <p:cNvSpPr>
              <a:spLocks noChangeShapeType="1"/>
            </p:cNvSpPr>
            <p:nvPr/>
          </p:nvSpPr>
          <p:spPr bwMode="auto">
            <a:xfrm>
              <a:off x="2200" y="981"/>
              <a:ext cx="0" cy="1315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138" name="Line 202"/>
            <p:cNvSpPr>
              <a:spLocks noChangeShapeType="1"/>
            </p:cNvSpPr>
            <p:nvPr/>
          </p:nvSpPr>
          <p:spPr bwMode="auto">
            <a:xfrm>
              <a:off x="2699" y="1298"/>
              <a:ext cx="0" cy="953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139" name="Line 203"/>
            <p:cNvSpPr>
              <a:spLocks noChangeShapeType="1"/>
            </p:cNvSpPr>
            <p:nvPr/>
          </p:nvSpPr>
          <p:spPr bwMode="auto">
            <a:xfrm>
              <a:off x="3198" y="1525"/>
              <a:ext cx="0" cy="726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140" name="Oval 204"/>
            <p:cNvSpPr>
              <a:spLocks noChangeArrowheads="1"/>
            </p:cNvSpPr>
            <p:nvPr/>
          </p:nvSpPr>
          <p:spPr bwMode="auto">
            <a:xfrm>
              <a:off x="2154" y="935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141" name="Oval 205"/>
            <p:cNvSpPr>
              <a:spLocks noChangeArrowheads="1"/>
            </p:cNvSpPr>
            <p:nvPr/>
          </p:nvSpPr>
          <p:spPr bwMode="auto">
            <a:xfrm>
              <a:off x="2653" y="1207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142" name="Oval 206"/>
            <p:cNvSpPr>
              <a:spLocks noChangeArrowheads="1"/>
            </p:cNvSpPr>
            <p:nvPr/>
          </p:nvSpPr>
          <p:spPr bwMode="auto">
            <a:xfrm>
              <a:off x="3152" y="1457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40145" name="Group 209"/>
            <p:cNvGrpSpPr>
              <a:grpSpLocks/>
            </p:cNvGrpSpPr>
            <p:nvPr/>
          </p:nvGrpSpPr>
          <p:grpSpPr bwMode="auto">
            <a:xfrm>
              <a:off x="2085" y="3566"/>
              <a:ext cx="228" cy="271"/>
              <a:chOff x="174" y="3385"/>
              <a:chExt cx="228" cy="271"/>
            </a:xfrm>
          </p:grpSpPr>
          <p:sp>
            <p:nvSpPr>
              <p:cNvPr id="40146" name="Line 210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47" name="Line 211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48" name="Line 212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0149" name="Group 213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0150" name="Line 214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151" name="Line 215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152" name="Line 216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0177" name="Group 241"/>
            <p:cNvGrpSpPr>
              <a:grpSpLocks/>
            </p:cNvGrpSpPr>
            <p:nvPr/>
          </p:nvGrpSpPr>
          <p:grpSpPr bwMode="auto">
            <a:xfrm>
              <a:off x="2584" y="3567"/>
              <a:ext cx="228" cy="271"/>
              <a:chOff x="174" y="3385"/>
              <a:chExt cx="228" cy="271"/>
            </a:xfrm>
          </p:grpSpPr>
          <p:sp>
            <p:nvSpPr>
              <p:cNvPr id="40178" name="Line 242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79" name="Line 243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80" name="Line 244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0181" name="Group 245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0182" name="Line 246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183" name="Line 247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184" name="Line 248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0185" name="Group 249"/>
            <p:cNvGrpSpPr>
              <a:grpSpLocks/>
            </p:cNvGrpSpPr>
            <p:nvPr/>
          </p:nvGrpSpPr>
          <p:grpSpPr bwMode="auto">
            <a:xfrm>
              <a:off x="3083" y="3567"/>
              <a:ext cx="228" cy="271"/>
              <a:chOff x="174" y="3385"/>
              <a:chExt cx="228" cy="271"/>
            </a:xfrm>
          </p:grpSpPr>
          <p:sp>
            <p:nvSpPr>
              <p:cNvPr id="40186" name="Line 250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87" name="Line 251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88" name="Line 252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0189" name="Group 253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0190" name="Line 254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191" name="Line 255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192" name="Line 256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193" name="Line 257"/>
            <p:cNvSpPr>
              <a:spLocks noChangeShapeType="1"/>
            </p:cNvSpPr>
            <p:nvPr/>
          </p:nvSpPr>
          <p:spPr bwMode="auto">
            <a:xfrm>
              <a:off x="2200" y="2614"/>
              <a:ext cx="0" cy="9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194" name="Line 258"/>
            <p:cNvSpPr>
              <a:spLocks noChangeShapeType="1"/>
            </p:cNvSpPr>
            <p:nvPr/>
          </p:nvSpPr>
          <p:spPr bwMode="auto">
            <a:xfrm>
              <a:off x="2699" y="2614"/>
              <a:ext cx="0" cy="9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195" name="Line 259"/>
            <p:cNvSpPr>
              <a:spLocks noChangeShapeType="1"/>
            </p:cNvSpPr>
            <p:nvPr/>
          </p:nvSpPr>
          <p:spPr bwMode="auto">
            <a:xfrm>
              <a:off x="3198" y="2614"/>
              <a:ext cx="0" cy="9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40196" name="Text Box 260"/>
          <p:cNvSpPr txBox="1">
            <a:spLocks noChangeArrowheads="1"/>
          </p:cNvSpPr>
          <p:nvPr/>
        </p:nvSpPr>
        <p:spPr bwMode="auto">
          <a:xfrm>
            <a:off x="7235825" y="3860800"/>
            <a:ext cx="1620838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</a:rPr>
              <a:t>svodové kapacity</a:t>
            </a:r>
          </a:p>
        </p:txBody>
      </p:sp>
      <p:grpSp>
        <p:nvGrpSpPr>
          <p:cNvPr id="40204" name="Group 268"/>
          <p:cNvGrpSpPr>
            <a:grpSpLocks/>
          </p:cNvGrpSpPr>
          <p:nvPr/>
        </p:nvGrpSpPr>
        <p:grpSpPr bwMode="auto">
          <a:xfrm>
            <a:off x="323850" y="1341438"/>
            <a:ext cx="4968875" cy="4824412"/>
            <a:chOff x="204" y="845"/>
            <a:chExt cx="3130" cy="3039"/>
          </a:xfrm>
        </p:grpSpPr>
        <p:sp>
          <p:nvSpPr>
            <p:cNvPr id="40202" name="Freeform 266"/>
            <p:cNvSpPr>
              <a:spLocks/>
            </p:cNvSpPr>
            <p:nvPr/>
          </p:nvSpPr>
          <p:spPr bwMode="auto">
            <a:xfrm>
              <a:off x="204" y="845"/>
              <a:ext cx="2585" cy="3039"/>
            </a:xfrm>
            <a:custGeom>
              <a:avLst/>
              <a:gdLst>
                <a:gd name="T0" fmla="*/ 1497 w 2585"/>
                <a:gd name="T1" fmla="*/ 2540 h 3039"/>
                <a:gd name="T2" fmla="*/ 1497 w 2585"/>
                <a:gd name="T3" fmla="*/ 3039 h 3039"/>
                <a:gd name="T4" fmla="*/ 2585 w 2585"/>
                <a:gd name="T5" fmla="*/ 3039 h 3039"/>
                <a:gd name="T6" fmla="*/ 2585 w 2585"/>
                <a:gd name="T7" fmla="*/ 499 h 3039"/>
                <a:gd name="T8" fmla="*/ 0 w 2585"/>
                <a:gd name="T9" fmla="*/ 499 h 3039"/>
                <a:gd name="T10" fmla="*/ 0 w 2585"/>
                <a:gd name="T11" fmla="*/ 0 h 3039"/>
                <a:gd name="T12" fmla="*/ 816 w 2585"/>
                <a:gd name="T13" fmla="*/ 0 h 3039"/>
                <a:gd name="T14" fmla="*/ 816 w 2585"/>
                <a:gd name="T15" fmla="*/ 1723 h 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5" h="3039">
                  <a:moveTo>
                    <a:pt x="1497" y="2540"/>
                  </a:moveTo>
                  <a:lnTo>
                    <a:pt x="1497" y="3039"/>
                  </a:lnTo>
                  <a:lnTo>
                    <a:pt x="2585" y="3039"/>
                  </a:lnTo>
                  <a:lnTo>
                    <a:pt x="2585" y="499"/>
                  </a:lnTo>
                  <a:lnTo>
                    <a:pt x="0" y="499"/>
                  </a:lnTo>
                  <a:lnTo>
                    <a:pt x="0" y="0"/>
                  </a:lnTo>
                  <a:lnTo>
                    <a:pt x="816" y="0"/>
                  </a:lnTo>
                  <a:lnTo>
                    <a:pt x="816" y="1723"/>
                  </a:lnTo>
                </a:path>
              </a:pathLst>
            </a:custGeom>
            <a:noFill/>
            <a:ln w="31750" cap="flat" cmpd="sng">
              <a:solidFill>
                <a:srgbClr val="DAA6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203" name="Freeform 267"/>
            <p:cNvSpPr>
              <a:spLocks/>
            </p:cNvSpPr>
            <p:nvPr/>
          </p:nvSpPr>
          <p:spPr bwMode="auto">
            <a:xfrm>
              <a:off x="204" y="1344"/>
              <a:ext cx="3130" cy="2540"/>
            </a:xfrm>
            <a:custGeom>
              <a:avLst/>
              <a:gdLst>
                <a:gd name="T0" fmla="*/ 2585 w 3130"/>
                <a:gd name="T1" fmla="*/ 2540 h 2540"/>
                <a:gd name="T2" fmla="*/ 3130 w 3130"/>
                <a:gd name="T3" fmla="*/ 2540 h 2540"/>
                <a:gd name="T4" fmla="*/ 3130 w 3130"/>
                <a:gd name="T5" fmla="*/ 226 h 2540"/>
                <a:gd name="T6" fmla="*/ 0 w 3130"/>
                <a:gd name="T7" fmla="*/ 226 h 2540"/>
                <a:gd name="T8" fmla="*/ 0 w 3130"/>
                <a:gd name="T9" fmla="*/ 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0" h="2540">
                  <a:moveTo>
                    <a:pt x="2585" y="2540"/>
                  </a:moveTo>
                  <a:lnTo>
                    <a:pt x="3130" y="2540"/>
                  </a:lnTo>
                  <a:lnTo>
                    <a:pt x="3130" y="226"/>
                  </a:lnTo>
                  <a:lnTo>
                    <a:pt x="0" y="226"/>
                  </a:lnTo>
                  <a:lnTo>
                    <a:pt x="0" y="0"/>
                  </a:lnTo>
                </a:path>
              </a:pathLst>
            </a:custGeom>
            <a:noFill/>
            <a:ln w="31750" cap="flat" cmpd="sng">
              <a:solidFill>
                <a:srgbClr val="DAA600"/>
              </a:solidFill>
              <a:prstDash val="dash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40205" name="Text Box 269"/>
          <p:cNvSpPr txBox="1">
            <a:spLocks noChangeArrowheads="1"/>
          </p:cNvSpPr>
          <p:nvPr/>
        </p:nvSpPr>
        <p:spPr bwMode="auto">
          <a:xfrm>
            <a:off x="395288" y="2708275"/>
            <a:ext cx="5762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DAA600"/>
                </a:solidFill>
              </a:rPr>
              <a:t>I</a:t>
            </a:r>
            <a:r>
              <a:rPr lang="cs-CZ" altLang="cs-CZ" sz="2400" b="1">
                <a:solidFill>
                  <a:srgbClr val="DAA600"/>
                </a:solidFill>
              </a:rPr>
              <a:t>s</a:t>
            </a:r>
          </a:p>
        </p:txBody>
      </p:sp>
      <p:sp>
        <p:nvSpPr>
          <p:cNvPr id="40206" name="Line 270"/>
          <p:cNvSpPr>
            <a:spLocks noChangeShapeType="1"/>
          </p:cNvSpPr>
          <p:nvPr/>
        </p:nvSpPr>
        <p:spPr bwMode="auto">
          <a:xfrm flipH="1">
            <a:off x="395288" y="2708275"/>
            <a:ext cx="503237" cy="0"/>
          </a:xfrm>
          <a:prstGeom prst="line">
            <a:avLst/>
          </a:prstGeom>
          <a:noFill/>
          <a:ln w="38100">
            <a:solidFill>
              <a:srgbClr val="DAA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207" name="Text Box 271"/>
          <p:cNvSpPr txBox="1">
            <a:spLocks noChangeArrowheads="1"/>
          </p:cNvSpPr>
          <p:nvPr/>
        </p:nvSpPr>
        <p:spPr bwMode="auto">
          <a:xfrm>
            <a:off x="217488" y="6319838"/>
            <a:ext cx="8747125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baseline="0">
                <a:solidFill>
                  <a:srgbClr val="000C18"/>
                </a:solidFill>
                <a:latin typeface="Arial" panose="020B0604020202020204" pitchFamily="34" charset="0"/>
              </a:rPr>
              <a:t>Svodový proud je malý – soustava pracuje bez omezení !</a:t>
            </a:r>
          </a:p>
        </p:txBody>
      </p:sp>
      <p:sp>
        <p:nvSpPr>
          <p:cNvPr id="40208" name="Line 272"/>
          <p:cNvSpPr>
            <a:spLocks noChangeShapeType="1"/>
          </p:cNvSpPr>
          <p:nvPr/>
        </p:nvSpPr>
        <p:spPr bwMode="auto">
          <a:xfrm flipH="1">
            <a:off x="3635375" y="4581525"/>
            <a:ext cx="360045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209" name="Line 273"/>
          <p:cNvSpPr>
            <a:spLocks noChangeShapeType="1"/>
          </p:cNvSpPr>
          <p:nvPr/>
        </p:nvSpPr>
        <p:spPr bwMode="auto">
          <a:xfrm flipH="1">
            <a:off x="4572000" y="4581525"/>
            <a:ext cx="2663825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210" name="Line 274"/>
          <p:cNvSpPr>
            <a:spLocks noChangeShapeType="1"/>
          </p:cNvSpPr>
          <p:nvPr/>
        </p:nvSpPr>
        <p:spPr bwMode="auto">
          <a:xfrm flipH="1">
            <a:off x="5219700" y="4581525"/>
            <a:ext cx="2089150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211" name="Text Box 275"/>
          <p:cNvSpPr txBox="1">
            <a:spLocks noChangeArrowheads="1"/>
          </p:cNvSpPr>
          <p:nvPr/>
        </p:nvSpPr>
        <p:spPr bwMode="auto">
          <a:xfrm>
            <a:off x="7164388" y="4868863"/>
            <a:ext cx="1871662" cy="9960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motory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jsou </a:t>
            </a:r>
            <a:r>
              <a:rPr lang="cs-CZ" altLang="cs-CZ" sz="2000" b="1" baseline="0" dirty="0" err="1" smtClean="0">
                <a:solidFill>
                  <a:srgbClr val="000C18"/>
                </a:solidFill>
                <a:latin typeface="Arial" panose="020B0604020202020204" pitchFamily="34" charset="0"/>
              </a:rPr>
              <a:t>pospojeny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 a  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uzemněny</a:t>
            </a:r>
          </a:p>
        </p:txBody>
      </p:sp>
      <p:sp>
        <p:nvSpPr>
          <p:cNvPr id="40212" name="Line 276"/>
          <p:cNvSpPr>
            <a:spLocks noChangeShapeType="1"/>
          </p:cNvSpPr>
          <p:nvPr/>
        </p:nvSpPr>
        <p:spPr bwMode="auto">
          <a:xfrm flipH="1">
            <a:off x="2700338" y="5589588"/>
            <a:ext cx="4464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2411413" y="5229225"/>
            <a:ext cx="3780631" cy="863601"/>
            <a:chOff x="2411413" y="5229225"/>
            <a:chExt cx="3780631" cy="863601"/>
          </a:xfrm>
        </p:grpSpPr>
        <p:sp>
          <p:nvSpPr>
            <p:cNvPr id="40105" name="Oval 169" descr="Široký šikmo nahoru"/>
            <p:cNvSpPr>
              <a:spLocks noChangeArrowheads="1"/>
            </p:cNvSpPr>
            <p:nvPr/>
          </p:nvSpPr>
          <p:spPr bwMode="auto">
            <a:xfrm>
              <a:off x="2520951" y="5229225"/>
              <a:ext cx="144463" cy="144463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" name="Skupina 1"/>
            <p:cNvGrpSpPr/>
            <p:nvPr/>
          </p:nvGrpSpPr>
          <p:grpSpPr>
            <a:xfrm>
              <a:off x="2411413" y="5254625"/>
              <a:ext cx="3780631" cy="838201"/>
              <a:chOff x="2411413" y="5254625"/>
              <a:chExt cx="3780631" cy="838201"/>
            </a:xfrm>
          </p:grpSpPr>
          <p:grpSp>
            <p:nvGrpSpPr>
              <p:cNvPr id="40097" name="Group 161"/>
              <p:cNvGrpSpPr>
                <a:grpSpLocks/>
              </p:cNvGrpSpPr>
              <p:nvPr/>
            </p:nvGrpSpPr>
            <p:grpSpPr bwMode="auto">
              <a:xfrm>
                <a:off x="2411413" y="5662613"/>
                <a:ext cx="361950" cy="430213"/>
                <a:chOff x="174" y="3385"/>
                <a:chExt cx="228" cy="271"/>
              </a:xfrm>
            </p:grpSpPr>
            <p:sp>
              <p:nvSpPr>
                <p:cNvPr id="40098" name="Line 162"/>
                <p:cNvSpPr>
                  <a:spLocks noChangeShapeType="1"/>
                </p:cNvSpPr>
                <p:nvPr/>
              </p:nvSpPr>
              <p:spPr bwMode="auto">
                <a:xfrm>
                  <a:off x="288" y="338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99" name="Line 163"/>
                <p:cNvSpPr>
                  <a:spLocks noChangeShapeType="1"/>
                </p:cNvSpPr>
                <p:nvPr/>
              </p:nvSpPr>
              <p:spPr bwMode="auto">
                <a:xfrm>
                  <a:off x="288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100" name="Line 164"/>
                <p:cNvSpPr>
                  <a:spLocks noChangeShapeType="1"/>
                </p:cNvSpPr>
                <p:nvPr/>
              </p:nvSpPr>
              <p:spPr bwMode="auto">
                <a:xfrm>
                  <a:off x="174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40101" name="Group 165"/>
                <p:cNvGrpSpPr>
                  <a:grpSpLocks/>
                </p:cNvGrpSpPr>
                <p:nvPr/>
              </p:nvGrpSpPr>
              <p:grpSpPr bwMode="auto">
                <a:xfrm>
                  <a:off x="219" y="3611"/>
                  <a:ext cx="136" cy="0"/>
                  <a:chOff x="2109" y="3475"/>
                  <a:chExt cx="136" cy="0"/>
                </a:xfrm>
              </p:grpSpPr>
              <p:sp>
                <p:nvSpPr>
                  <p:cNvPr id="40102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40103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0104" name="Line 168"/>
                <p:cNvSpPr>
                  <a:spLocks noChangeShapeType="1"/>
                </p:cNvSpPr>
                <p:nvPr/>
              </p:nvSpPr>
              <p:spPr bwMode="auto">
                <a:xfrm>
                  <a:off x="264" y="3656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106" name="Line 170"/>
              <p:cNvSpPr>
                <a:spLocks noChangeShapeType="1"/>
              </p:cNvSpPr>
              <p:nvPr/>
            </p:nvSpPr>
            <p:spPr bwMode="auto">
              <a:xfrm>
                <a:off x="2592388" y="5373688"/>
                <a:ext cx="0" cy="360363"/>
              </a:xfrm>
              <a:prstGeom prst="line">
                <a:avLst/>
              </a:prstGeom>
              <a:noFill/>
              <a:ln w="38100">
                <a:pattFill prst="wdUpDiag">
                  <a:fgClr>
                    <a:srgbClr val="FFFF00"/>
                  </a:fgClr>
                  <a:bgClr>
                    <a:srgbClr val="00FF00"/>
                  </a:bgClr>
                </a:patt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076" name="Oval 140" descr="Široký šikmo nahoru"/>
              <p:cNvSpPr>
                <a:spLocks noChangeArrowheads="1"/>
              </p:cNvSpPr>
              <p:nvPr/>
            </p:nvSpPr>
            <p:spPr bwMode="auto">
              <a:xfrm>
                <a:off x="6047581" y="5254625"/>
                <a:ext cx="144463" cy="144463"/>
              </a:xfrm>
              <a:prstGeom prst="ellipse">
                <a:avLst/>
              </a:prstGeom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ln w="9525">
                <a:pattFill prst="wdUpDiag">
                  <a:fgClr>
                    <a:srgbClr val="FFFF00"/>
                  </a:fgClr>
                  <a:bgClr>
                    <a:srgbClr val="00FF00"/>
                  </a:bgClr>
                </a:patt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8" name="Line 143"/>
              <p:cNvSpPr>
                <a:spLocks noChangeShapeType="1"/>
              </p:cNvSpPr>
              <p:nvPr/>
            </p:nvSpPr>
            <p:spPr bwMode="auto">
              <a:xfrm flipH="1">
                <a:off x="2590801" y="5307805"/>
                <a:ext cx="3529012" cy="16669"/>
              </a:xfrm>
              <a:prstGeom prst="line">
                <a:avLst/>
              </a:prstGeom>
              <a:noFill/>
              <a:ln w="38100">
                <a:pattFill prst="wdUpDiag">
                  <a:fgClr>
                    <a:srgbClr val="FFFF00"/>
                  </a:fgClr>
                  <a:bgClr>
                    <a:srgbClr val="00FF00"/>
                  </a:bgClr>
                </a:patt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4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40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0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40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4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4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0111" grpId="0" animBg="1"/>
      <p:bldP spid="40112" grpId="0" animBg="1"/>
      <p:bldP spid="40113" grpId="0" animBg="1"/>
      <p:bldP spid="40196" grpId="0" animBg="1"/>
      <p:bldP spid="40196" grpId="1" animBg="1"/>
      <p:bldP spid="40205" grpId="0"/>
      <p:bldP spid="40206" grpId="0" animBg="1"/>
      <p:bldP spid="40207" grpId="0" animBg="1"/>
      <p:bldP spid="40208" grpId="0" animBg="1"/>
      <p:bldP spid="40208" grpId="1" animBg="1"/>
      <p:bldP spid="40209" grpId="0" animBg="1"/>
      <p:bldP spid="40209" grpId="1" animBg="1"/>
      <p:bldP spid="40210" grpId="0" animBg="1"/>
      <p:bldP spid="40210" grpId="1" animBg="1"/>
      <p:bldP spid="40211" grpId="0" animBg="1"/>
      <p:bldP spid="40211" grpId="1" animBg="1"/>
      <p:bldP spid="40212" grpId="0" animBg="1"/>
      <p:bldP spid="402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sz="42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IT princip ochrany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31800" y="1341438"/>
            <a:ext cx="8316913" cy="1138237"/>
            <a:chOff x="272" y="845"/>
            <a:chExt cx="5239" cy="717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flipV="1">
              <a:off x="318" y="981"/>
              <a:ext cx="0" cy="499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907" y="1505"/>
              <a:ext cx="4332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906" y="981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906" y="1253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318" y="1426"/>
              <a:ext cx="589" cy="91"/>
              <a:chOff x="431" y="1298"/>
              <a:chExt cx="589" cy="91"/>
            </a:xfrm>
          </p:grpSpPr>
          <p:sp>
            <p:nvSpPr>
              <p:cNvPr id="40969" name="Arc 9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0" name="Arc 10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1" name="Arc 11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2" name="Line 12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5284" y="84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1</a:t>
              </a:r>
            </a:p>
          </p:txBody>
        </p:sp>
        <p:grpSp>
          <p:nvGrpSpPr>
            <p:cNvPr id="40974" name="Group 14"/>
            <p:cNvGrpSpPr>
              <a:grpSpLocks/>
            </p:cNvGrpSpPr>
            <p:nvPr/>
          </p:nvGrpSpPr>
          <p:grpSpPr bwMode="auto">
            <a:xfrm>
              <a:off x="318" y="1162"/>
              <a:ext cx="589" cy="91"/>
              <a:chOff x="431" y="1298"/>
              <a:chExt cx="589" cy="91"/>
            </a:xfrm>
          </p:grpSpPr>
          <p:sp>
            <p:nvSpPr>
              <p:cNvPr id="40975" name="Arc 15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6" name="Arc 16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7" name="Arc 17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Line 18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0979" name="Group 19"/>
            <p:cNvGrpSpPr>
              <a:grpSpLocks/>
            </p:cNvGrpSpPr>
            <p:nvPr/>
          </p:nvGrpSpPr>
          <p:grpSpPr bwMode="auto">
            <a:xfrm>
              <a:off x="318" y="890"/>
              <a:ext cx="589" cy="91"/>
              <a:chOff x="431" y="1298"/>
              <a:chExt cx="589" cy="91"/>
            </a:xfrm>
          </p:grpSpPr>
          <p:sp>
            <p:nvSpPr>
              <p:cNvPr id="40980" name="Arc 20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1" name="Arc 21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2" name="Arc 22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Line 23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272" y="1201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985" name="Text Box 25"/>
            <p:cNvSpPr txBox="1">
              <a:spLocks noChangeArrowheads="1"/>
            </p:cNvSpPr>
            <p:nvPr/>
          </p:nvSpPr>
          <p:spPr bwMode="auto">
            <a:xfrm>
              <a:off x="5284" y="138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L</a:t>
              </a:r>
              <a:r>
                <a:rPr lang="cs-CZ" altLang="cs-CZ" dirty="0">
                  <a:solidFill>
                    <a:srgbClr val="000C18"/>
                  </a:solidFill>
                </a:rPr>
                <a:t>3</a:t>
              </a:r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5284" y="1117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2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1727200" y="1484313"/>
            <a:ext cx="1004888" cy="3960812"/>
            <a:chOff x="1088" y="935"/>
            <a:chExt cx="633" cy="2495"/>
          </a:xfrm>
        </p:grpSpPr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1111" y="2840"/>
              <a:ext cx="590" cy="590"/>
            </a:xfrm>
            <a:prstGeom prst="ellipse">
              <a:avLst/>
            </a:prstGeom>
            <a:noFill/>
            <a:ln w="317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V="1">
              <a:off x="1655" y="1525"/>
              <a:ext cx="0" cy="998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90" name="Rectangle 30"/>
            <p:cNvSpPr>
              <a:spLocks noChangeArrowheads="1"/>
            </p:cNvSpPr>
            <p:nvPr/>
          </p:nvSpPr>
          <p:spPr bwMode="auto">
            <a:xfrm>
              <a:off x="1088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991" name="Rectangle 31"/>
            <p:cNvSpPr>
              <a:spLocks noChangeArrowheads="1"/>
            </p:cNvSpPr>
            <p:nvPr/>
          </p:nvSpPr>
          <p:spPr bwMode="auto">
            <a:xfrm>
              <a:off x="1336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>
              <a:off x="1584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1405" y="2523"/>
              <a:ext cx="0" cy="31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94" name="Freeform 34"/>
            <p:cNvSpPr>
              <a:spLocks/>
            </p:cNvSpPr>
            <p:nvPr/>
          </p:nvSpPr>
          <p:spPr bwMode="auto">
            <a:xfrm>
              <a:off x="1156" y="2523"/>
              <a:ext cx="136" cy="363"/>
            </a:xfrm>
            <a:custGeom>
              <a:avLst/>
              <a:gdLst>
                <a:gd name="T0" fmla="*/ 0 w 90"/>
                <a:gd name="T1" fmla="*/ 0 h 317"/>
                <a:gd name="T2" fmla="*/ 0 w 90"/>
                <a:gd name="T3" fmla="*/ 181 h 317"/>
                <a:gd name="T4" fmla="*/ 90 w 90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17">
                  <a:moveTo>
                    <a:pt x="0" y="0"/>
                  </a:moveTo>
                  <a:lnTo>
                    <a:pt x="0" y="181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95" name="Freeform 35"/>
            <p:cNvSpPr>
              <a:spLocks/>
            </p:cNvSpPr>
            <p:nvPr/>
          </p:nvSpPr>
          <p:spPr bwMode="auto">
            <a:xfrm>
              <a:off x="1564" y="2523"/>
              <a:ext cx="91" cy="363"/>
            </a:xfrm>
            <a:custGeom>
              <a:avLst/>
              <a:gdLst>
                <a:gd name="T0" fmla="*/ 91 w 91"/>
                <a:gd name="T1" fmla="*/ 0 h 363"/>
                <a:gd name="T2" fmla="*/ 91 w 91"/>
                <a:gd name="T3" fmla="*/ 181 h 363"/>
                <a:gd name="T4" fmla="*/ 0 w 91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63">
                  <a:moveTo>
                    <a:pt x="91" y="0"/>
                  </a:moveTo>
                  <a:lnTo>
                    <a:pt x="91" y="181"/>
                  </a:lnTo>
                  <a:lnTo>
                    <a:pt x="0" y="363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V="1">
              <a:off x="1156" y="981"/>
              <a:ext cx="0" cy="154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V="1">
              <a:off x="1403" y="1253"/>
              <a:ext cx="0" cy="127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1360" y="120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1609" y="145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0" name="Oval 40"/>
            <p:cNvSpPr>
              <a:spLocks noChangeArrowheads="1"/>
            </p:cNvSpPr>
            <p:nvPr/>
          </p:nvSpPr>
          <p:spPr bwMode="auto">
            <a:xfrm>
              <a:off x="1110" y="9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5940425" y="1484313"/>
            <a:ext cx="1004888" cy="3960812"/>
            <a:chOff x="1088" y="935"/>
            <a:chExt cx="633" cy="2495"/>
          </a:xfrm>
        </p:grpSpPr>
        <p:sp>
          <p:nvSpPr>
            <p:cNvPr id="41002" name="Oval 42"/>
            <p:cNvSpPr>
              <a:spLocks noChangeArrowheads="1"/>
            </p:cNvSpPr>
            <p:nvPr/>
          </p:nvSpPr>
          <p:spPr bwMode="auto">
            <a:xfrm>
              <a:off x="1111" y="2840"/>
              <a:ext cx="590" cy="590"/>
            </a:xfrm>
            <a:prstGeom prst="ellipse">
              <a:avLst/>
            </a:prstGeom>
            <a:noFill/>
            <a:ln w="317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flipV="1">
              <a:off x="1655" y="1525"/>
              <a:ext cx="0" cy="998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04" name="Rectangle 44"/>
            <p:cNvSpPr>
              <a:spLocks noChangeArrowheads="1"/>
            </p:cNvSpPr>
            <p:nvPr/>
          </p:nvSpPr>
          <p:spPr bwMode="auto">
            <a:xfrm>
              <a:off x="1088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1005" name="Rectangle 45"/>
            <p:cNvSpPr>
              <a:spLocks noChangeArrowheads="1"/>
            </p:cNvSpPr>
            <p:nvPr/>
          </p:nvSpPr>
          <p:spPr bwMode="auto">
            <a:xfrm>
              <a:off x="1336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1006" name="Rectangle 46"/>
            <p:cNvSpPr>
              <a:spLocks noChangeArrowheads="1"/>
            </p:cNvSpPr>
            <p:nvPr/>
          </p:nvSpPr>
          <p:spPr bwMode="auto">
            <a:xfrm>
              <a:off x="1584" y="1797"/>
              <a:ext cx="137" cy="363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1405" y="2523"/>
              <a:ext cx="0" cy="317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08" name="Freeform 48"/>
            <p:cNvSpPr>
              <a:spLocks/>
            </p:cNvSpPr>
            <p:nvPr/>
          </p:nvSpPr>
          <p:spPr bwMode="auto">
            <a:xfrm>
              <a:off x="1156" y="2523"/>
              <a:ext cx="136" cy="363"/>
            </a:xfrm>
            <a:custGeom>
              <a:avLst/>
              <a:gdLst>
                <a:gd name="T0" fmla="*/ 0 w 90"/>
                <a:gd name="T1" fmla="*/ 0 h 317"/>
                <a:gd name="T2" fmla="*/ 0 w 90"/>
                <a:gd name="T3" fmla="*/ 181 h 317"/>
                <a:gd name="T4" fmla="*/ 90 w 90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17">
                  <a:moveTo>
                    <a:pt x="0" y="0"/>
                  </a:moveTo>
                  <a:lnTo>
                    <a:pt x="0" y="181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09" name="Freeform 49"/>
            <p:cNvSpPr>
              <a:spLocks/>
            </p:cNvSpPr>
            <p:nvPr/>
          </p:nvSpPr>
          <p:spPr bwMode="auto">
            <a:xfrm>
              <a:off x="1564" y="2523"/>
              <a:ext cx="91" cy="363"/>
            </a:xfrm>
            <a:custGeom>
              <a:avLst/>
              <a:gdLst>
                <a:gd name="T0" fmla="*/ 91 w 91"/>
                <a:gd name="T1" fmla="*/ 0 h 363"/>
                <a:gd name="T2" fmla="*/ 91 w 91"/>
                <a:gd name="T3" fmla="*/ 181 h 363"/>
                <a:gd name="T4" fmla="*/ 0 w 91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63">
                  <a:moveTo>
                    <a:pt x="91" y="0"/>
                  </a:moveTo>
                  <a:lnTo>
                    <a:pt x="91" y="181"/>
                  </a:lnTo>
                  <a:lnTo>
                    <a:pt x="0" y="363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 flipV="1">
              <a:off x="1156" y="981"/>
              <a:ext cx="0" cy="154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 flipV="1">
              <a:off x="1403" y="1253"/>
              <a:ext cx="0" cy="127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auto">
            <a:xfrm>
              <a:off x="1360" y="120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auto">
            <a:xfrm>
              <a:off x="1609" y="1457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auto">
            <a:xfrm>
              <a:off x="1110" y="935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1015" name="Group 55"/>
          <p:cNvGrpSpPr>
            <a:grpSpLocks/>
          </p:cNvGrpSpPr>
          <p:nvPr/>
        </p:nvGrpSpPr>
        <p:grpSpPr bwMode="auto">
          <a:xfrm>
            <a:off x="2411413" y="5229225"/>
            <a:ext cx="361950" cy="863600"/>
            <a:chOff x="2381" y="3339"/>
            <a:chExt cx="228" cy="544"/>
          </a:xfrm>
        </p:grpSpPr>
        <p:grpSp>
          <p:nvGrpSpPr>
            <p:cNvPr id="41016" name="Group 56"/>
            <p:cNvGrpSpPr>
              <a:grpSpLocks/>
            </p:cNvGrpSpPr>
            <p:nvPr/>
          </p:nvGrpSpPr>
          <p:grpSpPr bwMode="auto">
            <a:xfrm>
              <a:off x="2381" y="3612"/>
              <a:ext cx="228" cy="271"/>
              <a:chOff x="174" y="3385"/>
              <a:chExt cx="228" cy="271"/>
            </a:xfrm>
          </p:grpSpPr>
          <p:sp>
            <p:nvSpPr>
              <p:cNvPr id="41017" name="Line 57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18" name="Line 58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19" name="Line 59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020" name="Group 60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1021" name="Line 61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022" name="Line 62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1023" name="Line 63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024" name="Oval 64" descr="Široký šikmo nahoru"/>
            <p:cNvSpPr>
              <a:spLocks noChangeArrowheads="1"/>
            </p:cNvSpPr>
            <p:nvPr/>
          </p:nvSpPr>
          <p:spPr bwMode="auto">
            <a:xfrm>
              <a:off x="2450" y="3339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5" name="Line 65"/>
            <p:cNvSpPr>
              <a:spLocks noChangeShapeType="1"/>
            </p:cNvSpPr>
            <p:nvPr/>
          </p:nvSpPr>
          <p:spPr bwMode="auto">
            <a:xfrm>
              <a:off x="2495" y="3430"/>
              <a:ext cx="0" cy="227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41037" name="Freeform 77"/>
          <p:cNvSpPr>
            <a:spLocks/>
          </p:cNvSpPr>
          <p:nvPr/>
        </p:nvSpPr>
        <p:spPr bwMode="auto">
          <a:xfrm>
            <a:off x="1692275" y="4221163"/>
            <a:ext cx="142875" cy="576262"/>
          </a:xfrm>
          <a:custGeom>
            <a:avLst/>
            <a:gdLst>
              <a:gd name="T0" fmla="*/ 90 w 90"/>
              <a:gd name="T1" fmla="*/ 0 h 363"/>
              <a:gd name="T2" fmla="*/ 0 w 90"/>
              <a:gd name="T3" fmla="*/ 227 h 363"/>
              <a:gd name="T4" fmla="*/ 90 w 90"/>
              <a:gd name="T5" fmla="*/ 227 h 363"/>
              <a:gd name="T6" fmla="*/ 45 w 90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363">
                <a:moveTo>
                  <a:pt x="90" y="0"/>
                </a:moveTo>
                <a:lnTo>
                  <a:pt x="0" y="227"/>
                </a:lnTo>
                <a:lnTo>
                  <a:pt x="90" y="227"/>
                </a:lnTo>
                <a:lnTo>
                  <a:pt x="45" y="36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1038" name="Text Box 78"/>
          <p:cNvSpPr txBox="1">
            <a:spLocks noChangeArrowheads="1"/>
          </p:cNvSpPr>
          <p:nvPr/>
        </p:nvSpPr>
        <p:spPr bwMode="auto">
          <a:xfrm>
            <a:off x="107950" y="5661025"/>
            <a:ext cx="144145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</a:rPr>
              <a:t>1. průraz</a:t>
            </a:r>
          </a:p>
        </p:txBody>
      </p:sp>
      <p:sp>
        <p:nvSpPr>
          <p:cNvPr id="41039" name="Line 79"/>
          <p:cNvSpPr>
            <a:spLocks noChangeShapeType="1"/>
          </p:cNvSpPr>
          <p:nvPr/>
        </p:nvSpPr>
        <p:spPr bwMode="auto">
          <a:xfrm flipV="1">
            <a:off x="827088" y="4724400"/>
            <a:ext cx="792162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1119" name="Group 159"/>
          <p:cNvGrpSpPr>
            <a:grpSpLocks/>
          </p:cNvGrpSpPr>
          <p:nvPr/>
        </p:nvGrpSpPr>
        <p:grpSpPr bwMode="auto">
          <a:xfrm>
            <a:off x="3276600" y="1484313"/>
            <a:ext cx="2014538" cy="4608512"/>
            <a:chOff x="2064" y="935"/>
            <a:chExt cx="1269" cy="2903"/>
          </a:xfrm>
        </p:grpSpPr>
        <p:grpSp>
          <p:nvGrpSpPr>
            <p:cNvPr id="41041" name="Group 81"/>
            <p:cNvGrpSpPr>
              <a:grpSpLocks/>
            </p:cNvGrpSpPr>
            <p:nvPr/>
          </p:nvGrpSpPr>
          <p:grpSpPr bwMode="auto">
            <a:xfrm>
              <a:off x="2064" y="2251"/>
              <a:ext cx="272" cy="364"/>
              <a:chOff x="2381" y="2296"/>
              <a:chExt cx="272" cy="364"/>
            </a:xfrm>
          </p:grpSpPr>
          <p:sp>
            <p:nvSpPr>
              <p:cNvPr id="41042" name="Line 82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43" name="Line 83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44" name="Line 84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45" name="Line 85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46" name="Line 86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47" name="Line 87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41048" name="Group 88"/>
            <p:cNvGrpSpPr>
              <a:grpSpLocks/>
            </p:cNvGrpSpPr>
            <p:nvPr/>
          </p:nvGrpSpPr>
          <p:grpSpPr bwMode="auto">
            <a:xfrm>
              <a:off x="2563" y="2251"/>
              <a:ext cx="272" cy="364"/>
              <a:chOff x="2381" y="2296"/>
              <a:chExt cx="272" cy="364"/>
            </a:xfrm>
          </p:grpSpPr>
          <p:sp>
            <p:nvSpPr>
              <p:cNvPr id="41049" name="Line 89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0" name="Line 90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1" name="Line 91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2" name="Line 92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3" name="Line 93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4" name="Line 94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41055" name="Group 95"/>
            <p:cNvGrpSpPr>
              <a:grpSpLocks/>
            </p:cNvGrpSpPr>
            <p:nvPr/>
          </p:nvGrpSpPr>
          <p:grpSpPr bwMode="auto">
            <a:xfrm>
              <a:off x="3061" y="2251"/>
              <a:ext cx="272" cy="364"/>
              <a:chOff x="2381" y="2296"/>
              <a:chExt cx="272" cy="364"/>
            </a:xfrm>
          </p:grpSpPr>
          <p:sp>
            <p:nvSpPr>
              <p:cNvPr id="41056" name="Line 96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7" name="Line 97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8" name="Line 98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59" name="Line 99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60" name="Line 100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1061" name="Line 101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41062" name="Line 102"/>
            <p:cNvSpPr>
              <a:spLocks noChangeShapeType="1"/>
            </p:cNvSpPr>
            <p:nvPr/>
          </p:nvSpPr>
          <p:spPr bwMode="auto">
            <a:xfrm>
              <a:off x="2200" y="981"/>
              <a:ext cx="0" cy="1315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63" name="Line 103"/>
            <p:cNvSpPr>
              <a:spLocks noChangeShapeType="1"/>
            </p:cNvSpPr>
            <p:nvPr/>
          </p:nvSpPr>
          <p:spPr bwMode="auto">
            <a:xfrm>
              <a:off x="2699" y="1298"/>
              <a:ext cx="0" cy="953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64" name="Line 104"/>
            <p:cNvSpPr>
              <a:spLocks noChangeShapeType="1"/>
            </p:cNvSpPr>
            <p:nvPr/>
          </p:nvSpPr>
          <p:spPr bwMode="auto">
            <a:xfrm>
              <a:off x="3198" y="1525"/>
              <a:ext cx="0" cy="726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65" name="Oval 105"/>
            <p:cNvSpPr>
              <a:spLocks noChangeArrowheads="1"/>
            </p:cNvSpPr>
            <p:nvPr/>
          </p:nvSpPr>
          <p:spPr bwMode="auto">
            <a:xfrm>
              <a:off x="2154" y="935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1066" name="Oval 106"/>
            <p:cNvSpPr>
              <a:spLocks noChangeArrowheads="1"/>
            </p:cNvSpPr>
            <p:nvPr/>
          </p:nvSpPr>
          <p:spPr bwMode="auto">
            <a:xfrm>
              <a:off x="2653" y="1207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1067" name="Oval 107"/>
            <p:cNvSpPr>
              <a:spLocks noChangeArrowheads="1"/>
            </p:cNvSpPr>
            <p:nvPr/>
          </p:nvSpPr>
          <p:spPr bwMode="auto">
            <a:xfrm>
              <a:off x="3152" y="1457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41068" name="Group 108"/>
            <p:cNvGrpSpPr>
              <a:grpSpLocks/>
            </p:cNvGrpSpPr>
            <p:nvPr/>
          </p:nvGrpSpPr>
          <p:grpSpPr bwMode="auto">
            <a:xfrm>
              <a:off x="2085" y="3566"/>
              <a:ext cx="228" cy="271"/>
              <a:chOff x="174" y="3385"/>
              <a:chExt cx="228" cy="271"/>
            </a:xfrm>
          </p:grpSpPr>
          <p:sp>
            <p:nvSpPr>
              <p:cNvPr id="41069" name="Line 109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0" name="Line 110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1" name="Line 111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072" name="Group 112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1073" name="Line 113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074" name="Line 114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1075" name="Line 115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076" name="Group 116"/>
            <p:cNvGrpSpPr>
              <a:grpSpLocks/>
            </p:cNvGrpSpPr>
            <p:nvPr/>
          </p:nvGrpSpPr>
          <p:grpSpPr bwMode="auto">
            <a:xfrm>
              <a:off x="2584" y="3567"/>
              <a:ext cx="228" cy="271"/>
              <a:chOff x="174" y="3385"/>
              <a:chExt cx="228" cy="271"/>
            </a:xfrm>
          </p:grpSpPr>
          <p:sp>
            <p:nvSpPr>
              <p:cNvPr id="41077" name="Line 117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8" name="Line 118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9" name="Line 119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080" name="Group 120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1081" name="Line 121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082" name="Line 122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1083" name="Line 123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084" name="Group 124"/>
            <p:cNvGrpSpPr>
              <a:grpSpLocks/>
            </p:cNvGrpSpPr>
            <p:nvPr/>
          </p:nvGrpSpPr>
          <p:grpSpPr bwMode="auto">
            <a:xfrm>
              <a:off x="3083" y="3567"/>
              <a:ext cx="228" cy="271"/>
              <a:chOff x="174" y="3385"/>
              <a:chExt cx="228" cy="271"/>
            </a:xfrm>
          </p:grpSpPr>
          <p:sp>
            <p:nvSpPr>
              <p:cNvPr id="41085" name="Line 125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6" name="Line 126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7" name="Line 127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1088" name="Group 128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1089" name="Line 129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090" name="Line 130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1091" name="Line 131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092" name="Line 132"/>
            <p:cNvSpPr>
              <a:spLocks noChangeShapeType="1"/>
            </p:cNvSpPr>
            <p:nvPr/>
          </p:nvSpPr>
          <p:spPr bwMode="auto">
            <a:xfrm>
              <a:off x="2200" y="2614"/>
              <a:ext cx="0" cy="9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93" name="Line 133"/>
            <p:cNvSpPr>
              <a:spLocks noChangeShapeType="1"/>
            </p:cNvSpPr>
            <p:nvPr/>
          </p:nvSpPr>
          <p:spPr bwMode="auto">
            <a:xfrm>
              <a:off x="2699" y="2614"/>
              <a:ext cx="0" cy="9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094" name="Line 134"/>
            <p:cNvSpPr>
              <a:spLocks noChangeShapeType="1"/>
            </p:cNvSpPr>
            <p:nvPr/>
          </p:nvSpPr>
          <p:spPr bwMode="auto">
            <a:xfrm>
              <a:off x="3198" y="2614"/>
              <a:ext cx="0" cy="952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41099" name="Text Box 139"/>
          <p:cNvSpPr txBox="1">
            <a:spLocks noChangeArrowheads="1"/>
          </p:cNvSpPr>
          <p:nvPr/>
        </p:nvSpPr>
        <p:spPr bwMode="auto">
          <a:xfrm>
            <a:off x="395288" y="2708275"/>
            <a:ext cx="57626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 dirty="0" err="1">
                <a:solidFill>
                  <a:srgbClr val="DAA600"/>
                </a:solidFill>
              </a:rPr>
              <a:t>I</a:t>
            </a:r>
            <a:r>
              <a:rPr lang="cs-CZ" altLang="cs-CZ" sz="2400" b="1" dirty="0" err="1">
                <a:solidFill>
                  <a:srgbClr val="DAA600"/>
                </a:solidFill>
              </a:rPr>
              <a:t>p</a:t>
            </a:r>
            <a:endParaRPr lang="cs-CZ" altLang="cs-CZ" sz="2400" b="1" dirty="0">
              <a:solidFill>
                <a:srgbClr val="DAA600"/>
              </a:solidFill>
            </a:endParaRPr>
          </a:p>
        </p:txBody>
      </p:sp>
      <p:sp>
        <p:nvSpPr>
          <p:cNvPr id="41100" name="Line 140"/>
          <p:cNvSpPr>
            <a:spLocks noChangeShapeType="1"/>
          </p:cNvSpPr>
          <p:nvPr/>
        </p:nvSpPr>
        <p:spPr bwMode="auto">
          <a:xfrm>
            <a:off x="323850" y="2708275"/>
            <a:ext cx="719138" cy="0"/>
          </a:xfrm>
          <a:prstGeom prst="line">
            <a:avLst/>
          </a:prstGeom>
          <a:noFill/>
          <a:ln w="38100">
            <a:solidFill>
              <a:srgbClr val="DAA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1101" name="Text Box 141"/>
          <p:cNvSpPr txBox="1">
            <a:spLocks noChangeArrowheads="1"/>
          </p:cNvSpPr>
          <p:nvPr/>
        </p:nvSpPr>
        <p:spPr bwMode="auto">
          <a:xfrm>
            <a:off x="827088" y="6319838"/>
            <a:ext cx="763270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baseline="0">
                <a:solidFill>
                  <a:srgbClr val="000C18"/>
                </a:solidFill>
                <a:latin typeface="Arial" panose="020B0604020202020204" pitchFamily="34" charset="0"/>
              </a:rPr>
              <a:t>Poruchový proud musí odpojit vadné spotřebiče !</a:t>
            </a:r>
          </a:p>
        </p:txBody>
      </p:sp>
      <p:sp>
        <p:nvSpPr>
          <p:cNvPr id="41108" name="Freeform 148"/>
          <p:cNvSpPr>
            <a:spLocks/>
          </p:cNvSpPr>
          <p:nvPr/>
        </p:nvSpPr>
        <p:spPr bwMode="auto">
          <a:xfrm>
            <a:off x="6734175" y="4149725"/>
            <a:ext cx="142875" cy="576263"/>
          </a:xfrm>
          <a:custGeom>
            <a:avLst/>
            <a:gdLst>
              <a:gd name="T0" fmla="*/ 90 w 90"/>
              <a:gd name="T1" fmla="*/ 0 h 363"/>
              <a:gd name="T2" fmla="*/ 0 w 90"/>
              <a:gd name="T3" fmla="*/ 227 h 363"/>
              <a:gd name="T4" fmla="*/ 90 w 90"/>
              <a:gd name="T5" fmla="*/ 227 h 363"/>
              <a:gd name="T6" fmla="*/ 45 w 90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363">
                <a:moveTo>
                  <a:pt x="90" y="0"/>
                </a:moveTo>
                <a:lnTo>
                  <a:pt x="0" y="227"/>
                </a:lnTo>
                <a:lnTo>
                  <a:pt x="90" y="227"/>
                </a:lnTo>
                <a:lnTo>
                  <a:pt x="45" y="363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1109" name="Text Box 149"/>
          <p:cNvSpPr txBox="1">
            <a:spLocks noChangeArrowheads="1"/>
          </p:cNvSpPr>
          <p:nvPr/>
        </p:nvSpPr>
        <p:spPr bwMode="auto">
          <a:xfrm>
            <a:off x="7308850" y="3284538"/>
            <a:ext cx="144145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2. průraz</a:t>
            </a:r>
          </a:p>
        </p:txBody>
      </p:sp>
      <p:sp>
        <p:nvSpPr>
          <p:cNvPr id="41110" name="Line 150"/>
          <p:cNvSpPr>
            <a:spLocks noChangeShapeType="1"/>
          </p:cNvSpPr>
          <p:nvPr/>
        </p:nvSpPr>
        <p:spPr bwMode="auto">
          <a:xfrm flipH="1">
            <a:off x="6877050" y="3716338"/>
            <a:ext cx="43180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1112" name="Freeform 152"/>
          <p:cNvSpPr>
            <a:spLocks/>
          </p:cNvSpPr>
          <p:nvPr/>
        </p:nvSpPr>
        <p:spPr bwMode="auto">
          <a:xfrm>
            <a:off x="395288" y="1341437"/>
            <a:ext cx="6699001" cy="4140793"/>
          </a:xfrm>
          <a:custGeom>
            <a:avLst/>
            <a:gdLst>
              <a:gd name="T0" fmla="*/ 771 w 4219"/>
              <a:gd name="T1" fmla="*/ 1769 h 3039"/>
              <a:gd name="T2" fmla="*/ 771 w 4219"/>
              <a:gd name="T3" fmla="*/ 0 h 3039"/>
              <a:gd name="T4" fmla="*/ 0 w 4219"/>
              <a:gd name="T5" fmla="*/ 0 h 3039"/>
              <a:gd name="T6" fmla="*/ 0 w 4219"/>
              <a:gd name="T7" fmla="*/ 725 h 3039"/>
              <a:gd name="T8" fmla="*/ 4219 w 4219"/>
              <a:gd name="T9" fmla="*/ 725 h 3039"/>
              <a:gd name="T10" fmla="*/ 4219 w 4219"/>
              <a:gd name="T11" fmla="*/ 2268 h 3039"/>
              <a:gd name="T12" fmla="*/ 4128 w 4219"/>
              <a:gd name="T13" fmla="*/ 2540 h 3039"/>
              <a:gd name="T14" fmla="*/ 4128 w 4219"/>
              <a:gd name="T15" fmla="*/ 3039 h 3039"/>
              <a:gd name="T16" fmla="*/ 1542 w 4219"/>
              <a:gd name="T17" fmla="*/ 3039 h 3039"/>
              <a:gd name="T18" fmla="*/ 1542 w 4219"/>
              <a:gd name="T19" fmla="*/ 2404 h 3039"/>
              <a:gd name="T20" fmla="*/ 1497 w 4219"/>
              <a:gd name="T21" fmla="*/ 2131 h 3039"/>
              <a:gd name="connsiteX0" fmla="*/ 1827 w 10000"/>
              <a:gd name="connsiteY0" fmla="*/ 5821 h 10000"/>
              <a:gd name="connsiteX1" fmla="*/ 1827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2386 h 10000"/>
              <a:gd name="connsiteX4" fmla="*/ 10000 w 10000"/>
              <a:gd name="connsiteY4" fmla="*/ 2386 h 10000"/>
              <a:gd name="connsiteX5" fmla="*/ 10000 w 10000"/>
              <a:gd name="connsiteY5" fmla="*/ 7463 h 10000"/>
              <a:gd name="connsiteX6" fmla="*/ 9784 w 10000"/>
              <a:gd name="connsiteY6" fmla="*/ 8358 h 10000"/>
              <a:gd name="connsiteX7" fmla="*/ 9784 w 10000"/>
              <a:gd name="connsiteY7" fmla="*/ 10000 h 10000"/>
              <a:gd name="connsiteX8" fmla="*/ 3642 w 10000"/>
              <a:gd name="connsiteY8" fmla="*/ 8583 h 10000"/>
              <a:gd name="connsiteX9" fmla="*/ 3655 w 10000"/>
              <a:gd name="connsiteY9" fmla="*/ 7910 h 10000"/>
              <a:gd name="connsiteX10" fmla="*/ 3548 w 10000"/>
              <a:gd name="connsiteY10" fmla="*/ 7012 h 10000"/>
              <a:gd name="connsiteX0" fmla="*/ 1827 w 10000"/>
              <a:gd name="connsiteY0" fmla="*/ 5821 h 8583"/>
              <a:gd name="connsiteX1" fmla="*/ 1827 w 10000"/>
              <a:gd name="connsiteY1" fmla="*/ 0 h 8583"/>
              <a:gd name="connsiteX2" fmla="*/ 0 w 10000"/>
              <a:gd name="connsiteY2" fmla="*/ 0 h 8583"/>
              <a:gd name="connsiteX3" fmla="*/ 0 w 10000"/>
              <a:gd name="connsiteY3" fmla="*/ 2386 h 8583"/>
              <a:gd name="connsiteX4" fmla="*/ 10000 w 10000"/>
              <a:gd name="connsiteY4" fmla="*/ 2386 h 8583"/>
              <a:gd name="connsiteX5" fmla="*/ 10000 w 10000"/>
              <a:gd name="connsiteY5" fmla="*/ 7463 h 8583"/>
              <a:gd name="connsiteX6" fmla="*/ 9784 w 10000"/>
              <a:gd name="connsiteY6" fmla="*/ 8358 h 8583"/>
              <a:gd name="connsiteX7" fmla="*/ 9784 w 10000"/>
              <a:gd name="connsiteY7" fmla="*/ 8406 h 8583"/>
              <a:gd name="connsiteX8" fmla="*/ 3642 w 10000"/>
              <a:gd name="connsiteY8" fmla="*/ 8583 h 8583"/>
              <a:gd name="connsiteX9" fmla="*/ 3655 w 10000"/>
              <a:gd name="connsiteY9" fmla="*/ 7910 h 8583"/>
              <a:gd name="connsiteX10" fmla="*/ 3548 w 10000"/>
              <a:gd name="connsiteY10" fmla="*/ 7012 h 8583"/>
              <a:gd name="connsiteX0" fmla="*/ 1827 w 10000"/>
              <a:gd name="connsiteY0" fmla="*/ 6782 h 10000"/>
              <a:gd name="connsiteX1" fmla="*/ 1827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2780 h 10000"/>
              <a:gd name="connsiteX4" fmla="*/ 10000 w 10000"/>
              <a:gd name="connsiteY4" fmla="*/ 2780 h 10000"/>
              <a:gd name="connsiteX5" fmla="*/ 10000 w 10000"/>
              <a:gd name="connsiteY5" fmla="*/ 8695 h 10000"/>
              <a:gd name="connsiteX6" fmla="*/ 9784 w 10000"/>
              <a:gd name="connsiteY6" fmla="*/ 9738 h 10000"/>
              <a:gd name="connsiteX7" fmla="*/ 8074 w 10000"/>
              <a:gd name="connsiteY7" fmla="*/ 9897 h 10000"/>
              <a:gd name="connsiteX8" fmla="*/ 3642 w 10000"/>
              <a:gd name="connsiteY8" fmla="*/ 10000 h 10000"/>
              <a:gd name="connsiteX9" fmla="*/ 3655 w 10000"/>
              <a:gd name="connsiteY9" fmla="*/ 9216 h 10000"/>
              <a:gd name="connsiteX10" fmla="*/ 3548 w 10000"/>
              <a:gd name="connsiteY10" fmla="*/ 8170 h 10000"/>
              <a:gd name="connsiteX0" fmla="*/ 1827 w 10000"/>
              <a:gd name="connsiteY0" fmla="*/ 6782 h 10000"/>
              <a:gd name="connsiteX1" fmla="*/ 1827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2780 h 10000"/>
              <a:gd name="connsiteX4" fmla="*/ 10000 w 10000"/>
              <a:gd name="connsiteY4" fmla="*/ 2780 h 10000"/>
              <a:gd name="connsiteX5" fmla="*/ 10000 w 10000"/>
              <a:gd name="connsiteY5" fmla="*/ 8695 h 10000"/>
              <a:gd name="connsiteX6" fmla="*/ 9758 w 10000"/>
              <a:gd name="connsiteY6" fmla="*/ 9738 h 10000"/>
              <a:gd name="connsiteX7" fmla="*/ 8074 w 10000"/>
              <a:gd name="connsiteY7" fmla="*/ 9897 h 10000"/>
              <a:gd name="connsiteX8" fmla="*/ 3642 w 10000"/>
              <a:gd name="connsiteY8" fmla="*/ 10000 h 10000"/>
              <a:gd name="connsiteX9" fmla="*/ 3655 w 10000"/>
              <a:gd name="connsiteY9" fmla="*/ 9216 h 10000"/>
              <a:gd name="connsiteX10" fmla="*/ 3548 w 10000"/>
              <a:gd name="connsiteY10" fmla="*/ 8170 h 10000"/>
              <a:gd name="connsiteX0" fmla="*/ 1827 w 10000"/>
              <a:gd name="connsiteY0" fmla="*/ 6782 h 10000"/>
              <a:gd name="connsiteX1" fmla="*/ 1827 w 10000"/>
              <a:gd name="connsiteY1" fmla="*/ 0 h 10000"/>
              <a:gd name="connsiteX2" fmla="*/ 0 w 10000"/>
              <a:gd name="connsiteY2" fmla="*/ 0 h 10000"/>
              <a:gd name="connsiteX3" fmla="*/ 0 w 10000"/>
              <a:gd name="connsiteY3" fmla="*/ 2780 h 10000"/>
              <a:gd name="connsiteX4" fmla="*/ 10000 w 10000"/>
              <a:gd name="connsiteY4" fmla="*/ 2780 h 10000"/>
              <a:gd name="connsiteX5" fmla="*/ 10000 w 10000"/>
              <a:gd name="connsiteY5" fmla="*/ 8695 h 10000"/>
              <a:gd name="connsiteX6" fmla="*/ 9758 w 10000"/>
              <a:gd name="connsiteY6" fmla="*/ 9738 h 10000"/>
              <a:gd name="connsiteX7" fmla="*/ 8074 w 10000"/>
              <a:gd name="connsiteY7" fmla="*/ 9897 h 10000"/>
              <a:gd name="connsiteX8" fmla="*/ 3642 w 10000"/>
              <a:gd name="connsiteY8" fmla="*/ 10000 h 10000"/>
              <a:gd name="connsiteX9" fmla="*/ 3655 w 10000"/>
              <a:gd name="connsiteY9" fmla="*/ 9216 h 10000"/>
              <a:gd name="connsiteX10" fmla="*/ 3548 w 10000"/>
              <a:gd name="connsiteY10" fmla="*/ 8170 h 10000"/>
              <a:gd name="connsiteX0" fmla="*/ 1827 w 10000"/>
              <a:gd name="connsiteY0" fmla="*/ 6782 h 10130"/>
              <a:gd name="connsiteX1" fmla="*/ 1827 w 10000"/>
              <a:gd name="connsiteY1" fmla="*/ 0 h 10130"/>
              <a:gd name="connsiteX2" fmla="*/ 0 w 10000"/>
              <a:gd name="connsiteY2" fmla="*/ 0 h 10130"/>
              <a:gd name="connsiteX3" fmla="*/ 0 w 10000"/>
              <a:gd name="connsiteY3" fmla="*/ 2780 h 10130"/>
              <a:gd name="connsiteX4" fmla="*/ 10000 w 10000"/>
              <a:gd name="connsiteY4" fmla="*/ 2780 h 10130"/>
              <a:gd name="connsiteX5" fmla="*/ 10000 w 10000"/>
              <a:gd name="connsiteY5" fmla="*/ 8695 h 10130"/>
              <a:gd name="connsiteX6" fmla="*/ 9311 w 10000"/>
              <a:gd name="connsiteY6" fmla="*/ 10130 h 10130"/>
              <a:gd name="connsiteX7" fmla="*/ 8074 w 10000"/>
              <a:gd name="connsiteY7" fmla="*/ 9897 h 10130"/>
              <a:gd name="connsiteX8" fmla="*/ 3642 w 10000"/>
              <a:gd name="connsiteY8" fmla="*/ 10000 h 10130"/>
              <a:gd name="connsiteX9" fmla="*/ 3655 w 10000"/>
              <a:gd name="connsiteY9" fmla="*/ 9216 h 10130"/>
              <a:gd name="connsiteX10" fmla="*/ 3548 w 10000"/>
              <a:gd name="connsiteY10" fmla="*/ 8170 h 10130"/>
              <a:gd name="connsiteX0" fmla="*/ 1827 w 10000"/>
              <a:gd name="connsiteY0" fmla="*/ 6782 h 10460"/>
              <a:gd name="connsiteX1" fmla="*/ 1827 w 10000"/>
              <a:gd name="connsiteY1" fmla="*/ 0 h 10460"/>
              <a:gd name="connsiteX2" fmla="*/ 0 w 10000"/>
              <a:gd name="connsiteY2" fmla="*/ 0 h 10460"/>
              <a:gd name="connsiteX3" fmla="*/ 0 w 10000"/>
              <a:gd name="connsiteY3" fmla="*/ 2780 h 10460"/>
              <a:gd name="connsiteX4" fmla="*/ 10000 w 10000"/>
              <a:gd name="connsiteY4" fmla="*/ 2780 h 10460"/>
              <a:gd name="connsiteX5" fmla="*/ 10000 w 10000"/>
              <a:gd name="connsiteY5" fmla="*/ 8695 h 10460"/>
              <a:gd name="connsiteX6" fmla="*/ 9349 w 10000"/>
              <a:gd name="connsiteY6" fmla="*/ 10460 h 10460"/>
              <a:gd name="connsiteX7" fmla="*/ 8074 w 10000"/>
              <a:gd name="connsiteY7" fmla="*/ 9897 h 10460"/>
              <a:gd name="connsiteX8" fmla="*/ 3642 w 10000"/>
              <a:gd name="connsiteY8" fmla="*/ 10000 h 10460"/>
              <a:gd name="connsiteX9" fmla="*/ 3655 w 10000"/>
              <a:gd name="connsiteY9" fmla="*/ 9216 h 10460"/>
              <a:gd name="connsiteX10" fmla="*/ 3548 w 10000"/>
              <a:gd name="connsiteY10" fmla="*/ 8170 h 10460"/>
              <a:gd name="connsiteX0" fmla="*/ 1827 w 10157"/>
              <a:gd name="connsiteY0" fmla="*/ 6782 h 10000"/>
              <a:gd name="connsiteX1" fmla="*/ 1827 w 10157"/>
              <a:gd name="connsiteY1" fmla="*/ 0 h 10000"/>
              <a:gd name="connsiteX2" fmla="*/ 0 w 10157"/>
              <a:gd name="connsiteY2" fmla="*/ 0 h 10000"/>
              <a:gd name="connsiteX3" fmla="*/ 0 w 10157"/>
              <a:gd name="connsiteY3" fmla="*/ 2780 h 10000"/>
              <a:gd name="connsiteX4" fmla="*/ 10000 w 10157"/>
              <a:gd name="connsiteY4" fmla="*/ 2780 h 10000"/>
              <a:gd name="connsiteX5" fmla="*/ 10000 w 10157"/>
              <a:gd name="connsiteY5" fmla="*/ 8695 h 10000"/>
              <a:gd name="connsiteX6" fmla="*/ 10064 w 10157"/>
              <a:gd name="connsiteY6" fmla="*/ 9820 h 10000"/>
              <a:gd name="connsiteX7" fmla="*/ 8074 w 10157"/>
              <a:gd name="connsiteY7" fmla="*/ 9897 h 10000"/>
              <a:gd name="connsiteX8" fmla="*/ 3642 w 10157"/>
              <a:gd name="connsiteY8" fmla="*/ 10000 h 10000"/>
              <a:gd name="connsiteX9" fmla="*/ 3655 w 10157"/>
              <a:gd name="connsiteY9" fmla="*/ 9216 h 10000"/>
              <a:gd name="connsiteX10" fmla="*/ 3548 w 10157"/>
              <a:gd name="connsiteY10" fmla="*/ 8170 h 10000"/>
              <a:gd name="connsiteX0" fmla="*/ 1827 w 10248"/>
              <a:gd name="connsiteY0" fmla="*/ 6782 h 10000"/>
              <a:gd name="connsiteX1" fmla="*/ 1827 w 10248"/>
              <a:gd name="connsiteY1" fmla="*/ 0 h 10000"/>
              <a:gd name="connsiteX2" fmla="*/ 0 w 10248"/>
              <a:gd name="connsiteY2" fmla="*/ 0 h 10000"/>
              <a:gd name="connsiteX3" fmla="*/ 0 w 10248"/>
              <a:gd name="connsiteY3" fmla="*/ 2780 h 10000"/>
              <a:gd name="connsiteX4" fmla="*/ 10000 w 10248"/>
              <a:gd name="connsiteY4" fmla="*/ 2780 h 10000"/>
              <a:gd name="connsiteX5" fmla="*/ 10000 w 10248"/>
              <a:gd name="connsiteY5" fmla="*/ 8695 h 10000"/>
              <a:gd name="connsiteX6" fmla="*/ 10153 w 10248"/>
              <a:gd name="connsiteY6" fmla="*/ 9535 h 10000"/>
              <a:gd name="connsiteX7" fmla="*/ 10064 w 10248"/>
              <a:gd name="connsiteY7" fmla="*/ 9820 h 10000"/>
              <a:gd name="connsiteX8" fmla="*/ 8074 w 10248"/>
              <a:gd name="connsiteY8" fmla="*/ 9897 h 10000"/>
              <a:gd name="connsiteX9" fmla="*/ 3642 w 10248"/>
              <a:gd name="connsiteY9" fmla="*/ 10000 h 10000"/>
              <a:gd name="connsiteX10" fmla="*/ 3655 w 10248"/>
              <a:gd name="connsiteY10" fmla="*/ 9216 h 10000"/>
              <a:gd name="connsiteX11" fmla="*/ 3548 w 10248"/>
              <a:gd name="connsiteY11" fmla="*/ 8170 h 10000"/>
              <a:gd name="connsiteX0" fmla="*/ 1827 w 10169"/>
              <a:gd name="connsiteY0" fmla="*/ 6782 h 10000"/>
              <a:gd name="connsiteX1" fmla="*/ 1827 w 10169"/>
              <a:gd name="connsiteY1" fmla="*/ 0 h 10000"/>
              <a:gd name="connsiteX2" fmla="*/ 0 w 10169"/>
              <a:gd name="connsiteY2" fmla="*/ 0 h 10000"/>
              <a:gd name="connsiteX3" fmla="*/ 0 w 10169"/>
              <a:gd name="connsiteY3" fmla="*/ 2780 h 10000"/>
              <a:gd name="connsiteX4" fmla="*/ 10000 w 10169"/>
              <a:gd name="connsiteY4" fmla="*/ 2780 h 10000"/>
              <a:gd name="connsiteX5" fmla="*/ 10000 w 10169"/>
              <a:gd name="connsiteY5" fmla="*/ 8695 h 10000"/>
              <a:gd name="connsiteX6" fmla="*/ 9783 w 10169"/>
              <a:gd name="connsiteY6" fmla="*/ 9411 h 10000"/>
              <a:gd name="connsiteX7" fmla="*/ 10064 w 10169"/>
              <a:gd name="connsiteY7" fmla="*/ 9820 h 10000"/>
              <a:gd name="connsiteX8" fmla="*/ 8074 w 10169"/>
              <a:gd name="connsiteY8" fmla="*/ 9897 h 10000"/>
              <a:gd name="connsiteX9" fmla="*/ 3642 w 10169"/>
              <a:gd name="connsiteY9" fmla="*/ 10000 h 10000"/>
              <a:gd name="connsiteX10" fmla="*/ 3655 w 10169"/>
              <a:gd name="connsiteY10" fmla="*/ 9216 h 10000"/>
              <a:gd name="connsiteX11" fmla="*/ 3548 w 10169"/>
              <a:gd name="connsiteY11" fmla="*/ 8170 h 10000"/>
              <a:gd name="connsiteX0" fmla="*/ 1827 w 10001"/>
              <a:gd name="connsiteY0" fmla="*/ 6782 h 10000"/>
              <a:gd name="connsiteX1" fmla="*/ 1827 w 10001"/>
              <a:gd name="connsiteY1" fmla="*/ 0 h 10000"/>
              <a:gd name="connsiteX2" fmla="*/ 0 w 10001"/>
              <a:gd name="connsiteY2" fmla="*/ 0 h 10000"/>
              <a:gd name="connsiteX3" fmla="*/ 0 w 10001"/>
              <a:gd name="connsiteY3" fmla="*/ 2780 h 10000"/>
              <a:gd name="connsiteX4" fmla="*/ 10000 w 10001"/>
              <a:gd name="connsiteY4" fmla="*/ 2780 h 10000"/>
              <a:gd name="connsiteX5" fmla="*/ 10000 w 10001"/>
              <a:gd name="connsiteY5" fmla="*/ 8695 h 10000"/>
              <a:gd name="connsiteX6" fmla="*/ 9783 w 10001"/>
              <a:gd name="connsiteY6" fmla="*/ 9411 h 10000"/>
              <a:gd name="connsiteX7" fmla="*/ 9439 w 10001"/>
              <a:gd name="connsiteY7" fmla="*/ 9841 h 10000"/>
              <a:gd name="connsiteX8" fmla="*/ 8074 w 10001"/>
              <a:gd name="connsiteY8" fmla="*/ 9897 h 10000"/>
              <a:gd name="connsiteX9" fmla="*/ 3642 w 10001"/>
              <a:gd name="connsiteY9" fmla="*/ 10000 h 10000"/>
              <a:gd name="connsiteX10" fmla="*/ 3655 w 10001"/>
              <a:gd name="connsiteY10" fmla="*/ 9216 h 10000"/>
              <a:gd name="connsiteX11" fmla="*/ 3548 w 10001"/>
              <a:gd name="connsiteY11" fmla="*/ 8170 h 10000"/>
              <a:gd name="connsiteX0" fmla="*/ 1827 w 10002"/>
              <a:gd name="connsiteY0" fmla="*/ 6782 h 10000"/>
              <a:gd name="connsiteX1" fmla="*/ 1827 w 10002"/>
              <a:gd name="connsiteY1" fmla="*/ 0 h 10000"/>
              <a:gd name="connsiteX2" fmla="*/ 0 w 10002"/>
              <a:gd name="connsiteY2" fmla="*/ 0 h 10000"/>
              <a:gd name="connsiteX3" fmla="*/ 0 w 10002"/>
              <a:gd name="connsiteY3" fmla="*/ 2780 h 10000"/>
              <a:gd name="connsiteX4" fmla="*/ 10000 w 10002"/>
              <a:gd name="connsiteY4" fmla="*/ 2780 h 10000"/>
              <a:gd name="connsiteX5" fmla="*/ 10000 w 10002"/>
              <a:gd name="connsiteY5" fmla="*/ 8695 h 10000"/>
              <a:gd name="connsiteX6" fmla="*/ 9847 w 10002"/>
              <a:gd name="connsiteY6" fmla="*/ 9555 h 10000"/>
              <a:gd name="connsiteX7" fmla="*/ 9439 w 10002"/>
              <a:gd name="connsiteY7" fmla="*/ 9841 h 10000"/>
              <a:gd name="connsiteX8" fmla="*/ 8074 w 10002"/>
              <a:gd name="connsiteY8" fmla="*/ 9897 h 10000"/>
              <a:gd name="connsiteX9" fmla="*/ 3642 w 10002"/>
              <a:gd name="connsiteY9" fmla="*/ 10000 h 10000"/>
              <a:gd name="connsiteX10" fmla="*/ 3655 w 10002"/>
              <a:gd name="connsiteY10" fmla="*/ 9216 h 10000"/>
              <a:gd name="connsiteX11" fmla="*/ 3548 w 10002"/>
              <a:gd name="connsiteY11" fmla="*/ 8170 h 10000"/>
              <a:gd name="connsiteX0" fmla="*/ 1827 w 10002"/>
              <a:gd name="connsiteY0" fmla="*/ 6782 h 10000"/>
              <a:gd name="connsiteX1" fmla="*/ 1827 w 10002"/>
              <a:gd name="connsiteY1" fmla="*/ 0 h 10000"/>
              <a:gd name="connsiteX2" fmla="*/ 0 w 10002"/>
              <a:gd name="connsiteY2" fmla="*/ 0 h 10000"/>
              <a:gd name="connsiteX3" fmla="*/ 0 w 10002"/>
              <a:gd name="connsiteY3" fmla="*/ 2780 h 10000"/>
              <a:gd name="connsiteX4" fmla="*/ 10000 w 10002"/>
              <a:gd name="connsiteY4" fmla="*/ 2780 h 10000"/>
              <a:gd name="connsiteX5" fmla="*/ 10000 w 10002"/>
              <a:gd name="connsiteY5" fmla="*/ 8695 h 10000"/>
              <a:gd name="connsiteX6" fmla="*/ 9847 w 10002"/>
              <a:gd name="connsiteY6" fmla="*/ 9555 h 10000"/>
              <a:gd name="connsiteX7" fmla="*/ 9362 w 10002"/>
              <a:gd name="connsiteY7" fmla="*/ 9944 h 10000"/>
              <a:gd name="connsiteX8" fmla="*/ 8074 w 10002"/>
              <a:gd name="connsiteY8" fmla="*/ 9897 h 10000"/>
              <a:gd name="connsiteX9" fmla="*/ 3642 w 10002"/>
              <a:gd name="connsiteY9" fmla="*/ 10000 h 10000"/>
              <a:gd name="connsiteX10" fmla="*/ 3655 w 10002"/>
              <a:gd name="connsiteY10" fmla="*/ 9216 h 10000"/>
              <a:gd name="connsiteX11" fmla="*/ 3548 w 10002"/>
              <a:gd name="connsiteY11" fmla="*/ 8170 h 10000"/>
              <a:gd name="connsiteX0" fmla="*/ 1827 w 10002"/>
              <a:gd name="connsiteY0" fmla="*/ 6782 h 10000"/>
              <a:gd name="connsiteX1" fmla="*/ 1827 w 10002"/>
              <a:gd name="connsiteY1" fmla="*/ 0 h 10000"/>
              <a:gd name="connsiteX2" fmla="*/ 0 w 10002"/>
              <a:gd name="connsiteY2" fmla="*/ 0 h 10000"/>
              <a:gd name="connsiteX3" fmla="*/ 0 w 10002"/>
              <a:gd name="connsiteY3" fmla="*/ 2780 h 10000"/>
              <a:gd name="connsiteX4" fmla="*/ 10000 w 10002"/>
              <a:gd name="connsiteY4" fmla="*/ 2780 h 10000"/>
              <a:gd name="connsiteX5" fmla="*/ 10000 w 10002"/>
              <a:gd name="connsiteY5" fmla="*/ 8695 h 10000"/>
              <a:gd name="connsiteX6" fmla="*/ 9821 w 10002"/>
              <a:gd name="connsiteY6" fmla="*/ 9514 h 10000"/>
              <a:gd name="connsiteX7" fmla="*/ 9362 w 10002"/>
              <a:gd name="connsiteY7" fmla="*/ 9944 h 10000"/>
              <a:gd name="connsiteX8" fmla="*/ 8074 w 10002"/>
              <a:gd name="connsiteY8" fmla="*/ 9897 h 10000"/>
              <a:gd name="connsiteX9" fmla="*/ 3642 w 10002"/>
              <a:gd name="connsiteY9" fmla="*/ 10000 h 10000"/>
              <a:gd name="connsiteX10" fmla="*/ 3655 w 10002"/>
              <a:gd name="connsiteY10" fmla="*/ 9216 h 10000"/>
              <a:gd name="connsiteX11" fmla="*/ 3548 w 10002"/>
              <a:gd name="connsiteY11" fmla="*/ 81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2" h="10000">
                <a:moveTo>
                  <a:pt x="1827" y="6782"/>
                </a:moveTo>
                <a:lnTo>
                  <a:pt x="1827" y="0"/>
                </a:lnTo>
                <a:lnTo>
                  <a:pt x="0" y="0"/>
                </a:lnTo>
                <a:lnTo>
                  <a:pt x="0" y="2780"/>
                </a:lnTo>
                <a:lnTo>
                  <a:pt x="10000" y="2780"/>
                </a:lnTo>
                <a:lnTo>
                  <a:pt x="10000" y="8695"/>
                </a:lnTo>
                <a:cubicBezTo>
                  <a:pt x="10025" y="9821"/>
                  <a:pt x="9810" y="9327"/>
                  <a:pt x="9821" y="9514"/>
                </a:cubicBezTo>
                <a:cubicBezTo>
                  <a:pt x="9832" y="9702"/>
                  <a:pt x="9708" y="9884"/>
                  <a:pt x="9362" y="9944"/>
                </a:cubicBezTo>
                <a:lnTo>
                  <a:pt x="8074" y="9897"/>
                </a:lnTo>
                <a:lnTo>
                  <a:pt x="3642" y="10000"/>
                </a:lnTo>
                <a:cubicBezTo>
                  <a:pt x="3646" y="9739"/>
                  <a:pt x="3651" y="9477"/>
                  <a:pt x="3655" y="9216"/>
                </a:cubicBezTo>
                <a:cubicBezTo>
                  <a:pt x="3619" y="8868"/>
                  <a:pt x="3584" y="8518"/>
                  <a:pt x="3548" y="8170"/>
                </a:cubicBezTo>
              </a:path>
            </a:pathLst>
          </a:custGeom>
          <a:noFill/>
          <a:ln w="31750" cap="flat" cmpd="sng">
            <a:solidFill>
              <a:srgbClr val="DAA6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1113" name="Group 153"/>
          <p:cNvGrpSpPr>
            <a:grpSpLocks/>
          </p:cNvGrpSpPr>
          <p:nvPr/>
        </p:nvGrpSpPr>
        <p:grpSpPr bwMode="auto">
          <a:xfrm rot="7869109">
            <a:off x="1582738" y="2924175"/>
            <a:ext cx="504825" cy="504825"/>
            <a:chOff x="4037" y="3180"/>
            <a:chExt cx="318" cy="318"/>
          </a:xfrm>
        </p:grpSpPr>
        <p:sp>
          <p:nvSpPr>
            <p:cNvPr id="41114" name="Line 154"/>
            <p:cNvSpPr>
              <a:spLocks noChangeShapeType="1"/>
            </p:cNvSpPr>
            <p:nvPr/>
          </p:nvSpPr>
          <p:spPr bwMode="auto">
            <a:xfrm>
              <a:off x="4037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115" name="Line 155"/>
            <p:cNvSpPr>
              <a:spLocks noChangeShapeType="1"/>
            </p:cNvSpPr>
            <p:nvPr/>
          </p:nvSpPr>
          <p:spPr bwMode="auto">
            <a:xfrm rot="5400000">
              <a:off x="4036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41116" name="Group 156"/>
          <p:cNvGrpSpPr>
            <a:grpSpLocks/>
          </p:cNvGrpSpPr>
          <p:nvPr/>
        </p:nvGrpSpPr>
        <p:grpSpPr bwMode="auto">
          <a:xfrm rot="7869109">
            <a:off x="6588125" y="2924175"/>
            <a:ext cx="504825" cy="504825"/>
            <a:chOff x="4037" y="3180"/>
            <a:chExt cx="318" cy="318"/>
          </a:xfrm>
        </p:grpSpPr>
        <p:sp>
          <p:nvSpPr>
            <p:cNvPr id="41117" name="Line 157"/>
            <p:cNvSpPr>
              <a:spLocks noChangeShapeType="1"/>
            </p:cNvSpPr>
            <p:nvPr/>
          </p:nvSpPr>
          <p:spPr bwMode="auto">
            <a:xfrm>
              <a:off x="4037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1118" name="Line 158"/>
            <p:cNvSpPr>
              <a:spLocks noChangeShapeType="1"/>
            </p:cNvSpPr>
            <p:nvPr/>
          </p:nvSpPr>
          <p:spPr bwMode="auto">
            <a:xfrm rot="5400000">
              <a:off x="4036" y="3339"/>
              <a:ext cx="318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48" name="Skupina 147"/>
          <p:cNvGrpSpPr/>
          <p:nvPr/>
        </p:nvGrpSpPr>
        <p:grpSpPr>
          <a:xfrm>
            <a:off x="2411413" y="5229225"/>
            <a:ext cx="3780631" cy="863601"/>
            <a:chOff x="2411413" y="5229225"/>
            <a:chExt cx="3780631" cy="863601"/>
          </a:xfrm>
        </p:grpSpPr>
        <p:sp>
          <p:nvSpPr>
            <p:cNvPr id="149" name="Oval 169" descr="Široký šikmo nahoru"/>
            <p:cNvSpPr>
              <a:spLocks noChangeArrowheads="1"/>
            </p:cNvSpPr>
            <p:nvPr/>
          </p:nvSpPr>
          <p:spPr bwMode="auto">
            <a:xfrm>
              <a:off x="2520951" y="5229225"/>
              <a:ext cx="144463" cy="144463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9525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50" name="Skupina 149"/>
            <p:cNvGrpSpPr/>
            <p:nvPr/>
          </p:nvGrpSpPr>
          <p:grpSpPr>
            <a:xfrm>
              <a:off x="2411413" y="5254625"/>
              <a:ext cx="3780631" cy="838201"/>
              <a:chOff x="2411413" y="5254625"/>
              <a:chExt cx="3780631" cy="838201"/>
            </a:xfrm>
          </p:grpSpPr>
          <p:grpSp>
            <p:nvGrpSpPr>
              <p:cNvPr id="151" name="Group 161"/>
              <p:cNvGrpSpPr>
                <a:grpSpLocks/>
              </p:cNvGrpSpPr>
              <p:nvPr/>
            </p:nvGrpSpPr>
            <p:grpSpPr bwMode="auto">
              <a:xfrm>
                <a:off x="2411413" y="5662613"/>
                <a:ext cx="361950" cy="430213"/>
                <a:chOff x="174" y="3385"/>
                <a:chExt cx="228" cy="271"/>
              </a:xfrm>
            </p:grpSpPr>
            <p:sp>
              <p:nvSpPr>
                <p:cNvPr id="155" name="Line 162"/>
                <p:cNvSpPr>
                  <a:spLocks noChangeShapeType="1"/>
                </p:cNvSpPr>
                <p:nvPr/>
              </p:nvSpPr>
              <p:spPr bwMode="auto">
                <a:xfrm>
                  <a:off x="288" y="338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6" name="Line 163"/>
                <p:cNvSpPr>
                  <a:spLocks noChangeShapeType="1"/>
                </p:cNvSpPr>
                <p:nvPr/>
              </p:nvSpPr>
              <p:spPr bwMode="auto">
                <a:xfrm>
                  <a:off x="288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7" name="Line 164"/>
                <p:cNvSpPr>
                  <a:spLocks noChangeShapeType="1"/>
                </p:cNvSpPr>
                <p:nvPr/>
              </p:nvSpPr>
              <p:spPr bwMode="auto">
                <a:xfrm>
                  <a:off x="174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158" name="Group 165"/>
                <p:cNvGrpSpPr>
                  <a:grpSpLocks/>
                </p:cNvGrpSpPr>
                <p:nvPr/>
              </p:nvGrpSpPr>
              <p:grpSpPr bwMode="auto">
                <a:xfrm>
                  <a:off x="219" y="3611"/>
                  <a:ext cx="136" cy="0"/>
                  <a:chOff x="2109" y="3475"/>
                  <a:chExt cx="136" cy="0"/>
                </a:xfrm>
              </p:grpSpPr>
              <p:sp>
                <p:nvSpPr>
                  <p:cNvPr id="160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61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59" name="Line 168"/>
                <p:cNvSpPr>
                  <a:spLocks noChangeShapeType="1"/>
                </p:cNvSpPr>
                <p:nvPr/>
              </p:nvSpPr>
              <p:spPr bwMode="auto">
                <a:xfrm>
                  <a:off x="264" y="3656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52" name="Line 170"/>
              <p:cNvSpPr>
                <a:spLocks noChangeShapeType="1"/>
              </p:cNvSpPr>
              <p:nvPr/>
            </p:nvSpPr>
            <p:spPr bwMode="auto">
              <a:xfrm>
                <a:off x="2592388" y="5373688"/>
                <a:ext cx="0" cy="360363"/>
              </a:xfrm>
              <a:prstGeom prst="line">
                <a:avLst/>
              </a:prstGeom>
              <a:noFill/>
              <a:ln w="38100">
                <a:pattFill prst="wdUpDiag">
                  <a:fgClr>
                    <a:srgbClr val="FFFF00"/>
                  </a:fgClr>
                  <a:bgClr>
                    <a:srgbClr val="00FF00"/>
                  </a:bgClr>
                </a:patt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53" name="Oval 140" descr="Široký šikmo nahoru"/>
              <p:cNvSpPr>
                <a:spLocks noChangeArrowheads="1"/>
              </p:cNvSpPr>
              <p:nvPr/>
            </p:nvSpPr>
            <p:spPr bwMode="auto">
              <a:xfrm>
                <a:off x="6047581" y="5254625"/>
                <a:ext cx="144463" cy="144463"/>
              </a:xfrm>
              <a:prstGeom prst="ellipse">
                <a:avLst/>
              </a:prstGeom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ln w="9525">
                <a:pattFill prst="wdUpDiag">
                  <a:fgClr>
                    <a:srgbClr val="FFFF00"/>
                  </a:fgClr>
                  <a:bgClr>
                    <a:srgbClr val="00FF00"/>
                  </a:bgClr>
                </a:patt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4" name="Line 143"/>
              <p:cNvSpPr>
                <a:spLocks noChangeShapeType="1"/>
              </p:cNvSpPr>
              <p:nvPr/>
            </p:nvSpPr>
            <p:spPr bwMode="auto">
              <a:xfrm flipH="1">
                <a:off x="2590801" y="5307805"/>
                <a:ext cx="3529012" cy="16669"/>
              </a:xfrm>
              <a:prstGeom prst="line">
                <a:avLst/>
              </a:prstGeom>
              <a:noFill/>
              <a:ln w="38100">
                <a:pattFill prst="wdUpDiag">
                  <a:fgClr>
                    <a:srgbClr val="FFFF00"/>
                  </a:fgClr>
                  <a:bgClr>
                    <a:srgbClr val="00FF00"/>
                  </a:bgClr>
                </a:patt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1037" grpId="0" animBg="1"/>
      <p:bldP spid="41038" grpId="0" animBg="1"/>
      <p:bldP spid="41039" grpId="0" animBg="1"/>
      <p:bldP spid="41099" grpId="0"/>
      <p:bldP spid="41100" grpId="0" animBg="1"/>
      <p:bldP spid="41101" grpId="0" animBg="1"/>
      <p:bldP spid="41108" grpId="0" animBg="1"/>
      <p:bldP spid="41109" grpId="0" animBg="1"/>
      <p:bldP spid="41110" grpId="0" animBg="1"/>
      <p:bldP spid="411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cs-CZ" altLang="cs-CZ" sz="46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IT působení a podmínky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497887" cy="321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9263" indent="-449263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</a:rPr>
              <a:t>1. průraz</a:t>
            </a:r>
          </a:p>
          <a:p>
            <a:pPr>
              <a:spcBef>
                <a:spcPts val="6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 	postiženým obvodem prochází svodový </a:t>
            </a:r>
            <a:r>
              <a:rPr lang="cs-CZ" altLang="cs-CZ" sz="2200" b="1" baseline="0" dirty="0" smtClean="0">
                <a:solidFill>
                  <a:srgbClr val="000C18"/>
                </a:solidFill>
              </a:rPr>
              <a:t>kapacitní proud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, který je malý a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soustava může pracovat bez vypnutí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z izolované soustavy se stane soustava uzemněná</a:t>
            </a:r>
          </a:p>
          <a:p>
            <a:pPr>
              <a:spcBef>
                <a:spcPts val="6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napětí proti zemi vzroste na sdruženou hodnotu</a:t>
            </a:r>
          </a:p>
          <a:p>
            <a:pPr>
              <a:spcBef>
                <a:spcPts val="6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porucha musí být </a:t>
            </a:r>
            <a:r>
              <a:rPr lang="cs-CZ" altLang="cs-CZ" sz="2200" b="1" baseline="0" dirty="0" smtClean="0">
                <a:solidFill>
                  <a:srgbClr val="000C18"/>
                </a:solidFill>
              </a:rPr>
              <a:t>signalizována hlídačem izolačního odporu sítě</a:t>
            </a:r>
            <a:endParaRPr lang="cs-CZ" altLang="cs-CZ" sz="2200" b="1" baseline="0" dirty="0">
              <a:solidFill>
                <a:srgbClr val="000C18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při vhodné příležitosti je porucha odstraněna	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4708525"/>
            <a:ext cx="8497887" cy="19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9263" indent="-449263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</a:rPr>
              <a:t>2. průraz</a:t>
            </a:r>
          </a:p>
          <a:p>
            <a:pPr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 	postiženým obvodem prochází poruchový (zkratový) proud, který způsobí vznik nebezpečného dotykového napětí </a:t>
            </a:r>
            <a:r>
              <a:rPr lang="en-US" altLang="cs-CZ" sz="22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2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 postižené spotřebiče musí být odpojeny v dostatečně rychlém čase</a:t>
            </a:r>
            <a:endParaRPr lang="en-US" altLang="cs-CZ" sz="2200" b="1" baseline="0" dirty="0">
              <a:solidFill>
                <a:srgbClr val="000C1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434"/>
            <a:ext cx="8229600" cy="576262"/>
          </a:xfrm>
        </p:spPr>
        <p:txBody>
          <a:bodyPr/>
          <a:lstStyle/>
          <a:p>
            <a:r>
              <a:rPr lang="cs-CZ" altLang="cs-CZ" sz="42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Síť IT působení a podmínky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7950" y="836712"/>
            <a:ext cx="8928100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719138" indent="-719138"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8525"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7913"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9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b="1" u="sng" baseline="0" dirty="0" smtClean="0">
                <a:solidFill>
                  <a:srgbClr val="000C18"/>
                </a:solidFill>
                <a:cs typeface="Arial" panose="020B0604020202020204" pitchFamily="34" charset="0"/>
              </a:rPr>
              <a:t>Způsob </a:t>
            </a:r>
            <a:r>
              <a:rPr lang="cs-CZ" altLang="cs-CZ" sz="2000" b="1" u="sng" baseline="0" dirty="0">
                <a:solidFill>
                  <a:srgbClr val="000C18"/>
                </a:solidFill>
                <a:cs typeface="Arial" panose="020B0604020202020204" pitchFamily="34" charset="0"/>
              </a:rPr>
              <a:t>uzemnění jednotlivých částí</a:t>
            </a:r>
          </a:p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</a:rPr>
              <a:t>1.	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jednotlivě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 – velikost poruchového proudu je omezena zemními odpory. Doba odpojení t ≤ 5 sekund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. </a:t>
            </a:r>
            <a:r>
              <a:rPr lang="cs-CZ" altLang="cs-CZ" sz="2000" b="1" i="1" baseline="0" dirty="0" smtClean="0">
                <a:solidFill>
                  <a:srgbClr val="000C18"/>
                </a:solidFill>
              </a:rPr>
              <a:t>R</a:t>
            </a:r>
            <a:r>
              <a:rPr lang="cs-CZ" altLang="cs-CZ" sz="2000" b="1" i="1" dirty="0" smtClean="0">
                <a:solidFill>
                  <a:srgbClr val="000C18"/>
                </a:solidFill>
              </a:rPr>
              <a:t>A</a:t>
            </a:r>
            <a:r>
              <a:rPr lang="cs-CZ" altLang="cs-CZ" sz="2000" b="1" i="1" baseline="0" dirty="0" smtClean="0">
                <a:solidFill>
                  <a:srgbClr val="000C18"/>
                </a:solidFill>
              </a:rPr>
              <a:t>*</a:t>
            </a:r>
            <a:r>
              <a:rPr lang="cs-CZ" altLang="cs-CZ" sz="2000" b="1" i="1" baseline="0" dirty="0" err="1" smtClean="0">
                <a:solidFill>
                  <a:srgbClr val="000C18"/>
                </a:solidFill>
              </a:rPr>
              <a:t>I</a:t>
            </a:r>
            <a:r>
              <a:rPr lang="cs-CZ" altLang="cs-CZ" sz="2000" b="1" i="1" dirty="0" err="1" smtClean="0">
                <a:solidFill>
                  <a:srgbClr val="000C18"/>
                </a:solidFill>
              </a:rPr>
              <a:t>a</a:t>
            </a:r>
            <a:r>
              <a:rPr lang="cs-CZ" altLang="cs-CZ" sz="2000" b="1" i="1" dirty="0" smtClean="0">
                <a:solidFill>
                  <a:srgbClr val="000C18"/>
                </a:solidFill>
              </a:rPr>
              <a:t> </a:t>
            </a:r>
            <a:r>
              <a:rPr lang="cs-CZ" altLang="cs-CZ" sz="2000" b="1" i="1" baseline="0" dirty="0">
                <a:solidFill>
                  <a:srgbClr val="000C18"/>
                </a:solidFill>
              </a:rPr>
              <a:t>≤ 50</a:t>
            </a:r>
            <a:endParaRPr lang="cs-CZ" altLang="cs-CZ" sz="2000" b="1" i="1" dirty="0">
              <a:solidFill>
                <a:srgbClr val="000C18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2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.	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po skupinách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 (například u podružného rozvaděče) – velikost poruchového proudu je omezena impedancí poruchové smyčky. Platí:</a:t>
            </a:r>
          </a:p>
          <a:p>
            <a:pPr>
              <a:spcBef>
                <a:spcPct val="50000"/>
              </a:spcBef>
            </a:pPr>
            <a:endParaRPr lang="cs-CZ" altLang="cs-CZ" sz="2000" b="1" baseline="0" dirty="0">
              <a:solidFill>
                <a:srgbClr val="000C18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sz="2000" b="1" baseline="0" dirty="0">
              <a:solidFill>
                <a:srgbClr val="000C18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</a:rPr>
              <a:t>3.	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společné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 (hlavní pospojování) – stejné jako v bodě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Izolační stav sítě musí být soustavně monitorován „hlídačem izolace“.</a:t>
            </a:r>
            <a:endParaRPr lang="cs-CZ" altLang="cs-CZ" sz="2000" b="1" baseline="0" dirty="0">
              <a:solidFill>
                <a:srgbClr val="000C18"/>
              </a:solidFill>
            </a:endParaRPr>
          </a:p>
        </p:txBody>
      </p:sp>
      <p:graphicFrame>
        <p:nvGraphicFramePr>
          <p:cNvPr id="4301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266137"/>
              </p:ext>
            </p:extLst>
          </p:nvPr>
        </p:nvGraphicFramePr>
        <p:xfrm>
          <a:off x="1907704" y="2708920"/>
          <a:ext cx="20161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" name="Rovnice" r:id="rId3" imgW="838080" imgH="469800" progId="Equation.3">
                  <p:embed/>
                </p:oleObj>
              </mc:Choice>
              <mc:Fallback>
                <p:oleObj name="Rovnice" r:id="rId3" imgW="8380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708920"/>
                        <a:ext cx="2016125" cy="1130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18487" cy="1495425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Prostředky k zajištění ochrany při </a:t>
            </a:r>
            <a:r>
              <a:rPr lang="cs-CZ" altLang="cs-CZ" sz="40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poruše - opakování</a:t>
            </a:r>
            <a:endParaRPr lang="cs-CZ" altLang="cs-CZ" sz="40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950" y="1556792"/>
            <a:ext cx="89281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41338" indent="-541338"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400" b="1" u="sng" baseline="0" dirty="0" smtClean="0">
                <a:solidFill>
                  <a:srgbClr val="000C18"/>
                </a:solidFill>
                <a:latin typeface="+mj-lt"/>
              </a:rPr>
              <a:t>Ochranná opatření (pro všeobecné použití)</a:t>
            </a:r>
          </a:p>
          <a:p>
            <a:pPr marL="269875" indent="-269875">
              <a:spcBef>
                <a:spcPts val="0"/>
              </a:spcBef>
              <a:tabLst>
                <a:tab pos="892175" algn="l"/>
              </a:tabLst>
            </a:pPr>
            <a:r>
              <a:rPr lang="cs-CZ" altLang="cs-CZ" sz="2200" b="1" baseline="0" dirty="0" smtClean="0">
                <a:solidFill>
                  <a:srgbClr val="000C18"/>
                </a:solidFill>
                <a:latin typeface="+mj-lt"/>
              </a:rPr>
              <a:t>-	automatické odpojení od zdroje</a:t>
            </a:r>
          </a:p>
          <a:p>
            <a:pPr marL="269875" indent="-269875">
              <a:spcBef>
                <a:spcPts val="0"/>
              </a:spcBef>
              <a:tabLst>
                <a:tab pos="892175" algn="l"/>
              </a:tabLst>
            </a:pPr>
            <a:r>
              <a:rPr lang="cs-CZ" altLang="cs-CZ" sz="2200" b="1" baseline="0" dirty="0" smtClean="0">
                <a:solidFill>
                  <a:srgbClr val="000C18"/>
                </a:solidFill>
                <a:latin typeface="+mj-lt"/>
              </a:rPr>
              <a:t>-	dvojitá nebo zesílená izolace</a:t>
            </a:r>
          </a:p>
          <a:p>
            <a:pPr marL="269875" indent="-269875">
              <a:spcBef>
                <a:spcPts val="0"/>
              </a:spcBef>
              <a:tabLst>
                <a:tab pos="892175" algn="l"/>
              </a:tabLst>
            </a:pPr>
            <a:r>
              <a:rPr lang="cs-CZ" altLang="cs-CZ" sz="2200" b="1" baseline="0" dirty="0" smtClean="0">
                <a:solidFill>
                  <a:srgbClr val="000C18"/>
                </a:solidFill>
                <a:latin typeface="+mj-lt"/>
              </a:rPr>
              <a:t>-	elektrické oddělení pro napájení jednoho spotřebiče</a:t>
            </a:r>
          </a:p>
          <a:p>
            <a:pPr marL="269875" indent="-269875">
              <a:spcBef>
                <a:spcPts val="0"/>
              </a:spcBef>
              <a:tabLst>
                <a:tab pos="892175" algn="l"/>
              </a:tabLst>
            </a:pPr>
            <a:r>
              <a:rPr lang="cs-CZ" altLang="cs-CZ" sz="2200" b="1" baseline="0" dirty="0" smtClean="0">
                <a:solidFill>
                  <a:srgbClr val="000C18"/>
                </a:solidFill>
                <a:latin typeface="+mj-lt"/>
              </a:rPr>
              <a:t>-	malé napětí (SELV a PELV)</a:t>
            </a:r>
          </a:p>
          <a:p>
            <a:pPr marL="269875" indent="-269875">
              <a:spcBef>
                <a:spcPts val="0"/>
              </a:spcBef>
              <a:tabLst>
                <a:tab pos="892175" algn="l"/>
              </a:tabLst>
            </a:pPr>
            <a:endParaRPr lang="cs-CZ" altLang="cs-CZ" sz="1000" b="1" baseline="0" dirty="0" smtClean="0">
              <a:solidFill>
                <a:srgbClr val="000C18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tabLst>
                <a:tab pos="892175" algn="l"/>
              </a:tabLst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Některá další ochranná opatření vyžadují zvláštní oprávnění (kvalifikace pracovníků, dozor, …)</a:t>
            </a:r>
            <a:endParaRPr lang="cs-CZ" altLang="cs-CZ" sz="2200" b="1" baseline="0" dirty="0">
              <a:solidFill>
                <a:srgbClr val="000C18"/>
              </a:solidFill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4293096"/>
            <a:ext cx="8785225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Ochranné opatření musí být sestaveno</a:t>
            </a:r>
            <a:r>
              <a:rPr lang="cs-CZ" altLang="cs-CZ" sz="24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:</a:t>
            </a:r>
          </a:p>
          <a:p>
            <a:pPr marL="452438" indent="-452438">
              <a:spcBef>
                <a:spcPts val="6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a)	vhodnou kombinací opatření pro zajištění základní ochrany a nezávislého opatření pro zajištění ochrany při poruše</a:t>
            </a:r>
          </a:p>
          <a:p>
            <a:pPr marL="452438" indent="-452438">
              <a:spcBef>
                <a:spcPts val="6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nebo</a:t>
            </a:r>
          </a:p>
          <a:p>
            <a:pPr marL="452438" indent="-452438">
              <a:spcBef>
                <a:spcPts val="6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b)	zvýšenou ochranou, který zajišťuje jak základní ochranu, tak i ochranu při poruše</a:t>
            </a:r>
            <a:endParaRPr lang="cs-CZ" altLang="cs-CZ" sz="2000" b="1" baseline="0" dirty="0">
              <a:solidFill>
                <a:srgbClr val="000C1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44475"/>
            <a:ext cx="8856662" cy="2176413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Doplňková ochrana proudovým </a:t>
            </a:r>
            <a:r>
              <a:rPr lang="cs-CZ" altLang="cs-CZ" sz="40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chráničem </a:t>
            </a:r>
            <a:r>
              <a:rPr lang="cs-CZ" altLang="cs-CZ" sz="4000" b="1" u="sng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živých částí a pevně připojených spotřebičů</a:t>
            </a:r>
            <a:endParaRPr lang="cs-CZ" altLang="cs-CZ" sz="4000" b="1" u="sng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9388" y="2315335"/>
            <a:ext cx="8928100" cy="36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84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6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4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2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7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Smyslem použití proudového chrániče jako doplňkové ochrany je zlepšení jiných opatření při normálním provozu, je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vhodnou doplňkovou ochrannou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v mnoha případech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(pozor na tepelné spotřebiče !), zejména v domácnostech, ve školách,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…. </a:t>
            </a:r>
          </a:p>
          <a:p>
            <a:pPr>
              <a:spcBef>
                <a:spcPct val="500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Netýká se obvodů (zásuvkových), ve kterých je povinnost chránič použít. </a:t>
            </a:r>
            <a:endParaRPr lang="cs-CZ" altLang="cs-CZ" sz="2000" b="1" baseline="0" dirty="0">
              <a:solidFill>
                <a:srgbClr val="000C18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Aktivace se předpokládá až v situaci, kdy hlavní ochrany selžou, například při poškození krytu nebo základní izolace nebo dojde k dotyku na nebezpečnou živou část.    </a:t>
            </a:r>
            <a:endParaRPr lang="cs-CZ" altLang="cs-CZ" sz="2000" b="1" baseline="0" dirty="0">
              <a:solidFill>
                <a:srgbClr val="000C18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</a:rPr>
              <a:t>Hlavní výhodou je rychlost odpojení (do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300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ms) a velká citlivost.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79388" y="5959293"/>
            <a:ext cx="885666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95463" indent="-1795463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74850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154238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33625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3013"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0213" fontAlgn="base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7413" fontAlgn="base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4613" fontAlgn="base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1813" fontAlgn="base">
              <a:spcBef>
                <a:spcPct val="0"/>
              </a:spcBef>
              <a:spcAft>
                <a:spcPct val="0"/>
              </a:spcAft>
              <a:tabLst>
                <a:tab pos="1795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4613" indent="-1344613">
              <a:tabLst>
                <a:tab pos="1344613" algn="l"/>
              </a:tabLst>
            </a:pPr>
            <a:r>
              <a:rPr lang="cs-CZ" altLang="cs-CZ" sz="20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Podmínka:</a:t>
            </a:r>
            <a:r>
              <a:rPr lang="cs-CZ" altLang="cs-CZ" sz="2000" b="1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pro ochranu lze použít chrániče s maximálním rozdílovým proudem 30 mA a nesmí mít zpožděnou funkci.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0513"/>
            <a:ext cx="8785225" cy="63023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Působení chrániče – poškození krytu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9388" y="4678363"/>
            <a:ext cx="8353052" cy="70788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 případě poškození krytu je zařízení funkční, je však životu nebezpečné. Pro chránič platí I</a:t>
            </a:r>
            <a:r>
              <a:rPr lang="cs-CZ" altLang="cs-CZ" sz="2000" b="1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chránič nevypne</a:t>
            </a:r>
            <a:endParaRPr lang="cs-CZ" altLang="cs-CZ" sz="2000" b="1" u="sng" baseline="0" dirty="0">
              <a:solidFill>
                <a:srgbClr val="000C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7950" y="5384800"/>
            <a:ext cx="8928100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dotyku na živou část se uzavře přes zem rozdílový proud 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neplatí 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Proudový chránič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</a:t>
            </a:r>
            <a:r>
              <a:rPr lang="cs-CZ" altLang="cs-CZ" sz="2000" b="1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30mA)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 vyhodnotí a </a:t>
            </a:r>
            <a:r>
              <a:rPr lang="cs-CZ" altLang="cs-CZ" sz="2000" b="1" u="sng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odpojí obvod v dostatečně rychlém čase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64545" name="Group 33"/>
          <p:cNvGrpSpPr>
            <a:grpSpLocks/>
          </p:cNvGrpSpPr>
          <p:nvPr/>
        </p:nvGrpSpPr>
        <p:grpSpPr bwMode="auto">
          <a:xfrm>
            <a:off x="107950" y="1052513"/>
            <a:ext cx="7416800" cy="3455987"/>
            <a:chOff x="68" y="663"/>
            <a:chExt cx="4672" cy="2177"/>
          </a:xfrm>
        </p:grpSpPr>
        <p:grpSp>
          <p:nvGrpSpPr>
            <p:cNvPr id="64544" name="Group 32"/>
            <p:cNvGrpSpPr>
              <a:grpSpLocks/>
            </p:cNvGrpSpPr>
            <p:nvPr/>
          </p:nvGrpSpPr>
          <p:grpSpPr bwMode="auto">
            <a:xfrm>
              <a:off x="68" y="663"/>
              <a:ext cx="4672" cy="2177"/>
              <a:chOff x="68" y="663"/>
              <a:chExt cx="4672" cy="2177"/>
            </a:xfrm>
          </p:grpSpPr>
          <p:grpSp>
            <p:nvGrpSpPr>
              <p:cNvPr id="64543" name="Group 31"/>
              <p:cNvGrpSpPr>
                <a:grpSpLocks/>
              </p:cNvGrpSpPr>
              <p:nvPr/>
            </p:nvGrpSpPr>
            <p:grpSpPr bwMode="auto">
              <a:xfrm>
                <a:off x="68" y="663"/>
                <a:ext cx="4672" cy="2177"/>
                <a:chOff x="68" y="663"/>
                <a:chExt cx="4672" cy="2177"/>
              </a:xfrm>
            </p:grpSpPr>
            <p:grpSp>
              <p:nvGrpSpPr>
                <p:cNvPr id="64519" name="Group 7"/>
                <p:cNvGrpSpPr>
                  <a:grpSpLocks/>
                </p:cNvGrpSpPr>
                <p:nvPr/>
              </p:nvGrpSpPr>
              <p:grpSpPr bwMode="auto">
                <a:xfrm>
                  <a:off x="68" y="663"/>
                  <a:ext cx="4672" cy="2177"/>
                  <a:chOff x="113" y="709"/>
                  <a:chExt cx="4672" cy="2041"/>
                </a:xfrm>
              </p:grpSpPr>
              <p:grpSp>
                <p:nvGrpSpPr>
                  <p:cNvPr id="6452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13" y="709"/>
                    <a:ext cx="4672" cy="2041"/>
                    <a:chOff x="113" y="799"/>
                    <a:chExt cx="4672" cy="2041"/>
                  </a:xfrm>
                </p:grpSpPr>
                <p:grpSp>
                  <p:nvGrpSpPr>
                    <p:cNvPr id="6452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" y="799"/>
                      <a:ext cx="4672" cy="1633"/>
                      <a:chOff x="113" y="799"/>
                      <a:chExt cx="4672" cy="1633"/>
                    </a:xfrm>
                  </p:grpSpPr>
                  <p:pic>
                    <p:nvPicPr>
                      <p:cNvPr id="64522" name="Picture 10" descr="imag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" y="799"/>
                        <a:ext cx="3810" cy="1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64523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799"/>
                        <a:ext cx="862" cy="16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64524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" y="2432"/>
                      <a:ext cx="4672" cy="40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6452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657" y="1842"/>
                    <a:ext cx="227" cy="291"/>
                    <a:chOff x="657" y="1960"/>
                    <a:chExt cx="227" cy="291"/>
                  </a:xfrm>
                </p:grpSpPr>
                <p:sp>
                  <p:nvSpPr>
                    <p:cNvPr id="64526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0" y="2017"/>
                      <a:ext cx="0" cy="227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3333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452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7" y="2251"/>
                      <a:ext cx="227" cy="0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3333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4528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5" y="1960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</p:grpSp>
            <p:sp>
              <p:nvSpPr>
                <p:cNvPr id="645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15" y="953"/>
                  <a:ext cx="273" cy="1065"/>
                </a:xfrm>
                <a:prstGeom prst="rect">
                  <a:avLst/>
                </a:prstGeom>
                <a:noFill/>
                <a:ln w="25400">
                  <a:solidFill>
                    <a:schemeClr val="bg2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4530" name="Rectangle 18"/>
              <p:cNvSpPr>
                <a:spLocks noChangeArrowheads="1"/>
              </p:cNvSpPr>
              <p:nvPr/>
            </p:nvSpPr>
            <p:spPr bwMode="auto">
              <a:xfrm>
                <a:off x="282" y="1194"/>
                <a:ext cx="136" cy="6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385" y="1194"/>
                <a:ext cx="0" cy="72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4542" name="Rectangle 30"/>
            <p:cNvSpPr>
              <a:spLocks noChangeArrowheads="1"/>
            </p:cNvSpPr>
            <p:nvPr/>
          </p:nvSpPr>
          <p:spPr bwMode="auto">
            <a:xfrm>
              <a:off x="3742" y="1298"/>
              <a:ext cx="91" cy="1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64532" name="Group 20"/>
          <p:cNvGrpSpPr>
            <a:grpSpLocks/>
          </p:cNvGrpSpPr>
          <p:nvPr/>
        </p:nvGrpSpPr>
        <p:grpSpPr bwMode="auto">
          <a:xfrm>
            <a:off x="5940425" y="1196975"/>
            <a:ext cx="1368425" cy="2952750"/>
            <a:chOff x="3742" y="754"/>
            <a:chExt cx="862" cy="1860"/>
          </a:xfrm>
        </p:grpSpPr>
        <p:sp>
          <p:nvSpPr>
            <p:cNvPr id="64533" name="Oval 21"/>
            <p:cNvSpPr>
              <a:spLocks noChangeArrowheads="1"/>
            </p:cNvSpPr>
            <p:nvPr/>
          </p:nvSpPr>
          <p:spPr bwMode="auto">
            <a:xfrm>
              <a:off x="4195" y="754"/>
              <a:ext cx="318" cy="318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34" name="Line 22"/>
            <p:cNvSpPr>
              <a:spLocks noChangeShapeType="1"/>
            </p:cNvSpPr>
            <p:nvPr/>
          </p:nvSpPr>
          <p:spPr bwMode="auto">
            <a:xfrm>
              <a:off x="4341" y="1071"/>
              <a:ext cx="0" cy="68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5" name="Line 23"/>
            <p:cNvSpPr>
              <a:spLocks noChangeShapeType="1"/>
            </p:cNvSpPr>
            <p:nvPr/>
          </p:nvSpPr>
          <p:spPr bwMode="auto">
            <a:xfrm flipH="1">
              <a:off x="4014" y="1752"/>
              <a:ext cx="318" cy="86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6" name="Line 24"/>
            <p:cNvSpPr>
              <a:spLocks noChangeShapeType="1"/>
            </p:cNvSpPr>
            <p:nvPr/>
          </p:nvSpPr>
          <p:spPr bwMode="auto">
            <a:xfrm>
              <a:off x="4332" y="1752"/>
              <a:ext cx="272" cy="86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auto">
            <a:xfrm>
              <a:off x="3742" y="1207"/>
              <a:ext cx="590" cy="273"/>
            </a:xfrm>
            <a:custGeom>
              <a:avLst/>
              <a:gdLst>
                <a:gd name="T0" fmla="*/ 590 w 590"/>
                <a:gd name="T1" fmla="*/ 0 h 273"/>
                <a:gd name="T2" fmla="*/ 272 w 590"/>
                <a:gd name="T3" fmla="*/ 273 h 273"/>
                <a:gd name="T4" fmla="*/ 0 w 590"/>
                <a:gd name="T5" fmla="*/ 137 h 273"/>
                <a:gd name="T6" fmla="*/ 45 w 590"/>
                <a:gd name="T7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273">
                  <a:moveTo>
                    <a:pt x="590" y="0"/>
                  </a:moveTo>
                  <a:lnTo>
                    <a:pt x="272" y="273"/>
                  </a:lnTo>
                  <a:lnTo>
                    <a:pt x="0" y="137"/>
                  </a:lnTo>
                  <a:lnTo>
                    <a:pt x="45" y="137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468313" y="4149725"/>
            <a:ext cx="698341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8" name="Freeform 26"/>
          <p:cNvSpPr>
            <a:spLocks/>
          </p:cNvSpPr>
          <p:nvPr/>
        </p:nvSpPr>
        <p:spPr bwMode="auto">
          <a:xfrm>
            <a:off x="1042988" y="1628775"/>
            <a:ext cx="5761037" cy="2592388"/>
          </a:xfrm>
          <a:custGeom>
            <a:avLst/>
            <a:gdLst>
              <a:gd name="T0" fmla="*/ 3130 w 3629"/>
              <a:gd name="T1" fmla="*/ 408 h 1633"/>
              <a:gd name="T2" fmla="*/ 3357 w 3629"/>
              <a:gd name="T3" fmla="*/ 544 h 1633"/>
              <a:gd name="T4" fmla="*/ 3629 w 3629"/>
              <a:gd name="T5" fmla="*/ 318 h 1633"/>
              <a:gd name="T6" fmla="*/ 3629 w 3629"/>
              <a:gd name="T7" fmla="*/ 680 h 1633"/>
              <a:gd name="T8" fmla="*/ 3266 w 3629"/>
              <a:gd name="T9" fmla="*/ 1633 h 1633"/>
              <a:gd name="T10" fmla="*/ 0 w 3629"/>
              <a:gd name="T11" fmla="*/ 1633 h 1633"/>
              <a:gd name="T12" fmla="*/ 0 w 3629"/>
              <a:gd name="T13" fmla="*/ 0 h 1633"/>
              <a:gd name="T14" fmla="*/ 3085 w 3629"/>
              <a:gd name="T15" fmla="*/ 0 h 1633"/>
              <a:gd name="T16" fmla="*/ 3085 w 3629"/>
              <a:gd name="T17" fmla="*/ 91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9" h="1633">
                <a:moveTo>
                  <a:pt x="3130" y="408"/>
                </a:moveTo>
                <a:lnTo>
                  <a:pt x="3357" y="544"/>
                </a:lnTo>
                <a:lnTo>
                  <a:pt x="3629" y="318"/>
                </a:lnTo>
                <a:lnTo>
                  <a:pt x="3629" y="680"/>
                </a:lnTo>
                <a:lnTo>
                  <a:pt x="3266" y="1633"/>
                </a:lnTo>
                <a:lnTo>
                  <a:pt x="0" y="1633"/>
                </a:lnTo>
                <a:lnTo>
                  <a:pt x="0" y="0"/>
                </a:lnTo>
                <a:lnTo>
                  <a:pt x="3085" y="0"/>
                </a:lnTo>
                <a:lnTo>
                  <a:pt x="3085" y="9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0" name="AutoShape 28"/>
          <p:cNvSpPr>
            <a:spLocks noChangeArrowheads="1"/>
          </p:cNvSpPr>
          <p:nvPr/>
        </p:nvSpPr>
        <p:spPr bwMode="auto">
          <a:xfrm>
            <a:off x="4067175" y="4005263"/>
            <a:ext cx="1081088" cy="144462"/>
          </a:xfrm>
          <a:prstGeom prst="leftArrow">
            <a:avLst>
              <a:gd name="adj1" fmla="val 50000"/>
              <a:gd name="adj2" fmla="val 1870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859338" y="35734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cs-CZ" altLang="cs-CZ" sz="2400" b="1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 flipH="1">
            <a:off x="6084888" y="908050"/>
            <a:ext cx="574675" cy="11525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849431" y="1172193"/>
            <a:ext cx="792088" cy="16115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5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cs-CZ" sz="15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Veselý obličej 2"/>
          <p:cNvSpPr/>
          <p:nvPr/>
        </p:nvSpPr>
        <p:spPr bwMode="auto">
          <a:xfrm>
            <a:off x="7739063" y="3259705"/>
            <a:ext cx="1104900" cy="1104900"/>
          </a:xfrm>
          <a:prstGeom prst="smileyFac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39" grpId="0" animBg="1"/>
      <p:bldP spid="64538" grpId="0" animBg="1"/>
      <p:bldP spid="64540" grpId="0" animBg="1"/>
      <p:bldP spid="64541" grpId="0"/>
      <p:bldP spid="64546" grpId="0" animBg="1"/>
      <p:bldP spid="64546" grpId="1" animBg="1"/>
      <p:bldP spid="2" grpId="0"/>
      <p:bldP spid="2" grpId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107950" y="908720"/>
            <a:ext cx="7416800" cy="3455987"/>
            <a:chOff x="107950" y="1052513"/>
            <a:chExt cx="7416800" cy="3455987"/>
          </a:xfrm>
        </p:grpSpPr>
        <p:grpSp>
          <p:nvGrpSpPr>
            <p:cNvPr id="55" name="Group 33"/>
            <p:cNvGrpSpPr>
              <a:grpSpLocks/>
            </p:cNvGrpSpPr>
            <p:nvPr/>
          </p:nvGrpSpPr>
          <p:grpSpPr bwMode="auto">
            <a:xfrm>
              <a:off x="107950" y="1052513"/>
              <a:ext cx="7416800" cy="3455987"/>
              <a:chOff x="68" y="663"/>
              <a:chExt cx="4672" cy="2177"/>
            </a:xfrm>
          </p:grpSpPr>
          <p:grpSp>
            <p:nvGrpSpPr>
              <p:cNvPr id="56" name="Group 32"/>
              <p:cNvGrpSpPr>
                <a:grpSpLocks/>
              </p:cNvGrpSpPr>
              <p:nvPr/>
            </p:nvGrpSpPr>
            <p:grpSpPr bwMode="auto">
              <a:xfrm>
                <a:off x="68" y="663"/>
                <a:ext cx="4672" cy="2177"/>
                <a:chOff x="68" y="663"/>
                <a:chExt cx="4672" cy="2177"/>
              </a:xfrm>
            </p:grpSpPr>
            <p:grpSp>
              <p:nvGrpSpPr>
                <p:cNvPr id="58" name="Group 31"/>
                <p:cNvGrpSpPr>
                  <a:grpSpLocks/>
                </p:cNvGrpSpPr>
                <p:nvPr/>
              </p:nvGrpSpPr>
              <p:grpSpPr bwMode="auto">
                <a:xfrm>
                  <a:off x="68" y="663"/>
                  <a:ext cx="4672" cy="2177"/>
                  <a:chOff x="68" y="663"/>
                  <a:chExt cx="4672" cy="2177"/>
                </a:xfrm>
              </p:grpSpPr>
              <p:grpSp>
                <p:nvGrpSpPr>
                  <p:cNvPr id="6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68" y="663"/>
                    <a:ext cx="4672" cy="2177"/>
                    <a:chOff x="113" y="709"/>
                    <a:chExt cx="4672" cy="2041"/>
                  </a:xfrm>
                </p:grpSpPr>
                <p:grpSp>
                  <p:nvGrpSpPr>
                    <p:cNvPr id="63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" y="709"/>
                      <a:ext cx="4672" cy="2041"/>
                      <a:chOff x="113" y="799"/>
                      <a:chExt cx="4672" cy="2041"/>
                    </a:xfrm>
                  </p:grpSpPr>
                  <p:grpSp>
                    <p:nvGrpSpPr>
                      <p:cNvPr id="6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" y="799"/>
                        <a:ext cx="4672" cy="1633"/>
                        <a:chOff x="113" y="799"/>
                        <a:chExt cx="4672" cy="1633"/>
                      </a:xfrm>
                    </p:grpSpPr>
                    <p:pic>
                      <p:nvPicPr>
                        <p:cNvPr id="70" name="Picture 10" descr="imag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799"/>
                          <a:ext cx="3810" cy="1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71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23" y="799"/>
                          <a:ext cx="862" cy="163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cs-CZ"/>
                        </a:p>
                      </p:txBody>
                    </p:sp>
                  </p:grpSp>
                  <p:sp>
                    <p:nvSpPr>
                      <p:cNvPr id="69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" y="2432"/>
                        <a:ext cx="4672" cy="40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4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7" y="1842"/>
                      <a:ext cx="227" cy="291"/>
                      <a:chOff x="657" y="1960"/>
                      <a:chExt cx="227" cy="291"/>
                    </a:xfrm>
                  </p:grpSpPr>
                  <p:sp>
                    <p:nvSpPr>
                      <p:cNvPr id="65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70" y="2017"/>
                        <a:ext cx="0" cy="227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6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7" y="2251"/>
                        <a:ext cx="227" cy="0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7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5" y="1960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953"/>
                    <a:ext cx="273" cy="1065"/>
                  </a:xfrm>
                  <a:prstGeom prst="rect">
                    <a:avLst/>
                  </a:prstGeom>
                  <a:noFill/>
                  <a:ln w="25400">
                    <a:solidFill>
                      <a:schemeClr val="bg2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59" name="Rectangle 18"/>
                <p:cNvSpPr>
                  <a:spLocks noChangeArrowheads="1"/>
                </p:cNvSpPr>
                <p:nvPr/>
              </p:nvSpPr>
              <p:spPr bwMode="auto">
                <a:xfrm>
                  <a:off x="282" y="1194"/>
                  <a:ext cx="136" cy="67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0" name="Line 19"/>
                <p:cNvSpPr>
                  <a:spLocks noChangeShapeType="1"/>
                </p:cNvSpPr>
                <p:nvPr/>
              </p:nvSpPr>
              <p:spPr bwMode="auto">
                <a:xfrm>
                  <a:off x="385" y="1194"/>
                  <a:ext cx="0" cy="72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>
                <a:off x="3742" y="1298"/>
                <a:ext cx="91" cy="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72" name="Group 20"/>
            <p:cNvGrpSpPr>
              <a:grpSpLocks/>
            </p:cNvGrpSpPr>
            <p:nvPr/>
          </p:nvGrpSpPr>
          <p:grpSpPr bwMode="auto">
            <a:xfrm>
              <a:off x="5940425" y="1196975"/>
              <a:ext cx="1368425" cy="2952750"/>
              <a:chOff x="3742" y="754"/>
              <a:chExt cx="862" cy="1860"/>
            </a:xfrm>
          </p:grpSpPr>
          <p:sp>
            <p:nvSpPr>
              <p:cNvPr id="73" name="Oval 21"/>
              <p:cNvSpPr>
                <a:spLocks noChangeArrowheads="1"/>
              </p:cNvSpPr>
              <p:nvPr/>
            </p:nvSpPr>
            <p:spPr bwMode="auto">
              <a:xfrm>
                <a:off x="4195" y="754"/>
                <a:ext cx="318" cy="318"/>
              </a:xfrm>
              <a:prstGeom prst="ellips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" name="Line 22"/>
              <p:cNvSpPr>
                <a:spLocks noChangeShapeType="1"/>
              </p:cNvSpPr>
              <p:nvPr/>
            </p:nvSpPr>
            <p:spPr bwMode="auto">
              <a:xfrm>
                <a:off x="4341" y="1071"/>
                <a:ext cx="0" cy="68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 flipH="1">
                <a:off x="4014" y="1752"/>
                <a:ext cx="318" cy="86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24"/>
              <p:cNvSpPr>
                <a:spLocks noChangeShapeType="1"/>
              </p:cNvSpPr>
              <p:nvPr/>
            </p:nvSpPr>
            <p:spPr bwMode="auto">
              <a:xfrm>
                <a:off x="4332" y="1752"/>
                <a:ext cx="272" cy="86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Freeform 25"/>
              <p:cNvSpPr>
                <a:spLocks/>
              </p:cNvSpPr>
              <p:nvPr/>
            </p:nvSpPr>
            <p:spPr bwMode="auto">
              <a:xfrm>
                <a:off x="3742" y="1207"/>
                <a:ext cx="590" cy="273"/>
              </a:xfrm>
              <a:custGeom>
                <a:avLst/>
                <a:gdLst>
                  <a:gd name="T0" fmla="*/ 590 w 590"/>
                  <a:gd name="T1" fmla="*/ 0 h 273"/>
                  <a:gd name="T2" fmla="*/ 272 w 590"/>
                  <a:gd name="T3" fmla="*/ 273 h 273"/>
                  <a:gd name="T4" fmla="*/ 0 w 590"/>
                  <a:gd name="T5" fmla="*/ 137 h 273"/>
                  <a:gd name="T6" fmla="*/ 45 w 590"/>
                  <a:gd name="T7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0" h="273">
                    <a:moveTo>
                      <a:pt x="590" y="0"/>
                    </a:moveTo>
                    <a:lnTo>
                      <a:pt x="272" y="273"/>
                    </a:lnTo>
                    <a:lnTo>
                      <a:pt x="0" y="137"/>
                    </a:lnTo>
                    <a:lnTo>
                      <a:pt x="45" y="137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468313" y="4149725"/>
              <a:ext cx="69834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1042988" y="1628775"/>
              <a:ext cx="5761037" cy="2592388"/>
            </a:xfrm>
            <a:custGeom>
              <a:avLst/>
              <a:gdLst>
                <a:gd name="T0" fmla="*/ 3130 w 3629"/>
                <a:gd name="T1" fmla="*/ 408 h 1633"/>
                <a:gd name="T2" fmla="*/ 3357 w 3629"/>
                <a:gd name="T3" fmla="*/ 544 h 1633"/>
                <a:gd name="T4" fmla="*/ 3629 w 3629"/>
                <a:gd name="T5" fmla="*/ 318 h 1633"/>
                <a:gd name="T6" fmla="*/ 3629 w 3629"/>
                <a:gd name="T7" fmla="*/ 680 h 1633"/>
                <a:gd name="T8" fmla="*/ 3266 w 3629"/>
                <a:gd name="T9" fmla="*/ 1633 h 1633"/>
                <a:gd name="T10" fmla="*/ 0 w 3629"/>
                <a:gd name="T11" fmla="*/ 1633 h 1633"/>
                <a:gd name="T12" fmla="*/ 0 w 3629"/>
                <a:gd name="T13" fmla="*/ 0 h 1633"/>
                <a:gd name="T14" fmla="*/ 3085 w 3629"/>
                <a:gd name="T15" fmla="*/ 0 h 1633"/>
                <a:gd name="T16" fmla="*/ 3085 w 3629"/>
                <a:gd name="T17" fmla="*/ 91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9" h="1633">
                  <a:moveTo>
                    <a:pt x="3130" y="408"/>
                  </a:moveTo>
                  <a:lnTo>
                    <a:pt x="3357" y="544"/>
                  </a:lnTo>
                  <a:lnTo>
                    <a:pt x="3629" y="318"/>
                  </a:lnTo>
                  <a:lnTo>
                    <a:pt x="3629" y="680"/>
                  </a:lnTo>
                  <a:lnTo>
                    <a:pt x="3266" y="1633"/>
                  </a:lnTo>
                  <a:lnTo>
                    <a:pt x="0" y="1633"/>
                  </a:lnTo>
                  <a:lnTo>
                    <a:pt x="0" y="0"/>
                  </a:lnTo>
                  <a:lnTo>
                    <a:pt x="3085" y="0"/>
                  </a:lnTo>
                  <a:lnTo>
                    <a:pt x="3085" y="9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AutoShape 28"/>
            <p:cNvSpPr>
              <a:spLocks noChangeArrowheads="1"/>
            </p:cNvSpPr>
            <p:nvPr/>
          </p:nvSpPr>
          <p:spPr bwMode="auto">
            <a:xfrm>
              <a:off x="4067175" y="4005263"/>
              <a:ext cx="1081088" cy="144462"/>
            </a:xfrm>
            <a:prstGeom prst="leftArrow">
              <a:avLst>
                <a:gd name="adj1" fmla="val 50000"/>
                <a:gd name="adj2" fmla="val 18708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4859338" y="3573463"/>
              <a:ext cx="5762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b="1" baseline="0">
                  <a:solidFill>
                    <a:srgbClr val="FF0000"/>
                  </a:solidFill>
                  <a:latin typeface="Garamond" panose="02020404030301010803" pitchFamily="18" charset="0"/>
                </a:rPr>
                <a:t>I</a:t>
              </a:r>
              <a:r>
                <a:rPr lang="cs-CZ" altLang="cs-CZ" sz="2400" b="1">
                  <a:solidFill>
                    <a:srgbClr val="FF0000"/>
                  </a:solidFill>
                  <a:latin typeface="Garamond" panose="02020404030301010803" pitchFamily="18" charset="0"/>
                </a:rPr>
                <a:t>3</a:t>
              </a:r>
            </a:p>
          </p:txBody>
        </p:sp>
      </p:grp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585787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Působení chrániče – poškození krytu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107950" y="4807165"/>
            <a:ext cx="1871762" cy="710067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r>
              <a:rPr lang="cs-CZ" altLang="cs-CZ" sz="20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Fázové napětí </a:t>
            </a:r>
          </a:p>
          <a:p>
            <a:r>
              <a:rPr lang="cs-CZ" altLang="cs-CZ" sz="20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0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=230 V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2124074" y="4437112"/>
            <a:ext cx="6840539" cy="371513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 fázového vodiče od zdroje – ke spotřebiči je </a:t>
            </a:r>
            <a:r>
              <a:rPr lang="cs-CZ" altLang="cs-CZ" b="1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=0,3 </a:t>
            </a:r>
            <a:r>
              <a:rPr lang="el-GR" altLang="cs-CZ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7667625" y="1125538"/>
            <a:ext cx="1295400" cy="132562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 těla </a:t>
            </a:r>
          </a:p>
          <a:p>
            <a:r>
              <a:rPr lang="cs-CZ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=2k</a:t>
            </a:r>
            <a:r>
              <a:rPr lang="el-GR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cs-CZ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2124075" y="5042933"/>
            <a:ext cx="4103688" cy="402291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36000" tIns="46800" rIns="36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 uzemnění zdroje je </a:t>
            </a:r>
            <a:r>
              <a:rPr lang="cs-CZ" altLang="cs-CZ" sz="2000" b="1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0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</a:t>
            </a:r>
            <a:r>
              <a:rPr lang="el-GR" altLang="cs-CZ" sz="20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cs-CZ" altLang="cs-CZ" sz="20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5572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179388" y="5589588"/>
          <a:ext cx="60483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3" name="Rovnice" r:id="rId4" imgW="2692080" imgH="431640" progId="Equation.3">
                  <p:embed/>
                </p:oleObj>
              </mc:Choice>
              <mc:Fallback>
                <p:oleObj name="Rovnice" r:id="rId4" imgW="2692080" imgH="431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589588"/>
                        <a:ext cx="6048375" cy="9715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6372225" y="5280025"/>
            <a:ext cx="2592388" cy="1317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Chránič vypne v t</a:t>
            </a:r>
            <a:r>
              <a:rPr lang="en-US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200ms </a:t>
            </a:r>
            <a:r>
              <a:rPr lang="cs-CZ" altLang="cs-CZ" sz="2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nedojde k úrazu elektrickým proudem</a:t>
            </a:r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 flipH="1">
            <a:off x="6948488" y="1628800"/>
            <a:ext cx="719137" cy="50323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 flipH="1" flipV="1">
            <a:off x="1258887" y="3356644"/>
            <a:ext cx="865187" cy="190231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V="1">
            <a:off x="174626" y="2564482"/>
            <a:ext cx="149224" cy="223267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3" name="Line 31"/>
          <p:cNvSpPr>
            <a:spLocks noChangeShapeType="1"/>
          </p:cNvSpPr>
          <p:nvPr/>
        </p:nvSpPr>
        <p:spPr bwMode="auto">
          <a:xfrm flipH="1" flipV="1">
            <a:off x="2051049" y="1644563"/>
            <a:ext cx="73024" cy="279254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64" grpId="0" animBg="1"/>
      <p:bldP spid="65566" grpId="0" animBg="1"/>
      <p:bldP spid="65568" grpId="0" animBg="1"/>
      <p:bldP spid="65570" grpId="0" animBg="1"/>
      <p:bldP spid="65573" grpId="0" animBg="1"/>
      <p:bldP spid="65569" grpId="0" animBg="1"/>
      <p:bldP spid="65567" grpId="0" animBg="1"/>
      <p:bldP spid="65565" grpId="0" animBg="1"/>
      <p:bldP spid="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7524750" y="3429000"/>
            <a:ext cx="1368425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115 mA</a:t>
            </a:r>
          </a:p>
          <a:p>
            <a:pPr algn="ctr"/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200 ms</a:t>
            </a:r>
          </a:p>
        </p:txBody>
      </p: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107950" y="1165225"/>
            <a:ext cx="8928100" cy="5483225"/>
            <a:chOff x="68" y="734"/>
            <a:chExt cx="5624" cy="3454"/>
          </a:xfrm>
        </p:grpSpPr>
        <p:pic>
          <p:nvPicPr>
            <p:cNvPr id="6758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34"/>
              <a:ext cx="4582" cy="3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600" name="Text Box 16"/>
            <p:cNvSpPr txBox="1">
              <a:spLocks noChangeArrowheads="1"/>
            </p:cNvSpPr>
            <p:nvPr/>
          </p:nvSpPr>
          <p:spPr bwMode="auto">
            <a:xfrm>
              <a:off x="3969" y="3385"/>
              <a:ext cx="1723" cy="80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 u="sng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Bezpečný střídavý proud </a:t>
              </a:r>
              <a:r>
                <a:rPr lang="cs-CZ" altLang="cs-CZ" sz="2800" b="1" u="sng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3,5 mA</a:t>
              </a:r>
            </a:p>
          </p:txBody>
        </p:sp>
        <p:sp>
          <p:nvSpPr>
            <p:cNvPr id="67601" name="Rectangle 17"/>
            <p:cNvSpPr>
              <a:spLocks noChangeArrowheads="1"/>
            </p:cNvSpPr>
            <p:nvPr/>
          </p:nvSpPr>
          <p:spPr bwMode="auto">
            <a:xfrm>
              <a:off x="793" y="935"/>
              <a:ext cx="1089" cy="2223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5400">
              <a:solidFill>
                <a:srgbClr val="3366FF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 flipH="1" flipV="1">
              <a:off x="1927" y="2886"/>
              <a:ext cx="2042" cy="4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1258888" y="3573463"/>
            <a:ext cx="36004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44475"/>
            <a:ext cx="8928100" cy="881063"/>
          </a:xfrm>
        </p:spPr>
        <p:txBody>
          <a:bodyPr/>
          <a:lstStyle/>
          <a:p>
            <a:r>
              <a:rPr lang="cs-CZ" altLang="cs-CZ" sz="48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Účinky proudu na organismus</a:t>
            </a: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4859338" y="3573463"/>
            <a:ext cx="0" cy="143986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4932363" y="3644900"/>
            <a:ext cx="2592387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 animBg="1"/>
      <p:bldP spid="67597" grpId="0" animBg="1"/>
      <p:bldP spid="67586" grpId="0"/>
      <p:bldP spid="67598" grpId="0" animBg="1"/>
      <p:bldP spid="675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1193924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Porovnání - působení </a:t>
            </a:r>
            <a:r>
              <a:rPr lang="cs-CZ" altLang="cs-CZ" sz="40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chrániče </a:t>
            </a:r>
            <a:r>
              <a:rPr lang="cs-CZ" altLang="cs-CZ" sz="40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u ochrany neživých částí</a:t>
            </a:r>
            <a:endParaRPr lang="cs-CZ" altLang="cs-CZ" sz="40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7950" y="5373216"/>
            <a:ext cx="8928100" cy="132343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V případě průrazu na neživou část se uzavře přes zem (ochranný vodič) rozdílový proud 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</a:rPr>
              <a:t>3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, neplatí 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=I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Proudový chránič tento rozdíl vyhodnotí a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okamžitě odpojí 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obvod v dostatečně rychlém čase. 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79313" y="4973106"/>
            <a:ext cx="5184775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Arial" panose="020B0604020202020204" pitchFamily="34" charset="0"/>
              </a:rPr>
              <a:t>V bezporuchovém stavu platí 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= I</a:t>
            </a:r>
            <a:r>
              <a:rPr lang="cs-CZ" altLang="cs-CZ" sz="2000" b="1" dirty="0">
                <a:solidFill>
                  <a:srgbClr val="000C18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179388" y="1628056"/>
            <a:ext cx="7416800" cy="3313112"/>
            <a:chOff x="113" y="663"/>
            <a:chExt cx="4672" cy="2087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113" y="663"/>
              <a:ext cx="4672" cy="2087"/>
              <a:chOff x="68" y="663"/>
              <a:chExt cx="4672" cy="2087"/>
            </a:xfrm>
          </p:grpSpPr>
          <p:pic>
            <p:nvPicPr>
              <p:cNvPr id="66565" name="Picture 5" descr="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663"/>
                <a:ext cx="3810" cy="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66" name="Rectangle 6"/>
              <p:cNvSpPr>
                <a:spLocks noChangeArrowheads="1"/>
              </p:cNvSpPr>
              <p:nvPr/>
            </p:nvSpPr>
            <p:spPr bwMode="auto">
              <a:xfrm>
                <a:off x="3878" y="663"/>
                <a:ext cx="862" cy="163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567" name="Rectangle 7"/>
              <p:cNvSpPr>
                <a:spLocks noChangeArrowheads="1"/>
              </p:cNvSpPr>
              <p:nvPr/>
            </p:nvSpPr>
            <p:spPr bwMode="auto">
              <a:xfrm>
                <a:off x="68" y="2251"/>
                <a:ext cx="4672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295" y="1207"/>
              <a:ext cx="136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6587" name="Group 27"/>
            <p:cNvGrpSpPr>
              <a:grpSpLocks/>
            </p:cNvGrpSpPr>
            <p:nvPr/>
          </p:nvGrpSpPr>
          <p:grpSpPr bwMode="auto">
            <a:xfrm>
              <a:off x="385" y="935"/>
              <a:ext cx="3493" cy="1244"/>
              <a:chOff x="385" y="935"/>
              <a:chExt cx="3493" cy="1244"/>
            </a:xfrm>
          </p:grpSpPr>
          <p:grpSp>
            <p:nvGrpSpPr>
              <p:cNvPr id="66573" name="Group 13"/>
              <p:cNvGrpSpPr>
                <a:grpSpLocks/>
              </p:cNvGrpSpPr>
              <p:nvPr/>
            </p:nvGrpSpPr>
            <p:grpSpPr bwMode="auto">
              <a:xfrm>
                <a:off x="657" y="1796"/>
                <a:ext cx="227" cy="291"/>
                <a:chOff x="657" y="1960"/>
                <a:chExt cx="227" cy="291"/>
              </a:xfrm>
            </p:grpSpPr>
            <p:sp>
              <p:nvSpPr>
                <p:cNvPr id="66574" name="Line 14"/>
                <p:cNvSpPr>
                  <a:spLocks noChangeShapeType="1"/>
                </p:cNvSpPr>
                <p:nvPr/>
              </p:nvSpPr>
              <p:spPr bwMode="auto">
                <a:xfrm>
                  <a:off x="770" y="2017"/>
                  <a:ext cx="0" cy="227"/>
                </a:xfrm>
                <a:prstGeom prst="line">
                  <a:avLst/>
                </a:prstGeom>
                <a:noFill/>
                <a:ln w="222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575" name="Line 15"/>
                <p:cNvSpPr>
                  <a:spLocks noChangeShapeType="1"/>
                </p:cNvSpPr>
                <p:nvPr/>
              </p:nvSpPr>
              <p:spPr bwMode="auto">
                <a:xfrm>
                  <a:off x="657" y="2251"/>
                  <a:ext cx="227" cy="0"/>
                </a:xfrm>
                <a:prstGeom prst="line">
                  <a:avLst/>
                </a:prstGeom>
                <a:noFill/>
                <a:ln w="222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576" name="Oval 16"/>
                <p:cNvSpPr>
                  <a:spLocks noChangeArrowheads="1"/>
                </p:cNvSpPr>
                <p:nvPr/>
              </p:nvSpPr>
              <p:spPr bwMode="auto">
                <a:xfrm>
                  <a:off x="725" y="1960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6577" name="Rectangle 17"/>
              <p:cNvSpPr>
                <a:spLocks noChangeArrowheads="1"/>
              </p:cNvSpPr>
              <p:nvPr/>
            </p:nvSpPr>
            <p:spPr bwMode="auto">
              <a:xfrm>
                <a:off x="3560" y="935"/>
                <a:ext cx="273" cy="998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6578" name="Line 18"/>
              <p:cNvSpPr>
                <a:spLocks noChangeShapeType="1"/>
              </p:cNvSpPr>
              <p:nvPr/>
            </p:nvSpPr>
            <p:spPr bwMode="auto">
              <a:xfrm>
                <a:off x="385" y="1161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6579" name="Group 19"/>
              <p:cNvGrpSpPr>
                <a:grpSpLocks/>
              </p:cNvGrpSpPr>
              <p:nvPr/>
            </p:nvGrpSpPr>
            <p:grpSpPr bwMode="auto">
              <a:xfrm>
                <a:off x="3651" y="1888"/>
                <a:ext cx="227" cy="291"/>
                <a:chOff x="657" y="1960"/>
                <a:chExt cx="227" cy="291"/>
              </a:xfrm>
            </p:grpSpPr>
            <p:sp>
              <p:nvSpPr>
                <p:cNvPr id="66580" name="Line 20"/>
                <p:cNvSpPr>
                  <a:spLocks noChangeShapeType="1"/>
                </p:cNvSpPr>
                <p:nvPr/>
              </p:nvSpPr>
              <p:spPr bwMode="auto">
                <a:xfrm>
                  <a:off x="770" y="2017"/>
                  <a:ext cx="0" cy="227"/>
                </a:xfrm>
                <a:prstGeom prst="line">
                  <a:avLst/>
                </a:prstGeom>
                <a:noFill/>
                <a:ln w="222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581" name="Line 21"/>
                <p:cNvSpPr>
                  <a:spLocks noChangeShapeType="1"/>
                </p:cNvSpPr>
                <p:nvPr/>
              </p:nvSpPr>
              <p:spPr bwMode="auto">
                <a:xfrm>
                  <a:off x="657" y="2251"/>
                  <a:ext cx="227" cy="0"/>
                </a:xfrm>
                <a:prstGeom prst="line">
                  <a:avLst/>
                </a:prstGeom>
                <a:noFill/>
                <a:ln w="222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582" name="Oval 22"/>
                <p:cNvSpPr>
                  <a:spLocks noChangeArrowheads="1"/>
                </p:cNvSpPr>
                <p:nvPr/>
              </p:nvSpPr>
              <p:spPr bwMode="auto">
                <a:xfrm>
                  <a:off x="725" y="1960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66583" name="Oval 23"/>
              <p:cNvSpPr>
                <a:spLocks noChangeArrowheads="1"/>
              </p:cNvSpPr>
              <p:nvPr/>
            </p:nvSpPr>
            <p:spPr bwMode="auto">
              <a:xfrm>
                <a:off x="3516" y="1813"/>
                <a:ext cx="90" cy="9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011913" y="3967977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cs-CZ" altLang="cs-CZ" sz="2400" b="1">
                <a:solidFill>
                  <a:srgbClr val="FF0000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250825" y="3860924"/>
            <a:ext cx="6983413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3921919" y="4018931"/>
            <a:ext cx="1081088" cy="144462"/>
          </a:xfrm>
          <a:prstGeom prst="leftArrow">
            <a:avLst>
              <a:gd name="adj1" fmla="val 50000"/>
              <a:gd name="adj2" fmla="val 1870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5795963" y="2060972"/>
            <a:ext cx="144462" cy="215900"/>
          </a:xfrm>
          <a:custGeom>
            <a:avLst/>
            <a:gdLst>
              <a:gd name="T0" fmla="*/ 0 w 91"/>
              <a:gd name="T1" fmla="*/ 136 h 136"/>
              <a:gd name="T2" fmla="*/ 46 w 91"/>
              <a:gd name="T3" fmla="*/ 45 h 136"/>
              <a:gd name="T4" fmla="*/ 46 w 91"/>
              <a:gd name="T5" fmla="*/ 90 h 136"/>
              <a:gd name="T6" fmla="*/ 91 w 91"/>
              <a:gd name="T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136">
                <a:moveTo>
                  <a:pt x="0" y="136"/>
                </a:moveTo>
                <a:lnTo>
                  <a:pt x="46" y="45"/>
                </a:lnTo>
                <a:lnTo>
                  <a:pt x="46" y="90"/>
                </a:lnTo>
                <a:lnTo>
                  <a:pt x="9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>
            <a:off x="1042988" y="2030908"/>
            <a:ext cx="5041901" cy="1973364"/>
          </a:xfrm>
          <a:custGeom>
            <a:avLst/>
            <a:gdLst>
              <a:gd name="T0" fmla="*/ 3130 w 3221"/>
              <a:gd name="T1" fmla="*/ 0 h 1451"/>
              <a:gd name="T2" fmla="*/ 3221 w 3221"/>
              <a:gd name="T3" fmla="*/ 0 h 1451"/>
              <a:gd name="T4" fmla="*/ 3221 w 3221"/>
              <a:gd name="T5" fmla="*/ 1451 h 1451"/>
              <a:gd name="T6" fmla="*/ 0 w 3221"/>
              <a:gd name="T7" fmla="*/ 1451 h 1451"/>
              <a:gd name="T8" fmla="*/ 0 w 3221"/>
              <a:gd name="T9" fmla="*/ 136 h 1451"/>
              <a:gd name="T10" fmla="*/ 2813 w 3221"/>
              <a:gd name="T11" fmla="*/ 136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1" h="1451">
                <a:moveTo>
                  <a:pt x="3130" y="0"/>
                </a:moveTo>
                <a:lnTo>
                  <a:pt x="3221" y="0"/>
                </a:lnTo>
                <a:lnTo>
                  <a:pt x="3221" y="1451"/>
                </a:lnTo>
                <a:lnTo>
                  <a:pt x="0" y="1451"/>
                </a:lnTo>
                <a:lnTo>
                  <a:pt x="0" y="136"/>
                </a:lnTo>
                <a:lnTo>
                  <a:pt x="2813" y="13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>
            <a:off x="6047582" y="1411784"/>
            <a:ext cx="288925" cy="5048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71" grpId="0"/>
      <p:bldP spid="66569" grpId="0" animBg="1"/>
      <p:bldP spid="66570" grpId="0" animBg="1"/>
      <p:bldP spid="66585" grpId="0" animBg="1"/>
      <p:bldP spid="66586" grpId="0" animBg="1"/>
      <p:bldP spid="66595" grpId="0" animBg="1"/>
      <p:bldP spid="6659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922337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elektrickým oddělením</a:t>
            </a:r>
          </a:p>
        </p:txBody>
      </p:sp>
      <p:sp>
        <p:nvSpPr>
          <p:cNvPr id="68735" name="Text Box 127"/>
          <p:cNvSpPr txBox="1">
            <a:spLocks noChangeArrowheads="1"/>
          </p:cNvSpPr>
          <p:nvPr/>
        </p:nvSpPr>
        <p:spPr bwMode="auto">
          <a:xfrm>
            <a:off x="107950" y="1484313"/>
            <a:ext cx="8964613" cy="514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354013" indent="-354013"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17663"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7050"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76438"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5825"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3025" fontAlgn="base">
              <a:spcBef>
                <a:spcPct val="0"/>
              </a:spcBef>
              <a:spcAft>
                <a:spcPct val="0"/>
              </a:spcAft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0225" fontAlgn="base">
              <a:spcBef>
                <a:spcPct val="0"/>
              </a:spcBef>
              <a:spcAft>
                <a:spcPct val="0"/>
              </a:spcAft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7425" fontAlgn="base">
              <a:spcBef>
                <a:spcPct val="0"/>
              </a:spcBef>
              <a:spcAft>
                <a:spcPct val="0"/>
              </a:spcAft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4625" fontAlgn="base">
              <a:spcBef>
                <a:spcPct val="0"/>
              </a:spcBef>
              <a:spcAft>
                <a:spcPct val="0"/>
              </a:spcAft>
              <a:tabLst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baseline="0" dirty="0">
                <a:solidFill>
                  <a:srgbClr val="000C18"/>
                </a:solidFill>
                <a:cs typeface="Arial" panose="020B0604020202020204" pitchFamily="34" charset="0"/>
              </a:rPr>
              <a:t>Ochranné opatření, které zahrnuje:</a:t>
            </a:r>
          </a:p>
          <a:p>
            <a:pPr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	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základní ochranu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	-	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základní izolace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mezi nebezpečnými živými částmi a neživými částmi</a:t>
            </a:r>
          </a:p>
          <a:p>
            <a:pPr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a	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ochranu při poruše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	-	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jednoduché oddělení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napájecího obvodu od ostatních obvodů a od země</a:t>
            </a:r>
          </a:p>
          <a:p>
            <a:pPr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		a	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neuzemněným ochranným pospojováním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, které propojuje neživé části odděleného obvodu (je-li do obvodu připojeno více než jedno zařízení). 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</a:rPr>
              <a:t>Nová norma rozlišuje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do obvodu je připojen pouze jeden spotřebič (pak nemusí být provedeno neuzemněné místní pospojování)</a:t>
            </a:r>
          </a:p>
          <a:p>
            <a:r>
              <a:rPr lang="cs-CZ" altLang="cs-CZ" sz="2200" b="1" baseline="0" dirty="0">
                <a:solidFill>
                  <a:srgbClr val="000C18"/>
                </a:solidFill>
              </a:rPr>
              <a:t>*	do obvodu je připojeno více spotřebičů </a:t>
            </a:r>
            <a:r>
              <a:rPr lang="cs-CZ" altLang="cs-CZ" sz="2200" b="1" baseline="0" dirty="0" smtClean="0">
                <a:solidFill>
                  <a:srgbClr val="000C18"/>
                </a:solidFill>
              </a:rPr>
              <a:t>(nelze pro laiky)</a:t>
            </a:r>
            <a:endParaRPr lang="cs-CZ" altLang="cs-CZ" sz="2200" b="1" baseline="0" dirty="0">
              <a:solidFill>
                <a:srgbClr val="000C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922337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elektrickým oddělením</a:t>
            </a:r>
          </a:p>
        </p:txBody>
      </p:sp>
      <p:grpSp>
        <p:nvGrpSpPr>
          <p:cNvPr id="46171" name="Group 91"/>
          <p:cNvGrpSpPr>
            <a:grpSpLocks/>
          </p:cNvGrpSpPr>
          <p:nvPr/>
        </p:nvGrpSpPr>
        <p:grpSpPr bwMode="auto">
          <a:xfrm>
            <a:off x="323850" y="1341438"/>
            <a:ext cx="8640763" cy="5254625"/>
            <a:chOff x="204" y="845"/>
            <a:chExt cx="5443" cy="3310"/>
          </a:xfrm>
        </p:grpSpPr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 flipV="1">
              <a:off x="318" y="981"/>
              <a:ext cx="0" cy="499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907" y="1505"/>
              <a:ext cx="4332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906" y="981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906" y="1253"/>
              <a:ext cx="4309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272" y="1450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362" y="1790"/>
              <a:ext cx="4877" cy="0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318" y="1426"/>
              <a:ext cx="589" cy="91"/>
              <a:chOff x="431" y="1298"/>
              <a:chExt cx="589" cy="91"/>
            </a:xfrm>
          </p:grpSpPr>
          <p:sp>
            <p:nvSpPr>
              <p:cNvPr id="46092" name="Arc 12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093" name="Arc 13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094" name="Arc 14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095" name="Line 15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318" y="1505"/>
              <a:ext cx="0" cy="2424"/>
            </a:xfrm>
            <a:prstGeom prst="line">
              <a:avLst/>
            </a:prstGeom>
            <a:noFill/>
            <a:ln w="19050">
              <a:solidFill>
                <a:srgbClr val="000C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6097" name="Group 17"/>
            <p:cNvGrpSpPr>
              <a:grpSpLocks/>
            </p:cNvGrpSpPr>
            <p:nvPr/>
          </p:nvGrpSpPr>
          <p:grpSpPr bwMode="auto">
            <a:xfrm>
              <a:off x="204" y="3884"/>
              <a:ext cx="228" cy="271"/>
              <a:chOff x="174" y="3385"/>
              <a:chExt cx="228" cy="271"/>
            </a:xfrm>
          </p:grpSpPr>
          <p:sp>
            <p:nvSpPr>
              <p:cNvPr id="46098" name="Line 18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099" name="Line 19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100" name="Line 20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6101" name="Group 21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46102" name="Line 22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103" name="Line 23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272" y="1744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5284" y="84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 dirty="0">
                  <a:solidFill>
                    <a:srgbClr val="000C18"/>
                  </a:solidFill>
                </a:rPr>
                <a:t>L</a:t>
              </a:r>
              <a:r>
                <a:rPr lang="cs-CZ" altLang="cs-CZ" dirty="0">
                  <a:solidFill>
                    <a:srgbClr val="000C18"/>
                  </a:solidFill>
                </a:rPr>
                <a:t>1</a:t>
              </a:r>
            </a:p>
          </p:txBody>
        </p:sp>
        <p:sp>
          <p:nvSpPr>
            <p:cNvPr id="46107" name="Text Box 27"/>
            <p:cNvSpPr txBox="1">
              <a:spLocks noChangeArrowheads="1"/>
            </p:cNvSpPr>
            <p:nvPr/>
          </p:nvSpPr>
          <p:spPr bwMode="auto">
            <a:xfrm>
              <a:off x="5284" y="1661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PEN</a:t>
              </a:r>
            </a:p>
          </p:txBody>
        </p:sp>
        <p:grpSp>
          <p:nvGrpSpPr>
            <p:cNvPr id="46108" name="Group 28"/>
            <p:cNvGrpSpPr>
              <a:grpSpLocks/>
            </p:cNvGrpSpPr>
            <p:nvPr/>
          </p:nvGrpSpPr>
          <p:grpSpPr bwMode="auto">
            <a:xfrm>
              <a:off x="318" y="1162"/>
              <a:ext cx="589" cy="91"/>
              <a:chOff x="431" y="1298"/>
              <a:chExt cx="589" cy="91"/>
            </a:xfrm>
          </p:grpSpPr>
          <p:sp>
            <p:nvSpPr>
              <p:cNvPr id="46109" name="Arc 29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10" name="Arc 30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11" name="Arc 31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12" name="Line 32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6113" name="Group 33"/>
            <p:cNvGrpSpPr>
              <a:grpSpLocks/>
            </p:cNvGrpSpPr>
            <p:nvPr/>
          </p:nvGrpSpPr>
          <p:grpSpPr bwMode="auto">
            <a:xfrm>
              <a:off x="318" y="890"/>
              <a:ext cx="589" cy="91"/>
              <a:chOff x="431" y="1298"/>
              <a:chExt cx="589" cy="91"/>
            </a:xfrm>
          </p:grpSpPr>
          <p:sp>
            <p:nvSpPr>
              <p:cNvPr id="46114" name="Arc 34"/>
              <p:cNvSpPr>
                <a:spLocks noChangeAspect="1"/>
              </p:cNvSpPr>
              <p:nvPr/>
            </p:nvSpPr>
            <p:spPr bwMode="auto">
              <a:xfrm rot="16200000" flipV="1">
                <a:off x="58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15" name="Arc 35"/>
              <p:cNvSpPr>
                <a:spLocks noChangeAspect="1"/>
              </p:cNvSpPr>
              <p:nvPr/>
            </p:nvSpPr>
            <p:spPr bwMode="auto">
              <a:xfrm rot="16200000" flipV="1">
                <a:off x="742" y="125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16" name="Arc 36"/>
              <p:cNvSpPr>
                <a:spLocks noChangeAspect="1"/>
              </p:cNvSpPr>
              <p:nvPr/>
            </p:nvSpPr>
            <p:spPr bwMode="auto">
              <a:xfrm rot="16200000" flipV="1">
                <a:off x="902" y="127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17" name="Line 37"/>
              <p:cNvSpPr>
                <a:spLocks noChangeShapeType="1"/>
              </p:cNvSpPr>
              <p:nvPr/>
            </p:nvSpPr>
            <p:spPr bwMode="auto">
              <a:xfrm flipH="1">
                <a:off x="431" y="1377"/>
                <a:ext cx="112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272" y="1201"/>
              <a:ext cx="91" cy="91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1066" y="911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1066" y="1185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1066" y="1450"/>
              <a:ext cx="408" cy="136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1905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22" name="Text Box 42"/>
            <p:cNvSpPr txBox="1">
              <a:spLocks noChangeArrowheads="1"/>
            </p:cNvSpPr>
            <p:nvPr/>
          </p:nvSpPr>
          <p:spPr bwMode="auto">
            <a:xfrm>
              <a:off x="5284" y="138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3</a:t>
              </a:r>
            </a:p>
          </p:txBody>
        </p:sp>
        <p:sp>
          <p:nvSpPr>
            <p:cNvPr id="46123" name="Text Box 43"/>
            <p:cNvSpPr txBox="1">
              <a:spLocks noChangeArrowheads="1"/>
            </p:cNvSpPr>
            <p:nvPr/>
          </p:nvSpPr>
          <p:spPr bwMode="auto">
            <a:xfrm>
              <a:off x="5284" y="1117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L</a:t>
              </a:r>
              <a:r>
                <a:rPr lang="cs-CZ" altLang="cs-CZ">
                  <a:solidFill>
                    <a:srgbClr val="000C18"/>
                  </a:solidFill>
                </a:rPr>
                <a:t>2</a:t>
              </a:r>
            </a:p>
          </p:txBody>
        </p:sp>
      </p:grpSp>
      <p:grpSp>
        <p:nvGrpSpPr>
          <p:cNvPr id="46147" name="Group 67"/>
          <p:cNvGrpSpPr>
            <a:grpSpLocks/>
          </p:cNvGrpSpPr>
          <p:nvPr/>
        </p:nvGrpSpPr>
        <p:grpSpPr bwMode="auto">
          <a:xfrm>
            <a:off x="2555875" y="3357563"/>
            <a:ext cx="1511300" cy="863600"/>
            <a:chOff x="1610" y="1979"/>
            <a:chExt cx="952" cy="544"/>
          </a:xfrm>
        </p:grpSpPr>
        <p:grpSp>
          <p:nvGrpSpPr>
            <p:cNvPr id="46145" name="Group 65"/>
            <p:cNvGrpSpPr>
              <a:grpSpLocks/>
            </p:cNvGrpSpPr>
            <p:nvPr/>
          </p:nvGrpSpPr>
          <p:grpSpPr bwMode="auto">
            <a:xfrm>
              <a:off x="1736" y="2115"/>
              <a:ext cx="701" cy="261"/>
              <a:chOff x="2029" y="2341"/>
              <a:chExt cx="701" cy="261"/>
            </a:xfrm>
          </p:grpSpPr>
          <p:grpSp>
            <p:nvGrpSpPr>
              <p:cNvPr id="46137" name="Group 57"/>
              <p:cNvGrpSpPr>
                <a:grpSpLocks/>
              </p:cNvGrpSpPr>
              <p:nvPr/>
            </p:nvGrpSpPr>
            <p:grpSpPr bwMode="auto">
              <a:xfrm>
                <a:off x="2029" y="2341"/>
                <a:ext cx="701" cy="79"/>
                <a:chOff x="2040" y="2341"/>
                <a:chExt cx="701" cy="79"/>
              </a:xfrm>
            </p:grpSpPr>
            <p:grpSp>
              <p:nvGrpSpPr>
                <p:cNvPr id="46136" name="Group 56"/>
                <p:cNvGrpSpPr>
                  <a:grpSpLocks/>
                </p:cNvGrpSpPr>
                <p:nvPr/>
              </p:nvGrpSpPr>
              <p:grpSpPr bwMode="auto">
                <a:xfrm>
                  <a:off x="2154" y="2341"/>
                  <a:ext cx="477" cy="79"/>
                  <a:chOff x="1337" y="1172"/>
                  <a:chExt cx="477" cy="79"/>
                </a:xfrm>
              </p:grpSpPr>
              <p:sp>
                <p:nvSpPr>
                  <p:cNvPr id="46131" name="Arc 51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696" y="1133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6132" name="Arc 52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536" y="1133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6133" name="Arc 53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376" y="1133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6134" name="Line 5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629" y="2341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135" name="Line 5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040" y="2341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46138" name="Group 58"/>
              <p:cNvGrpSpPr>
                <a:grpSpLocks/>
              </p:cNvGrpSpPr>
              <p:nvPr/>
            </p:nvGrpSpPr>
            <p:grpSpPr bwMode="auto">
              <a:xfrm rot="10800000">
                <a:off x="2029" y="2523"/>
                <a:ext cx="701" cy="79"/>
                <a:chOff x="2040" y="2341"/>
                <a:chExt cx="701" cy="79"/>
              </a:xfrm>
            </p:grpSpPr>
            <p:grpSp>
              <p:nvGrpSpPr>
                <p:cNvPr id="46139" name="Group 59"/>
                <p:cNvGrpSpPr>
                  <a:grpSpLocks/>
                </p:cNvGrpSpPr>
                <p:nvPr/>
              </p:nvGrpSpPr>
              <p:grpSpPr bwMode="auto">
                <a:xfrm>
                  <a:off x="2154" y="2341"/>
                  <a:ext cx="477" cy="79"/>
                  <a:chOff x="1337" y="1172"/>
                  <a:chExt cx="477" cy="79"/>
                </a:xfrm>
              </p:grpSpPr>
              <p:sp>
                <p:nvSpPr>
                  <p:cNvPr id="46140" name="Arc 60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696" y="1133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6141" name="Arc 61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536" y="1133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6142" name="Arc 62"/>
                  <p:cNvSpPr>
                    <a:spLocks noChangeAspect="1"/>
                  </p:cNvSpPr>
                  <p:nvPr/>
                </p:nvSpPr>
                <p:spPr bwMode="auto">
                  <a:xfrm rot="5400000" flipV="1">
                    <a:off x="1376" y="1133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6143" name="Line 6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629" y="2341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144" name="Line 6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040" y="2341"/>
                  <a:ext cx="112" cy="0"/>
                </a:xfrm>
                <a:prstGeom prst="line">
                  <a:avLst/>
                </a:prstGeom>
                <a:noFill/>
                <a:ln w="381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46146" name="Rectangle 66"/>
            <p:cNvSpPr>
              <a:spLocks noChangeArrowheads="1"/>
            </p:cNvSpPr>
            <p:nvPr/>
          </p:nvSpPr>
          <p:spPr bwMode="auto">
            <a:xfrm>
              <a:off x="1610" y="1979"/>
              <a:ext cx="952" cy="544"/>
            </a:xfrm>
            <a:prstGeom prst="rect">
              <a:avLst/>
            </a:prstGeom>
            <a:noFill/>
            <a:ln w="38100">
              <a:solidFill>
                <a:srgbClr val="000C18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46155" name="Group 75"/>
          <p:cNvGrpSpPr>
            <a:grpSpLocks/>
          </p:cNvGrpSpPr>
          <p:nvPr/>
        </p:nvGrpSpPr>
        <p:grpSpPr bwMode="auto">
          <a:xfrm>
            <a:off x="2700338" y="1484313"/>
            <a:ext cx="1223962" cy="2089150"/>
            <a:chOff x="1701" y="935"/>
            <a:chExt cx="771" cy="1316"/>
          </a:xfrm>
        </p:grpSpPr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1746" y="981"/>
              <a:ext cx="0" cy="127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49" name="Oval 69"/>
            <p:cNvSpPr>
              <a:spLocks noChangeArrowheads="1"/>
            </p:cNvSpPr>
            <p:nvPr/>
          </p:nvSpPr>
          <p:spPr bwMode="auto">
            <a:xfrm>
              <a:off x="1701" y="935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50" name="Oval 70" descr="Široký šikmo nahoru"/>
            <p:cNvSpPr>
              <a:spLocks noChangeArrowheads="1"/>
            </p:cNvSpPr>
            <p:nvPr/>
          </p:nvSpPr>
          <p:spPr bwMode="auto">
            <a:xfrm>
              <a:off x="2381" y="1751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254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 flipV="1">
              <a:off x="2426" y="1797"/>
              <a:ext cx="0" cy="454"/>
            </a:xfrm>
            <a:prstGeom prst="line">
              <a:avLst/>
            </a:prstGeom>
            <a:noFill/>
            <a:ln w="381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54" name="Oval 74" descr="Široký šikmo nahoru"/>
            <p:cNvSpPr>
              <a:spLocks noChangeArrowheads="1"/>
            </p:cNvSpPr>
            <p:nvPr/>
          </p:nvSpPr>
          <p:spPr bwMode="auto">
            <a:xfrm>
              <a:off x="2381" y="2069"/>
              <a:ext cx="91" cy="91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00FF00"/>
              </a:bgClr>
            </a:pattFill>
            <a:ln w="25400">
              <a:pattFill prst="wdUpDiag">
                <a:fgClr>
                  <a:srgbClr val="FFFF00"/>
                </a:fgClr>
                <a:bgClr>
                  <a:srgbClr val="00FF00"/>
                </a:bgClr>
              </a:patt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46162" name="Group 82"/>
          <p:cNvGrpSpPr>
            <a:grpSpLocks/>
          </p:cNvGrpSpPr>
          <p:nvPr/>
        </p:nvGrpSpPr>
        <p:grpSpPr bwMode="auto">
          <a:xfrm>
            <a:off x="2771775" y="4005263"/>
            <a:ext cx="3313113" cy="1511300"/>
            <a:chOff x="1746" y="2523"/>
            <a:chExt cx="2087" cy="952"/>
          </a:xfrm>
        </p:grpSpPr>
        <p:sp>
          <p:nvSpPr>
            <p:cNvPr id="46156" name="Freeform 76"/>
            <p:cNvSpPr>
              <a:spLocks/>
            </p:cNvSpPr>
            <p:nvPr/>
          </p:nvSpPr>
          <p:spPr bwMode="auto">
            <a:xfrm>
              <a:off x="2426" y="2523"/>
              <a:ext cx="1134" cy="317"/>
            </a:xfrm>
            <a:custGeom>
              <a:avLst/>
              <a:gdLst>
                <a:gd name="T0" fmla="*/ 0 w 1134"/>
                <a:gd name="T1" fmla="*/ 0 h 317"/>
                <a:gd name="T2" fmla="*/ 0 w 1134"/>
                <a:gd name="T3" fmla="*/ 227 h 317"/>
                <a:gd name="T4" fmla="*/ 1134 w 1134"/>
                <a:gd name="T5" fmla="*/ 227 h 317"/>
                <a:gd name="T6" fmla="*/ 1134 w 1134"/>
                <a:gd name="T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317">
                  <a:moveTo>
                    <a:pt x="0" y="0"/>
                  </a:moveTo>
                  <a:lnTo>
                    <a:pt x="0" y="227"/>
                  </a:lnTo>
                  <a:lnTo>
                    <a:pt x="1134" y="227"/>
                  </a:lnTo>
                  <a:lnTo>
                    <a:pt x="1134" y="31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57" name="Rectangle 77"/>
            <p:cNvSpPr>
              <a:spLocks noChangeArrowheads="1"/>
            </p:cNvSpPr>
            <p:nvPr/>
          </p:nvSpPr>
          <p:spPr bwMode="auto">
            <a:xfrm>
              <a:off x="3493" y="2840"/>
              <a:ext cx="136" cy="317"/>
            </a:xfrm>
            <a:prstGeom prst="rect">
              <a:avLst/>
            </a:prstGeom>
            <a:noFill/>
            <a:ln w="3810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58" name="Rectangle 78"/>
            <p:cNvSpPr>
              <a:spLocks noChangeArrowheads="1"/>
            </p:cNvSpPr>
            <p:nvPr/>
          </p:nvSpPr>
          <p:spPr bwMode="auto">
            <a:xfrm rot="5400000">
              <a:off x="2790" y="3135"/>
              <a:ext cx="136" cy="317"/>
            </a:xfrm>
            <a:prstGeom prst="rect">
              <a:avLst/>
            </a:prstGeom>
            <a:noFill/>
            <a:ln w="3810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59" name="Rectangle 79"/>
            <p:cNvSpPr>
              <a:spLocks noChangeArrowheads="1"/>
            </p:cNvSpPr>
            <p:nvPr/>
          </p:nvSpPr>
          <p:spPr bwMode="auto">
            <a:xfrm rot="5400000">
              <a:off x="2790" y="2591"/>
              <a:ext cx="136" cy="317"/>
            </a:xfrm>
            <a:prstGeom prst="rect">
              <a:avLst/>
            </a:prstGeom>
            <a:noFill/>
            <a:ln w="3810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60" name="Freeform 80"/>
            <p:cNvSpPr>
              <a:spLocks/>
            </p:cNvSpPr>
            <p:nvPr/>
          </p:nvSpPr>
          <p:spPr bwMode="auto">
            <a:xfrm>
              <a:off x="1746" y="2523"/>
              <a:ext cx="1814" cy="771"/>
            </a:xfrm>
            <a:custGeom>
              <a:avLst/>
              <a:gdLst>
                <a:gd name="T0" fmla="*/ 0 w 1814"/>
                <a:gd name="T1" fmla="*/ 0 h 771"/>
                <a:gd name="T2" fmla="*/ 0 w 1814"/>
                <a:gd name="T3" fmla="*/ 771 h 771"/>
                <a:gd name="T4" fmla="*/ 1814 w 1814"/>
                <a:gd name="T5" fmla="*/ 771 h 771"/>
                <a:gd name="T6" fmla="*/ 1814 w 1814"/>
                <a:gd name="T7" fmla="*/ 63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4" h="771">
                  <a:moveTo>
                    <a:pt x="0" y="0"/>
                  </a:moveTo>
                  <a:lnTo>
                    <a:pt x="0" y="771"/>
                  </a:lnTo>
                  <a:lnTo>
                    <a:pt x="1814" y="771"/>
                  </a:lnTo>
                  <a:lnTo>
                    <a:pt x="1814" y="635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61" name="Rectangle 81"/>
            <p:cNvSpPr>
              <a:spLocks noChangeArrowheads="1"/>
            </p:cNvSpPr>
            <p:nvPr/>
          </p:nvSpPr>
          <p:spPr bwMode="auto">
            <a:xfrm>
              <a:off x="3288" y="2568"/>
              <a:ext cx="545" cy="907"/>
            </a:xfrm>
            <a:prstGeom prst="rect">
              <a:avLst/>
            </a:prstGeom>
            <a:noFill/>
            <a:ln w="31750">
              <a:solidFill>
                <a:srgbClr val="000C18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46255" name="Group 175"/>
          <p:cNvGrpSpPr>
            <a:grpSpLocks/>
          </p:cNvGrpSpPr>
          <p:nvPr/>
        </p:nvGrpSpPr>
        <p:grpSpPr bwMode="auto">
          <a:xfrm>
            <a:off x="6084888" y="3429000"/>
            <a:ext cx="1150937" cy="2808288"/>
            <a:chOff x="3833" y="2160"/>
            <a:chExt cx="725" cy="1769"/>
          </a:xfrm>
        </p:grpSpPr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>
              <a:off x="4332" y="2478"/>
              <a:ext cx="0" cy="680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63" name="Oval 83"/>
            <p:cNvSpPr>
              <a:spLocks noChangeArrowheads="1"/>
            </p:cNvSpPr>
            <p:nvPr/>
          </p:nvSpPr>
          <p:spPr bwMode="auto">
            <a:xfrm>
              <a:off x="4171" y="2160"/>
              <a:ext cx="318" cy="318"/>
            </a:xfrm>
            <a:prstGeom prst="ellips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 flipH="1">
              <a:off x="4105" y="3158"/>
              <a:ext cx="227" cy="771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>
              <a:off x="4332" y="3158"/>
              <a:ext cx="226" cy="771"/>
            </a:xfrm>
            <a:prstGeom prst="line">
              <a:avLst/>
            </a:prstGeom>
            <a:noFill/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168" name="Freeform 88"/>
            <p:cNvSpPr>
              <a:spLocks/>
            </p:cNvSpPr>
            <p:nvPr/>
          </p:nvSpPr>
          <p:spPr bwMode="auto">
            <a:xfrm>
              <a:off x="3833" y="2704"/>
              <a:ext cx="499" cy="272"/>
            </a:xfrm>
            <a:custGeom>
              <a:avLst/>
              <a:gdLst>
                <a:gd name="T0" fmla="*/ 499 w 499"/>
                <a:gd name="T1" fmla="*/ 0 h 272"/>
                <a:gd name="T2" fmla="*/ 226 w 499"/>
                <a:gd name="T3" fmla="*/ 272 h 272"/>
                <a:gd name="T4" fmla="*/ 0 w 499"/>
                <a:gd name="T5" fmla="*/ 9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272">
                  <a:moveTo>
                    <a:pt x="499" y="0"/>
                  </a:moveTo>
                  <a:lnTo>
                    <a:pt x="226" y="272"/>
                  </a:lnTo>
                  <a:lnTo>
                    <a:pt x="0" y="91"/>
                  </a:lnTo>
                </a:path>
              </a:pathLst>
            </a:custGeom>
            <a:noFill/>
            <a:ln w="254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46170" name="Line 90"/>
          <p:cNvSpPr>
            <a:spLocks noChangeShapeType="1"/>
          </p:cNvSpPr>
          <p:nvPr/>
        </p:nvSpPr>
        <p:spPr bwMode="auto">
          <a:xfrm flipH="1">
            <a:off x="250825" y="6237288"/>
            <a:ext cx="7634288" cy="0"/>
          </a:xfrm>
          <a:prstGeom prst="line">
            <a:avLst/>
          </a:prstGeom>
          <a:noFill/>
          <a:ln w="38100">
            <a:solidFill>
              <a:srgbClr val="000C18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6234" name="Group 154"/>
          <p:cNvGrpSpPr>
            <a:grpSpLocks/>
          </p:cNvGrpSpPr>
          <p:nvPr/>
        </p:nvGrpSpPr>
        <p:grpSpPr bwMode="auto">
          <a:xfrm>
            <a:off x="2700338" y="5157788"/>
            <a:ext cx="431800" cy="1150937"/>
            <a:chOff x="1701" y="3249"/>
            <a:chExt cx="272" cy="725"/>
          </a:xfrm>
        </p:grpSpPr>
        <p:grpSp>
          <p:nvGrpSpPr>
            <p:cNvPr id="46173" name="Group 93"/>
            <p:cNvGrpSpPr>
              <a:grpSpLocks/>
            </p:cNvGrpSpPr>
            <p:nvPr/>
          </p:nvGrpSpPr>
          <p:grpSpPr bwMode="auto">
            <a:xfrm>
              <a:off x="1701" y="3339"/>
              <a:ext cx="272" cy="364"/>
              <a:chOff x="2381" y="2296"/>
              <a:chExt cx="272" cy="364"/>
            </a:xfrm>
          </p:grpSpPr>
          <p:sp>
            <p:nvSpPr>
              <p:cNvPr id="46174" name="Line 94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75" name="Line 95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76" name="Line 96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77" name="Line 97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78" name="Line 98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79" name="Line 99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46197" name="Oval 117"/>
            <p:cNvSpPr>
              <a:spLocks noChangeArrowheads="1"/>
            </p:cNvSpPr>
            <p:nvPr/>
          </p:nvSpPr>
          <p:spPr bwMode="auto">
            <a:xfrm>
              <a:off x="1791" y="3249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224" name="Line 144"/>
            <p:cNvSpPr>
              <a:spLocks noChangeShapeType="1"/>
            </p:cNvSpPr>
            <p:nvPr/>
          </p:nvSpPr>
          <p:spPr bwMode="auto">
            <a:xfrm>
              <a:off x="1837" y="3702"/>
              <a:ext cx="0" cy="272"/>
            </a:xfrm>
            <a:prstGeom prst="line">
              <a:avLst/>
            </a:prstGeom>
            <a:noFill/>
            <a:ln w="127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46235" name="Group 155"/>
          <p:cNvGrpSpPr>
            <a:grpSpLocks/>
          </p:cNvGrpSpPr>
          <p:nvPr/>
        </p:nvGrpSpPr>
        <p:grpSpPr bwMode="auto">
          <a:xfrm>
            <a:off x="3708400" y="4292600"/>
            <a:ext cx="431800" cy="1944688"/>
            <a:chOff x="2336" y="2704"/>
            <a:chExt cx="272" cy="1225"/>
          </a:xfrm>
        </p:grpSpPr>
        <p:sp>
          <p:nvSpPr>
            <p:cNvPr id="46151" name="Oval 71"/>
            <p:cNvSpPr>
              <a:spLocks noChangeArrowheads="1"/>
            </p:cNvSpPr>
            <p:nvPr/>
          </p:nvSpPr>
          <p:spPr bwMode="auto">
            <a:xfrm>
              <a:off x="2426" y="2704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46187" name="Group 107"/>
            <p:cNvGrpSpPr>
              <a:grpSpLocks/>
            </p:cNvGrpSpPr>
            <p:nvPr/>
          </p:nvGrpSpPr>
          <p:grpSpPr bwMode="auto">
            <a:xfrm>
              <a:off x="2336" y="3385"/>
              <a:ext cx="272" cy="364"/>
              <a:chOff x="2381" y="2296"/>
              <a:chExt cx="272" cy="364"/>
            </a:xfrm>
          </p:grpSpPr>
          <p:sp>
            <p:nvSpPr>
              <p:cNvPr id="46188" name="Line 108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89" name="Line 109"/>
              <p:cNvSpPr>
                <a:spLocks noChangeShapeType="1"/>
              </p:cNvSpPr>
              <p:nvPr/>
            </p:nvSpPr>
            <p:spPr bwMode="auto">
              <a:xfrm>
                <a:off x="2517" y="2455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90" name="Line 110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91" name="Line 111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92" name="Line 112"/>
              <p:cNvSpPr>
                <a:spLocks noChangeShapeType="1"/>
              </p:cNvSpPr>
              <p:nvPr/>
            </p:nvSpPr>
            <p:spPr bwMode="auto">
              <a:xfrm>
                <a:off x="2517" y="2296"/>
                <a:ext cx="0" cy="137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93" name="Line 113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0" cy="137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46227" name="Line 147"/>
            <p:cNvSpPr>
              <a:spLocks noChangeShapeType="1"/>
            </p:cNvSpPr>
            <p:nvPr/>
          </p:nvSpPr>
          <p:spPr bwMode="auto">
            <a:xfrm flipV="1">
              <a:off x="2472" y="2750"/>
              <a:ext cx="0" cy="635"/>
            </a:xfrm>
            <a:prstGeom prst="line">
              <a:avLst/>
            </a:prstGeom>
            <a:noFill/>
            <a:ln w="127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228" name="Line 148"/>
            <p:cNvSpPr>
              <a:spLocks noChangeShapeType="1"/>
            </p:cNvSpPr>
            <p:nvPr/>
          </p:nvSpPr>
          <p:spPr bwMode="auto">
            <a:xfrm>
              <a:off x="2472" y="3748"/>
              <a:ext cx="0" cy="181"/>
            </a:xfrm>
            <a:prstGeom prst="line">
              <a:avLst/>
            </a:prstGeom>
            <a:noFill/>
            <a:ln w="12700">
              <a:solidFill>
                <a:srgbClr val="000C18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46236" name="Group 156"/>
          <p:cNvGrpSpPr>
            <a:grpSpLocks/>
          </p:cNvGrpSpPr>
          <p:nvPr/>
        </p:nvGrpSpPr>
        <p:grpSpPr bwMode="auto">
          <a:xfrm>
            <a:off x="1619250" y="3500441"/>
            <a:ext cx="1225550" cy="598488"/>
            <a:chOff x="1020" y="2205"/>
            <a:chExt cx="772" cy="377"/>
          </a:xfrm>
        </p:grpSpPr>
        <p:grpSp>
          <p:nvGrpSpPr>
            <p:cNvPr id="46180" name="Group 100"/>
            <p:cNvGrpSpPr>
              <a:grpSpLocks/>
            </p:cNvGrpSpPr>
            <p:nvPr/>
          </p:nvGrpSpPr>
          <p:grpSpPr bwMode="auto">
            <a:xfrm>
              <a:off x="1020" y="2218"/>
              <a:ext cx="272" cy="364"/>
              <a:chOff x="2381" y="2309"/>
              <a:chExt cx="272" cy="364"/>
            </a:xfrm>
          </p:grpSpPr>
          <p:sp>
            <p:nvSpPr>
              <p:cNvPr id="46181" name="Line 101"/>
              <p:cNvSpPr>
                <a:spLocks noChangeShapeType="1"/>
              </p:cNvSpPr>
              <p:nvPr/>
            </p:nvSpPr>
            <p:spPr bwMode="auto">
              <a:xfrm>
                <a:off x="2381" y="2455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82" name="Line 102"/>
              <p:cNvSpPr>
                <a:spLocks noChangeShapeType="1"/>
              </p:cNvSpPr>
              <p:nvPr/>
            </p:nvSpPr>
            <p:spPr bwMode="auto">
              <a:xfrm>
                <a:off x="2517" y="2468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83" name="Line 103"/>
              <p:cNvSpPr>
                <a:spLocks noChangeShapeType="1"/>
              </p:cNvSpPr>
              <p:nvPr/>
            </p:nvSpPr>
            <p:spPr bwMode="auto">
              <a:xfrm>
                <a:off x="2381" y="2523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84" name="Line 104"/>
              <p:cNvSpPr>
                <a:spLocks noChangeShapeType="1"/>
              </p:cNvSpPr>
              <p:nvPr/>
            </p:nvSpPr>
            <p:spPr bwMode="auto">
              <a:xfrm>
                <a:off x="2517" y="2523"/>
                <a:ext cx="136" cy="0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85" name="Line 105"/>
              <p:cNvSpPr>
                <a:spLocks noChangeShapeType="1"/>
              </p:cNvSpPr>
              <p:nvPr/>
            </p:nvSpPr>
            <p:spPr bwMode="auto">
              <a:xfrm>
                <a:off x="2517" y="2309"/>
                <a:ext cx="0" cy="137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6186" name="Line 106"/>
              <p:cNvSpPr>
                <a:spLocks noChangeShapeType="1"/>
              </p:cNvSpPr>
              <p:nvPr/>
            </p:nvSpPr>
            <p:spPr bwMode="auto">
              <a:xfrm>
                <a:off x="2517" y="2536"/>
                <a:ext cx="0" cy="137"/>
              </a:xfrm>
              <a:prstGeom prst="line">
                <a:avLst/>
              </a:prstGeom>
              <a:noFill/>
              <a:ln w="12700">
                <a:solidFill>
                  <a:srgbClr val="000C18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46198" name="Oval 118"/>
            <p:cNvSpPr>
              <a:spLocks noChangeArrowheads="1"/>
            </p:cNvSpPr>
            <p:nvPr/>
          </p:nvSpPr>
          <p:spPr bwMode="auto">
            <a:xfrm>
              <a:off x="1701" y="2205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199" name="Oval 119"/>
            <p:cNvSpPr>
              <a:spLocks noChangeArrowheads="1"/>
            </p:cNvSpPr>
            <p:nvPr/>
          </p:nvSpPr>
          <p:spPr bwMode="auto">
            <a:xfrm>
              <a:off x="1700" y="2478"/>
              <a:ext cx="91" cy="91"/>
            </a:xfrm>
            <a:prstGeom prst="ellipse">
              <a:avLst/>
            </a:prstGeom>
            <a:solidFill>
              <a:srgbClr val="000C18"/>
            </a:solidFill>
            <a:ln w="254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6231" name="Freeform 151"/>
            <p:cNvSpPr>
              <a:spLocks/>
            </p:cNvSpPr>
            <p:nvPr/>
          </p:nvSpPr>
          <p:spPr bwMode="auto">
            <a:xfrm>
              <a:off x="1156" y="2205"/>
              <a:ext cx="590" cy="46"/>
            </a:xfrm>
            <a:custGeom>
              <a:avLst/>
              <a:gdLst>
                <a:gd name="T0" fmla="*/ 0 w 590"/>
                <a:gd name="T1" fmla="*/ 0 h 46"/>
                <a:gd name="T2" fmla="*/ 318 w 590"/>
                <a:gd name="T3" fmla="*/ 0 h 46"/>
                <a:gd name="T4" fmla="*/ 590 w 59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46">
                  <a:moveTo>
                    <a:pt x="0" y="0"/>
                  </a:moveTo>
                  <a:lnTo>
                    <a:pt x="318" y="0"/>
                  </a:lnTo>
                  <a:lnTo>
                    <a:pt x="590" y="46"/>
                  </a:lnTo>
                </a:path>
              </a:pathLst>
            </a:custGeom>
            <a:noFill/>
            <a:ln w="12700" cap="flat" cmpd="sng">
              <a:solidFill>
                <a:srgbClr val="000C18"/>
              </a:solidFill>
              <a:prstDash val="dash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46232" name="Freeform 152"/>
            <p:cNvSpPr>
              <a:spLocks/>
            </p:cNvSpPr>
            <p:nvPr/>
          </p:nvSpPr>
          <p:spPr bwMode="auto">
            <a:xfrm>
              <a:off x="1156" y="2523"/>
              <a:ext cx="590" cy="45"/>
            </a:xfrm>
            <a:custGeom>
              <a:avLst/>
              <a:gdLst>
                <a:gd name="T0" fmla="*/ 0 w 590"/>
                <a:gd name="T1" fmla="*/ 45 h 45"/>
                <a:gd name="T2" fmla="*/ 409 w 590"/>
                <a:gd name="T3" fmla="*/ 45 h 45"/>
                <a:gd name="T4" fmla="*/ 590 w 590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45">
                  <a:moveTo>
                    <a:pt x="0" y="45"/>
                  </a:moveTo>
                  <a:lnTo>
                    <a:pt x="409" y="45"/>
                  </a:lnTo>
                  <a:lnTo>
                    <a:pt x="590" y="0"/>
                  </a:lnTo>
                </a:path>
              </a:pathLst>
            </a:custGeom>
            <a:noFill/>
            <a:ln w="12700" cap="flat" cmpd="sng">
              <a:solidFill>
                <a:srgbClr val="000C18"/>
              </a:solidFill>
              <a:prstDash val="dash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46237" name="Text Box 157"/>
          <p:cNvSpPr txBox="1">
            <a:spLocks noChangeArrowheads="1"/>
          </p:cNvSpPr>
          <p:nvPr/>
        </p:nvSpPr>
        <p:spPr bwMode="auto">
          <a:xfrm>
            <a:off x="4427538" y="3062288"/>
            <a:ext cx="1584325" cy="7874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Průraz na kostru</a:t>
            </a:r>
          </a:p>
        </p:txBody>
      </p:sp>
      <p:sp>
        <p:nvSpPr>
          <p:cNvPr id="46238" name="Line 158"/>
          <p:cNvSpPr>
            <a:spLocks noChangeShapeType="1"/>
          </p:cNvSpPr>
          <p:nvPr/>
        </p:nvSpPr>
        <p:spPr bwMode="auto">
          <a:xfrm>
            <a:off x="4500563" y="3860800"/>
            <a:ext cx="863600" cy="1296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40" name="Text Box 160"/>
          <p:cNvSpPr txBox="1">
            <a:spLocks noChangeArrowheads="1"/>
          </p:cNvSpPr>
          <p:nvPr/>
        </p:nvSpPr>
        <p:spPr bwMode="auto">
          <a:xfrm>
            <a:off x="827088" y="3141663"/>
            <a:ext cx="649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DAA600"/>
                </a:solidFill>
              </a:rPr>
              <a:t>I</a:t>
            </a:r>
            <a:r>
              <a:rPr lang="cs-CZ" altLang="cs-CZ" sz="2000" b="1">
                <a:solidFill>
                  <a:srgbClr val="DAA600"/>
                </a:solidFill>
              </a:rPr>
              <a:t>s1</a:t>
            </a:r>
          </a:p>
        </p:txBody>
      </p:sp>
      <p:sp>
        <p:nvSpPr>
          <p:cNvPr id="46242" name="Freeform 162"/>
          <p:cNvSpPr>
            <a:spLocks/>
          </p:cNvSpPr>
          <p:nvPr/>
        </p:nvSpPr>
        <p:spPr bwMode="auto">
          <a:xfrm>
            <a:off x="395288" y="1341438"/>
            <a:ext cx="6337300" cy="4967287"/>
          </a:xfrm>
          <a:custGeom>
            <a:avLst/>
            <a:gdLst>
              <a:gd name="T0" fmla="*/ 3584 w 3992"/>
              <a:gd name="T1" fmla="*/ 2177 h 3129"/>
              <a:gd name="T2" fmla="*/ 3765 w 3992"/>
              <a:gd name="T3" fmla="*/ 2313 h 3129"/>
              <a:gd name="T4" fmla="*/ 3992 w 3992"/>
              <a:gd name="T5" fmla="*/ 2131 h 3129"/>
              <a:gd name="T6" fmla="*/ 3992 w 3992"/>
              <a:gd name="T7" fmla="*/ 2268 h 3129"/>
              <a:gd name="T8" fmla="*/ 3674 w 3992"/>
              <a:gd name="T9" fmla="*/ 3129 h 3129"/>
              <a:gd name="T10" fmla="*/ 0 w 3992"/>
              <a:gd name="T11" fmla="*/ 3129 h 3129"/>
              <a:gd name="T12" fmla="*/ 0 w 3992"/>
              <a:gd name="T13" fmla="*/ 0 h 3129"/>
              <a:gd name="T14" fmla="*/ 1406 w 3992"/>
              <a:gd name="T15" fmla="*/ 0 h 3129"/>
              <a:gd name="T16" fmla="*/ 1406 w 3992"/>
              <a:gd name="T17" fmla="*/ 1315 h 3129"/>
              <a:gd name="T18" fmla="*/ 681 w 3992"/>
              <a:gd name="T19" fmla="*/ 1315 h 3129"/>
              <a:gd name="T20" fmla="*/ 681 w 3992"/>
              <a:gd name="T21" fmla="*/ 1814 h 3129"/>
              <a:gd name="T22" fmla="*/ 1406 w 3992"/>
              <a:gd name="T23" fmla="*/ 1814 h 3129"/>
              <a:gd name="T24" fmla="*/ 1406 w 3992"/>
              <a:gd name="T25" fmla="*/ 2630 h 3129"/>
              <a:gd name="T26" fmla="*/ 2903 w 3992"/>
              <a:gd name="T27" fmla="*/ 2630 h 3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92" h="3129">
                <a:moveTo>
                  <a:pt x="3584" y="2177"/>
                </a:moveTo>
                <a:lnTo>
                  <a:pt x="3765" y="2313"/>
                </a:lnTo>
                <a:lnTo>
                  <a:pt x="3992" y="2131"/>
                </a:lnTo>
                <a:lnTo>
                  <a:pt x="3992" y="2268"/>
                </a:lnTo>
                <a:lnTo>
                  <a:pt x="3674" y="3129"/>
                </a:lnTo>
                <a:lnTo>
                  <a:pt x="0" y="3129"/>
                </a:lnTo>
                <a:lnTo>
                  <a:pt x="0" y="0"/>
                </a:lnTo>
                <a:lnTo>
                  <a:pt x="1406" y="0"/>
                </a:lnTo>
                <a:lnTo>
                  <a:pt x="1406" y="1315"/>
                </a:lnTo>
                <a:lnTo>
                  <a:pt x="681" y="1315"/>
                </a:lnTo>
                <a:lnTo>
                  <a:pt x="681" y="1814"/>
                </a:lnTo>
                <a:lnTo>
                  <a:pt x="1406" y="1814"/>
                </a:lnTo>
                <a:lnTo>
                  <a:pt x="1406" y="2630"/>
                </a:lnTo>
                <a:lnTo>
                  <a:pt x="2903" y="2630"/>
                </a:lnTo>
              </a:path>
            </a:pathLst>
          </a:custGeom>
          <a:noFill/>
          <a:ln w="31750" cap="flat" cmpd="sng">
            <a:solidFill>
              <a:srgbClr val="DAA6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43" name="Freeform 163"/>
          <p:cNvSpPr>
            <a:spLocks/>
          </p:cNvSpPr>
          <p:nvPr/>
        </p:nvSpPr>
        <p:spPr bwMode="auto">
          <a:xfrm>
            <a:off x="5437188" y="5229225"/>
            <a:ext cx="647700" cy="287338"/>
          </a:xfrm>
          <a:custGeom>
            <a:avLst/>
            <a:gdLst>
              <a:gd name="T0" fmla="*/ 0 w 408"/>
              <a:gd name="T1" fmla="*/ 0 h 181"/>
              <a:gd name="T2" fmla="*/ 181 w 408"/>
              <a:gd name="T3" fmla="*/ 136 h 181"/>
              <a:gd name="T4" fmla="*/ 226 w 408"/>
              <a:gd name="T5" fmla="*/ 45 h 181"/>
              <a:gd name="T6" fmla="*/ 408 w 408"/>
              <a:gd name="T7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181">
                <a:moveTo>
                  <a:pt x="0" y="0"/>
                </a:moveTo>
                <a:lnTo>
                  <a:pt x="181" y="136"/>
                </a:lnTo>
                <a:lnTo>
                  <a:pt x="226" y="45"/>
                </a:lnTo>
                <a:lnTo>
                  <a:pt x="408" y="18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46" name="Freeform 166"/>
          <p:cNvSpPr>
            <a:spLocks/>
          </p:cNvSpPr>
          <p:nvPr/>
        </p:nvSpPr>
        <p:spPr bwMode="auto">
          <a:xfrm>
            <a:off x="2843213" y="4076700"/>
            <a:ext cx="3960812" cy="2305050"/>
          </a:xfrm>
          <a:custGeom>
            <a:avLst/>
            <a:gdLst>
              <a:gd name="T0" fmla="*/ 2042 w 2495"/>
              <a:gd name="T1" fmla="*/ 363 h 1452"/>
              <a:gd name="T2" fmla="*/ 2223 w 2495"/>
              <a:gd name="T3" fmla="*/ 499 h 1452"/>
              <a:gd name="T4" fmla="*/ 2495 w 2495"/>
              <a:gd name="T5" fmla="*/ 272 h 1452"/>
              <a:gd name="T6" fmla="*/ 2495 w 2495"/>
              <a:gd name="T7" fmla="*/ 545 h 1452"/>
              <a:gd name="T8" fmla="*/ 2178 w 2495"/>
              <a:gd name="T9" fmla="*/ 1452 h 1452"/>
              <a:gd name="T10" fmla="*/ 590 w 2495"/>
              <a:gd name="T11" fmla="*/ 1452 h 1452"/>
              <a:gd name="T12" fmla="*/ 590 w 2495"/>
              <a:gd name="T13" fmla="*/ 0 h 1452"/>
              <a:gd name="T14" fmla="*/ 0 w 2495"/>
              <a:gd name="T15" fmla="*/ 0 h 1452"/>
              <a:gd name="T16" fmla="*/ 0 w 2495"/>
              <a:gd name="T17" fmla="*/ 635 h 1452"/>
              <a:gd name="T18" fmla="*/ 1361 w 2495"/>
              <a:gd name="T19" fmla="*/ 63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5" h="1452">
                <a:moveTo>
                  <a:pt x="2042" y="363"/>
                </a:moveTo>
                <a:lnTo>
                  <a:pt x="2223" y="499"/>
                </a:lnTo>
                <a:lnTo>
                  <a:pt x="2495" y="272"/>
                </a:lnTo>
                <a:lnTo>
                  <a:pt x="2495" y="545"/>
                </a:lnTo>
                <a:lnTo>
                  <a:pt x="2178" y="1452"/>
                </a:lnTo>
                <a:lnTo>
                  <a:pt x="590" y="1452"/>
                </a:lnTo>
                <a:lnTo>
                  <a:pt x="590" y="0"/>
                </a:lnTo>
                <a:lnTo>
                  <a:pt x="0" y="0"/>
                </a:lnTo>
                <a:lnTo>
                  <a:pt x="0" y="635"/>
                </a:lnTo>
                <a:lnTo>
                  <a:pt x="1361" y="635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47" name="Text Box 167"/>
          <p:cNvSpPr txBox="1">
            <a:spLocks noChangeArrowheads="1"/>
          </p:cNvSpPr>
          <p:nvPr/>
        </p:nvSpPr>
        <p:spPr bwMode="auto">
          <a:xfrm>
            <a:off x="3132138" y="4508500"/>
            <a:ext cx="649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FF0000"/>
                </a:solidFill>
              </a:rPr>
              <a:t>I</a:t>
            </a:r>
            <a:r>
              <a:rPr lang="cs-CZ" altLang="cs-CZ" sz="2000" b="1">
                <a:solidFill>
                  <a:srgbClr val="FF0000"/>
                </a:solidFill>
              </a:rPr>
              <a:t>s2</a:t>
            </a:r>
          </a:p>
        </p:txBody>
      </p:sp>
      <p:sp>
        <p:nvSpPr>
          <p:cNvPr id="46248" name="Text Box 168"/>
          <p:cNvSpPr txBox="1">
            <a:spLocks noChangeArrowheads="1"/>
          </p:cNvSpPr>
          <p:nvPr/>
        </p:nvSpPr>
        <p:spPr bwMode="auto">
          <a:xfrm>
            <a:off x="971550" y="6381750"/>
            <a:ext cx="4895850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</a:rPr>
              <a:t>Svodové kapacity zem - vedení </a:t>
            </a:r>
          </a:p>
        </p:txBody>
      </p:sp>
      <p:sp>
        <p:nvSpPr>
          <p:cNvPr id="46249" name="Line 169"/>
          <p:cNvSpPr>
            <a:spLocks noChangeShapeType="1"/>
          </p:cNvSpPr>
          <p:nvPr/>
        </p:nvSpPr>
        <p:spPr bwMode="auto">
          <a:xfrm flipV="1">
            <a:off x="2484438" y="5805488"/>
            <a:ext cx="287337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50" name="Line 170"/>
          <p:cNvSpPr>
            <a:spLocks noChangeShapeType="1"/>
          </p:cNvSpPr>
          <p:nvPr/>
        </p:nvSpPr>
        <p:spPr bwMode="auto">
          <a:xfrm flipV="1">
            <a:off x="2484438" y="5805488"/>
            <a:ext cx="1079500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51" name="Text Box 171"/>
          <p:cNvSpPr txBox="1">
            <a:spLocks noChangeArrowheads="1"/>
          </p:cNvSpPr>
          <p:nvPr/>
        </p:nvSpPr>
        <p:spPr bwMode="auto">
          <a:xfrm>
            <a:off x="107950" y="4365625"/>
            <a:ext cx="2519363" cy="10318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</a:rPr>
              <a:t>Svodová kapacita vstup – výstup transformátoru</a:t>
            </a:r>
          </a:p>
        </p:txBody>
      </p:sp>
      <p:sp>
        <p:nvSpPr>
          <p:cNvPr id="46252" name="Line 172"/>
          <p:cNvSpPr>
            <a:spLocks noChangeShapeType="1"/>
          </p:cNvSpPr>
          <p:nvPr/>
        </p:nvSpPr>
        <p:spPr bwMode="auto">
          <a:xfrm flipV="1">
            <a:off x="1116013" y="3897313"/>
            <a:ext cx="576262" cy="4683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53" name="Text Box 173"/>
          <p:cNvSpPr txBox="1">
            <a:spLocks noChangeArrowheads="1"/>
          </p:cNvSpPr>
          <p:nvPr/>
        </p:nvSpPr>
        <p:spPr bwMode="auto">
          <a:xfrm>
            <a:off x="6227763" y="3500438"/>
            <a:ext cx="2736850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</a:rPr>
              <a:t>Oddělovací transformátor</a:t>
            </a:r>
          </a:p>
        </p:txBody>
      </p:sp>
      <p:sp>
        <p:nvSpPr>
          <p:cNvPr id="46254" name="Line 174"/>
          <p:cNvSpPr>
            <a:spLocks noChangeShapeType="1"/>
          </p:cNvSpPr>
          <p:nvPr/>
        </p:nvSpPr>
        <p:spPr bwMode="auto">
          <a:xfrm flipH="1">
            <a:off x="4140200" y="3933825"/>
            <a:ext cx="20875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6256" name="Text Box 176"/>
          <p:cNvSpPr txBox="1">
            <a:spLocks noChangeArrowheads="1"/>
          </p:cNvSpPr>
          <p:nvPr/>
        </p:nvSpPr>
        <p:spPr bwMode="auto">
          <a:xfrm>
            <a:off x="6227763" y="2924175"/>
            <a:ext cx="2736850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baseline="0">
                <a:solidFill>
                  <a:srgbClr val="000C18"/>
                </a:solidFill>
                <a:latin typeface="Arial" panose="020B0604020202020204" pitchFamily="34" charset="0"/>
              </a:rPr>
              <a:t>Základní ochrana</a:t>
            </a:r>
          </a:p>
        </p:txBody>
      </p:sp>
      <p:sp>
        <p:nvSpPr>
          <p:cNvPr id="46257" name="Line 177"/>
          <p:cNvSpPr>
            <a:spLocks noChangeShapeType="1"/>
          </p:cNvSpPr>
          <p:nvPr/>
        </p:nvSpPr>
        <p:spPr bwMode="auto">
          <a:xfrm flipH="1">
            <a:off x="5867400" y="3284538"/>
            <a:ext cx="360363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46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6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46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6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6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46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46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46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500"/>
                                        <p:tgtEl>
                                          <p:spTgt spid="46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46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4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6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6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4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170" grpId="0" animBg="1"/>
      <p:bldP spid="46237" grpId="0" animBg="1"/>
      <p:bldP spid="46238" grpId="0" animBg="1"/>
      <p:bldP spid="46240" grpId="0"/>
      <p:bldP spid="46242" grpId="0" animBg="1"/>
      <p:bldP spid="46243" grpId="0" animBg="1"/>
      <p:bldP spid="46246" grpId="0" animBg="1"/>
      <p:bldP spid="46247" grpId="0"/>
      <p:bldP spid="46248" grpId="0" animBg="1"/>
      <p:bldP spid="46248" grpId="1" animBg="1"/>
      <p:bldP spid="46249" grpId="0" animBg="1"/>
      <p:bldP spid="46249" grpId="1" animBg="1"/>
      <p:bldP spid="46250" grpId="0" animBg="1"/>
      <p:bldP spid="46250" grpId="1" animBg="1"/>
      <p:bldP spid="46251" grpId="0" animBg="1"/>
      <p:bldP spid="46251" grpId="1" animBg="1"/>
      <p:bldP spid="46252" grpId="0" animBg="1"/>
      <p:bldP spid="46252" grpId="1" animBg="1"/>
      <p:bldP spid="46253" grpId="0" animBg="1"/>
      <p:bldP spid="46253" grpId="1" animBg="1"/>
      <p:bldP spid="46254" grpId="0" animBg="1"/>
      <p:bldP spid="46254" grpId="1" animBg="1"/>
      <p:bldP spid="46256" grpId="0" animBg="1"/>
      <p:bldP spid="46256" grpId="1" animBg="1"/>
      <p:bldP spid="46257" grpId="0" animBg="1"/>
      <p:bldP spid="4625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elektrickým oddělením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1438" y="1631950"/>
            <a:ext cx="8964612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438275" indent="-1438275"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17663"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7050"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76438"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5825"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3025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0225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7425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4625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600" b="1" u="sng" baseline="0" dirty="0">
                <a:solidFill>
                  <a:srgbClr val="000C18"/>
                </a:solidFill>
                <a:cs typeface="Arial" panose="020B0604020202020204" pitchFamily="34" charset="0"/>
              </a:rPr>
              <a:t>Princip</a:t>
            </a:r>
            <a:r>
              <a:rPr lang="cs-CZ" altLang="cs-CZ" sz="26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:	</a:t>
            </a:r>
            <a:r>
              <a:rPr lang="cs-CZ" altLang="cs-CZ" sz="24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uzemněná soustava TN (TT) je převedena na soustavu izolovanou. Při jednopólovém dotyku a při průrazu na kostru se neuzavře poruchový proud a nemůže dojít k úrazu. 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cs typeface="Arial" panose="020B0604020202020204" pitchFamily="34" charset="0"/>
              </a:rPr>
              <a:t>	</a:t>
            </a:r>
            <a:r>
              <a:rPr lang="cs-CZ" altLang="cs-CZ" sz="2400" b="1" u="sng" baseline="0" dirty="0">
                <a:solidFill>
                  <a:srgbClr val="000C18"/>
                </a:solidFill>
                <a:cs typeface="Arial" panose="020B0604020202020204" pitchFamily="34" charset="0"/>
              </a:rPr>
              <a:t>Spotřebič zůstává v provozu !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1438" y="4221163"/>
            <a:ext cx="896461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Kapacitní svodové proudy I</a:t>
            </a:r>
            <a:r>
              <a:rPr lang="cs-CZ" altLang="cs-CZ" sz="2200" b="1" dirty="0">
                <a:solidFill>
                  <a:srgbClr val="000C18"/>
                </a:solidFill>
                <a:latin typeface="Arial" panose="020B0604020202020204" pitchFamily="34" charset="0"/>
              </a:rPr>
              <a:t>s1</a:t>
            </a:r>
            <a:r>
              <a:rPr lang="cs-CZ" altLang="cs-CZ" sz="22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a I</a:t>
            </a:r>
            <a:r>
              <a:rPr lang="cs-CZ" altLang="cs-CZ" sz="2200" b="1" dirty="0">
                <a:solidFill>
                  <a:srgbClr val="000C18"/>
                </a:solidFill>
                <a:latin typeface="Arial" panose="020B0604020202020204" pitchFamily="34" charset="0"/>
              </a:rPr>
              <a:t>s2</a:t>
            </a:r>
            <a:r>
              <a:rPr lang="cs-CZ" altLang="cs-CZ" sz="22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 jsou malé (za dodržení předepsaných podmínek) a dotykové napětí neohrozí uživatele.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1438" y="5157788"/>
            <a:ext cx="896461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Princip ochrany je využíván i při měření, jestliže požadujeme oddělení měřeného obvodu a měřících přístrojů (osciloskop).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/>
      <p:bldP spid="471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785225" cy="703262"/>
          </a:xfrm>
        </p:spPr>
        <p:txBody>
          <a:bodyPr/>
          <a:lstStyle/>
          <a:p>
            <a:r>
              <a:rPr lang="cs-CZ" altLang="cs-CZ" sz="36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Vývoj ochrany elektrickým oddělením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785225" cy="555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59213"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038600"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217988"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397375"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854575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311775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768975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226175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  <a:tab pos="3143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200" b="1" u="sng" baseline="0" dirty="0">
                <a:solidFill>
                  <a:srgbClr val="000C18"/>
                </a:solidFill>
              </a:rPr>
              <a:t>Rozdílné pojetí mezi starými a novou normou</a:t>
            </a:r>
          </a:p>
          <a:p>
            <a:r>
              <a:rPr lang="cs-CZ" altLang="cs-CZ" sz="2200" b="1" u="sng" baseline="0" dirty="0">
                <a:solidFill>
                  <a:srgbClr val="000C18"/>
                </a:solidFill>
              </a:rPr>
              <a:t>ČSN 34 1010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	definovala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pouze zdroj</a:t>
            </a:r>
          </a:p>
          <a:p>
            <a:r>
              <a:rPr lang="cs-CZ" altLang="cs-CZ" sz="2200" b="1" u="sng" baseline="0" dirty="0">
                <a:solidFill>
                  <a:srgbClr val="000C18"/>
                </a:solidFill>
              </a:rPr>
              <a:t>Podmínky  této normy: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1.	Na jeden transformátor lze připojit pouze 1 spotřebič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2.	Maximální napětí na výstupní straně je 380 V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3.	Do obvodu lze připojit spotřebič s max. proudem 16 A 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4.	Výstupní obvod se nesmí spojovat se zemí  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baseline="0" dirty="0">
                <a:solidFill>
                  <a:srgbClr val="000C18"/>
                </a:solidFill>
              </a:rPr>
              <a:t>ČSN 33 2000-4-41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	definuje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zdroj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a požaduje navíc důsledné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izolační oddělení od napájecí soustavy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(alespoň na úrovni dvojité izolace).</a:t>
            </a:r>
          </a:p>
          <a:p>
            <a:r>
              <a:rPr lang="cs-CZ" altLang="cs-CZ" sz="2200" b="1" u="sng" baseline="0" dirty="0">
                <a:solidFill>
                  <a:srgbClr val="000C18"/>
                </a:solidFill>
              </a:rPr>
              <a:t>ČSN 33 2000-4-41 </a:t>
            </a:r>
            <a:r>
              <a:rPr lang="cs-CZ" altLang="cs-CZ" sz="2200" b="1" u="sng" baseline="0" dirty="0" err="1">
                <a:solidFill>
                  <a:srgbClr val="000C18"/>
                </a:solidFill>
              </a:rPr>
              <a:t>ed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. </a:t>
            </a:r>
            <a:r>
              <a:rPr lang="cs-CZ" altLang="cs-CZ" sz="2200" b="1" u="sng" baseline="0" dirty="0" smtClean="0">
                <a:solidFill>
                  <a:srgbClr val="000C18"/>
                </a:solidFill>
              </a:rPr>
              <a:t>3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	umožňuje dvě varianty pro použití:</a:t>
            </a:r>
          </a:p>
          <a:p>
            <a:r>
              <a:rPr lang="cs-CZ" altLang="cs-CZ" sz="2200" b="1" baseline="0" dirty="0">
                <a:solidFill>
                  <a:srgbClr val="000C18"/>
                </a:solidFill>
              </a:rPr>
              <a:t>	*	1 spotřebič	definuje pouze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zdroj</a:t>
            </a:r>
          </a:p>
          <a:p>
            <a:r>
              <a:rPr lang="cs-CZ" altLang="cs-CZ" sz="2200" b="1" baseline="0" dirty="0">
                <a:solidFill>
                  <a:srgbClr val="000C18"/>
                </a:solidFill>
              </a:rPr>
              <a:t>	*	více spotřebičů	definuje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zdroj,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požaduje důsledné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izolační oddělení od napájecí soustavy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(alespoň na úrovni dvojité izolace) a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určuje, kdo může vykonávat činnost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 na této instalaci (osoba znalá, nebo pod dozorem osoby znalé).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223963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Obecné podmínky elektrického oddělení podle nové normy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2133600"/>
            <a:ext cx="8785225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0363" indent="-360363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1.	Živé části se nesmí spojit se zemí ani s jiným obvodem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2.	Neživé části se nesmějí úmyslně připojit k ochrannému vodiči nebo k zemnímu vodiči  	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</a:rPr>
              <a:t>Doporučuje se připojovat pouze jeden spotřebič</a:t>
            </a:r>
            <a:endParaRPr lang="cs-CZ" altLang="cs-CZ" sz="2400" b="1" baseline="0" dirty="0">
              <a:solidFill>
                <a:srgbClr val="000C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936625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Automatické odpojení od zdroje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7" y="2119868"/>
            <a:ext cx="878522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720725" algn="l"/>
                <a:tab pos="3679825" algn="l"/>
                <a:tab pos="394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baseline="0" dirty="0">
                <a:solidFill>
                  <a:srgbClr val="000C18"/>
                </a:solidFill>
                <a:latin typeface="+mj-lt"/>
              </a:rPr>
              <a:t>Automatické odpojení od zdroje je tvořeno</a:t>
            </a:r>
            <a:r>
              <a:rPr lang="cs-CZ" altLang="cs-CZ" sz="2800" b="1" baseline="0" dirty="0">
                <a:solidFill>
                  <a:srgbClr val="000C18"/>
                </a:solidFill>
                <a:latin typeface="+mj-lt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základní ochrannou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(výběr ze </a:t>
            </a:r>
            <a:r>
              <a:rPr lang="cs-CZ" altLang="cs-CZ" sz="2400" b="1" baseline="0" dirty="0" smtClean="0">
                <a:solidFill>
                  <a:srgbClr val="000C18"/>
                </a:solidFill>
                <a:latin typeface="+mj-lt"/>
              </a:rPr>
              <a:t>tří </a:t>
            </a: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možností)</a:t>
            </a:r>
          </a:p>
          <a:p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-	základní izolací živých částí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	-	přepážkami 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	-	kryty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 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400" b="1" baseline="0" dirty="0" smtClean="0">
                <a:solidFill>
                  <a:srgbClr val="000C18"/>
                </a:solidFill>
                <a:latin typeface="+mj-lt"/>
              </a:rPr>
              <a:t>a	</a:t>
            </a:r>
            <a:r>
              <a:rPr lang="cs-CZ" altLang="cs-CZ" sz="2400" b="1" u="sng" baseline="0" dirty="0" smtClean="0">
                <a:solidFill>
                  <a:srgbClr val="000C18"/>
                </a:solidFill>
                <a:latin typeface="+mj-lt"/>
              </a:rPr>
              <a:t>ochrannou při poruše</a:t>
            </a:r>
            <a:r>
              <a:rPr lang="cs-CZ" altLang="cs-CZ" sz="2400" b="1" baseline="0" dirty="0" smtClean="0">
                <a:solidFill>
                  <a:srgbClr val="000C18"/>
                </a:solidFill>
                <a:latin typeface="+mj-lt"/>
              </a:rPr>
              <a:t>,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která je zajištěna ochranným pospojováním a automatickým odpojením při poruše.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---</a:t>
            </a:r>
          </a:p>
          <a:p>
            <a:pPr marL="0" indent="0">
              <a:tabLst>
                <a:tab pos="3679825" algn="l"/>
                <a:tab pos="3943350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Kde je to určeno, uplatní se doplňková ochrana proudovým chráničem (RCD) s jmenovitým rozdílovým proudem I</a:t>
            </a:r>
            <a:r>
              <a:rPr lang="cs-CZ" altLang="cs-CZ" sz="2000" b="1" dirty="0" smtClean="0">
                <a:solidFill>
                  <a:srgbClr val="000C18"/>
                </a:solidFill>
                <a:latin typeface="+mj-lt"/>
                <a:sym typeface="Symbol" panose="05050102010706020507" pitchFamily="18" charset="2"/>
              </a:rPr>
              <a:t></a:t>
            </a:r>
            <a:r>
              <a:rPr lang="cs-CZ" altLang="cs-CZ" sz="2000" b="1" baseline="0" dirty="0" smtClean="0">
                <a:solidFill>
                  <a:srgbClr val="000C18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≤30mA, </a:t>
            </a:r>
            <a:r>
              <a:rPr lang="cs-CZ" altLang="cs-CZ" sz="2000" b="1" u="sng" baseline="0" dirty="0" smtClean="0">
                <a:solidFill>
                  <a:srgbClr val="000C18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nejlépe chránič typu A (útlum chráničů typu AC). </a:t>
            </a:r>
            <a:endParaRPr lang="cs-CZ" altLang="cs-CZ" sz="2000" b="1" u="sng" baseline="0" dirty="0">
              <a:solidFill>
                <a:srgbClr val="000C18"/>
              </a:solidFill>
              <a:latin typeface="+mj-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1268760"/>
            <a:ext cx="8785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Je to komplexní ochrana a cílem je automatické vypnutí části instalace od zdroje, jakmile poruchový proud přesáhne určitou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mez.</a:t>
            </a:r>
            <a:endParaRPr lang="cs-CZ" altLang="cs-CZ" sz="2000" b="1" baseline="0" dirty="0">
              <a:solidFill>
                <a:srgbClr val="000C1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57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88913"/>
            <a:ext cx="8964612" cy="647700"/>
          </a:xfrm>
        </p:spPr>
        <p:txBody>
          <a:bodyPr/>
          <a:lstStyle/>
          <a:p>
            <a:r>
              <a:rPr lang="cs-CZ" altLang="cs-CZ" sz="36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dvojitou nebo zesílenou izolací</a:t>
            </a:r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07950" y="908050"/>
            <a:ext cx="8964613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263525" indent="-263525"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82775"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062163"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41550"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0938"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78138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5338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2538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49738" fontAlgn="base">
              <a:spcBef>
                <a:spcPct val="0"/>
              </a:spcBef>
              <a:spcAft>
                <a:spcPct val="0"/>
              </a:spcAft>
              <a:tabLst>
                <a:tab pos="811213" algn="l"/>
                <a:tab pos="2239963" algn="l"/>
                <a:tab pos="2960688" algn="l"/>
                <a:tab pos="3235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Ochranné opatření, které zahrnuje dvě možnosti:</a:t>
            </a:r>
          </a:p>
          <a:p>
            <a:pPr>
              <a:spcBef>
                <a:spcPct val="50000"/>
              </a:spcBef>
            </a:pPr>
            <a:r>
              <a:rPr lang="cs-CZ" altLang="cs-CZ" sz="2100" b="1" baseline="0" dirty="0">
                <a:solidFill>
                  <a:srgbClr val="000C18"/>
                </a:solidFill>
              </a:rPr>
              <a:t>1.	</a:t>
            </a:r>
            <a:r>
              <a:rPr lang="cs-CZ" altLang="cs-CZ" sz="2100" b="1" u="sng" baseline="0" dirty="0">
                <a:solidFill>
                  <a:srgbClr val="000C18"/>
                </a:solidFill>
              </a:rPr>
              <a:t>základní ochranu</a:t>
            </a:r>
            <a:r>
              <a:rPr lang="cs-CZ" altLang="cs-CZ" sz="2100" b="1" baseline="0" dirty="0">
                <a:solidFill>
                  <a:srgbClr val="000C18"/>
                </a:solidFill>
              </a:rPr>
              <a:t>		</a:t>
            </a:r>
            <a:r>
              <a:rPr lang="cs-CZ" altLang="cs-CZ" sz="2100" b="1" u="sng" baseline="0" dirty="0">
                <a:solidFill>
                  <a:srgbClr val="000C18"/>
                </a:solidFill>
              </a:rPr>
              <a:t>základní izolace</a:t>
            </a:r>
            <a:r>
              <a:rPr lang="cs-CZ" altLang="cs-CZ" sz="2100" b="1" baseline="0" dirty="0">
                <a:solidFill>
                  <a:srgbClr val="000C18"/>
                </a:solidFill>
              </a:rPr>
              <a:t> nebezpečných živých 					částí</a:t>
            </a:r>
          </a:p>
          <a:p>
            <a:r>
              <a:rPr lang="cs-CZ" altLang="cs-CZ" sz="2100" b="1" baseline="0" dirty="0">
                <a:solidFill>
                  <a:srgbClr val="000C18"/>
                </a:solidFill>
              </a:rPr>
              <a:t>a	</a:t>
            </a:r>
            <a:r>
              <a:rPr lang="cs-CZ" altLang="cs-CZ" sz="2100" b="1" u="sng" baseline="0" dirty="0">
                <a:solidFill>
                  <a:srgbClr val="000C18"/>
                </a:solidFill>
              </a:rPr>
              <a:t>ochranu při poruše</a:t>
            </a:r>
            <a:r>
              <a:rPr lang="cs-CZ" altLang="cs-CZ" sz="2100" b="1" baseline="0" dirty="0">
                <a:solidFill>
                  <a:srgbClr val="000C18"/>
                </a:solidFill>
              </a:rPr>
              <a:t>		</a:t>
            </a:r>
            <a:r>
              <a:rPr lang="cs-CZ" altLang="cs-CZ" sz="2100" b="1" u="sng" baseline="0" dirty="0">
                <a:solidFill>
                  <a:srgbClr val="000C18"/>
                </a:solidFill>
              </a:rPr>
              <a:t>přídavná izolace</a:t>
            </a:r>
            <a:r>
              <a:rPr lang="cs-CZ" altLang="cs-CZ" sz="2100" b="1" baseline="0" dirty="0">
                <a:solidFill>
                  <a:srgbClr val="000C18"/>
                </a:solidFill>
              </a:rPr>
              <a:t> napájecího obvodu od 				ostatních obvodů a od země</a:t>
            </a:r>
          </a:p>
          <a:p>
            <a:pPr>
              <a:spcBef>
                <a:spcPct val="50000"/>
              </a:spcBef>
            </a:pPr>
            <a:r>
              <a:rPr lang="cs-CZ" altLang="cs-CZ" sz="2100" b="1" baseline="0" dirty="0">
                <a:solidFill>
                  <a:srgbClr val="000C18"/>
                </a:solidFill>
              </a:rPr>
              <a:t>2.	 </a:t>
            </a:r>
            <a:r>
              <a:rPr lang="cs-CZ" altLang="cs-CZ" sz="2100" b="1" u="sng" baseline="0" dirty="0">
                <a:solidFill>
                  <a:srgbClr val="000C18"/>
                </a:solidFill>
              </a:rPr>
              <a:t>sloučení základní ochrany a ochrany při poruše</a:t>
            </a:r>
            <a:r>
              <a:rPr lang="cs-CZ" altLang="cs-CZ" sz="2100" b="1" baseline="0" dirty="0">
                <a:solidFill>
                  <a:srgbClr val="000C18"/>
                </a:solidFill>
              </a:rPr>
              <a:t> </a:t>
            </a:r>
          </a:p>
          <a:p>
            <a:r>
              <a:rPr lang="cs-CZ" altLang="cs-CZ" sz="2100" b="1" baseline="0" dirty="0">
                <a:solidFill>
                  <a:srgbClr val="000C18"/>
                </a:solidFill>
              </a:rPr>
              <a:t>					</a:t>
            </a:r>
            <a:r>
              <a:rPr lang="cs-CZ" altLang="cs-CZ" sz="2100" b="1" u="sng" baseline="0" dirty="0">
                <a:solidFill>
                  <a:srgbClr val="000C18"/>
                </a:solidFill>
              </a:rPr>
              <a:t>zesílená izolace</a:t>
            </a:r>
            <a:r>
              <a:rPr lang="cs-CZ" altLang="cs-CZ" sz="2100" b="1" baseline="0" dirty="0">
                <a:solidFill>
                  <a:srgbClr val="000C18"/>
                </a:solidFill>
              </a:rPr>
              <a:t> mezi nebezpečnými 					živými částmi a přístupnými částmi 					(vodivé x izolační).</a:t>
            </a:r>
            <a:endParaRPr lang="cs-CZ" altLang="cs-CZ" sz="2000" b="1" baseline="0" dirty="0">
              <a:solidFill>
                <a:srgbClr val="000C18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7950" y="4468813"/>
            <a:ext cx="8928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baseline="0">
                <a:solidFill>
                  <a:srgbClr val="000C18"/>
                </a:solidFill>
              </a:rPr>
              <a:t>Možnosti provedení:</a:t>
            </a:r>
          </a:p>
          <a:p>
            <a:r>
              <a:rPr lang="cs-CZ" altLang="cs-CZ" sz="2100" b="1" baseline="0">
                <a:solidFill>
                  <a:srgbClr val="000C18"/>
                </a:solidFill>
              </a:rPr>
              <a:t>1.	</a:t>
            </a:r>
            <a:r>
              <a:rPr lang="cs-CZ" altLang="cs-CZ" sz="2100" b="1" u="sng" baseline="0">
                <a:solidFill>
                  <a:srgbClr val="000C18"/>
                </a:solidFill>
              </a:rPr>
              <a:t>Základní + přídavná nebo zesílená izolace</a:t>
            </a:r>
            <a:r>
              <a:rPr lang="cs-CZ" altLang="cs-CZ" sz="2100" b="1" baseline="0">
                <a:solidFill>
                  <a:srgbClr val="000C18"/>
                </a:solidFill>
              </a:rPr>
              <a:t> – (zejména u nových zařízeních).</a:t>
            </a:r>
          </a:p>
          <a:p>
            <a:r>
              <a:rPr lang="cs-CZ" altLang="cs-CZ" sz="2100" b="1" baseline="0">
                <a:solidFill>
                  <a:srgbClr val="000C18"/>
                </a:solidFill>
              </a:rPr>
              <a:t>2.	</a:t>
            </a:r>
            <a:r>
              <a:rPr lang="cs-CZ" altLang="cs-CZ" sz="2100" b="1" u="sng" baseline="0">
                <a:solidFill>
                  <a:srgbClr val="000C18"/>
                </a:solidFill>
              </a:rPr>
              <a:t>Izolační kryt s minimálním krytím IP 2X</a:t>
            </a:r>
            <a:r>
              <a:rPr lang="cs-CZ" altLang="cs-CZ" sz="2100" b="1" baseline="0">
                <a:solidFill>
                  <a:srgbClr val="000C18"/>
                </a:solidFill>
              </a:rPr>
              <a:t>, který plně obklopuje vodivé části. Mezi krytem a živými částmi je pouze základní izolace.</a:t>
            </a:r>
            <a:r>
              <a:rPr lang="cs-CZ" altLang="cs-CZ" sz="2100" baseline="0">
                <a:solidFill>
                  <a:srgbClr val="000C18"/>
                </a:solidFill>
              </a:rPr>
              <a:t> </a:t>
            </a:r>
            <a:r>
              <a:rPr lang="cs-CZ" altLang="cs-CZ" sz="2100" b="1" baseline="0">
                <a:solidFill>
                  <a:srgbClr val="000C18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139825"/>
          </a:xfrm>
        </p:spPr>
        <p:txBody>
          <a:bodyPr/>
          <a:lstStyle/>
          <a:p>
            <a:r>
              <a:rPr lang="cs-CZ" altLang="cs-CZ" sz="3500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dvojitou nebo zesílenou izolací</a:t>
            </a:r>
            <a:r>
              <a:rPr lang="cs-CZ" altLang="cs-CZ" sz="3600" b="1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 – použití izolačního krytu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07950" y="4797425"/>
            <a:ext cx="4032250" cy="0"/>
          </a:xfrm>
          <a:prstGeom prst="line">
            <a:avLst/>
          </a:prstGeom>
          <a:noFill/>
          <a:ln w="38100">
            <a:solidFill>
              <a:srgbClr val="000C18"/>
            </a:solidFill>
            <a:prstDash val="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859338" y="3284538"/>
            <a:ext cx="4105275" cy="452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Elektrický předmět třídy I</a:t>
            </a:r>
          </a:p>
        </p:txBody>
      </p:sp>
      <p:grpSp>
        <p:nvGrpSpPr>
          <p:cNvPr id="54313" name="Group 41"/>
          <p:cNvGrpSpPr>
            <a:grpSpLocks/>
          </p:cNvGrpSpPr>
          <p:nvPr/>
        </p:nvGrpSpPr>
        <p:grpSpPr bwMode="auto">
          <a:xfrm>
            <a:off x="395288" y="2492375"/>
            <a:ext cx="2952750" cy="3097213"/>
            <a:chOff x="249" y="1570"/>
            <a:chExt cx="1860" cy="1951"/>
          </a:xfrm>
        </p:grpSpPr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49" y="1570"/>
              <a:ext cx="1860" cy="1452"/>
            </a:xfrm>
            <a:prstGeom prst="rect">
              <a:avLst/>
            </a:prstGeom>
            <a:solidFill>
              <a:srgbClr val="CCFFFF">
                <a:alpha val="50999"/>
              </a:srgbClr>
            </a:solidFill>
            <a:ln w="3810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499" y="2251"/>
              <a:ext cx="1361" cy="77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1020" y="2591"/>
              <a:ext cx="317" cy="136"/>
            </a:xfrm>
            <a:prstGeom prst="rect">
              <a:avLst/>
            </a:prstGeom>
            <a:noFill/>
            <a:ln w="38100">
              <a:solidFill>
                <a:srgbClr val="000C18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auto">
            <a:xfrm>
              <a:off x="884" y="2659"/>
              <a:ext cx="136" cy="862"/>
            </a:xfrm>
            <a:custGeom>
              <a:avLst/>
              <a:gdLst>
                <a:gd name="T0" fmla="*/ 136 w 136"/>
                <a:gd name="T1" fmla="*/ 0 h 862"/>
                <a:gd name="T2" fmla="*/ 0 w 136"/>
                <a:gd name="T3" fmla="*/ 0 h 862"/>
                <a:gd name="T4" fmla="*/ 0 w 136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862">
                  <a:moveTo>
                    <a:pt x="136" y="0"/>
                  </a:moveTo>
                  <a:lnTo>
                    <a:pt x="0" y="0"/>
                  </a:lnTo>
                  <a:lnTo>
                    <a:pt x="0" y="862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1338" y="2659"/>
              <a:ext cx="136" cy="862"/>
            </a:xfrm>
            <a:custGeom>
              <a:avLst/>
              <a:gdLst>
                <a:gd name="T0" fmla="*/ 0 w 136"/>
                <a:gd name="T1" fmla="*/ 0 h 907"/>
                <a:gd name="T2" fmla="*/ 136 w 136"/>
                <a:gd name="T3" fmla="*/ 0 h 907"/>
                <a:gd name="T4" fmla="*/ 136 w 136"/>
                <a:gd name="T5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907">
                  <a:moveTo>
                    <a:pt x="0" y="0"/>
                  </a:moveTo>
                  <a:lnTo>
                    <a:pt x="136" y="0"/>
                  </a:lnTo>
                  <a:lnTo>
                    <a:pt x="136" y="907"/>
                  </a:lnTo>
                </a:path>
              </a:pathLst>
            </a:custGeom>
            <a:noFill/>
            <a:ln w="38100" cap="flat" cmpd="sng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1619250" y="2492375"/>
            <a:ext cx="431800" cy="1081088"/>
          </a:xfrm>
          <a:prstGeom prst="upDownArrow">
            <a:avLst>
              <a:gd name="adj1" fmla="val 50000"/>
              <a:gd name="adj2" fmla="val 50074"/>
            </a:avLst>
          </a:prstGeom>
          <a:solidFill>
            <a:srgbClr val="FFFF00">
              <a:alpha val="50000"/>
            </a:srgbClr>
          </a:solidFill>
          <a:ln w="381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2051050" y="2133600"/>
            <a:ext cx="2808288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859338" y="2492375"/>
            <a:ext cx="4105275" cy="4524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Izolační kryt (min. IP 2x)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859338" y="1700213"/>
            <a:ext cx="4105275" cy="452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Izolační upevnění krytu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4427538" y="4014788"/>
            <a:ext cx="4537075" cy="1122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Označení na krytu spotřebiče (zakazuje připojení k ochrannému vodiči)</a:t>
            </a: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 flipV="1">
            <a:off x="3419475" y="2852738"/>
            <a:ext cx="1439863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>
            <a:off x="2411413" y="3716338"/>
            <a:ext cx="2447925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54308" name="Group 36"/>
          <p:cNvGrpSpPr>
            <a:grpSpLocks noChangeAspect="1"/>
          </p:cNvGrpSpPr>
          <p:nvPr/>
        </p:nvGrpSpPr>
        <p:grpSpPr bwMode="auto">
          <a:xfrm>
            <a:off x="2771775" y="5273675"/>
            <a:ext cx="1323975" cy="1323975"/>
            <a:chOff x="3844" y="3078"/>
            <a:chExt cx="1044" cy="1044"/>
          </a:xfrm>
        </p:grpSpPr>
        <p:grpSp>
          <p:nvGrpSpPr>
            <p:cNvPr id="54296" name="Group 24"/>
            <p:cNvGrpSpPr>
              <a:grpSpLocks noChangeAspect="1"/>
            </p:cNvGrpSpPr>
            <p:nvPr/>
          </p:nvGrpSpPr>
          <p:grpSpPr bwMode="auto">
            <a:xfrm>
              <a:off x="4252" y="3464"/>
              <a:ext cx="228" cy="271"/>
              <a:chOff x="174" y="3385"/>
              <a:chExt cx="228" cy="271"/>
            </a:xfrm>
          </p:grpSpPr>
          <p:sp>
            <p:nvSpPr>
              <p:cNvPr id="54297" name="Line 25"/>
              <p:cNvSpPr>
                <a:spLocks noChangeAspect="1"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98" name="Line 26"/>
              <p:cNvSpPr>
                <a:spLocks noChangeAspect="1"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99" name="Line 27"/>
              <p:cNvSpPr>
                <a:spLocks noChangeAspect="1"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54300" name="Group 28"/>
              <p:cNvGrpSpPr>
                <a:grpSpLocks noChangeAspect="1"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54301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302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4303" name="Line 31"/>
              <p:cNvSpPr>
                <a:spLocks noChangeAspect="1"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304" name="Oval 32"/>
            <p:cNvSpPr>
              <a:spLocks noChangeAspect="1" noChangeArrowheads="1"/>
            </p:cNvSpPr>
            <p:nvPr/>
          </p:nvSpPr>
          <p:spPr bwMode="auto">
            <a:xfrm>
              <a:off x="4116" y="3350"/>
              <a:ext cx="499" cy="499"/>
            </a:xfrm>
            <a:prstGeom prst="ellips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54305" name="Line 33"/>
            <p:cNvSpPr>
              <a:spLocks noChangeAspect="1" noChangeShapeType="1"/>
            </p:cNvSpPr>
            <p:nvPr/>
          </p:nvSpPr>
          <p:spPr bwMode="auto">
            <a:xfrm rot="2700000">
              <a:off x="3844" y="3600"/>
              <a:ext cx="1044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54307" name="Line 35"/>
            <p:cNvSpPr>
              <a:spLocks noChangeAspect="1" noChangeShapeType="1"/>
            </p:cNvSpPr>
            <p:nvPr/>
          </p:nvSpPr>
          <p:spPr bwMode="auto">
            <a:xfrm rot="8100000">
              <a:off x="3844" y="3601"/>
              <a:ext cx="1044" cy="0"/>
            </a:xfrm>
            <a:prstGeom prst="line">
              <a:avLst/>
            </a:prstGeom>
            <a:noFill/>
            <a:ln w="38100">
              <a:solidFill>
                <a:srgbClr val="000C18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3381375" y="4149725"/>
            <a:ext cx="0" cy="287338"/>
          </a:xfrm>
          <a:prstGeom prst="line">
            <a:avLst/>
          </a:prstGeom>
          <a:noFill/>
          <a:ln w="63500">
            <a:solidFill>
              <a:srgbClr val="000C18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 flipH="1" flipV="1">
            <a:off x="3492500" y="4292600"/>
            <a:ext cx="935038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 flipH="1">
            <a:off x="3708400" y="4437063"/>
            <a:ext cx="719138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4859338" y="5445125"/>
            <a:ext cx="4105275" cy="11223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Izolace musí vyhovovat předepsané elektrické pevnosti (zkušební napětí)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 animBg="1"/>
      <p:bldP spid="54286" grpId="0" animBg="1"/>
      <p:bldP spid="54283" grpId="0" animBg="1"/>
      <p:bldP spid="54285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309" grpId="0" animBg="1"/>
      <p:bldP spid="54310" grpId="0" animBg="1"/>
      <p:bldP spid="54311" grpId="0" animBg="1"/>
      <p:bldP spid="543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85175" cy="1431925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malým bezpečným napětím – SELV, PELV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785225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7188" indent="-357188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 	Jedná se o nejdokonalejší ochranu před nebezpečným dotykem (SELV).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Ochrana se používá hlavně u elektrických zařízeních ve zvlášť nebezpečných prostorách, u elektrických hraček a ve zdravotnictví.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Velikost napětí je dána použitím elektrického zařízení a pohybuje se v rozsahu od řádově desetin voltu v některých zdravotnických zařízení do </a:t>
            </a:r>
            <a:r>
              <a:rPr lang="cs-CZ" altLang="cs-CZ" sz="2200" b="1" baseline="0" dirty="0" smtClean="0">
                <a:solidFill>
                  <a:srgbClr val="000C18"/>
                </a:solidFill>
              </a:rPr>
              <a:t>25 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V, u běžného elektrického zařízení v normálních prostorách,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85175" cy="93662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SELV a PELV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388" y="1614488"/>
            <a:ext cx="8785225" cy="40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7188" indent="-357188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SELV - ochrana je zajištěna: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omezením napětím v obvodu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ochranným oddělením obvodů SELV od ostatních obvodů, včetně země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není dovoleno úmyslné připojení neživých částí k ochrannému vodiči nebo k zemi </a:t>
            </a:r>
          </a:p>
          <a:p>
            <a:pPr algn="just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PELV - ochrana je zajištěna:</a:t>
            </a:r>
            <a:endParaRPr lang="cs-CZ" altLang="cs-CZ" sz="2200" b="1" baseline="0" dirty="0">
              <a:solidFill>
                <a:srgbClr val="000C18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omezením napětím v obvodu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ochranným oddělením </a:t>
            </a:r>
            <a:r>
              <a:rPr lang="cs-CZ" altLang="cs-CZ" sz="2200" b="1" baseline="0">
                <a:solidFill>
                  <a:srgbClr val="000C18"/>
                </a:solidFill>
              </a:rPr>
              <a:t>obvodů </a:t>
            </a:r>
            <a:r>
              <a:rPr lang="cs-CZ" altLang="cs-CZ" sz="2200" b="1" baseline="0" smtClean="0">
                <a:solidFill>
                  <a:srgbClr val="000C18"/>
                </a:solidFill>
              </a:rPr>
              <a:t>PELV 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od ostatních obvodů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obvod i neživé části mohou být uzemněny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85175" cy="836612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SELV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642350" cy="4638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000C18"/>
                </a:solidFill>
                <a:latin typeface="Arial" panose="020B0604020202020204" pitchFamily="34" charset="0"/>
              </a:rPr>
              <a:t>Obvody SELV jsou zcela izolovány od vnějšího obvodu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569325" cy="369093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827088" y="2852738"/>
            <a:ext cx="1223962" cy="1223962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50825" y="6235700"/>
            <a:ext cx="3313113" cy="43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Zdroj bezpečného napětí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250825" y="4149725"/>
            <a:ext cx="1296988" cy="20875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900113" y="5732463"/>
            <a:ext cx="2663825" cy="433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Zásuvky (zástrčky)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1835150" y="4508500"/>
            <a:ext cx="360363" cy="1225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1835150" y="3500438"/>
            <a:ext cx="865188" cy="792162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708400" y="6235700"/>
            <a:ext cx="3024188" cy="43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Vedení v kovové trubce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 flipV="1">
            <a:off x="3708400" y="3789363"/>
            <a:ext cx="0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2843213" y="2924175"/>
            <a:ext cx="1441450" cy="792163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924300" y="5734050"/>
            <a:ext cx="2881313" cy="43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2 obvody v 1 přístroji </a:t>
            </a: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4356100" y="2924175"/>
            <a:ext cx="1223963" cy="865188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V="1">
            <a:off x="3924300" y="3789363"/>
            <a:ext cx="647700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6948488" y="5734050"/>
            <a:ext cx="2016125" cy="768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2 obvody v 1 kabelu</a:t>
            </a: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292725" y="3644900"/>
            <a:ext cx="2447925" cy="1008063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H="1" flipV="1">
            <a:off x="6804025" y="4724400"/>
            <a:ext cx="144463" cy="1009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684213" y="4149725"/>
            <a:ext cx="719137" cy="431800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2339975" y="2636838"/>
            <a:ext cx="1368425" cy="28733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5940425" y="1628775"/>
            <a:ext cx="1439863" cy="36036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4932363" y="4581525"/>
            <a:ext cx="1511300" cy="503238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 animBg="1"/>
      <p:bldP spid="70673" grpId="0" animBg="1"/>
      <p:bldP spid="70674" grpId="0" animBg="1"/>
      <p:bldP spid="70675" grpId="0" animBg="1"/>
      <p:bldP spid="70676" grpId="0" animBg="1"/>
      <p:bldP spid="70677" grpId="0" animBg="1"/>
      <p:bldP spid="70678" grpId="0" animBg="1"/>
      <p:bldP spid="7067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0167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SELV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6985000" cy="22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Zdroje napětí:</a:t>
            </a:r>
          </a:p>
          <a:p>
            <a:pPr>
              <a:spcBef>
                <a:spcPct val="20000"/>
              </a:spcBef>
            </a:pPr>
            <a:r>
              <a:rPr lang="cs-CZ" altLang="cs-CZ" sz="2200" b="1" baseline="0">
                <a:solidFill>
                  <a:srgbClr val="000C18"/>
                </a:solidFill>
              </a:rPr>
              <a:t>1.	elektrochemický zdroj</a:t>
            </a:r>
          </a:p>
          <a:p>
            <a:r>
              <a:rPr lang="cs-CZ" altLang="cs-CZ" sz="2200" b="1" baseline="0">
                <a:solidFill>
                  <a:srgbClr val="000C18"/>
                </a:solidFill>
              </a:rPr>
              <a:t>2.	generátor poháněný neelektrickým zařízením</a:t>
            </a:r>
          </a:p>
          <a:p>
            <a:r>
              <a:rPr lang="cs-CZ" altLang="cs-CZ" sz="2200" b="1" baseline="0">
                <a:solidFill>
                  <a:srgbClr val="000C18"/>
                </a:solidFill>
              </a:rPr>
              <a:t>3.	bezpečností oddělovací transformátor</a:t>
            </a:r>
          </a:p>
          <a:p>
            <a:r>
              <a:rPr lang="cs-CZ" altLang="cs-CZ" sz="2200" b="1" baseline="0">
                <a:solidFill>
                  <a:srgbClr val="000C18"/>
                </a:solidFill>
              </a:rPr>
              <a:t>4.	generátor poháněny elektrickým zařízením</a:t>
            </a:r>
          </a:p>
          <a:p>
            <a:r>
              <a:rPr lang="cs-CZ" altLang="cs-CZ" sz="2200" b="1" baseline="0">
                <a:solidFill>
                  <a:srgbClr val="000C18"/>
                </a:solidFill>
              </a:rPr>
              <a:t>5.	elektronický zdroj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7950" y="3357563"/>
            <a:ext cx="8856663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Části obvodů SELV</a:t>
            </a: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 musí mít alespoň základní izolaci k ostatním obvodům SELV a PELV a k zemi. Od dalších obvodů  být spolehlivě odděleny alespoň na úrovni dvojité izolace.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07950" y="4652963"/>
            <a:ext cx="8856663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Vodiče obvodů SELV</a:t>
            </a:r>
            <a:r>
              <a:rPr lang="cs-CZ" altLang="cs-CZ" sz="2400" b="1" baseline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mají být prostorově odděleny od jiných obvodů. V případech, kdy to není splnitelné musí být příslušná opatření (viz obr.)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07950" y="5924550"/>
            <a:ext cx="8856663" cy="8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Zásuvky (zástrčky) obvodů SELV</a:t>
            </a:r>
            <a:r>
              <a:rPr lang="cs-CZ" altLang="cs-CZ" sz="2400" b="1" baseline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b="1" baseline="0">
                <a:solidFill>
                  <a:srgbClr val="000C18"/>
                </a:solidFill>
                <a:latin typeface="Arial" panose="020B0604020202020204" pitchFamily="34" charset="0"/>
              </a:rPr>
              <a:t>musí být nezáměnné a zásuvky nesmějí mít kontakt pro ochranný vodič.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44675"/>
            <a:ext cx="706437" cy="936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5940425" y="2420938"/>
            <a:ext cx="18002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Podmínky pro obvody SELV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878522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1.	Žádný vodič se nesmí záměrně spojit s ochranným vodičem, neživou částí nebo se zemí (nebezpečí zavlečení cizích napětí).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 smtClean="0">
                <a:solidFill>
                  <a:srgbClr val="000C18"/>
                </a:solidFill>
              </a:rPr>
              <a:t>2.</a:t>
            </a:r>
            <a:r>
              <a:rPr lang="cs-CZ" altLang="cs-CZ" sz="2400" b="1" baseline="0" dirty="0">
                <a:solidFill>
                  <a:srgbClr val="000C18"/>
                </a:solidFill>
              </a:rPr>
              <a:t>	Obvody SELV se nesmí používat ve spínacích obvodech, kde hrozí nežádoucí sepnutí (viz. dále). V těchto případech je vhodná ochrana PELV. 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 smtClean="0">
                <a:solidFill>
                  <a:srgbClr val="000C18"/>
                </a:solidFill>
              </a:rPr>
              <a:t>3.</a:t>
            </a:r>
            <a:r>
              <a:rPr lang="cs-CZ" altLang="cs-CZ" sz="2400" b="1" baseline="0" dirty="0">
                <a:solidFill>
                  <a:srgbClr val="000C18"/>
                </a:solidFill>
              </a:rPr>
              <a:t>	V některých případech může snížit kvalitu ochrany indukční nebo kapacitní vazba. </a:t>
            </a:r>
            <a:endParaRPr lang="cs-CZ" altLang="cs-CZ" sz="2400" baseline="0" dirty="0">
              <a:solidFill>
                <a:srgbClr val="000C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27952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Nebezpečí při použití obvodů SELV ve spínacích obvodech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9088"/>
            <a:ext cx="604837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50825" y="1835150"/>
            <a:ext cx="8713788" cy="49462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Spínání motoru prostřednictvím stykače s tlačítkem</a:t>
            </a:r>
            <a:r>
              <a:rPr lang="cs-CZ" altLang="cs-CZ" baseline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0825" y="2874963"/>
            <a:ext cx="360045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1. tlačítko není sepnuto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0825" y="3867150"/>
            <a:ext cx="2592388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2. v řídícím obvodu je dvojnásobný průrazu na zem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7129463" cy="971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 u="sng" baseline="0">
                <a:solidFill>
                  <a:srgbClr val="000000"/>
                </a:solidFill>
                <a:latin typeface="Arial" panose="020B0604020202020204" pitchFamily="34" charset="0"/>
              </a:rPr>
              <a:t>3. dojde k samovolnému zapnutí stroje – </a:t>
            </a:r>
            <a:r>
              <a:rPr lang="cs-CZ" altLang="cs-CZ" sz="2800" b="1" u="sng" baseline="0">
                <a:solidFill>
                  <a:srgbClr val="FF0000"/>
                </a:solidFill>
                <a:latin typeface="Arial" panose="020B0604020202020204" pitchFamily="34" charset="0"/>
              </a:rPr>
              <a:t>nebezpečí úrazu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3851275" y="3357563"/>
            <a:ext cx="144145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2843213" y="4365625"/>
            <a:ext cx="1728787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2843213" y="4365625"/>
            <a:ext cx="345757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4284663" y="4149725"/>
            <a:ext cx="3311525" cy="1150938"/>
          </a:xfrm>
          <a:custGeom>
            <a:avLst/>
            <a:gdLst>
              <a:gd name="T0" fmla="*/ 0 w 2086"/>
              <a:gd name="T1" fmla="*/ 136 h 725"/>
              <a:gd name="T2" fmla="*/ 226 w 2086"/>
              <a:gd name="T3" fmla="*/ 136 h 725"/>
              <a:gd name="T4" fmla="*/ 226 w 2086"/>
              <a:gd name="T5" fmla="*/ 725 h 725"/>
              <a:gd name="T6" fmla="*/ 1496 w 2086"/>
              <a:gd name="T7" fmla="*/ 725 h 725"/>
              <a:gd name="T8" fmla="*/ 1496 w 2086"/>
              <a:gd name="T9" fmla="*/ 136 h 725"/>
              <a:gd name="T10" fmla="*/ 1905 w 2086"/>
              <a:gd name="T11" fmla="*/ 136 h 725"/>
              <a:gd name="T12" fmla="*/ 2086 w 2086"/>
              <a:gd name="T13" fmla="*/ 0 h 725"/>
              <a:gd name="T14" fmla="*/ 2086 w 2086"/>
              <a:gd name="T15" fmla="*/ 317 h 725"/>
              <a:gd name="T16" fmla="*/ 0 w 2086"/>
              <a:gd name="T17" fmla="*/ 317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6" h="725">
                <a:moveTo>
                  <a:pt x="0" y="136"/>
                </a:moveTo>
                <a:lnTo>
                  <a:pt x="226" y="136"/>
                </a:lnTo>
                <a:lnTo>
                  <a:pt x="226" y="725"/>
                </a:lnTo>
                <a:lnTo>
                  <a:pt x="1496" y="725"/>
                </a:lnTo>
                <a:lnTo>
                  <a:pt x="1496" y="136"/>
                </a:lnTo>
                <a:lnTo>
                  <a:pt x="1905" y="136"/>
                </a:lnTo>
                <a:lnTo>
                  <a:pt x="2086" y="0"/>
                </a:lnTo>
                <a:lnTo>
                  <a:pt x="2086" y="317"/>
                </a:lnTo>
                <a:lnTo>
                  <a:pt x="0" y="317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H="1" flipV="1">
            <a:off x="7019925" y="4437063"/>
            <a:ext cx="360363" cy="1296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/>
      <p:bldP spid="73733" grpId="0" animBg="1"/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167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PELV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856662" cy="8477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Pro některé (spínací) účely je vhodné obvody s bezpečným napětím 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Arial" panose="020B0604020202020204" pitchFamily="34" charset="0"/>
              </a:rPr>
              <a:t>uzemnit</a:t>
            </a: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– vznikne obvod PELV</a:t>
            </a:r>
            <a:r>
              <a:rPr lang="cs-CZ" altLang="cs-CZ" baseline="0" dirty="0">
                <a:solidFill>
                  <a:srgbClr val="000C18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9388" y="2349500"/>
            <a:ext cx="8856662" cy="49462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Předcházející příklad – obvod je uzemněn</a:t>
            </a:r>
            <a:r>
              <a:rPr lang="cs-CZ" altLang="cs-CZ" baseline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63863"/>
            <a:ext cx="540067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79388" y="3141663"/>
            <a:ext cx="30241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obvod je uzemněn</a:t>
            </a:r>
          </a:p>
        </p:txBody>
      </p:sp>
      <p:sp>
        <p:nvSpPr>
          <p:cNvPr id="74759" name="Freeform 7"/>
          <p:cNvSpPr>
            <a:spLocks/>
          </p:cNvSpPr>
          <p:nvPr/>
        </p:nvSpPr>
        <p:spPr bwMode="auto">
          <a:xfrm>
            <a:off x="3203575" y="3644900"/>
            <a:ext cx="1081088" cy="1368425"/>
          </a:xfrm>
          <a:custGeom>
            <a:avLst/>
            <a:gdLst>
              <a:gd name="T0" fmla="*/ 0 w 681"/>
              <a:gd name="T1" fmla="*/ 0 h 862"/>
              <a:gd name="T2" fmla="*/ 408 w 681"/>
              <a:gd name="T3" fmla="*/ 862 h 862"/>
              <a:gd name="T4" fmla="*/ 681 w 681"/>
              <a:gd name="T5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1" h="862">
                <a:moveTo>
                  <a:pt x="0" y="0"/>
                </a:moveTo>
                <a:lnTo>
                  <a:pt x="408" y="862"/>
                </a:lnTo>
                <a:lnTo>
                  <a:pt x="681" y="86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4925" y="5084763"/>
            <a:ext cx="3744913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průraz v místě 1 - </a:t>
            </a:r>
            <a:r>
              <a:rPr lang="cs-CZ" altLang="cs-CZ" sz="2400" b="1" baseline="0">
                <a:solidFill>
                  <a:srgbClr val="FF0000"/>
                </a:solidFill>
                <a:latin typeface="Arial" panose="020B0604020202020204" pitchFamily="34" charset="0"/>
              </a:rPr>
              <a:t>zkrat</a:t>
            </a:r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>
            <a:off x="4427538" y="4149725"/>
            <a:ext cx="865187" cy="1150938"/>
          </a:xfrm>
          <a:custGeom>
            <a:avLst/>
            <a:gdLst>
              <a:gd name="T0" fmla="*/ 0 w 545"/>
              <a:gd name="T1" fmla="*/ 0 h 725"/>
              <a:gd name="T2" fmla="*/ 545 w 545"/>
              <a:gd name="T3" fmla="*/ 13 h 725"/>
              <a:gd name="T4" fmla="*/ 545 w 545"/>
              <a:gd name="T5" fmla="*/ 725 h 725"/>
              <a:gd name="T6" fmla="*/ 46 w 545"/>
              <a:gd name="T7" fmla="*/ 725 h 725"/>
              <a:gd name="T8" fmla="*/ 46 w 545"/>
              <a:gd name="T9" fmla="*/ 453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5" h="725">
                <a:moveTo>
                  <a:pt x="0" y="0"/>
                </a:moveTo>
                <a:lnTo>
                  <a:pt x="545" y="13"/>
                </a:lnTo>
                <a:lnTo>
                  <a:pt x="545" y="725"/>
                </a:lnTo>
                <a:lnTo>
                  <a:pt x="46" y="725"/>
                </a:lnTo>
                <a:lnTo>
                  <a:pt x="46" y="453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4925" y="5876925"/>
            <a:ext cx="3744913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průraz v místě 2 – </a:t>
            </a:r>
            <a:r>
              <a:rPr lang="cs-CZ" altLang="cs-CZ" sz="2400" b="1" baseline="0">
                <a:solidFill>
                  <a:srgbClr val="FF0000"/>
                </a:solidFill>
                <a:latin typeface="Arial" panose="020B0604020202020204" pitchFamily="34" charset="0"/>
              </a:rPr>
              <a:t>zkrat po sepnutí tlačítka</a:t>
            </a:r>
          </a:p>
        </p:txBody>
      </p:sp>
      <p:sp>
        <p:nvSpPr>
          <p:cNvPr id="74763" name="Freeform 11"/>
          <p:cNvSpPr>
            <a:spLocks/>
          </p:cNvSpPr>
          <p:nvPr/>
        </p:nvSpPr>
        <p:spPr bwMode="auto">
          <a:xfrm>
            <a:off x="3779838" y="5373688"/>
            <a:ext cx="1079500" cy="287337"/>
          </a:xfrm>
          <a:custGeom>
            <a:avLst/>
            <a:gdLst>
              <a:gd name="T0" fmla="*/ 0 w 680"/>
              <a:gd name="T1" fmla="*/ 90 h 181"/>
              <a:gd name="T2" fmla="*/ 408 w 680"/>
              <a:gd name="T3" fmla="*/ 181 h 181"/>
              <a:gd name="T4" fmla="*/ 680 w 680"/>
              <a:gd name="T5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81">
                <a:moveTo>
                  <a:pt x="0" y="90"/>
                </a:moveTo>
                <a:lnTo>
                  <a:pt x="408" y="181"/>
                </a:lnTo>
                <a:lnTo>
                  <a:pt x="68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4860925" y="5805488"/>
            <a:ext cx="4175125" cy="9112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6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Nedojde k samovolnému sepnutí !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3779838" y="5013325"/>
            <a:ext cx="252095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6" name="Freeform 14"/>
          <p:cNvSpPr>
            <a:spLocks/>
          </p:cNvSpPr>
          <p:nvPr/>
        </p:nvSpPr>
        <p:spPr bwMode="auto">
          <a:xfrm>
            <a:off x="4427538" y="4149725"/>
            <a:ext cx="2016125" cy="1150938"/>
          </a:xfrm>
          <a:custGeom>
            <a:avLst/>
            <a:gdLst>
              <a:gd name="T0" fmla="*/ 0 w 1270"/>
              <a:gd name="T1" fmla="*/ 0 h 725"/>
              <a:gd name="T2" fmla="*/ 1270 w 1270"/>
              <a:gd name="T3" fmla="*/ 0 h 725"/>
              <a:gd name="T4" fmla="*/ 1270 w 1270"/>
              <a:gd name="T5" fmla="*/ 725 h 725"/>
              <a:gd name="T6" fmla="*/ 46 w 1270"/>
              <a:gd name="T7" fmla="*/ 725 h 725"/>
              <a:gd name="T8" fmla="*/ 46 w 1270"/>
              <a:gd name="T9" fmla="*/ 499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0" h="725">
                <a:moveTo>
                  <a:pt x="0" y="0"/>
                </a:moveTo>
                <a:lnTo>
                  <a:pt x="1270" y="0"/>
                </a:lnTo>
                <a:lnTo>
                  <a:pt x="1270" y="725"/>
                </a:lnTo>
                <a:lnTo>
                  <a:pt x="46" y="725"/>
                </a:lnTo>
                <a:lnTo>
                  <a:pt x="46" y="499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5651500" y="3355975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folHlink"/>
          </a:solidFill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  <p:bldP spid="74758" grpId="0" animBg="1"/>
      <p:bldP spid="74759" grpId="0" animBg="1"/>
      <p:bldP spid="74760" grpId="0" animBg="1"/>
      <p:bldP spid="74761" grpId="0" animBg="1"/>
      <p:bldP spid="74761" grpId="1" animBg="1"/>
      <p:bldP spid="74762" grpId="0" animBg="1"/>
      <p:bldP spid="74763" grpId="0" animBg="1"/>
      <p:bldP spid="74763" grpId="1" animBg="1"/>
      <p:bldP spid="74764" grpId="0"/>
      <p:bldP spid="74765" grpId="0" animBg="1"/>
      <p:bldP spid="74766" grpId="0" animBg="1"/>
      <p:bldP spid="7476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Podmínky pro obvody PELV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8785225" cy="2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600" b="1" baseline="0" dirty="0">
                <a:solidFill>
                  <a:srgbClr val="000C18"/>
                </a:solidFill>
              </a:rPr>
              <a:t>1.	Základní podmínky na provedení obvodu jsou stejné (zdroj, rozvod, zásuvky a zástrčky, spotřebiče) . </a:t>
            </a:r>
            <a:r>
              <a:rPr lang="cs-CZ" altLang="cs-CZ" sz="2600" b="1" u="sng" baseline="0" dirty="0">
                <a:solidFill>
                  <a:srgbClr val="000C18"/>
                </a:solidFill>
              </a:rPr>
              <a:t>Rozdíl je pouze v uzemnění jednoho vodiče. </a:t>
            </a:r>
          </a:p>
          <a:p>
            <a:pPr>
              <a:spcBef>
                <a:spcPct val="50000"/>
              </a:spcBef>
            </a:pPr>
            <a:r>
              <a:rPr lang="cs-CZ" altLang="cs-CZ" sz="2600" b="1" baseline="0" dirty="0" smtClean="0">
                <a:solidFill>
                  <a:srgbClr val="000C18"/>
                </a:solidFill>
              </a:rPr>
              <a:t>2.</a:t>
            </a:r>
            <a:r>
              <a:rPr lang="cs-CZ" altLang="cs-CZ" sz="2600" b="1" baseline="0" dirty="0">
                <a:solidFill>
                  <a:srgbClr val="000C18"/>
                </a:solidFill>
              </a:rPr>
              <a:t>	Neživé části musí být pospojovány.</a:t>
            </a:r>
            <a:r>
              <a:rPr lang="cs-CZ" altLang="cs-CZ" sz="2400" b="1" baseline="0" dirty="0">
                <a:solidFill>
                  <a:srgbClr val="000C18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93662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Automatické odpojení od zdroje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79388" y="1340768"/>
            <a:ext cx="8785225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u="sng" baseline="0" dirty="0">
                <a:solidFill>
                  <a:srgbClr val="000C18"/>
                </a:solidFill>
                <a:latin typeface="+mj-lt"/>
              </a:rPr>
              <a:t>Pro spolehlivost ochrany se vychází ze tří základních požadavků: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1.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Rozdíly elektrických potenciálů, které lze překlenout dotykem, musí být co nejmenší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 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– dosáhneme ochranným pospojováním.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2.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Zasažení organismu elektrickým proudem musí trvat co nejkratší dobu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 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– dosáhneme rychlým vypnutím vadné části zařízení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latin typeface="+mj-lt"/>
              </a:rPr>
              <a:t>3.	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+mj-lt"/>
              </a:rPr>
              <a:t>Zasažení svalů nesmí vyvolat svalovou křeč 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	</a:t>
            </a:r>
            <a:r>
              <a:rPr lang="cs-CZ" altLang="cs-CZ" sz="2200" b="1" baseline="0" dirty="0">
                <a:solidFill>
                  <a:srgbClr val="000C18"/>
                </a:solidFill>
                <a:latin typeface="+mj-lt"/>
              </a:rPr>
              <a:t>– dosáhneme rychlým vypnutím vadné části zařízení.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FELV </a:t>
            </a:r>
            <a:r>
              <a:rPr lang="cs-CZ" altLang="cs-CZ" sz="32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(malé funkční napětí)</a:t>
            </a:r>
            <a:endParaRPr lang="cs-CZ" altLang="cs-CZ" sz="32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387" y="1412776"/>
            <a:ext cx="8785225" cy="44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V obvodech s malým napětí, kde </a:t>
            </a:r>
            <a:r>
              <a:rPr lang="cs-CZ" altLang="cs-CZ" sz="2000" b="1" baseline="0" smtClean="0">
                <a:solidFill>
                  <a:srgbClr val="000C18"/>
                </a:solidFill>
              </a:rPr>
              <a:t>nelze splnit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podmínky ochrany SELV nebo PELV se zřizují obvody FELV.</a:t>
            </a:r>
          </a:p>
          <a:p>
            <a:pPr marL="0" indent="0">
              <a:spcBef>
                <a:spcPct val="500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Požadavky na základní ochranu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:</a:t>
            </a:r>
          </a:p>
          <a:p>
            <a:pPr marL="268288" indent="-268288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základní izolace</a:t>
            </a:r>
          </a:p>
          <a:p>
            <a:pPr marL="268288" indent="-268288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přepážky nebo kryty</a:t>
            </a:r>
          </a:p>
          <a:p>
            <a:pPr marL="268288" indent="-268288">
              <a:spcBef>
                <a:spcPts val="6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Požadavky na ochranu při poruše</a:t>
            </a:r>
          </a:p>
          <a:p>
            <a:pPr marL="268288" indent="-268288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neživé části musí být spojeny s ochranným vodičem soustavy, která je chráněna automatickým odpojením od zdroje</a:t>
            </a:r>
          </a:p>
          <a:p>
            <a:pPr marL="268288" indent="-268288">
              <a:spcBef>
                <a:spcPts val="6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Zdroje</a:t>
            </a:r>
          </a:p>
          <a:p>
            <a:pPr marL="268288" indent="-268288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transformátor</a:t>
            </a:r>
          </a:p>
          <a:p>
            <a:pPr marL="268288" indent="-268288">
              <a:spcBef>
                <a:spcPts val="6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Zásuvková spojení</a:t>
            </a:r>
          </a:p>
          <a:p>
            <a:pPr marL="268288" indent="-268288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zásuvky a zástrčky musí být nezáměnné</a:t>
            </a:r>
          </a:p>
          <a:p>
            <a:pPr marL="268288" indent="-268288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musí obsahovat ochranný kontakt    </a:t>
            </a:r>
            <a:endParaRPr lang="cs-CZ" altLang="cs-CZ" sz="2000" b="1" baseline="0" dirty="0">
              <a:solidFill>
                <a:srgbClr val="000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Závěrečný přehled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785225" cy="415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9263" indent="-449263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</a:rPr>
              <a:t>Pořadí ochran neživých částí, kterých se musíme dotýkat, podle účinnosti 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1.	ochrana malým bezpečným napětí SELV (PELV)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2.	ochrana dvojitou nebo zesílenou izolací – nechrání při mechanickém poškození a v mokru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3.	ochrana elektrickým oddělením – optimální pouze pro jeden spotřebič		</a:t>
            </a:r>
          </a:p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4.	ochrana samočinným odpojením s použitím doplňkové ochrany proudovým chráničem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987"/>
            <a:ext cx="8785225" cy="720725"/>
          </a:xfrm>
        </p:spPr>
        <p:txBody>
          <a:bodyPr/>
          <a:lstStyle/>
          <a:p>
            <a:pPr algn="ctr"/>
            <a:r>
              <a:rPr lang="cs-CZ" altLang="cs-CZ" sz="32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Možnosti práce pod napětím pomocí izolace</a:t>
            </a:r>
            <a:endParaRPr lang="cs-CZ" altLang="cs-CZ" sz="32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388" y="764704"/>
            <a:ext cx="8785225" cy="20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 ochrany</a:t>
            </a:r>
          </a:p>
          <a:p>
            <a:pPr algn="l">
              <a:spcBef>
                <a:spcPct val="50000"/>
              </a:spcBef>
            </a:pPr>
            <a:r>
              <a:rPr lang="cs-CZ" altLang="cs-CZ" sz="2400" b="1" dirty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spočívá v použití ochranných a pracovních pomůcek, které zabrání úrazu elektrickým proudem. </a:t>
            </a:r>
            <a:endParaRPr lang="cs-CZ" altLang="cs-CZ" sz="2400" b="1" dirty="0" smtClean="0">
              <a:solidFill>
                <a:srgbClr val="000C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l">
              <a:spcBef>
                <a:spcPts val="0"/>
              </a:spcBef>
            </a:pPr>
            <a:r>
              <a:rPr lang="cs-CZ" altLang="cs-CZ" sz="2400" b="1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	pracovník používá izolované nástroje (nářadí, zkoušečky, …)</a:t>
            </a:r>
          </a:p>
          <a:p>
            <a:pPr marL="361950" indent="-361950" algn="l">
              <a:spcBef>
                <a:spcPts val="0"/>
              </a:spcBef>
            </a:pPr>
            <a:r>
              <a:rPr lang="cs-CZ" altLang="cs-CZ" sz="2400" b="1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	pracovník je odizolovaný od země a přímo se dotýká jednoho potenciálu (plošiny, …)</a:t>
            </a:r>
          </a:p>
          <a:p>
            <a:pPr algn="l">
              <a:spcBef>
                <a:spcPts val="1200"/>
              </a:spcBef>
            </a:pPr>
            <a:r>
              <a:rPr lang="cs-CZ" altLang="cs-CZ" sz="2400" b="1" i="1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ČR se pracuje pod napětím v soustavě </a:t>
            </a:r>
            <a:r>
              <a:rPr lang="cs-CZ" altLang="cs-CZ" sz="2400" b="1" i="1" dirty="0" err="1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2400" b="1" i="1" dirty="0" smtClean="0">
                <a:solidFill>
                  <a:srgbClr val="000C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(běžná praxe elektrikářů po zaškolení) a na napětí vn (specializované čety v rámci distribučních firem).</a:t>
            </a:r>
            <a:endParaRPr lang="cs-CZ" altLang="cs-CZ" sz="2400" b="1" i="1" dirty="0">
              <a:solidFill>
                <a:srgbClr val="000C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9388" y="2976768"/>
            <a:ext cx="8785225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C18"/>
                </a:solidFill>
                <a:cs typeface="Arial" panose="020B0604020202020204" pitchFamily="34" charset="0"/>
              </a:rPr>
              <a:t>Podmínka ochrany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C18"/>
                </a:solidFill>
                <a:cs typeface="Arial" panose="020B0604020202020204" pitchFamily="34" charset="0"/>
              </a:rPr>
              <a:t>Použití ochrany vyžaduje základní elektrotechnické vzdělání </a:t>
            </a:r>
            <a:r>
              <a:rPr lang="cs-CZ" altLang="cs-CZ" sz="2400" b="1" dirty="0">
                <a:solidFill>
                  <a:srgbClr val="000C18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používání doplňkové izolace je dovoleno pracovníkům znalým</a:t>
            </a:r>
            <a:endParaRPr lang="cs-CZ" altLang="cs-CZ" sz="2400" b="1" dirty="0">
              <a:solidFill>
                <a:srgbClr val="000C18"/>
              </a:solidFill>
              <a:cs typeface="Arial" panose="020B0604020202020204" pitchFamily="34" charset="0"/>
            </a:endParaRPr>
          </a:p>
        </p:txBody>
      </p: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539750" y="4005263"/>
            <a:ext cx="8064500" cy="2695575"/>
            <a:chOff x="340" y="2523"/>
            <a:chExt cx="5080" cy="1698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23"/>
              <a:ext cx="5080" cy="1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7" name="Freeform 7"/>
            <p:cNvSpPr>
              <a:spLocks/>
            </p:cNvSpPr>
            <p:nvPr/>
          </p:nvSpPr>
          <p:spPr bwMode="auto">
            <a:xfrm>
              <a:off x="1156" y="2568"/>
              <a:ext cx="136" cy="317"/>
            </a:xfrm>
            <a:custGeom>
              <a:avLst/>
              <a:gdLst>
                <a:gd name="T0" fmla="*/ 45 w 136"/>
                <a:gd name="T1" fmla="*/ 0 h 317"/>
                <a:gd name="T2" fmla="*/ 0 w 136"/>
                <a:gd name="T3" fmla="*/ 181 h 317"/>
                <a:gd name="T4" fmla="*/ 136 w 136"/>
                <a:gd name="T5" fmla="*/ 136 h 317"/>
                <a:gd name="T6" fmla="*/ 90 w 136"/>
                <a:gd name="T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17">
                  <a:moveTo>
                    <a:pt x="45" y="0"/>
                  </a:moveTo>
                  <a:lnTo>
                    <a:pt x="0" y="181"/>
                  </a:lnTo>
                  <a:lnTo>
                    <a:pt x="136" y="136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3969" y="2568"/>
              <a:ext cx="136" cy="317"/>
            </a:xfrm>
            <a:custGeom>
              <a:avLst/>
              <a:gdLst>
                <a:gd name="T0" fmla="*/ 45 w 136"/>
                <a:gd name="T1" fmla="*/ 0 h 317"/>
                <a:gd name="T2" fmla="*/ 0 w 136"/>
                <a:gd name="T3" fmla="*/ 181 h 317"/>
                <a:gd name="T4" fmla="*/ 136 w 136"/>
                <a:gd name="T5" fmla="*/ 136 h 317"/>
                <a:gd name="T6" fmla="*/ 90 w 136"/>
                <a:gd name="T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17">
                  <a:moveTo>
                    <a:pt x="45" y="0"/>
                  </a:moveTo>
                  <a:lnTo>
                    <a:pt x="0" y="181"/>
                  </a:lnTo>
                  <a:lnTo>
                    <a:pt x="136" y="136"/>
                  </a:lnTo>
                  <a:lnTo>
                    <a:pt x="90" y="317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rot="1504048">
              <a:off x="1429" y="3113"/>
              <a:ext cx="408" cy="13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195" y="3838"/>
              <a:ext cx="862" cy="13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566" y="3385"/>
              <a:ext cx="40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3379" y="3974"/>
              <a:ext cx="40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6832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Zdroj:</a:t>
            </a:r>
            <a:r>
              <a:rPr lang="cs-CZ" altLang="cs-CZ" sz="48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aseline="0" dirty="0">
                <a:solidFill>
                  <a:srgbClr val="000C18"/>
                </a:solidFill>
              </a:rPr>
              <a:t>ČSN 33 2000-4-41 edice 2</a:t>
            </a:r>
          </a:p>
          <a:p>
            <a:r>
              <a:rPr lang="cs-CZ" altLang="cs-CZ" baseline="0" dirty="0">
                <a:solidFill>
                  <a:srgbClr val="000C18"/>
                </a:solidFill>
              </a:rPr>
              <a:t>Michal Kříž	Příručka pro zkoušky elektrotechniků</a:t>
            </a:r>
          </a:p>
          <a:p>
            <a:r>
              <a:rPr lang="cs-CZ" altLang="cs-CZ" baseline="0" dirty="0">
                <a:solidFill>
                  <a:srgbClr val="000C18"/>
                </a:solidFill>
              </a:rPr>
              <a:t>Václav </a:t>
            </a:r>
            <a:r>
              <a:rPr lang="cs-CZ" altLang="cs-CZ" baseline="0" dirty="0" err="1">
                <a:solidFill>
                  <a:srgbClr val="000C18"/>
                </a:solidFill>
              </a:rPr>
              <a:t>Honys</a:t>
            </a:r>
            <a:r>
              <a:rPr lang="cs-CZ" altLang="cs-CZ" baseline="0" dirty="0">
                <a:solidFill>
                  <a:srgbClr val="000C18"/>
                </a:solidFill>
              </a:rPr>
              <a:t>	Ochrana před úrazem elektřinou</a:t>
            </a:r>
          </a:p>
          <a:p>
            <a:r>
              <a:rPr lang="cs-CZ" altLang="cs-CZ" baseline="0" dirty="0">
                <a:solidFill>
                  <a:srgbClr val="000C18"/>
                </a:solidFill>
              </a:rPr>
              <a:t>PŠIS	Stručný výtah z normy ČSN 33 2000-4-41 </a:t>
            </a:r>
            <a:r>
              <a:rPr lang="cs-CZ" altLang="cs-CZ" baseline="0">
                <a:solidFill>
                  <a:srgbClr val="000C18"/>
                </a:solidFill>
              </a:rPr>
              <a:t>edice </a:t>
            </a:r>
            <a:r>
              <a:rPr lang="cs-CZ" altLang="cs-CZ" baseline="0" smtClean="0">
                <a:solidFill>
                  <a:srgbClr val="000C18"/>
                </a:solidFill>
              </a:rPr>
              <a:t>3</a:t>
            </a:r>
            <a:endParaRPr lang="cs-CZ" altLang="cs-CZ" baseline="0" dirty="0" smtClean="0">
              <a:solidFill>
                <a:srgbClr val="000C18"/>
              </a:solidFill>
            </a:endParaRPr>
          </a:p>
          <a:p>
            <a:r>
              <a:rPr lang="cs-CZ" altLang="cs-CZ" baseline="0" dirty="0" smtClean="0">
                <a:solidFill>
                  <a:srgbClr val="000C18"/>
                </a:solidFill>
              </a:rPr>
              <a:t>Michal Kříž	Pospojování	</a:t>
            </a:r>
            <a:endParaRPr lang="cs-CZ" altLang="cs-CZ" baseline="0" dirty="0">
              <a:solidFill>
                <a:srgbClr val="000C18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aseline="0">
                <a:solidFill>
                  <a:srgbClr val="000C18"/>
                </a:solidFill>
              </a:rPr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5113"/>
            <a:ext cx="6192837" cy="787400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Význam pospojování</a:t>
            </a: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611188" y="3141663"/>
            <a:ext cx="7921625" cy="3095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444" name="Group 36"/>
          <p:cNvGrpSpPr>
            <a:grpSpLocks/>
          </p:cNvGrpSpPr>
          <p:nvPr/>
        </p:nvGrpSpPr>
        <p:grpSpPr bwMode="auto">
          <a:xfrm>
            <a:off x="611188" y="908050"/>
            <a:ext cx="8226425" cy="5329238"/>
            <a:chOff x="287" y="572"/>
            <a:chExt cx="5182" cy="3357"/>
          </a:xfrm>
        </p:grpSpPr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287" y="3929"/>
              <a:ext cx="4997" cy="0"/>
            </a:xfrm>
            <a:prstGeom prst="line">
              <a:avLst/>
            </a:prstGeom>
            <a:noFill/>
            <a:ln w="9525">
              <a:solidFill>
                <a:srgbClr val="000C18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C18"/>
                </a:solidFill>
              </a:endParaRP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flipV="1">
              <a:off x="5284" y="618"/>
              <a:ext cx="0" cy="3311"/>
            </a:xfrm>
            <a:prstGeom prst="line">
              <a:avLst/>
            </a:prstGeom>
            <a:noFill/>
            <a:ln w="9525">
              <a:solidFill>
                <a:srgbClr val="000C18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rgbClr val="000C18"/>
                </a:solidFill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5284" y="572"/>
              <a:ext cx="18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aseline="0">
                  <a:solidFill>
                    <a:srgbClr val="000C18"/>
                  </a:solidFill>
                </a:rPr>
                <a:t>U</a:t>
              </a:r>
            </a:p>
          </p:txBody>
        </p:sp>
      </p:grp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8316913" y="3141663"/>
            <a:ext cx="514350" cy="0"/>
          </a:xfrm>
          <a:prstGeom prst="line">
            <a:avLst/>
          </a:prstGeom>
          <a:noFill/>
          <a:ln w="9525">
            <a:solidFill>
              <a:srgbClr val="000C18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8532813" y="2708275"/>
            <a:ext cx="4683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 dirty="0">
                <a:solidFill>
                  <a:srgbClr val="000C18"/>
                </a:solidFill>
              </a:rPr>
              <a:t>U</a:t>
            </a:r>
            <a:r>
              <a:rPr lang="cs-CZ" altLang="cs-CZ" dirty="0">
                <a:solidFill>
                  <a:srgbClr val="000C18"/>
                </a:solidFill>
              </a:rPr>
              <a:t>0</a:t>
            </a:r>
            <a:endParaRPr lang="cs-CZ" altLang="cs-CZ" baseline="0" dirty="0">
              <a:solidFill>
                <a:srgbClr val="000C18"/>
              </a:solidFill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8459788" y="5961063"/>
            <a:ext cx="3857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 dirty="0">
                <a:solidFill>
                  <a:srgbClr val="000C18"/>
                </a:solidFill>
              </a:rPr>
              <a:t>0</a:t>
            </a:r>
          </a:p>
        </p:txBody>
      </p:sp>
      <p:sp>
        <p:nvSpPr>
          <p:cNvPr id="17464" name="Freeform 56"/>
          <p:cNvSpPr>
            <a:spLocks/>
          </p:cNvSpPr>
          <p:nvPr/>
        </p:nvSpPr>
        <p:spPr bwMode="auto">
          <a:xfrm>
            <a:off x="1547813" y="1292225"/>
            <a:ext cx="6911975" cy="1704975"/>
          </a:xfrm>
          <a:custGeom>
            <a:avLst/>
            <a:gdLst>
              <a:gd name="T0" fmla="*/ 4354 w 4354"/>
              <a:gd name="T1" fmla="*/ 1074 h 1074"/>
              <a:gd name="T2" fmla="*/ 3447 w 4354"/>
              <a:gd name="T3" fmla="*/ 121 h 1074"/>
              <a:gd name="T4" fmla="*/ 0 w 4354"/>
              <a:gd name="T5" fmla="*/ 348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54" h="1074">
                <a:moveTo>
                  <a:pt x="4354" y="1074"/>
                </a:moveTo>
                <a:cubicBezTo>
                  <a:pt x="4263" y="658"/>
                  <a:pt x="4173" y="242"/>
                  <a:pt x="3447" y="121"/>
                </a:cubicBezTo>
                <a:cubicBezTo>
                  <a:pt x="2721" y="0"/>
                  <a:pt x="1360" y="174"/>
                  <a:pt x="0" y="348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6" name="Freeform 58"/>
          <p:cNvSpPr>
            <a:spLocks/>
          </p:cNvSpPr>
          <p:nvPr/>
        </p:nvSpPr>
        <p:spPr bwMode="auto">
          <a:xfrm>
            <a:off x="3419475" y="3068638"/>
            <a:ext cx="358775" cy="431800"/>
          </a:xfrm>
          <a:custGeom>
            <a:avLst/>
            <a:gdLst>
              <a:gd name="T0" fmla="*/ 226 w 226"/>
              <a:gd name="T1" fmla="*/ 0 h 272"/>
              <a:gd name="T2" fmla="*/ 45 w 226"/>
              <a:gd name="T3" fmla="*/ 136 h 272"/>
              <a:gd name="T4" fmla="*/ 136 w 226"/>
              <a:gd name="T5" fmla="*/ 136 h 272"/>
              <a:gd name="T6" fmla="*/ 0 w 226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272">
                <a:moveTo>
                  <a:pt x="226" y="0"/>
                </a:moveTo>
                <a:lnTo>
                  <a:pt x="45" y="136"/>
                </a:lnTo>
                <a:lnTo>
                  <a:pt x="136" y="136"/>
                </a:lnTo>
                <a:lnTo>
                  <a:pt x="0" y="27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>
            <a:off x="4932363" y="4581525"/>
            <a:ext cx="3671887" cy="0"/>
          </a:xfrm>
          <a:prstGeom prst="line">
            <a:avLst/>
          </a:prstGeom>
          <a:noFill/>
          <a:ln w="9525">
            <a:solidFill>
              <a:srgbClr val="000C18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7631113" y="4221163"/>
            <a:ext cx="8286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>
                <a:solidFill>
                  <a:srgbClr val="000C18"/>
                </a:solidFill>
              </a:rPr>
              <a:t>U</a:t>
            </a:r>
            <a:r>
              <a:rPr lang="cs-CZ" altLang="cs-CZ">
                <a:solidFill>
                  <a:srgbClr val="000C18"/>
                </a:solidFill>
              </a:rPr>
              <a:t>0</a:t>
            </a:r>
            <a:r>
              <a:rPr lang="cs-CZ" altLang="cs-CZ" baseline="0">
                <a:solidFill>
                  <a:srgbClr val="000C18"/>
                </a:solidFill>
              </a:rPr>
              <a:t>/2</a:t>
            </a:r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 flipH="1">
            <a:off x="2627313" y="5445125"/>
            <a:ext cx="5976937" cy="0"/>
          </a:xfrm>
          <a:prstGeom prst="line">
            <a:avLst/>
          </a:prstGeom>
          <a:noFill/>
          <a:ln w="9525">
            <a:solidFill>
              <a:srgbClr val="000C18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81" name="Text Box 73"/>
          <p:cNvSpPr txBox="1">
            <a:spLocks noChangeArrowheads="1"/>
          </p:cNvSpPr>
          <p:nvPr/>
        </p:nvSpPr>
        <p:spPr bwMode="auto">
          <a:xfrm>
            <a:off x="7667625" y="5013325"/>
            <a:ext cx="828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 dirty="0">
                <a:solidFill>
                  <a:srgbClr val="000C18"/>
                </a:solidFill>
              </a:rPr>
              <a:t>U</a:t>
            </a:r>
            <a:r>
              <a:rPr lang="cs-CZ" altLang="cs-CZ" dirty="0">
                <a:solidFill>
                  <a:srgbClr val="000C18"/>
                </a:solidFill>
              </a:rPr>
              <a:t>0</a:t>
            </a:r>
            <a:r>
              <a:rPr lang="cs-CZ" altLang="cs-CZ" baseline="0" dirty="0">
                <a:solidFill>
                  <a:srgbClr val="000C18"/>
                </a:solidFill>
              </a:rPr>
              <a:t>/4</a:t>
            </a:r>
          </a:p>
        </p:txBody>
      </p: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7019925" y="4652963"/>
            <a:ext cx="0" cy="1512887"/>
          </a:xfrm>
          <a:prstGeom prst="line">
            <a:avLst/>
          </a:prstGeom>
          <a:noFill/>
          <a:ln w="9525">
            <a:solidFill>
              <a:srgbClr val="000C18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5902325" y="4881563"/>
            <a:ext cx="11906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>
                <a:solidFill>
                  <a:srgbClr val="000C18"/>
                </a:solidFill>
              </a:rPr>
              <a:t>U</a:t>
            </a:r>
            <a:r>
              <a:rPr lang="cs-CZ" altLang="cs-CZ">
                <a:solidFill>
                  <a:srgbClr val="000C18"/>
                </a:solidFill>
              </a:rPr>
              <a:t>d</a:t>
            </a:r>
            <a:r>
              <a:rPr lang="cs-CZ" altLang="cs-CZ" baseline="0">
                <a:solidFill>
                  <a:srgbClr val="000C18"/>
                </a:solidFill>
              </a:rPr>
              <a:t>=U</a:t>
            </a:r>
            <a:r>
              <a:rPr lang="cs-CZ" altLang="cs-CZ">
                <a:solidFill>
                  <a:srgbClr val="000C18"/>
                </a:solidFill>
              </a:rPr>
              <a:t>0</a:t>
            </a:r>
            <a:r>
              <a:rPr lang="cs-CZ" altLang="cs-CZ" baseline="0">
                <a:solidFill>
                  <a:srgbClr val="000C18"/>
                </a:solidFill>
              </a:rPr>
              <a:t>/2</a:t>
            </a: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4676775" y="4868863"/>
            <a:ext cx="11906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aseline="0">
                <a:solidFill>
                  <a:srgbClr val="000C18"/>
                </a:solidFill>
              </a:rPr>
              <a:t>U</a:t>
            </a:r>
            <a:r>
              <a:rPr lang="cs-CZ" altLang="cs-CZ">
                <a:solidFill>
                  <a:srgbClr val="000C18"/>
                </a:solidFill>
              </a:rPr>
              <a:t>d</a:t>
            </a:r>
            <a:r>
              <a:rPr lang="cs-CZ" altLang="cs-CZ" baseline="0">
                <a:solidFill>
                  <a:srgbClr val="000C18"/>
                </a:solidFill>
              </a:rPr>
              <a:t>=U</a:t>
            </a:r>
            <a:r>
              <a:rPr lang="cs-CZ" altLang="cs-CZ">
                <a:solidFill>
                  <a:srgbClr val="000C18"/>
                </a:solidFill>
              </a:rPr>
              <a:t>0</a:t>
            </a:r>
            <a:r>
              <a:rPr lang="cs-CZ" altLang="cs-CZ" baseline="0">
                <a:solidFill>
                  <a:srgbClr val="000C18"/>
                </a:solidFill>
              </a:rPr>
              <a:t>/4</a:t>
            </a:r>
          </a:p>
        </p:txBody>
      </p:sp>
      <p:sp>
        <p:nvSpPr>
          <p:cNvPr id="17486" name="Line 78"/>
          <p:cNvSpPr>
            <a:spLocks noChangeShapeType="1"/>
          </p:cNvSpPr>
          <p:nvPr/>
        </p:nvSpPr>
        <p:spPr bwMode="auto">
          <a:xfrm>
            <a:off x="5795963" y="4652963"/>
            <a:ext cx="0" cy="719137"/>
          </a:xfrm>
          <a:prstGeom prst="line">
            <a:avLst/>
          </a:prstGeom>
          <a:noFill/>
          <a:ln w="9525">
            <a:solidFill>
              <a:srgbClr val="000C18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99" name="Freeform 91"/>
          <p:cNvSpPr>
            <a:spLocks/>
          </p:cNvSpPr>
          <p:nvPr/>
        </p:nvSpPr>
        <p:spPr bwMode="auto">
          <a:xfrm>
            <a:off x="3563938" y="2962275"/>
            <a:ext cx="1295400" cy="1546225"/>
          </a:xfrm>
          <a:custGeom>
            <a:avLst/>
            <a:gdLst>
              <a:gd name="T0" fmla="*/ 816 w 816"/>
              <a:gd name="T1" fmla="*/ 974 h 974"/>
              <a:gd name="T2" fmla="*/ 635 w 816"/>
              <a:gd name="T3" fmla="*/ 113 h 974"/>
              <a:gd name="T4" fmla="*/ 0 w 816"/>
              <a:gd name="T5" fmla="*/ 294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974">
                <a:moveTo>
                  <a:pt x="816" y="974"/>
                </a:moveTo>
                <a:cubicBezTo>
                  <a:pt x="793" y="600"/>
                  <a:pt x="771" y="226"/>
                  <a:pt x="635" y="113"/>
                </a:cubicBezTo>
                <a:cubicBezTo>
                  <a:pt x="499" y="0"/>
                  <a:pt x="249" y="147"/>
                  <a:pt x="0" y="29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500" name="Freeform 92"/>
          <p:cNvSpPr>
            <a:spLocks/>
          </p:cNvSpPr>
          <p:nvPr/>
        </p:nvSpPr>
        <p:spPr bwMode="auto">
          <a:xfrm>
            <a:off x="2159000" y="4941888"/>
            <a:ext cx="396875" cy="431800"/>
          </a:xfrm>
          <a:custGeom>
            <a:avLst/>
            <a:gdLst>
              <a:gd name="T0" fmla="*/ 250 w 250"/>
              <a:gd name="T1" fmla="*/ 272 h 272"/>
              <a:gd name="T2" fmla="*/ 23 w 250"/>
              <a:gd name="T3" fmla="*/ 181 h 272"/>
              <a:gd name="T4" fmla="*/ 114 w 250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" h="272">
                <a:moveTo>
                  <a:pt x="250" y="272"/>
                </a:moveTo>
                <a:cubicBezTo>
                  <a:pt x="148" y="249"/>
                  <a:pt x="46" y="226"/>
                  <a:pt x="23" y="181"/>
                </a:cubicBezTo>
                <a:cubicBezTo>
                  <a:pt x="0" y="136"/>
                  <a:pt x="57" y="68"/>
                  <a:pt x="114" y="0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504" name="Freeform 96"/>
          <p:cNvSpPr>
            <a:spLocks/>
          </p:cNvSpPr>
          <p:nvPr/>
        </p:nvSpPr>
        <p:spPr bwMode="auto">
          <a:xfrm>
            <a:off x="142875" y="5734050"/>
            <a:ext cx="396875" cy="503238"/>
          </a:xfrm>
          <a:custGeom>
            <a:avLst/>
            <a:gdLst>
              <a:gd name="T0" fmla="*/ 250 w 250"/>
              <a:gd name="T1" fmla="*/ 317 h 317"/>
              <a:gd name="T2" fmla="*/ 23 w 250"/>
              <a:gd name="T3" fmla="*/ 226 h 317"/>
              <a:gd name="T4" fmla="*/ 114 w 250"/>
              <a:gd name="T5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" h="317">
                <a:moveTo>
                  <a:pt x="250" y="317"/>
                </a:moveTo>
                <a:cubicBezTo>
                  <a:pt x="148" y="298"/>
                  <a:pt x="46" y="279"/>
                  <a:pt x="23" y="226"/>
                </a:cubicBezTo>
                <a:cubicBezTo>
                  <a:pt x="0" y="173"/>
                  <a:pt x="57" y="86"/>
                  <a:pt x="114" y="0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276225" y="1785938"/>
            <a:ext cx="5735638" cy="3875087"/>
            <a:chOff x="276225" y="1785938"/>
            <a:chExt cx="5735638" cy="3875087"/>
          </a:xfrm>
        </p:grpSpPr>
        <p:sp>
          <p:nvSpPr>
            <p:cNvPr id="17495" name="Oval 87"/>
            <p:cNvSpPr>
              <a:spLocks noChangeArrowheads="1"/>
            </p:cNvSpPr>
            <p:nvPr/>
          </p:nvSpPr>
          <p:spPr bwMode="auto">
            <a:xfrm>
              <a:off x="4356100" y="3429000"/>
              <a:ext cx="144463" cy="144462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276225" y="1785938"/>
              <a:ext cx="5735638" cy="3875087"/>
              <a:chOff x="276225" y="1785938"/>
              <a:chExt cx="5735638" cy="3875087"/>
            </a:xfrm>
          </p:grpSpPr>
          <p:sp>
            <p:nvSpPr>
              <p:cNvPr id="17477" name="Oval 69"/>
              <p:cNvSpPr>
                <a:spLocks noChangeArrowheads="1"/>
              </p:cNvSpPr>
              <p:nvPr/>
            </p:nvSpPr>
            <p:spPr bwMode="auto">
              <a:xfrm>
                <a:off x="2339975" y="2349500"/>
                <a:ext cx="144463" cy="144462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94" name="Line 86"/>
              <p:cNvSpPr>
                <a:spLocks noChangeShapeType="1"/>
              </p:cNvSpPr>
              <p:nvPr/>
            </p:nvSpPr>
            <p:spPr bwMode="auto">
              <a:xfrm>
                <a:off x="4427538" y="2852738"/>
                <a:ext cx="0" cy="647700"/>
              </a:xfrm>
              <a:prstGeom prst="line">
                <a:avLst/>
              </a:prstGeom>
              <a:noFill/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6" name="Line 48"/>
              <p:cNvSpPr>
                <a:spLocks noChangeShapeType="1"/>
              </p:cNvSpPr>
              <p:nvPr/>
            </p:nvSpPr>
            <p:spPr bwMode="auto">
              <a:xfrm flipV="1">
                <a:off x="3797300" y="2060575"/>
                <a:ext cx="36513" cy="1655762"/>
              </a:xfrm>
              <a:prstGeom prst="line">
                <a:avLst/>
              </a:prstGeom>
              <a:noFill/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" name="Obdélník 1"/>
              <p:cNvSpPr/>
              <p:nvPr/>
            </p:nvSpPr>
            <p:spPr bwMode="auto">
              <a:xfrm>
                <a:off x="1681163" y="3703934"/>
                <a:ext cx="824132" cy="1165226"/>
              </a:xfrm>
              <a:prstGeom prst="rect">
                <a:avLst/>
              </a:prstGeom>
              <a:solidFill>
                <a:srgbClr val="FFFF99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800" b="1" i="0" u="none" strike="noStrike" cap="none" normalizeH="0" baseline="-25000" dirty="0" smtClean="0">
                    <a:ln>
                      <a:noFill/>
                    </a:ln>
                    <a:solidFill>
                      <a:srgbClr val="000C18"/>
                    </a:solidFill>
                    <a:effectLst/>
                    <a:latin typeface="Verdana" panose="020B0604030504040204" pitchFamily="34" charset="0"/>
                  </a:rPr>
                  <a:t>kovové topení</a:t>
                </a:r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527050" y="2422525"/>
                <a:ext cx="5124450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auto">
              <a:xfrm>
                <a:off x="4102100" y="2349500"/>
                <a:ext cx="144463" cy="144462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7417" name="Group 9"/>
              <p:cNvGrpSpPr>
                <a:grpSpLocks/>
              </p:cNvGrpSpPr>
              <p:nvPr/>
            </p:nvGrpSpPr>
            <p:grpSpPr bwMode="auto">
              <a:xfrm>
                <a:off x="457200" y="1844675"/>
                <a:ext cx="935038" cy="144462"/>
                <a:chOff x="431" y="1298"/>
                <a:chExt cx="589" cy="91"/>
              </a:xfrm>
            </p:grpSpPr>
            <p:sp>
              <p:nvSpPr>
                <p:cNvPr id="17413" name="Arc 5"/>
                <p:cNvSpPr>
                  <a:spLocks noChangeAspect="1"/>
                </p:cNvSpPr>
                <p:nvPr/>
              </p:nvSpPr>
              <p:spPr bwMode="auto">
                <a:xfrm rot="16200000" flipV="1">
                  <a:off x="58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414" name="Arc 6"/>
                <p:cNvSpPr>
                  <a:spLocks noChangeAspect="1"/>
                </p:cNvSpPr>
                <p:nvPr/>
              </p:nvSpPr>
              <p:spPr bwMode="auto">
                <a:xfrm rot="16200000" flipV="1">
                  <a:off x="742" y="125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415" name="Arc 7"/>
                <p:cNvSpPr>
                  <a:spLocks noChangeAspect="1"/>
                </p:cNvSpPr>
                <p:nvPr/>
              </p:nvSpPr>
              <p:spPr bwMode="auto">
                <a:xfrm rot="16200000" flipV="1">
                  <a:off x="902" y="127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41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31" y="1377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1392238" y="1970088"/>
                <a:ext cx="4259263" cy="0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457200" y="1970088"/>
                <a:ext cx="0" cy="3260725"/>
              </a:xfrm>
              <a:prstGeom prst="line">
                <a:avLst/>
              </a:pr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7434" name="Group 26"/>
              <p:cNvGrpSpPr>
                <a:grpSpLocks/>
              </p:cNvGrpSpPr>
              <p:nvPr/>
            </p:nvGrpSpPr>
            <p:grpSpPr bwMode="auto">
              <a:xfrm>
                <a:off x="276225" y="5230813"/>
                <a:ext cx="361950" cy="430212"/>
                <a:chOff x="174" y="3385"/>
                <a:chExt cx="228" cy="271"/>
              </a:xfrm>
            </p:grpSpPr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>
                  <a:off x="288" y="338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>
                  <a:off x="288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>
                  <a:off x="174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17430" name="Group 22"/>
                <p:cNvGrpSpPr>
                  <a:grpSpLocks/>
                </p:cNvGrpSpPr>
                <p:nvPr/>
              </p:nvGrpSpPr>
              <p:grpSpPr bwMode="auto">
                <a:xfrm>
                  <a:off x="219" y="3611"/>
                  <a:ext cx="136" cy="0"/>
                  <a:chOff x="2109" y="3475"/>
                  <a:chExt cx="136" cy="0"/>
                </a:xfrm>
              </p:grpSpPr>
              <p:sp>
                <p:nvSpPr>
                  <p:cNvPr id="1742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742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7429" name="Line 21"/>
                <p:cNvSpPr>
                  <a:spLocks noChangeShapeType="1"/>
                </p:cNvSpPr>
                <p:nvPr/>
              </p:nvSpPr>
              <p:spPr bwMode="auto">
                <a:xfrm>
                  <a:off x="264" y="3656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C1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7432" name="Oval 24"/>
              <p:cNvSpPr>
                <a:spLocks noChangeArrowheads="1"/>
              </p:cNvSpPr>
              <p:nvPr/>
            </p:nvSpPr>
            <p:spPr bwMode="auto">
              <a:xfrm>
                <a:off x="384175" y="2349500"/>
                <a:ext cx="144463" cy="144462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/>
            </p:nvSpPr>
            <p:spPr bwMode="auto">
              <a:xfrm>
                <a:off x="3708400" y="3717925"/>
                <a:ext cx="215900" cy="431800"/>
              </a:xfrm>
              <a:prstGeom prst="rect">
                <a:avLst/>
              </a:prstGeom>
              <a:noFill/>
              <a:ln w="19050">
                <a:solidFill>
                  <a:srgbClr val="000C18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50" name="Rectangle 42"/>
              <p:cNvSpPr>
                <a:spLocks noChangeArrowheads="1"/>
              </p:cNvSpPr>
              <p:nvPr/>
            </p:nvSpPr>
            <p:spPr bwMode="auto">
              <a:xfrm>
                <a:off x="3419475" y="3500438"/>
                <a:ext cx="1008063" cy="863600"/>
              </a:xfrm>
              <a:prstGeom prst="rect">
                <a:avLst/>
              </a:prstGeom>
              <a:noFill/>
              <a:ln w="19050">
                <a:solidFill>
                  <a:srgbClr val="000C18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53" name="Text Box 45"/>
              <p:cNvSpPr txBox="1">
                <a:spLocks noChangeArrowheads="1"/>
              </p:cNvSpPr>
              <p:nvPr/>
            </p:nvSpPr>
            <p:spPr bwMode="auto">
              <a:xfrm>
                <a:off x="5651500" y="1785938"/>
                <a:ext cx="360363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altLang="cs-CZ" baseline="0">
                    <a:solidFill>
                      <a:srgbClr val="000C18"/>
                    </a:solidFill>
                  </a:rPr>
                  <a:t>L</a:t>
                </a:r>
              </a:p>
            </p:txBody>
          </p:sp>
          <p:sp>
            <p:nvSpPr>
              <p:cNvPr id="17454" name="Text Box 46"/>
              <p:cNvSpPr txBox="1">
                <a:spLocks noChangeArrowheads="1"/>
              </p:cNvSpPr>
              <p:nvPr/>
            </p:nvSpPr>
            <p:spPr bwMode="auto">
              <a:xfrm>
                <a:off x="5651500" y="2284413"/>
                <a:ext cx="32385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altLang="cs-CZ" baseline="0">
                    <a:solidFill>
                      <a:srgbClr val="000C18"/>
                    </a:solidFill>
                  </a:rPr>
                  <a:t>N</a:t>
                </a:r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auto">
              <a:xfrm>
                <a:off x="3743325" y="1916113"/>
                <a:ext cx="144463" cy="144462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89" name="Freeform 81"/>
              <p:cNvSpPr>
                <a:spLocks/>
              </p:cNvSpPr>
              <p:nvPr/>
            </p:nvSpPr>
            <p:spPr bwMode="auto">
              <a:xfrm>
                <a:off x="2411413" y="2420938"/>
                <a:ext cx="3167063" cy="360362"/>
              </a:xfrm>
              <a:custGeom>
                <a:avLst/>
                <a:gdLst>
                  <a:gd name="T0" fmla="*/ 0 w 1995"/>
                  <a:gd name="T1" fmla="*/ 0 h 227"/>
                  <a:gd name="T2" fmla="*/ 181 w 1995"/>
                  <a:gd name="T3" fmla="*/ 227 h 227"/>
                  <a:gd name="T4" fmla="*/ 1995 w 1995"/>
                  <a:gd name="T5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5" h="227">
                    <a:moveTo>
                      <a:pt x="0" y="0"/>
                    </a:moveTo>
                    <a:lnTo>
                      <a:pt x="181" y="227"/>
                    </a:lnTo>
                    <a:lnTo>
                      <a:pt x="1995" y="227"/>
                    </a:lnTo>
                  </a:path>
                </a:pathLst>
              </a:custGeom>
              <a:noFill/>
              <a:ln w="19050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90" name="Text Box 82"/>
              <p:cNvSpPr txBox="1">
                <a:spLocks noChangeArrowheads="1"/>
              </p:cNvSpPr>
              <p:nvPr/>
            </p:nvSpPr>
            <p:spPr bwMode="auto">
              <a:xfrm>
                <a:off x="5651500" y="2708275"/>
                <a:ext cx="32385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altLang="cs-CZ" baseline="0" dirty="0">
                    <a:solidFill>
                      <a:srgbClr val="000C18"/>
                    </a:solidFill>
                  </a:rPr>
                  <a:t>PE</a:t>
                </a:r>
              </a:p>
            </p:txBody>
          </p:sp>
          <p:sp>
            <p:nvSpPr>
              <p:cNvPr id="17491" name="Oval 83"/>
              <p:cNvSpPr>
                <a:spLocks noChangeArrowheads="1"/>
              </p:cNvSpPr>
              <p:nvPr/>
            </p:nvSpPr>
            <p:spPr bwMode="auto">
              <a:xfrm>
                <a:off x="4356100" y="2708275"/>
                <a:ext cx="144463" cy="144462"/>
              </a:xfrm>
              <a:prstGeom prst="ellipse">
                <a:avLst/>
              </a:prstGeom>
              <a:solidFill>
                <a:srgbClr val="000C18"/>
              </a:solidFill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96" name="Freeform 88"/>
              <p:cNvSpPr>
                <a:spLocks/>
              </p:cNvSpPr>
              <p:nvPr/>
            </p:nvSpPr>
            <p:spPr bwMode="auto">
              <a:xfrm>
                <a:off x="3814763" y="2420938"/>
                <a:ext cx="360363" cy="1800225"/>
              </a:xfrm>
              <a:custGeom>
                <a:avLst/>
                <a:gdLst>
                  <a:gd name="T0" fmla="*/ 0 w 227"/>
                  <a:gd name="T1" fmla="*/ 1089 h 1134"/>
                  <a:gd name="T2" fmla="*/ 0 w 227"/>
                  <a:gd name="T3" fmla="*/ 1134 h 1134"/>
                  <a:gd name="T4" fmla="*/ 227 w 227"/>
                  <a:gd name="T5" fmla="*/ 1134 h 1134"/>
                  <a:gd name="T6" fmla="*/ 227 w 227"/>
                  <a:gd name="T7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134">
                    <a:moveTo>
                      <a:pt x="0" y="1089"/>
                    </a:moveTo>
                    <a:lnTo>
                      <a:pt x="0" y="1134"/>
                    </a:lnTo>
                    <a:lnTo>
                      <a:pt x="227" y="1134"/>
                    </a:lnTo>
                    <a:lnTo>
                      <a:pt x="227" y="0"/>
                    </a:lnTo>
                  </a:path>
                </a:pathLst>
              </a:custGeom>
              <a:noFill/>
              <a:ln w="9525">
                <a:solidFill>
                  <a:srgbClr val="000C1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cxnSp>
            <p:nvCxnSpPr>
              <p:cNvPr id="4" name="Přímá spojnice 3"/>
              <p:cNvCxnSpPr/>
              <p:nvPr/>
            </p:nvCxnSpPr>
            <p:spPr bwMode="auto">
              <a:xfrm flipH="1">
                <a:off x="455613" y="4881563"/>
                <a:ext cx="2847705" cy="0"/>
              </a:xfrm>
              <a:prstGeom prst="line">
                <a:avLst/>
              </a:prstGeom>
              <a:solidFill>
                <a:srgbClr val="FFFF99"/>
              </a:solidFill>
              <a:ln w="25400" cap="flat" cmpd="sng" algn="ctr">
                <a:solidFill>
                  <a:srgbClr val="000C18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" name="Skupina 10"/>
              <p:cNvGrpSpPr/>
              <p:nvPr/>
            </p:nvGrpSpPr>
            <p:grpSpPr>
              <a:xfrm>
                <a:off x="2497873" y="3141663"/>
                <a:ext cx="851753" cy="1728787"/>
                <a:chOff x="2497873" y="3141663"/>
                <a:chExt cx="851753" cy="1728787"/>
              </a:xfrm>
            </p:grpSpPr>
            <p:grpSp>
              <p:nvGrpSpPr>
                <p:cNvPr id="17473" name="Group 65"/>
                <p:cNvGrpSpPr>
                  <a:grpSpLocks/>
                </p:cNvGrpSpPr>
                <p:nvPr/>
              </p:nvGrpSpPr>
              <p:grpSpPr bwMode="auto">
                <a:xfrm>
                  <a:off x="2700338" y="3141663"/>
                  <a:ext cx="649288" cy="1728787"/>
                  <a:chOff x="1042" y="1842"/>
                  <a:chExt cx="409" cy="1089"/>
                </a:xfrm>
              </p:grpSpPr>
              <p:sp>
                <p:nvSpPr>
                  <p:cNvPr id="17467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1842"/>
                    <a:ext cx="226" cy="227"/>
                  </a:xfrm>
                  <a:prstGeom prst="ellipse">
                    <a:avLst/>
                  </a:prstGeom>
                  <a:solidFill>
                    <a:schemeClr val="accent1">
                      <a:alpha val="20000"/>
                    </a:schemeClr>
                  </a:solidFill>
                  <a:ln w="1905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746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179" y="2069"/>
                    <a:ext cx="0" cy="409"/>
                  </a:xfrm>
                  <a:prstGeom prst="line">
                    <a:avLst/>
                  </a:prstGeom>
                  <a:noFill/>
                  <a:ln w="1905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7470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42" y="2478"/>
                    <a:ext cx="136" cy="453"/>
                  </a:xfrm>
                  <a:prstGeom prst="line">
                    <a:avLst/>
                  </a:prstGeom>
                  <a:noFill/>
                  <a:ln w="1905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747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2478"/>
                    <a:ext cx="182" cy="453"/>
                  </a:xfrm>
                  <a:prstGeom prst="line">
                    <a:avLst/>
                  </a:prstGeom>
                  <a:noFill/>
                  <a:ln w="1905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7472" name="Freeform 64"/>
                  <p:cNvSpPr>
                    <a:spLocks/>
                  </p:cNvSpPr>
                  <p:nvPr/>
                </p:nvSpPr>
                <p:spPr bwMode="auto">
                  <a:xfrm>
                    <a:off x="1178" y="2205"/>
                    <a:ext cx="273" cy="91"/>
                  </a:xfrm>
                  <a:custGeom>
                    <a:avLst/>
                    <a:gdLst>
                      <a:gd name="T0" fmla="*/ 0 w 273"/>
                      <a:gd name="T1" fmla="*/ 0 h 91"/>
                      <a:gd name="T2" fmla="*/ 136 w 273"/>
                      <a:gd name="T3" fmla="*/ 91 h 91"/>
                      <a:gd name="T4" fmla="*/ 273 w 273"/>
                      <a:gd name="T5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3" h="91">
                        <a:moveTo>
                          <a:pt x="0" y="0"/>
                        </a:moveTo>
                        <a:lnTo>
                          <a:pt x="136" y="91"/>
                        </a:lnTo>
                        <a:lnTo>
                          <a:pt x="273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C1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5" name="Volný tvar 4"/>
                <p:cNvSpPr/>
                <p:nvPr/>
              </p:nvSpPr>
              <p:spPr bwMode="auto">
                <a:xfrm>
                  <a:off x="2497873" y="3724507"/>
                  <a:ext cx="390293" cy="223025"/>
                </a:xfrm>
                <a:custGeom>
                  <a:avLst/>
                  <a:gdLst>
                    <a:gd name="connsiteX0" fmla="*/ 390293 w 390293"/>
                    <a:gd name="connsiteY0" fmla="*/ 0 h 223025"/>
                    <a:gd name="connsiteX1" fmla="*/ 189571 w 390293"/>
                    <a:gd name="connsiteY1" fmla="*/ 223025 h 223025"/>
                    <a:gd name="connsiteX2" fmla="*/ 0 w 390293"/>
                    <a:gd name="connsiteY2" fmla="*/ 89210 h 22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0293" h="223025">
                      <a:moveTo>
                        <a:pt x="390293" y="0"/>
                      </a:moveTo>
                      <a:lnTo>
                        <a:pt x="189571" y="223025"/>
                      </a:lnTo>
                      <a:lnTo>
                        <a:pt x="0" y="89210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0C18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4" name="Skupina 13"/>
          <p:cNvGrpSpPr/>
          <p:nvPr/>
        </p:nvGrpSpPr>
        <p:grpSpPr>
          <a:xfrm>
            <a:off x="1638000" y="2497873"/>
            <a:ext cx="781816" cy="1286921"/>
            <a:chOff x="1638000" y="2497873"/>
            <a:chExt cx="781816" cy="1286921"/>
          </a:xfrm>
        </p:grpSpPr>
        <p:sp>
          <p:nvSpPr>
            <p:cNvPr id="8" name="Volný tvar 7"/>
            <p:cNvSpPr/>
            <p:nvPr/>
          </p:nvSpPr>
          <p:spPr bwMode="auto">
            <a:xfrm>
              <a:off x="1706137" y="2497873"/>
              <a:ext cx="713679" cy="1215483"/>
            </a:xfrm>
            <a:custGeom>
              <a:avLst/>
              <a:gdLst>
                <a:gd name="connsiteX0" fmla="*/ 691375 w 713679"/>
                <a:gd name="connsiteY0" fmla="*/ 0 h 1215483"/>
                <a:gd name="connsiteX1" fmla="*/ 691375 w 713679"/>
                <a:gd name="connsiteY1" fmla="*/ 0 h 1215483"/>
                <a:gd name="connsiteX2" fmla="*/ 713678 w 713679"/>
                <a:gd name="connsiteY2" fmla="*/ 133815 h 1215483"/>
                <a:gd name="connsiteX3" fmla="*/ 691375 w 713679"/>
                <a:gd name="connsiteY3" fmla="*/ 825190 h 1215483"/>
                <a:gd name="connsiteX4" fmla="*/ 0 w 713679"/>
                <a:gd name="connsiteY4" fmla="*/ 825190 h 1215483"/>
                <a:gd name="connsiteX5" fmla="*/ 11151 w 713679"/>
                <a:gd name="connsiteY5" fmla="*/ 1215483 h 12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679" h="1215483">
                  <a:moveTo>
                    <a:pt x="691375" y="0"/>
                  </a:moveTo>
                  <a:lnTo>
                    <a:pt x="691375" y="0"/>
                  </a:lnTo>
                  <a:cubicBezTo>
                    <a:pt x="714343" y="126321"/>
                    <a:pt x="713678" y="81106"/>
                    <a:pt x="713678" y="133815"/>
                  </a:cubicBezTo>
                  <a:lnTo>
                    <a:pt x="691375" y="825190"/>
                  </a:lnTo>
                  <a:lnTo>
                    <a:pt x="0" y="825190"/>
                  </a:lnTo>
                  <a:lnTo>
                    <a:pt x="11151" y="1215483"/>
                  </a:lnTo>
                </a:path>
              </a:pathLst>
            </a:custGeom>
            <a:noFill/>
            <a:ln w="25400" cap="flat" cmpd="sng" algn="ctr">
              <a:solidFill>
                <a:srgbClr val="000C18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70" name="Oval 24"/>
            <p:cNvSpPr>
              <a:spLocks noChangeArrowheads="1"/>
            </p:cNvSpPr>
            <p:nvPr/>
          </p:nvSpPr>
          <p:spPr bwMode="auto">
            <a:xfrm>
              <a:off x="1638000" y="3640332"/>
              <a:ext cx="144463" cy="144462"/>
            </a:xfrm>
            <a:prstGeom prst="ellipse">
              <a:avLst/>
            </a:prstGeom>
            <a:solidFill>
              <a:srgbClr val="000C18"/>
            </a:solidFill>
            <a:ln w="9525">
              <a:solidFill>
                <a:srgbClr val="000C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3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30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39" grpId="0" animBg="1"/>
      <p:bldP spid="17442" grpId="0" animBg="1"/>
      <p:bldP spid="17443" grpId="0"/>
      <p:bldP spid="17445" grpId="0"/>
      <p:bldP spid="17464" grpId="0" animBg="1"/>
      <p:bldP spid="17466" grpId="0" animBg="1"/>
      <p:bldP spid="17475" grpId="0" animBg="1"/>
      <p:bldP spid="17476" grpId="0"/>
      <p:bldP spid="17480" grpId="0" animBg="1"/>
      <p:bldP spid="17481" grpId="0"/>
      <p:bldP spid="17483" grpId="0" animBg="1"/>
      <p:bldP spid="17483" grpId="1" animBg="1"/>
      <p:bldP spid="17484" grpId="0"/>
      <p:bldP spid="17484" grpId="1"/>
      <p:bldP spid="17485" grpId="0"/>
      <p:bldP spid="17486" grpId="0" animBg="1"/>
      <p:bldP spid="17499" grpId="0" animBg="1"/>
      <p:bldP spid="17500" grpId="0" animBg="1"/>
      <p:bldP spid="175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863600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Vedení ochranných vodičů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7379" y="1052736"/>
            <a:ext cx="9001125" cy="570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182563" indent="-182563"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  <a:tab pos="892175" algn="l"/>
                <a:tab pos="6994525" algn="l"/>
                <a:tab pos="7178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u="sng" baseline="0" dirty="0">
                <a:solidFill>
                  <a:srgbClr val="000C18"/>
                </a:solidFill>
              </a:rPr>
              <a:t>Ochranné vodiče musí mít dostatečný průřez s ohledem na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</a:rPr>
              <a:t>*	provozní a poruchové proudy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*	mechanické namáhání</a:t>
            </a:r>
          </a:p>
          <a:p>
            <a:pPr>
              <a:spcBef>
                <a:spcPts val="1200"/>
              </a:spcBef>
            </a:pPr>
            <a:r>
              <a:rPr lang="cs-CZ" altLang="cs-CZ" sz="2200" b="1" i="1" u="sng" baseline="0" dirty="0">
                <a:solidFill>
                  <a:srgbClr val="000C18"/>
                </a:solidFill>
              </a:rPr>
              <a:t>Minimální </a:t>
            </a:r>
            <a:r>
              <a:rPr lang="cs-CZ" altLang="cs-CZ" sz="2200" b="1" i="1" u="sng" baseline="0" dirty="0" smtClean="0">
                <a:solidFill>
                  <a:srgbClr val="000C18"/>
                </a:solidFill>
              </a:rPr>
              <a:t>průřez (je-li ze stejného materiálu jako pracovní vodič):</a:t>
            </a:r>
            <a:endParaRPr lang="cs-CZ" altLang="cs-CZ" sz="2200" b="1" i="1" u="sng" baseline="0" dirty="0">
              <a:solidFill>
                <a:srgbClr val="000C18"/>
              </a:solidFill>
            </a:endParaRPr>
          </a:p>
          <a:p>
            <a:pPr>
              <a:spcBef>
                <a:spcPct val="20000"/>
              </a:spcBef>
              <a:tabLst>
                <a:tab pos="182563" algn="l"/>
                <a:tab pos="892175" algn="l"/>
                <a:tab pos="6457950" algn="l"/>
                <a:tab pos="6727825" algn="l"/>
                <a:tab pos="7178675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</a:rPr>
              <a:t>*	je-li veden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společně s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fázovými vodiči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pro S ≤ 16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mm</a:t>
            </a:r>
            <a:r>
              <a:rPr lang="cs-CZ" altLang="cs-CZ" sz="2000" b="1" baseline="30000" dirty="0">
                <a:solidFill>
                  <a:srgbClr val="000C18"/>
                </a:solidFill>
              </a:rPr>
              <a:t>2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 	-	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S</a:t>
            </a:r>
            <a:r>
              <a:rPr lang="cs-CZ" altLang="cs-CZ" sz="2000" b="1" dirty="0" smtClean="0">
                <a:solidFill>
                  <a:srgbClr val="000C18"/>
                </a:solidFill>
              </a:rPr>
              <a:t>PE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= S	</a:t>
            </a:r>
          </a:p>
          <a:p>
            <a:pPr>
              <a:tabLst>
                <a:tab pos="182563" algn="l"/>
                <a:tab pos="892175" algn="l"/>
                <a:tab pos="6457950" algn="l"/>
                <a:tab pos="6727825" algn="l"/>
                <a:tab pos="7178675" algn="l"/>
              </a:tabLst>
            </a:pPr>
            <a:r>
              <a:rPr lang="cs-CZ" altLang="cs-CZ" sz="2000" b="1" baseline="0" dirty="0">
                <a:solidFill>
                  <a:srgbClr val="000C18"/>
                </a:solidFill>
              </a:rPr>
              <a:t>*	je-li veden samostatně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je minimální průřez</a:t>
            </a:r>
          </a:p>
          <a:p>
            <a:pPr>
              <a:tabLst>
                <a:tab pos="182563" algn="l"/>
                <a:tab pos="892175" algn="l"/>
                <a:tab pos="4662488" algn="l"/>
                <a:tab pos="4843463" algn="l"/>
                <a:tab pos="6457950" algn="l"/>
                <a:tab pos="6727825" algn="l"/>
                <a:tab pos="7178675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	a) není-li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mechanicky 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chráněn je S</a:t>
            </a:r>
            <a:r>
              <a:rPr lang="cs-CZ" altLang="cs-CZ" sz="2000" b="1" dirty="0" smtClean="0">
                <a:solidFill>
                  <a:srgbClr val="000C18"/>
                </a:solidFill>
              </a:rPr>
              <a:t>PE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	-	</a:t>
            </a:r>
            <a:r>
              <a:rPr lang="cs-CZ" altLang="cs-CZ" sz="2000" b="1" baseline="0" dirty="0" err="1" smtClean="0">
                <a:solidFill>
                  <a:srgbClr val="000C18"/>
                </a:solidFill>
              </a:rPr>
              <a:t>S</a:t>
            </a:r>
            <a:r>
              <a:rPr lang="cs-CZ" altLang="cs-CZ" sz="2000" b="1" dirty="0" err="1" smtClean="0">
                <a:solidFill>
                  <a:srgbClr val="000C18"/>
                </a:solidFill>
              </a:rPr>
              <a:t>Cu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 = 4mm</a:t>
            </a:r>
            <a:r>
              <a:rPr lang="cs-CZ" altLang="cs-CZ" sz="2000" b="1" baseline="30000" dirty="0" smtClean="0">
                <a:solidFill>
                  <a:srgbClr val="000C18"/>
                </a:solidFill>
              </a:rPr>
              <a:t>2 </a:t>
            </a:r>
          </a:p>
          <a:p>
            <a:pPr>
              <a:tabLst>
                <a:tab pos="182563" algn="l"/>
                <a:tab pos="892175" algn="l"/>
                <a:tab pos="4662488" algn="l"/>
                <a:tab pos="4843463" algn="l"/>
                <a:tab pos="6457950" algn="l"/>
                <a:tab pos="6727825" algn="l"/>
                <a:tab pos="7178675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	b) je-li mechanicky chráněn je S</a:t>
            </a:r>
            <a:r>
              <a:rPr lang="cs-CZ" altLang="cs-CZ" sz="2000" b="1" dirty="0" smtClean="0">
                <a:solidFill>
                  <a:srgbClr val="000C18"/>
                </a:solidFill>
              </a:rPr>
              <a:t>PE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	-	</a:t>
            </a:r>
            <a:r>
              <a:rPr lang="cs-CZ" altLang="cs-CZ" sz="2000" b="1" baseline="0" dirty="0" err="1" smtClean="0">
                <a:solidFill>
                  <a:srgbClr val="000C18"/>
                </a:solidFill>
              </a:rPr>
              <a:t>S</a:t>
            </a:r>
            <a:r>
              <a:rPr lang="cs-CZ" altLang="cs-CZ" sz="2000" b="1" dirty="0" err="1" smtClean="0">
                <a:solidFill>
                  <a:srgbClr val="000C18"/>
                </a:solidFill>
              </a:rPr>
              <a:t>Cu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= 2,5mm</a:t>
            </a:r>
            <a:r>
              <a:rPr lang="cs-CZ" altLang="cs-CZ" sz="2000" b="1" baseline="30000" dirty="0" smtClean="0">
                <a:solidFill>
                  <a:srgbClr val="000C18"/>
                </a:solidFill>
              </a:rPr>
              <a:t>2</a:t>
            </a:r>
            <a:endParaRPr lang="cs-CZ" altLang="cs-CZ" sz="2000" b="1" baseline="30000" dirty="0">
              <a:solidFill>
                <a:srgbClr val="000C18"/>
              </a:solidFill>
            </a:endParaRPr>
          </a:p>
          <a:p>
            <a:pPr>
              <a:spcBef>
                <a:spcPts val="1200"/>
              </a:spcBef>
            </a:pPr>
            <a:r>
              <a:rPr lang="cs-CZ" altLang="cs-CZ" sz="2200" b="1" u="sng" baseline="0" dirty="0" smtClean="0">
                <a:solidFill>
                  <a:srgbClr val="000C18"/>
                </a:solidFill>
              </a:rPr>
              <a:t>Jako </a:t>
            </a:r>
            <a:r>
              <a:rPr lang="cs-CZ" altLang="cs-CZ" sz="2200" b="1" u="sng" baseline="0" dirty="0">
                <a:solidFill>
                  <a:srgbClr val="000C18"/>
                </a:solidFill>
              </a:rPr>
              <a:t>ochranný vodič může být použit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 baseline="0" dirty="0">
                <a:solidFill>
                  <a:srgbClr val="000C18"/>
                </a:solidFill>
              </a:rPr>
              <a:t>*	samostatný izolovaný nebo holý vodič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*	vodič ve </a:t>
            </a:r>
            <a:r>
              <a:rPr lang="cs-CZ" altLang="cs-CZ" sz="2000" b="1" baseline="0" dirty="0" err="1">
                <a:solidFill>
                  <a:srgbClr val="000C18"/>
                </a:solidFill>
              </a:rPr>
              <a:t>vícežilovém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 kabelu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*	kovové pláště a instalační trubky</a:t>
            </a:r>
          </a:p>
          <a:p>
            <a:r>
              <a:rPr lang="cs-CZ" altLang="cs-CZ" sz="2000" b="1" baseline="0" dirty="0">
                <a:solidFill>
                  <a:srgbClr val="000C18"/>
                </a:solidFill>
              </a:rPr>
              <a:t>*	cizí vodivé konstrukční části – 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náhodné ochranné vodiče </a:t>
            </a:r>
            <a:r>
              <a:rPr lang="cs-CZ" altLang="cs-CZ" sz="2000" b="1" baseline="0" dirty="0">
                <a:solidFill>
                  <a:srgbClr val="000C18"/>
                </a:solidFill>
              </a:rPr>
              <a:t>(pozor na daná omezení)</a:t>
            </a:r>
          </a:p>
          <a:p>
            <a:pPr>
              <a:spcBef>
                <a:spcPct val="2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	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Jestliže slouží ochranný vodič zároveň jako pracovní (PEN) je minimální průřez 10 mm</a:t>
            </a:r>
            <a:r>
              <a:rPr lang="cs-CZ" altLang="cs-CZ" sz="2000" b="1" u="sng" baseline="30000" dirty="0">
                <a:solidFill>
                  <a:srgbClr val="000C18"/>
                </a:solidFill>
              </a:rPr>
              <a:t>2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 (</a:t>
            </a:r>
            <a:r>
              <a:rPr lang="cs-CZ" altLang="cs-CZ" sz="2000" b="1" u="sng" baseline="0" dirty="0" err="1">
                <a:solidFill>
                  <a:srgbClr val="000C18"/>
                </a:solidFill>
              </a:rPr>
              <a:t>Cu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) nebo 16 mm</a:t>
            </a:r>
            <a:r>
              <a:rPr lang="cs-CZ" altLang="cs-CZ" sz="2000" b="1" u="sng" baseline="30000" dirty="0">
                <a:solidFill>
                  <a:srgbClr val="000C18"/>
                </a:solidFill>
              </a:rPr>
              <a:t>2</a:t>
            </a:r>
            <a:r>
              <a:rPr lang="cs-CZ" altLang="cs-CZ" sz="2000" b="1" u="sng" baseline="0" dirty="0">
                <a:solidFill>
                  <a:srgbClr val="000C18"/>
                </a:solidFill>
              </a:rPr>
              <a:t> (Al) </a:t>
            </a:r>
            <a:r>
              <a:rPr lang="cs-CZ" altLang="cs-CZ" sz="2000" b="1" u="sng" baseline="0" dirty="0" smtClean="0">
                <a:solidFill>
                  <a:srgbClr val="000C18"/>
                </a:solidFill>
              </a:rPr>
              <a:t>)!!! (pozor na výjimky)</a:t>
            </a:r>
            <a:endParaRPr lang="cs-CZ" altLang="cs-CZ" sz="2000" b="1" u="sng" baseline="0" dirty="0">
              <a:solidFill>
                <a:srgbClr val="000C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9388" y="1196752"/>
            <a:ext cx="8856662" cy="20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>
                <a:tab pos="892175" algn="l"/>
              </a:tabLst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Princip a význam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- uvedení neživých částí elektrických předmětů a zařízení i cizích vodivých částí (na kterých se může objevit potenciál)  na společný potenciál.</a:t>
            </a:r>
          </a:p>
          <a:p>
            <a:pPr marL="0" indent="0">
              <a:spcBef>
                <a:spcPts val="600"/>
              </a:spcBef>
              <a:tabLst>
                <a:tab pos="892175" algn="l"/>
              </a:tabLst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Při normálním provozu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a správném uzemnění je potenciál propojených částí nulový.</a:t>
            </a:r>
          </a:p>
          <a:p>
            <a:pPr marL="0" indent="0">
              <a:spcBef>
                <a:spcPts val="600"/>
              </a:spcBef>
              <a:tabLst>
                <a:tab pos="892175" algn="l"/>
              </a:tabLst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Při poruše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 je potenciál na všech propojených částí přibližně stejný. </a:t>
            </a:r>
            <a:endParaRPr lang="cs-CZ" altLang="cs-CZ" sz="2000" b="1" u="sng" baseline="0" dirty="0">
              <a:solidFill>
                <a:srgbClr val="000C18"/>
              </a:solidFill>
              <a:latin typeface="+mj-lt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67544" y="260351"/>
            <a:ext cx="8229600" cy="79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baseline="0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Druhy pospojování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3415200"/>
            <a:ext cx="8856662" cy="332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9875" indent="-269875">
              <a:spcBef>
                <a:spcPct val="50000"/>
              </a:spcBef>
              <a:tabLst>
                <a:tab pos="892175" algn="l"/>
              </a:tabLst>
            </a:pP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1. </a:t>
            </a: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Hlavní </a:t>
            </a:r>
            <a:r>
              <a:rPr lang="cs-CZ" altLang="cs-CZ" sz="2000" b="1" u="sng" baseline="0" dirty="0">
                <a:solidFill>
                  <a:srgbClr val="000C18"/>
                </a:solidFill>
                <a:latin typeface="+mj-lt"/>
              </a:rPr>
              <a:t>pospojování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 </a:t>
            </a:r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 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provádí se na přípojnici, která je umístěna v blízkosti vstupu elektrické energie do objektu.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baseline="0" dirty="0" smtClean="0">
                <a:solidFill>
                  <a:srgbClr val="000C18"/>
                </a:solidFill>
                <a:latin typeface="+mj-lt"/>
              </a:rPr>
              <a:t>Na </a:t>
            </a:r>
            <a:r>
              <a:rPr lang="cs-CZ" altLang="cs-CZ" sz="2000" b="1" u="sng" baseline="0" dirty="0">
                <a:solidFill>
                  <a:srgbClr val="000C18"/>
                </a:solidFill>
                <a:latin typeface="+mj-lt"/>
              </a:rPr>
              <a:t>přípojnici jsou připojeny: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a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	střední vodič přívodu elektrické energie 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b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	kovové potrubí do objektu (plyn, vodovod, …)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c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 	armování betonu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d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 	základový zemnič 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d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 	stínění sdělovacích kabelů 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e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	potrubí topení a TUV (kotelna)</a:t>
            </a:r>
          </a:p>
          <a:p>
            <a:r>
              <a:rPr lang="cs-CZ" altLang="cs-CZ" sz="2000" b="1" baseline="0" dirty="0" smtClean="0">
                <a:solidFill>
                  <a:srgbClr val="000C18"/>
                </a:solidFill>
                <a:latin typeface="+mj-lt"/>
              </a:rPr>
              <a:t>f</a:t>
            </a:r>
            <a:r>
              <a:rPr lang="cs-CZ" altLang="cs-CZ" sz="2000" b="1" baseline="0" dirty="0">
                <a:solidFill>
                  <a:srgbClr val="000C18"/>
                </a:solidFill>
                <a:latin typeface="+mj-lt"/>
              </a:rPr>
              <a:t>)	možnost rozdělení středního vodiče na PE a N </a:t>
            </a:r>
            <a:endParaRPr lang="cs-CZ" altLang="cs-CZ" sz="2000" b="1" u="sng" baseline="0" dirty="0">
              <a:solidFill>
                <a:srgbClr val="000C1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60302" y="110782"/>
            <a:ext cx="7724066" cy="6690068"/>
            <a:chOff x="160302" y="110782"/>
            <a:chExt cx="7724066" cy="6690068"/>
          </a:xfrm>
        </p:grpSpPr>
        <p:pic>
          <p:nvPicPr>
            <p:cNvPr id="19495" name="Picture 39" descr="http://www.in-el.cz/images/cl26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02" y="110782"/>
              <a:ext cx="7724066" cy="659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78" name="Group 22"/>
            <p:cNvGrpSpPr>
              <a:grpSpLocks noChangeAspect="1"/>
            </p:cNvGrpSpPr>
            <p:nvPr/>
          </p:nvGrpSpPr>
          <p:grpSpPr bwMode="auto">
            <a:xfrm>
              <a:off x="4102100" y="6453188"/>
              <a:ext cx="292100" cy="347662"/>
              <a:chOff x="174" y="3385"/>
              <a:chExt cx="228" cy="271"/>
            </a:xfrm>
          </p:grpSpPr>
          <p:sp>
            <p:nvSpPr>
              <p:cNvPr id="19479" name="Line 23"/>
              <p:cNvSpPr>
                <a:spLocks noChangeAspect="1"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80" name="Line 24"/>
              <p:cNvSpPr>
                <a:spLocks noChangeAspect="1"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81" name="Line 25"/>
              <p:cNvSpPr>
                <a:spLocks noChangeAspect="1"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9482" name="Group 26"/>
              <p:cNvGrpSpPr>
                <a:grpSpLocks noChangeAspect="1"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19483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48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9485" name="Line 29"/>
              <p:cNvSpPr>
                <a:spLocks noChangeAspect="1"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6136" y="116632"/>
            <a:ext cx="3193866" cy="1423218"/>
          </a:xfrm>
          <a:solidFill>
            <a:schemeClr val="tx1"/>
          </a:solidFill>
        </p:spPr>
        <p:txBody>
          <a:bodyPr/>
          <a:lstStyle/>
          <a:p>
            <a:r>
              <a:rPr lang="cs-CZ" altLang="cs-CZ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Hlavní </a:t>
            </a:r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pospojování</a:t>
            </a:r>
          </a:p>
        </p:txBody>
      </p:sp>
      <p:pic>
        <p:nvPicPr>
          <p:cNvPr id="67586" name="Picture 2" descr="https://eluc.kr-olomoucky.cz/uploads/images/20714/pospojovan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3" y="3356992"/>
            <a:ext cx="25336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</p:bldLst>
  </p:timing>
</p:sld>
</file>

<file path=ppt/theme/theme1.xml><?xml version="1.0" encoding="utf-8"?>
<a:theme xmlns:a="http://schemas.openxmlformats.org/drawingml/2006/main" name="Zeměkoule">
  <a:themeElements>
    <a:clrScheme name="Zeměkoul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2714</TotalTime>
  <Words>3818</Words>
  <Application>Microsoft Office PowerPoint</Application>
  <PresentationFormat>Předvádění na obrazovce (4:3)</PresentationFormat>
  <Paragraphs>425</Paragraphs>
  <Slides>53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3" baseType="lpstr">
      <vt:lpstr>Arial</vt:lpstr>
      <vt:lpstr>Calibri</vt:lpstr>
      <vt:lpstr>Comic Sans MS</vt:lpstr>
      <vt:lpstr>Garamond</vt:lpstr>
      <vt:lpstr>Symbol</vt:lpstr>
      <vt:lpstr>Times New Roman</vt:lpstr>
      <vt:lpstr>Verdana</vt:lpstr>
      <vt:lpstr>Wingdings</vt:lpstr>
      <vt:lpstr>Zeměkoule</vt:lpstr>
      <vt:lpstr>Rovnice</vt:lpstr>
      <vt:lpstr>ČSN 33 2000-4-41  edice 3  Ochrana před úrazem elektrickým proudem  platnost od 1. 1. 2018  Podmínky jedné poruchy – ochrana při poruše (ochrana před dotykem neživých částí)</vt:lpstr>
      <vt:lpstr>Úvodní část</vt:lpstr>
      <vt:lpstr>Prostředky k zajištění ochrany při poruše - opakování</vt:lpstr>
      <vt:lpstr>Automatické odpojení od zdroje</vt:lpstr>
      <vt:lpstr>Automatické odpojení od zdroje</vt:lpstr>
      <vt:lpstr>Význam pospojování</vt:lpstr>
      <vt:lpstr>Vedení ochranných vodičů</vt:lpstr>
      <vt:lpstr>Prezentace aplikace PowerPoint</vt:lpstr>
      <vt:lpstr>Hlavní pospojování</vt:lpstr>
      <vt:lpstr>Příklad hlavního  pospojování</vt:lpstr>
      <vt:lpstr>Prezentace aplikace PowerPoint</vt:lpstr>
      <vt:lpstr>Doby samočinného odpojení</vt:lpstr>
      <vt:lpstr>Způsoby samočinného odpojení</vt:lpstr>
      <vt:lpstr>Přístroje, které vypínají při průrazu</vt:lpstr>
      <vt:lpstr>Působení chrániče</vt:lpstr>
      <vt:lpstr>Síť TN-S – provedení ochrany a princip působení</vt:lpstr>
      <vt:lpstr>Princip ochrany v síti TN</vt:lpstr>
      <vt:lpstr>Síť TN-S zapojení obvodů</vt:lpstr>
      <vt:lpstr>Síť TN-C – provedení ochrany a princip působení</vt:lpstr>
      <vt:lpstr>Síť TN-C zapojení obvodů</vt:lpstr>
      <vt:lpstr>Podmínky pro ochranu v sítích TN</vt:lpstr>
      <vt:lpstr>Příklady z praxe</vt:lpstr>
      <vt:lpstr>Podmínky pro ochranu v sítích TN</vt:lpstr>
      <vt:lpstr>Použití proudového chrániče v síti TN</vt:lpstr>
      <vt:lpstr>Tabulka přípustných impedancí smyček v síti TN pro pojistky, jističe a chrániče</vt:lpstr>
      <vt:lpstr>Síť IT princip ochrany</vt:lpstr>
      <vt:lpstr>Síť IT princip ochrany</vt:lpstr>
      <vt:lpstr>Síť IT působení a podmínky</vt:lpstr>
      <vt:lpstr>Síť IT působení a podmínky</vt:lpstr>
      <vt:lpstr>Doplňková ochrana proudovým chráničem živých částí a pevně připojených spotřebičů</vt:lpstr>
      <vt:lpstr>Působení chrániče – poškození krytu</vt:lpstr>
      <vt:lpstr>Působení chrániče – poškození krytu</vt:lpstr>
      <vt:lpstr>Účinky proudu na organismus</vt:lpstr>
      <vt:lpstr>Porovnání - působení chrániče u ochrany neživých částí</vt:lpstr>
      <vt:lpstr>Ochrana elektrickým oddělením</vt:lpstr>
      <vt:lpstr>Ochrana elektrickým oddělením</vt:lpstr>
      <vt:lpstr>Ochrana elektrickým oddělením</vt:lpstr>
      <vt:lpstr>Vývoj ochrany elektrickým oddělením</vt:lpstr>
      <vt:lpstr>Obecné podmínky elektrického oddělení podle nové normy</vt:lpstr>
      <vt:lpstr>Ochrana dvojitou nebo zesílenou izolací </vt:lpstr>
      <vt:lpstr>Ochrana dvojitou nebo zesílenou izolací – použití izolačního krytu</vt:lpstr>
      <vt:lpstr>Ochrana malým bezpečným napětím – SELV, PELV</vt:lpstr>
      <vt:lpstr>Obvody SELV a PELV </vt:lpstr>
      <vt:lpstr>Obvody SELV</vt:lpstr>
      <vt:lpstr>Obvody SELV</vt:lpstr>
      <vt:lpstr>Podmínky pro obvody SELV</vt:lpstr>
      <vt:lpstr>Nebezpečí při použití obvodů SELV ve spínacích obvodech</vt:lpstr>
      <vt:lpstr>Obvody PELV</vt:lpstr>
      <vt:lpstr>Podmínky pro obvody PELV</vt:lpstr>
      <vt:lpstr>Obvody FELV (malé funkční napětí)</vt:lpstr>
      <vt:lpstr>Závěrečný přehled</vt:lpstr>
      <vt:lpstr>Možnosti práce pod napětím pomocí izolace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ČSN 33 2000-4-41  Ochrana před úrazem elektrickým proudem  platnost od 1. 2. 2002  ochrany chránící jen neživé části</dc:title>
  <dc:creator>pe</dc:creator>
  <cp:lastModifiedBy>Ivo Petricek</cp:lastModifiedBy>
  <cp:revision>269</cp:revision>
  <dcterms:created xsi:type="dcterms:W3CDTF">2007-07-06T06:22:59Z</dcterms:created>
  <dcterms:modified xsi:type="dcterms:W3CDTF">2025-04-28T11:04:45Z</dcterms:modified>
</cp:coreProperties>
</file>