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  <p:sldId id="264" r:id="rId5"/>
    <p:sldId id="265" r:id="rId6"/>
    <p:sldId id="273" r:id="rId7"/>
    <p:sldId id="275" r:id="rId8"/>
    <p:sldId id="261" r:id="rId9"/>
    <p:sldId id="263" r:id="rId10"/>
    <p:sldId id="258" r:id="rId11"/>
    <p:sldId id="259" r:id="rId12"/>
    <p:sldId id="26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2" r:id="rId24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6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4F9EEA-4D8A-46EC-B16D-30D3C43DB61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1DF9-3757-4749-9059-F1E2A980B4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68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96B9-E073-428C-9691-42AE09A96D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761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5617-F9EC-4538-B78E-8579CB360A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742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8B79-01E3-4FDA-AB91-F15F593D2C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90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1E97A-5C31-4CEA-ABAD-B0CC0AB5BA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433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C9BB4-74E6-4274-B0F4-F5F0D4009C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22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B6AC-7481-4E6E-8FD8-E95343065C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03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056B6-3B2F-4339-A80F-35A460F717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51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9E94-0392-489B-81AE-66160C0312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14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B3F90-533E-478B-8915-AE1DFAD810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15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312F3A-524F-4B31-8A58-48B7A09D802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0825" y="549275"/>
            <a:ext cx="8713788" cy="60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5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ČSN 33 2000-4-41 </a:t>
            </a:r>
          </a:p>
          <a:p>
            <a:r>
              <a:rPr lang="cs-CZ" altLang="cs-CZ" sz="4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edice </a:t>
            </a:r>
            <a:r>
              <a:rPr lang="cs-CZ" altLang="cs-CZ" sz="44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  <a:endParaRPr lang="cs-CZ" altLang="cs-CZ" sz="44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5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Ochrana před úrazem elektrickým proudem</a:t>
            </a:r>
            <a:r>
              <a:rPr lang="cs-CZ" altLang="cs-CZ" sz="5400" b="1" u="sng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platnost od 1. </a:t>
            </a:r>
            <a:r>
              <a:rPr lang="cs-CZ" altLang="cs-CZ" sz="4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1.  </a:t>
            </a:r>
            <a:r>
              <a:rPr lang="cs-CZ" altLang="cs-CZ" sz="40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>2018</a:t>
            </a:r>
            <a:endParaRPr lang="cs-CZ" altLang="cs-CZ" sz="40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3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* normální podmínky – základní ochrana *</a:t>
            </a:r>
          </a:p>
          <a:p>
            <a:pPr>
              <a:spcBef>
                <a:spcPct val="50000"/>
              </a:spcBef>
            </a:pPr>
            <a:r>
              <a:rPr lang="cs-CZ" altLang="cs-CZ" sz="32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(ochrana před dotykem živých částí)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8856662" cy="808038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Ochrana polohou </a:t>
            </a:r>
            <a:r>
              <a:rPr lang="cs-CZ" altLang="cs-CZ" sz="2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(umístěním mimo dosah)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9388" y="1198563"/>
            <a:ext cx="8785225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je určena pouze k tomu, aby zabránila nahodilému dotyku živých částí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Princip </a:t>
            </a: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ochrany</a:t>
            </a:r>
          </a:p>
          <a:p>
            <a:pPr algn="l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Umístění živých částí tak, aby při normálním činnosti nemohlo dojít k nahodilému dotyku vodivých částí, mezi nimiž se může objevit nebezpečné napětí. Pro vyšší napětí je třeba uvažovat i nebezpečí přeskoku.</a:t>
            </a:r>
          </a:p>
          <a:p>
            <a:pPr algn="l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Základní vzdálenost se bere 2,5 metru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263" y="4122506"/>
            <a:ext cx="8785225" cy="24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>
            <a:lvl1pPr marL="354013" indent="-354013" algn="l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Realizace závisí</a:t>
            </a: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velikosti napětí živých částí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místě ochrany (vnitřní a venkovní prostory)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uspořádání stanoviště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místních podmínkách (silnice, hřiště, …)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přístupu osob (laik, poučená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osoba, „elektrotechnik“, ..)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856662" cy="812800"/>
          </a:xfrm>
        </p:spPr>
        <p:txBody>
          <a:bodyPr/>
          <a:lstStyle/>
          <a:p>
            <a:pPr algn="ctr"/>
            <a:r>
              <a:rPr lang="cs-CZ" altLang="cs-CZ" sz="3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Zóny dosahu</a:t>
            </a:r>
            <a:r>
              <a:rPr lang="cs-CZ" altLang="cs-CZ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– prostory nepřístupné </a:t>
            </a:r>
            <a:r>
              <a:rPr lang="cs-CZ" altLang="cs-CZ" sz="32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laikům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179388" y="1376363"/>
            <a:ext cx="3384550" cy="452437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Zařízení nn uvnitř budov</a:t>
            </a: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 flipH="1">
            <a:off x="684213" y="5805488"/>
            <a:ext cx="86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1546225" y="5589588"/>
            <a:ext cx="1800225" cy="936625"/>
          </a:xfrm>
          <a:custGeom>
            <a:avLst/>
            <a:gdLst>
              <a:gd name="T0" fmla="*/ 1088 w 1134"/>
              <a:gd name="T1" fmla="*/ 0 h 590"/>
              <a:gd name="T2" fmla="*/ 0 w 1134"/>
              <a:gd name="T3" fmla="*/ 0 h 590"/>
              <a:gd name="T4" fmla="*/ 0 w 1134"/>
              <a:gd name="T5" fmla="*/ 137 h 590"/>
              <a:gd name="T6" fmla="*/ 544 w 1134"/>
              <a:gd name="T7" fmla="*/ 137 h 590"/>
              <a:gd name="T8" fmla="*/ 544 w 1134"/>
              <a:gd name="T9" fmla="*/ 590 h 590"/>
              <a:gd name="T10" fmla="*/ 1134 w 1134"/>
              <a:gd name="T11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4" h="590">
                <a:moveTo>
                  <a:pt x="1088" y="0"/>
                </a:moveTo>
                <a:lnTo>
                  <a:pt x="0" y="0"/>
                </a:lnTo>
                <a:lnTo>
                  <a:pt x="0" y="137"/>
                </a:lnTo>
                <a:lnTo>
                  <a:pt x="544" y="137"/>
                </a:lnTo>
                <a:lnTo>
                  <a:pt x="544" y="590"/>
                </a:lnTo>
                <a:lnTo>
                  <a:pt x="1134" y="590"/>
                </a:lnTo>
              </a:path>
            </a:pathLst>
          </a:custGeom>
          <a:solidFill>
            <a:srgbClr val="0000FF">
              <a:alpha val="30000"/>
            </a:srgbClr>
          </a:solidFill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700338" y="3657600"/>
            <a:ext cx="7921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2,5 m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474788" y="5895975"/>
            <a:ext cx="7921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0,75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969963" y="3068638"/>
            <a:ext cx="1079500" cy="2520950"/>
            <a:chOff x="884" y="1570"/>
            <a:chExt cx="680" cy="1588"/>
          </a:xfrm>
        </p:grpSpPr>
        <p:sp>
          <p:nvSpPr>
            <p:cNvPr id="22534" name="Oval 6"/>
            <p:cNvSpPr>
              <a:spLocks noChangeArrowheads="1"/>
            </p:cNvSpPr>
            <p:nvPr/>
          </p:nvSpPr>
          <p:spPr bwMode="auto">
            <a:xfrm>
              <a:off x="1246" y="1570"/>
              <a:ext cx="273" cy="273"/>
            </a:xfrm>
            <a:prstGeom prst="ellipse">
              <a:avLst/>
            </a:prstGeom>
            <a:solidFill>
              <a:schemeClr val="folHlink">
                <a:alpha val="42000"/>
              </a:schemeClr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22535" name="AutoShape 7"/>
            <p:cNvCxnSpPr>
              <a:cxnSpLocks noChangeShapeType="1"/>
              <a:stCxn id="22534" idx="4"/>
            </p:cNvCxnSpPr>
            <p:nvPr/>
          </p:nvCxnSpPr>
          <p:spPr bwMode="auto">
            <a:xfrm rot="5400000">
              <a:off x="1069" y="2165"/>
              <a:ext cx="62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H="1">
              <a:off x="1246" y="2478"/>
              <a:ext cx="137" cy="6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1383" y="2478"/>
              <a:ext cx="181" cy="6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884" y="2069"/>
              <a:ext cx="499" cy="227"/>
            </a:xfrm>
            <a:custGeom>
              <a:avLst/>
              <a:gdLst>
                <a:gd name="T0" fmla="*/ 499 w 499"/>
                <a:gd name="T1" fmla="*/ 0 h 227"/>
                <a:gd name="T2" fmla="*/ 272 w 499"/>
                <a:gd name="T3" fmla="*/ 227 h 227"/>
                <a:gd name="T4" fmla="*/ 0 w 499"/>
                <a:gd name="T5" fmla="*/ 9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27">
                  <a:moveTo>
                    <a:pt x="499" y="0"/>
                  </a:moveTo>
                  <a:lnTo>
                    <a:pt x="272" y="227"/>
                  </a:lnTo>
                  <a:lnTo>
                    <a:pt x="0" y="9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2615" name="Group 87"/>
          <p:cNvGrpSpPr>
            <a:grpSpLocks/>
          </p:cNvGrpSpPr>
          <p:nvPr/>
        </p:nvGrpSpPr>
        <p:grpSpPr bwMode="auto">
          <a:xfrm>
            <a:off x="682625" y="2276475"/>
            <a:ext cx="2735263" cy="4397375"/>
            <a:chOff x="430" y="1434"/>
            <a:chExt cx="1723" cy="2770"/>
          </a:xfrm>
        </p:grpSpPr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H="1">
              <a:off x="1019" y="1434"/>
              <a:ext cx="11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430" y="1979"/>
              <a:ext cx="0" cy="16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553" name="Arc 25"/>
            <p:cNvSpPr>
              <a:spLocks/>
            </p:cNvSpPr>
            <p:nvPr/>
          </p:nvSpPr>
          <p:spPr bwMode="auto">
            <a:xfrm flipH="1">
              <a:off x="430" y="1434"/>
              <a:ext cx="589" cy="58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2557" name="Arc 29"/>
            <p:cNvSpPr>
              <a:spLocks noChangeAspect="1"/>
            </p:cNvSpPr>
            <p:nvPr/>
          </p:nvSpPr>
          <p:spPr bwMode="auto">
            <a:xfrm rot="10800000">
              <a:off x="431" y="3657"/>
              <a:ext cx="916" cy="547"/>
            </a:xfrm>
            <a:custGeom>
              <a:avLst/>
              <a:gdLst>
                <a:gd name="G0" fmla="+- 14794 0 0"/>
                <a:gd name="G1" fmla="+- 21600 0 0"/>
                <a:gd name="G2" fmla="+- 21600 0 0"/>
                <a:gd name="T0" fmla="*/ 0 w 36394"/>
                <a:gd name="T1" fmla="*/ 5862 h 21600"/>
                <a:gd name="T2" fmla="*/ 36394 w 36394"/>
                <a:gd name="T3" fmla="*/ 21600 h 21600"/>
                <a:gd name="T4" fmla="*/ 14794 w 363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94" h="21600" fill="none" extrusionOk="0">
                  <a:moveTo>
                    <a:pt x="-1" y="5861"/>
                  </a:moveTo>
                  <a:cubicBezTo>
                    <a:pt x="4005" y="2096"/>
                    <a:pt x="9296" y="0"/>
                    <a:pt x="14794" y="0"/>
                  </a:cubicBezTo>
                  <a:cubicBezTo>
                    <a:pt x="26723" y="0"/>
                    <a:pt x="36394" y="9670"/>
                    <a:pt x="36394" y="21600"/>
                  </a:cubicBezTo>
                </a:path>
                <a:path w="36394" h="21600" stroke="0" extrusionOk="0">
                  <a:moveTo>
                    <a:pt x="-1" y="5861"/>
                  </a:moveTo>
                  <a:cubicBezTo>
                    <a:pt x="4005" y="2096"/>
                    <a:pt x="9296" y="0"/>
                    <a:pt x="14794" y="0"/>
                  </a:cubicBezTo>
                  <a:cubicBezTo>
                    <a:pt x="26723" y="0"/>
                    <a:pt x="36394" y="9670"/>
                    <a:pt x="36394" y="21600"/>
                  </a:cubicBezTo>
                  <a:lnTo>
                    <a:pt x="1479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2770188" y="2281238"/>
            <a:ext cx="0" cy="3313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682625" y="5476875"/>
            <a:ext cx="7921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1,25</a:t>
            </a:r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1546225" y="6242050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1546225" y="5810250"/>
            <a:ext cx="0" cy="431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2193925" y="5810250"/>
            <a:ext cx="0" cy="576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4643438" y="1377950"/>
            <a:ext cx="3384550" cy="452438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Zařízení nn vně budov</a:t>
            </a:r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6156325" y="5446713"/>
            <a:ext cx="1800225" cy="936625"/>
          </a:xfrm>
          <a:custGeom>
            <a:avLst/>
            <a:gdLst>
              <a:gd name="T0" fmla="*/ 1088 w 1134"/>
              <a:gd name="T1" fmla="*/ 0 h 590"/>
              <a:gd name="T2" fmla="*/ 0 w 1134"/>
              <a:gd name="T3" fmla="*/ 0 h 590"/>
              <a:gd name="T4" fmla="*/ 0 w 1134"/>
              <a:gd name="T5" fmla="*/ 137 h 590"/>
              <a:gd name="T6" fmla="*/ 544 w 1134"/>
              <a:gd name="T7" fmla="*/ 137 h 590"/>
              <a:gd name="T8" fmla="*/ 544 w 1134"/>
              <a:gd name="T9" fmla="*/ 590 h 590"/>
              <a:gd name="T10" fmla="*/ 1134 w 1134"/>
              <a:gd name="T11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4" h="590">
                <a:moveTo>
                  <a:pt x="1088" y="0"/>
                </a:moveTo>
                <a:lnTo>
                  <a:pt x="0" y="0"/>
                </a:lnTo>
                <a:lnTo>
                  <a:pt x="0" y="137"/>
                </a:lnTo>
                <a:lnTo>
                  <a:pt x="544" y="137"/>
                </a:lnTo>
                <a:lnTo>
                  <a:pt x="544" y="590"/>
                </a:lnTo>
                <a:lnTo>
                  <a:pt x="1134" y="590"/>
                </a:lnTo>
              </a:path>
            </a:pathLst>
          </a:custGeom>
          <a:solidFill>
            <a:srgbClr val="0000FF">
              <a:alpha val="30000"/>
            </a:srgbClr>
          </a:solidFill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7453313" y="3435350"/>
            <a:ext cx="7921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2,7 m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6192838" y="5819775"/>
            <a:ext cx="5746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0,75</a:t>
            </a:r>
          </a:p>
        </p:txBody>
      </p:sp>
      <p:grpSp>
        <p:nvGrpSpPr>
          <p:cNvPr id="22596" name="Group 68"/>
          <p:cNvGrpSpPr>
            <a:grpSpLocks/>
          </p:cNvGrpSpPr>
          <p:nvPr/>
        </p:nvGrpSpPr>
        <p:grpSpPr bwMode="auto">
          <a:xfrm>
            <a:off x="5580063" y="2925763"/>
            <a:ext cx="1079500" cy="2520950"/>
            <a:chOff x="884" y="1570"/>
            <a:chExt cx="680" cy="1588"/>
          </a:xfrm>
        </p:grpSpPr>
        <p:sp>
          <p:nvSpPr>
            <p:cNvPr id="22597" name="Oval 69"/>
            <p:cNvSpPr>
              <a:spLocks noChangeArrowheads="1"/>
            </p:cNvSpPr>
            <p:nvPr/>
          </p:nvSpPr>
          <p:spPr bwMode="auto">
            <a:xfrm>
              <a:off x="1246" y="1570"/>
              <a:ext cx="273" cy="273"/>
            </a:xfrm>
            <a:prstGeom prst="ellipse">
              <a:avLst/>
            </a:prstGeom>
            <a:solidFill>
              <a:schemeClr val="folHlink">
                <a:alpha val="42000"/>
              </a:schemeClr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22598" name="AutoShape 70"/>
            <p:cNvCxnSpPr>
              <a:cxnSpLocks noChangeShapeType="1"/>
              <a:stCxn id="22597" idx="4"/>
            </p:cNvCxnSpPr>
            <p:nvPr/>
          </p:nvCxnSpPr>
          <p:spPr bwMode="auto">
            <a:xfrm rot="5400000">
              <a:off x="1069" y="2165"/>
              <a:ext cx="62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99" name="Line 71"/>
            <p:cNvSpPr>
              <a:spLocks noChangeShapeType="1"/>
            </p:cNvSpPr>
            <p:nvPr/>
          </p:nvSpPr>
          <p:spPr bwMode="auto">
            <a:xfrm flipH="1">
              <a:off x="1246" y="2478"/>
              <a:ext cx="137" cy="6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600" name="Line 72"/>
            <p:cNvSpPr>
              <a:spLocks noChangeShapeType="1"/>
            </p:cNvSpPr>
            <p:nvPr/>
          </p:nvSpPr>
          <p:spPr bwMode="auto">
            <a:xfrm>
              <a:off x="1383" y="2478"/>
              <a:ext cx="181" cy="6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601" name="Freeform 73"/>
            <p:cNvSpPr>
              <a:spLocks/>
            </p:cNvSpPr>
            <p:nvPr/>
          </p:nvSpPr>
          <p:spPr bwMode="auto">
            <a:xfrm>
              <a:off x="884" y="2069"/>
              <a:ext cx="499" cy="227"/>
            </a:xfrm>
            <a:custGeom>
              <a:avLst/>
              <a:gdLst>
                <a:gd name="T0" fmla="*/ 499 w 499"/>
                <a:gd name="T1" fmla="*/ 0 h 227"/>
                <a:gd name="T2" fmla="*/ 272 w 499"/>
                <a:gd name="T3" fmla="*/ 227 h 227"/>
                <a:gd name="T4" fmla="*/ 0 w 499"/>
                <a:gd name="T5" fmla="*/ 9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27">
                  <a:moveTo>
                    <a:pt x="499" y="0"/>
                  </a:moveTo>
                  <a:lnTo>
                    <a:pt x="272" y="227"/>
                  </a:lnTo>
                  <a:lnTo>
                    <a:pt x="0" y="9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22606" name="Line 78"/>
          <p:cNvSpPr>
            <a:spLocks noChangeShapeType="1"/>
          </p:cNvSpPr>
          <p:nvPr/>
        </p:nvSpPr>
        <p:spPr bwMode="auto">
          <a:xfrm>
            <a:off x="7380288" y="2138363"/>
            <a:ext cx="0" cy="3313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292725" y="5319713"/>
            <a:ext cx="7921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22612" name="Line 84"/>
          <p:cNvSpPr>
            <a:spLocks noChangeShapeType="1"/>
          </p:cNvSpPr>
          <p:nvPr/>
        </p:nvSpPr>
        <p:spPr bwMode="auto">
          <a:xfrm flipH="1">
            <a:off x="5292725" y="5661025"/>
            <a:ext cx="86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16" name="Freeform 88"/>
          <p:cNvSpPr>
            <a:spLocks/>
          </p:cNvSpPr>
          <p:nvPr/>
        </p:nvSpPr>
        <p:spPr bwMode="auto">
          <a:xfrm>
            <a:off x="179388" y="2060575"/>
            <a:ext cx="288925" cy="1152525"/>
          </a:xfrm>
          <a:custGeom>
            <a:avLst/>
            <a:gdLst>
              <a:gd name="T0" fmla="*/ 182 w 318"/>
              <a:gd name="T1" fmla="*/ 0 h 1089"/>
              <a:gd name="T2" fmla="*/ 0 w 318"/>
              <a:gd name="T3" fmla="*/ 636 h 1089"/>
              <a:gd name="T4" fmla="*/ 318 w 318"/>
              <a:gd name="T5" fmla="*/ 545 h 1089"/>
              <a:gd name="T6" fmla="*/ 182 w 31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89">
                <a:moveTo>
                  <a:pt x="182" y="0"/>
                </a:moveTo>
                <a:lnTo>
                  <a:pt x="0" y="636"/>
                </a:lnTo>
                <a:lnTo>
                  <a:pt x="318" y="545"/>
                </a:lnTo>
                <a:lnTo>
                  <a:pt x="182" y="1089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17" name="Freeform 89"/>
          <p:cNvSpPr>
            <a:spLocks/>
          </p:cNvSpPr>
          <p:nvPr/>
        </p:nvSpPr>
        <p:spPr bwMode="auto">
          <a:xfrm>
            <a:off x="179388" y="5013325"/>
            <a:ext cx="288925" cy="1152525"/>
          </a:xfrm>
          <a:custGeom>
            <a:avLst/>
            <a:gdLst>
              <a:gd name="T0" fmla="*/ 182 w 318"/>
              <a:gd name="T1" fmla="*/ 0 h 1089"/>
              <a:gd name="T2" fmla="*/ 0 w 318"/>
              <a:gd name="T3" fmla="*/ 636 h 1089"/>
              <a:gd name="T4" fmla="*/ 318 w 318"/>
              <a:gd name="T5" fmla="*/ 545 h 1089"/>
              <a:gd name="T6" fmla="*/ 182 w 31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89">
                <a:moveTo>
                  <a:pt x="182" y="0"/>
                </a:moveTo>
                <a:lnTo>
                  <a:pt x="0" y="636"/>
                </a:lnTo>
                <a:lnTo>
                  <a:pt x="318" y="545"/>
                </a:lnTo>
                <a:lnTo>
                  <a:pt x="182" y="1089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18" name="Freeform 90"/>
          <p:cNvSpPr>
            <a:spLocks/>
          </p:cNvSpPr>
          <p:nvPr/>
        </p:nvSpPr>
        <p:spPr bwMode="auto">
          <a:xfrm>
            <a:off x="4787900" y="4868863"/>
            <a:ext cx="288925" cy="1152525"/>
          </a:xfrm>
          <a:custGeom>
            <a:avLst/>
            <a:gdLst>
              <a:gd name="T0" fmla="*/ 182 w 318"/>
              <a:gd name="T1" fmla="*/ 0 h 1089"/>
              <a:gd name="T2" fmla="*/ 0 w 318"/>
              <a:gd name="T3" fmla="*/ 636 h 1089"/>
              <a:gd name="T4" fmla="*/ 318 w 318"/>
              <a:gd name="T5" fmla="*/ 545 h 1089"/>
              <a:gd name="T6" fmla="*/ 182 w 31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89">
                <a:moveTo>
                  <a:pt x="182" y="0"/>
                </a:moveTo>
                <a:lnTo>
                  <a:pt x="0" y="636"/>
                </a:lnTo>
                <a:lnTo>
                  <a:pt x="318" y="545"/>
                </a:lnTo>
                <a:lnTo>
                  <a:pt x="182" y="1089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19" name="Freeform 91"/>
          <p:cNvSpPr>
            <a:spLocks/>
          </p:cNvSpPr>
          <p:nvPr/>
        </p:nvSpPr>
        <p:spPr bwMode="auto">
          <a:xfrm>
            <a:off x="4787900" y="2276475"/>
            <a:ext cx="288925" cy="1152525"/>
          </a:xfrm>
          <a:custGeom>
            <a:avLst/>
            <a:gdLst>
              <a:gd name="T0" fmla="*/ 182 w 318"/>
              <a:gd name="T1" fmla="*/ 0 h 1089"/>
              <a:gd name="T2" fmla="*/ 0 w 318"/>
              <a:gd name="T3" fmla="*/ 636 h 1089"/>
              <a:gd name="T4" fmla="*/ 318 w 318"/>
              <a:gd name="T5" fmla="*/ 545 h 1089"/>
              <a:gd name="T6" fmla="*/ 182 w 31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89">
                <a:moveTo>
                  <a:pt x="182" y="0"/>
                </a:moveTo>
                <a:lnTo>
                  <a:pt x="0" y="636"/>
                </a:lnTo>
                <a:lnTo>
                  <a:pt x="318" y="545"/>
                </a:lnTo>
                <a:lnTo>
                  <a:pt x="182" y="1089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grpSp>
        <p:nvGrpSpPr>
          <p:cNvPr id="22621" name="Group 93"/>
          <p:cNvGrpSpPr>
            <a:grpSpLocks/>
          </p:cNvGrpSpPr>
          <p:nvPr/>
        </p:nvGrpSpPr>
        <p:grpSpPr bwMode="auto">
          <a:xfrm>
            <a:off x="5292725" y="2133600"/>
            <a:ext cx="2735263" cy="4397375"/>
            <a:chOff x="430" y="1434"/>
            <a:chExt cx="1723" cy="2770"/>
          </a:xfrm>
        </p:grpSpPr>
        <p:sp>
          <p:nvSpPr>
            <p:cNvPr id="22622" name="Line 94"/>
            <p:cNvSpPr>
              <a:spLocks noChangeShapeType="1"/>
            </p:cNvSpPr>
            <p:nvPr/>
          </p:nvSpPr>
          <p:spPr bwMode="auto">
            <a:xfrm flipH="1">
              <a:off x="1019" y="1434"/>
              <a:ext cx="11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623" name="Line 95"/>
            <p:cNvSpPr>
              <a:spLocks noChangeShapeType="1"/>
            </p:cNvSpPr>
            <p:nvPr/>
          </p:nvSpPr>
          <p:spPr bwMode="auto">
            <a:xfrm>
              <a:off x="430" y="1979"/>
              <a:ext cx="0" cy="16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2624" name="Arc 96"/>
            <p:cNvSpPr>
              <a:spLocks/>
            </p:cNvSpPr>
            <p:nvPr/>
          </p:nvSpPr>
          <p:spPr bwMode="auto">
            <a:xfrm flipH="1">
              <a:off x="430" y="1434"/>
              <a:ext cx="589" cy="58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2625" name="Arc 97"/>
            <p:cNvSpPr>
              <a:spLocks noChangeAspect="1"/>
            </p:cNvSpPr>
            <p:nvPr/>
          </p:nvSpPr>
          <p:spPr bwMode="auto">
            <a:xfrm rot="10800000">
              <a:off x="431" y="3657"/>
              <a:ext cx="916" cy="547"/>
            </a:xfrm>
            <a:custGeom>
              <a:avLst/>
              <a:gdLst>
                <a:gd name="G0" fmla="+- 14794 0 0"/>
                <a:gd name="G1" fmla="+- 21600 0 0"/>
                <a:gd name="G2" fmla="+- 21600 0 0"/>
                <a:gd name="T0" fmla="*/ 0 w 36394"/>
                <a:gd name="T1" fmla="*/ 5862 h 21600"/>
                <a:gd name="T2" fmla="*/ 36394 w 36394"/>
                <a:gd name="T3" fmla="*/ 21600 h 21600"/>
                <a:gd name="T4" fmla="*/ 14794 w 363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94" h="21600" fill="none" extrusionOk="0">
                  <a:moveTo>
                    <a:pt x="-1" y="5861"/>
                  </a:moveTo>
                  <a:cubicBezTo>
                    <a:pt x="4005" y="2096"/>
                    <a:pt x="9296" y="0"/>
                    <a:pt x="14794" y="0"/>
                  </a:cubicBezTo>
                  <a:cubicBezTo>
                    <a:pt x="26723" y="0"/>
                    <a:pt x="36394" y="9670"/>
                    <a:pt x="36394" y="21600"/>
                  </a:cubicBezTo>
                </a:path>
                <a:path w="36394" h="21600" stroke="0" extrusionOk="0">
                  <a:moveTo>
                    <a:pt x="-1" y="5861"/>
                  </a:moveTo>
                  <a:cubicBezTo>
                    <a:pt x="4005" y="2096"/>
                    <a:pt x="9296" y="0"/>
                    <a:pt x="14794" y="0"/>
                  </a:cubicBezTo>
                  <a:cubicBezTo>
                    <a:pt x="26723" y="0"/>
                    <a:pt x="36394" y="9670"/>
                    <a:pt x="36394" y="21600"/>
                  </a:cubicBezTo>
                  <a:lnTo>
                    <a:pt x="1479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2626" name="Line 98"/>
          <p:cNvSpPr>
            <a:spLocks noChangeShapeType="1"/>
          </p:cNvSpPr>
          <p:nvPr/>
        </p:nvSpPr>
        <p:spPr bwMode="auto">
          <a:xfrm>
            <a:off x="6156325" y="6092825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27" name="Line 99"/>
          <p:cNvSpPr>
            <a:spLocks noChangeShapeType="1"/>
          </p:cNvSpPr>
          <p:nvPr/>
        </p:nvSpPr>
        <p:spPr bwMode="auto">
          <a:xfrm>
            <a:off x="6156325" y="5661025"/>
            <a:ext cx="0" cy="431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628" name="Line 100"/>
          <p:cNvSpPr>
            <a:spLocks noChangeShapeType="1"/>
          </p:cNvSpPr>
          <p:nvPr/>
        </p:nvSpPr>
        <p:spPr bwMode="auto">
          <a:xfrm>
            <a:off x="6804025" y="5661025"/>
            <a:ext cx="0" cy="576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20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59" grpId="0" animBg="1"/>
      <p:bldP spid="22562" grpId="0" animBg="1"/>
      <p:bldP spid="22532" grpId="0" animBg="1"/>
      <p:bldP spid="22564" grpId="0"/>
      <p:bldP spid="22569" grpId="0"/>
      <p:bldP spid="22560" grpId="0" animBg="1"/>
      <p:bldP spid="22570" grpId="0"/>
      <p:bldP spid="22571" grpId="0" animBg="1"/>
      <p:bldP spid="22572" grpId="0" animBg="1"/>
      <p:bldP spid="22573" grpId="0" animBg="1"/>
      <p:bldP spid="22611" grpId="0" animBg="1"/>
      <p:bldP spid="22593" grpId="0" animBg="1"/>
      <p:bldP spid="22594" grpId="0"/>
      <p:bldP spid="22595" grpId="0"/>
      <p:bldP spid="22606" grpId="0" animBg="1"/>
      <p:bldP spid="22607" grpId="0"/>
      <p:bldP spid="22612" grpId="0" animBg="1"/>
      <p:bldP spid="22616" grpId="0" animBg="1"/>
      <p:bldP spid="22617" grpId="0" animBg="1"/>
      <p:bldP spid="22618" grpId="0" animBg="1"/>
      <p:bldP spid="22619" grpId="0" animBg="1"/>
      <p:bldP spid="22626" grpId="0" animBg="1"/>
      <p:bldP spid="22627" grpId="0" animBg="1"/>
      <p:bldP spid="226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100" cy="831851"/>
          </a:xfrm>
        </p:spPr>
        <p:txBody>
          <a:bodyPr/>
          <a:lstStyle/>
          <a:p>
            <a:pPr algn="ctr"/>
            <a:r>
              <a:rPr lang="cs-CZ" altLang="cs-CZ" sz="32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Zóny dosahu</a:t>
            </a:r>
            <a:r>
              <a:rPr lang="cs-CZ" altLang="cs-CZ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– prostory přístupné </a:t>
            </a:r>
            <a:r>
              <a:rPr lang="cs-CZ" altLang="cs-CZ" sz="32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laikům</a:t>
            </a:r>
            <a:endParaRPr lang="cs-CZ" altLang="cs-CZ" sz="320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684213" y="5805488"/>
            <a:ext cx="86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546225" y="5589588"/>
            <a:ext cx="1800225" cy="936625"/>
          </a:xfrm>
          <a:custGeom>
            <a:avLst/>
            <a:gdLst>
              <a:gd name="T0" fmla="*/ 1088 w 1134"/>
              <a:gd name="T1" fmla="*/ 0 h 590"/>
              <a:gd name="T2" fmla="*/ 0 w 1134"/>
              <a:gd name="T3" fmla="*/ 0 h 590"/>
              <a:gd name="T4" fmla="*/ 0 w 1134"/>
              <a:gd name="T5" fmla="*/ 137 h 590"/>
              <a:gd name="T6" fmla="*/ 544 w 1134"/>
              <a:gd name="T7" fmla="*/ 137 h 590"/>
              <a:gd name="T8" fmla="*/ 544 w 1134"/>
              <a:gd name="T9" fmla="*/ 590 h 590"/>
              <a:gd name="T10" fmla="*/ 1134 w 1134"/>
              <a:gd name="T11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4" h="590">
                <a:moveTo>
                  <a:pt x="1088" y="0"/>
                </a:moveTo>
                <a:lnTo>
                  <a:pt x="0" y="0"/>
                </a:lnTo>
                <a:lnTo>
                  <a:pt x="0" y="137"/>
                </a:lnTo>
                <a:lnTo>
                  <a:pt x="544" y="137"/>
                </a:lnTo>
                <a:lnTo>
                  <a:pt x="544" y="590"/>
                </a:lnTo>
                <a:lnTo>
                  <a:pt x="1134" y="590"/>
                </a:lnTo>
              </a:path>
            </a:pathLst>
          </a:custGeom>
          <a:solidFill>
            <a:srgbClr val="0000FF">
              <a:alpha val="30000"/>
            </a:srgbClr>
          </a:solidFill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700338" y="3657600"/>
            <a:ext cx="7921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5 m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74788" y="5895975"/>
            <a:ext cx="7921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>
                <a:solidFill>
                  <a:srgbClr val="000000"/>
                </a:solidFill>
              </a:rPr>
              <a:t>0,75</a:t>
            </a:r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969963" y="3068638"/>
            <a:ext cx="1079500" cy="2520950"/>
            <a:chOff x="884" y="1570"/>
            <a:chExt cx="680" cy="1588"/>
          </a:xfrm>
        </p:grpSpPr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1246" y="1570"/>
              <a:ext cx="273" cy="273"/>
            </a:xfrm>
            <a:prstGeom prst="ellipse">
              <a:avLst/>
            </a:prstGeom>
            <a:solidFill>
              <a:schemeClr val="folHlink">
                <a:alpha val="42000"/>
              </a:schemeClr>
            </a:solidFill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cxnSp>
          <p:nvCxnSpPr>
            <p:cNvPr id="23562" name="AutoShape 10"/>
            <p:cNvCxnSpPr>
              <a:cxnSpLocks noChangeShapeType="1"/>
              <a:stCxn id="23561" idx="4"/>
            </p:cNvCxnSpPr>
            <p:nvPr/>
          </p:nvCxnSpPr>
          <p:spPr bwMode="auto">
            <a:xfrm rot="5400000">
              <a:off x="1069" y="2165"/>
              <a:ext cx="627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H="1">
              <a:off x="1246" y="2478"/>
              <a:ext cx="137" cy="6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383" y="2478"/>
              <a:ext cx="181" cy="6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884" y="2069"/>
              <a:ext cx="499" cy="227"/>
            </a:xfrm>
            <a:custGeom>
              <a:avLst/>
              <a:gdLst>
                <a:gd name="T0" fmla="*/ 499 w 499"/>
                <a:gd name="T1" fmla="*/ 0 h 227"/>
                <a:gd name="T2" fmla="*/ 272 w 499"/>
                <a:gd name="T3" fmla="*/ 227 h 227"/>
                <a:gd name="T4" fmla="*/ 0 w 499"/>
                <a:gd name="T5" fmla="*/ 9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27">
                  <a:moveTo>
                    <a:pt x="499" y="0"/>
                  </a:moveTo>
                  <a:lnTo>
                    <a:pt x="272" y="227"/>
                  </a:lnTo>
                  <a:lnTo>
                    <a:pt x="0" y="91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82625" y="2276475"/>
            <a:ext cx="2735263" cy="4397375"/>
            <a:chOff x="430" y="1434"/>
            <a:chExt cx="1723" cy="2770"/>
          </a:xfrm>
        </p:grpSpPr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 flipH="1">
              <a:off x="1019" y="1434"/>
              <a:ext cx="11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430" y="1979"/>
              <a:ext cx="0" cy="16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3569" name="Arc 17"/>
            <p:cNvSpPr>
              <a:spLocks/>
            </p:cNvSpPr>
            <p:nvPr/>
          </p:nvSpPr>
          <p:spPr bwMode="auto">
            <a:xfrm flipH="1">
              <a:off x="430" y="1434"/>
              <a:ext cx="589" cy="58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3570" name="Arc 18"/>
            <p:cNvSpPr>
              <a:spLocks noChangeAspect="1"/>
            </p:cNvSpPr>
            <p:nvPr/>
          </p:nvSpPr>
          <p:spPr bwMode="auto">
            <a:xfrm rot="10800000">
              <a:off x="431" y="3657"/>
              <a:ext cx="916" cy="547"/>
            </a:xfrm>
            <a:custGeom>
              <a:avLst/>
              <a:gdLst>
                <a:gd name="G0" fmla="+- 14794 0 0"/>
                <a:gd name="G1" fmla="+- 21600 0 0"/>
                <a:gd name="G2" fmla="+- 21600 0 0"/>
                <a:gd name="T0" fmla="*/ 0 w 36394"/>
                <a:gd name="T1" fmla="*/ 5862 h 21600"/>
                <a:gd name="T2" fmla="*/ 36394 w 36394"/>
                <a:gd name="T3" fmla="*/ 21600 h 21600"/>
                <a:gd name="T4" fmla="*/ 14794 w 363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94" h="21600" fill="none" extrusionOk="0">
                  <a:moveTo>
                    <a:pt x="-1" y="5861"/>
                  </a:moveTo>
                  <a:cubicBezTo>
                    <a:pt x="4005" y="2096"/>
                    <a:pt x="9296" y="0"/>
                    <a:pt x="14794" y="0"/>
                  </a:cubicBezTo>
                  <a:cubicBezTo>
                    <a:pt x="26723" y="0"/>
                    <a:pt x="36394" y="9670"/>
                    <a:pt x="36394" y="21600"/>
                  </a:cubicBezTo>
                </a:path>
                <a:path w="36394" h="21600" stroke="0" extrusionOk="0">
                  <a:moveTo>
                    <a:pt x="-1" y="5861"/>
                  </a:moveTo>
                  <a:cubicBezTo>
                    <a:pt x="4005" y="2096"/>
                    <a:pt x="9296" y="0"/>
                    <a:pt x="14794" y="0"/>
                  </a:cubicBezTo>
                  <a:cubicBezTo>
                    <a:pt x="26723" y="0"/>
                    <a:pt x="36394" y="9670"/>
                    <a:pt x="36394" y="21600"/>
                  </a:cubicBezTo>
                  <a:lnTo>
                    <a:pt x="14794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770188" y="2281238"/>
            <a:ext cx="0" cy="3313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82625" y="5476875"/>
            <a:ext cx="7921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3 m</a:t>
            </a: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1546225" y="6242050"/>
            <a:ext cx="647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546225" y="5810250"/>
            <a:ext cx="0" cy="431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2193925" y="5810250"/>
            <a:ext cx="0" cy="576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6" name="Freeform 24"/>
          <p:cNvSpPr>
            <a:spLocks/>
          </p:cNvSpPr>
          <p:nvPr/>
        </p:nvSpPr>
        <p:spPr bwMode="auto">
          <a:xfrm>
            <a:off x="179388" y="2347913"/>
            <a:ext cx="288925" cy="1152525"/>
          </a:xfrm>
          <a:custGeom>
            <a:avLst/>
            <a:gdLst>
              <a:gd name="T0" fmla="*/ 182 w 318"/>
              <a:gd name="T1" fmla="*/ 0 h 1089"/>
              <a:gd name="T2" fmla="*/ 0 w 318"/>
              <a:gd name="T3" fmla="*/ 636 h 1089"/>
              <a:gd name="T4" fmla="*/ 318 w 318"/>
              <a:gd name="T5" fmla="*/ 545 h 1089"/>
              <a:gd name="T6" fmla="*/ 182 w 31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89">
                <a:moveTo>
                  <a:pt x="182" y="0"/>
                </a:moveTo>
                <a:lnTo>
                  <a:pt x="0" y="636"/>
                </a:lnTo>
                <a:lnTo>
                  <a:pt x="318" y="545"/>
                </a:lnTo>
                <a:lnTo>
                  <a:pt x="182" y="1089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179388" y="5013325"/>
            <a:ext cx="288925" cy="1152525"/>
          </a:xfrm>
          <a:custGeom>
            <a:avLst/>
            <a:gdLst>
              <a:gd name="T0" fmla="*/ 182 w 318"/>
              <a:gd name="T1" fmla="*/ 0 h 1089"/>
              <a:gd name="T2" fmla="*/ 0 w 318"/>
              <a:gd name="T3" fmla="*/ 636 h 1089"/>
              <a:gd name="T4" fmla="*/ 318 w 318"/>
              <a:gd name="T5" fmla="*/ 545 h 1089"/>
              <a:gd name="T6" fmla="*/ 182 w 318"/>
              <a:gd name="T7" fmla="*/ 1089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089">
                <a:moveTo>
                  <a:pt x="182" y="0"/>
                </a:moveTo>
                <a:lnTo>
                  <a:pt x="0" y="636"/>
                </a:lnTo>
                <a:lnTo>
                  <a:pt x="318" y="545"/>
                </a:lnTo>
                <a:lnTo>
                  <a:pt x="182" y="1089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79388" y="1484313"/>
            <a:ext cx="4321175" cy="452437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Zařízení nn vně i uvnitř budov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4643438" y="1484313"/>
            <a:ext cx="4392612" cy="1122362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V některých případech (podle místních podmínek) jsou vzdálenosti upraveny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4498975" y="3573463"/>
            <a:ext cx="4537075" cy="2671762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19350" algn="r"/>
                <a:tab pos="2687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u="sng">
                <a:solidFill>
                  <a:srgbClr val="000000"/>
                </a:solidFill>
                <a:latin typeface="Comic Sans MS" panose="030F0702030302020204" pitchFamily="66" charset="0"/>
              </a:rPr>
              <a:t>Venkovní vedení nad</a:t>
            </a:r>
          </a:p>
          <a:p>
            <a:pPr algn="ctr">
              <a:spcBef>
                <a:spcPct val="50000"/>
              </a:spcBef>
            </a:pPr>
            <a:endParaRPr lang="cs-CZ" altLang="cs-CZ" sz="1000" b="1" u="sng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3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polní cestou	6	metrů</a:t>
            </a:r>
          </a:p>
          <a:p>
            <a:pPr>
              <a:spcBef>
                <a:spcPct val="3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silnicí	6	metrů</a:t>
            </a:r>
          </a:p>
          <a:p>
            <a:pPr>
              <a:spcBef>
                <a:spcPct val="3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dálnicí	7	metrů</a:t>
            </a:r>
          </a:p>
          <a:p>
            <a:pPr>
              <a:spcBef>
                <a:spcPct val="3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hřištěm	10	metrů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6372225" y="2781300"/>
            <a:ext cx="8636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>
              <a:alpha val="28999"/>
            </a:schemeClr>
          </a:solidFill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 animBg="1"/>
      <p:bldP spid="23558" grpId="0"/>
      <p:bldP spid="23559" grpId="0"/>
      <p:bldP spid="23571" grpId="0" animBg="1"/>
      <p:bldP spid="23572" grpId="0"/>
      <p:bldP spid="23573" grpId="0" animBg="1"/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85175" cy="1431925"/>
          </a:xfrm>
        </p:spPr>
        <p:txBody>
          <a:bodyPr/>
          <a:lstStyle/>
          <a:p>
            <a:pPr algn="ctr"/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Ochrana malým </a:t>
            </a:r>
            <a:r>
              <a:rPr lang="cs-CZ" altLang="cs-CZ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napětím </a:t>
            </a:r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SELV, PELV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9388" y="1700213"/>
            <a:ext cx="8785225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7188" indent="-357188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 	Jedná se o nejdokonalejší ochranu před nebezpečným dotykem (SELV).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Ochrana se používá hlavně u elektrických zařízeních ve zvlášť nebezpečných prostorách, u elektrických hraček a ve zdravotnictví.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Velikost napětí je dána použitím elektrického zařízení a pohybuje se v rozsahu od řádově desetin voltu v některých zdravotnických zařízení do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50 V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, u běžného elektrického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zařízení</a:t>
            </a:r>
            <a:endParaRPr lang="cs-CZ" altLang="cs-CZ" sz="2200" b="1" baseline="0" dirty="0">
              <a:solidFill>
                <a:srgbClr val="000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3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385175" cy="9366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SELV a PELV 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388" y="1614488"/>
            <a:ext cx="8785225" cy="40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7188" indent="-357188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SELV - ochrana je zajištěna:</a:t>
            </a: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omezením napětím v obvodu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ochranným oddělením obvodů SELV od ostatních obvodů, včetně země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není dovoleno úmyslné připojení neživých částí k ochrannému vodiči nebo k zemi </a:t>
            </a:r>
          </a:p>
          <a:p>
            <a:pPr algn="just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PELV - ochrana je zajištěna:</a:t>
            </a:r>
            <a:endParaRPr lang="cs-CZ" altLang="cs-CZ" sz="2200" b="1" baseline="0" dirty="0">
              <a:solidFill>
                <a:srgbClr val="000C18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*	omezením napětím v obvodu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ochranným oddělením obvodů </a:t>
            </a:r>
            <a:r>
              <a:rPr lang="cs-CZ" altLang="cs-CZ" sz="2200" b="1" baseline="0" dirty="0" smtClean="0">
                <a:solidFill>
                  <a:srgbClr val="000C18"/>
                </a:solidFill>
              </a:rPr>
              <a:t>PELV </a:t>
            </a:r>
            <a:r>
              <a:rPr lang="cs-CZ" altLang="cs-CZ" sz="2200" b="1" baseline="0" dirty="0">
                <a:solidFill>
                  <a:srgbClr val="000C18"/>
                </a:solidFill>
              </a:rPr>
              <a:t>od ostatních obvodů</a:t>
            </a:r>
          </a:p>
          <a:p>
            <a:pPr algn="just"/>
            <a:r>
              <a:rPr lang="cs-CZ" altLang="cs-CZ" sz="2200" b="1" baseline="0" dirty="0">
                <a:solidFill>
                  <a:srgbClr val="000C18"/>
                </a:solidFill>
              </a:rPr>
              <a:t>*	obvod i neživé části mohou být uzemněny</a:t>
            </a:r>
          </a:p>
        </p:txBody>
      </p:sp>
    </p:spTree>
    <p:extLst>
      <p:ext uri="{BB962C8B-B14F-4D97-AF65-F5344CB8AC3E}">
        <p14:creationId xmlns:p14="http://schemas.microsoft.com/office/powerpoint/2010/main" val="3166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385175" cy="836612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SELV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642350" cy="4638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000C18"/>
                </a:solidFill>
                <a:latin typeface="Arial" panose="020B0604020202020204" pitchFamily="34" charset="0"/>
              </a:rPr>
              <a:t>Obvody SELV jsou zcela izolovány od vnějšího obvodu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569325" cy="369093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827088" y="2852738"/>
            <a:ext cx="1223962" cy="1223962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50825" y="6235700"/>
            <a:ext cx="3313113" cy="43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Zdroj bezpečného napětí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250825" y="4149725"/>
            <a:ext cx="1296988" cy="2087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900113" y="5732463"/>
            <a:ext cx="2663825" cy="433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Zásuvky (zástrčky)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V="1">
            <a:off x="1835150" y="4508500"/>
            <a:ext cx="360363" cy="1225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auto">
          <a:xfrm>
            <a:off x="1835150" y="3500438"/>
            <a:ext cx="865188" cy="792162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708400" y="6235700"/>
            <a:ext cx="3024188" cy="43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Vedení v kovové trubce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 flipV="1">
            <a:off x="3708400" y="3789363"/>
            <a:ext cx="0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auto">
          <a:xfrm>
            <a:off x="2843213" y="2924175"/>
            <a:ext cx="1441450" cy="792163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3924300" y="5734050"/>
            <a:ext cx="2881313" cy="433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2 obvody v 1 přístroji </a:t>
            </a: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4356100" y="2924175"/>
            <a:ext cx="1223963" cy="865188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 flipV="1">
            <a:off x="3924300" y="3789363"/>
            <a:ext cx="64770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6948488" y="5734050"/>
            <a:ext cx="2016125" cy="7683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aseline="0">
                <a:solidFill>
                  <a:srgbClr val="000000"/>
                </a:solidFill>
                <a:latin typeface="Arial" panose="020B0604020202020204" pitchFamily="34" charset="0"/>
              </a:rPr>
              <a:t>2 obvody v 1 kabelu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292725" y="3644900"/>
            <a:ext cx="2447925" cy="1008063"/>
          </a:xfrm>
          <a:prstGeom prst="ellipse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H="1" flipV="1">
            <a:off x="6804025" y="4724400"/>
            <a:ext cx="144463" cy="1009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684213" y="4149725"/>
            <a:ext cx="719137" cy="431800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2339975" y="2636838"/>
            <a:ext cx="1368425" cy="28733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5940425" y="1628775"/>
            <a:ext cx="1439863" cy="36036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4932363" y="4581525"/>
            <a:ext cx="1511300" cy="503238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5400">
            <a:solidFill>
              <a:srgbClr val="0000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4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5" grpId="0" animBg="1"/>
      <p:bldP spid="70676" grpId="0" animBg="1"/>
      <p:bldP spid="70677" grpId="0" animBg="1"/>
      <p:bldP spid="70678" grpId="0" animBg="1"/>
      <p:bldP spid="706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898776" cy="701675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SELV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7950" y="1052513"/>
            <a:ext cx="6985000" cy="222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4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Zdroje napětí:</a:t>
            </a:r>
          </a:p>
          <a:p>
            <a:pPr algn="l">
              <a:spcBef>
                <a:spcPct val="20000"/>
              </a:spcBef>
            </a:pPr>
            <a:r>
              <a:rPr lang="cs-CZ" altLang="cs-CZ" sz="2200" b="1" baseline="0" dirty="0">
                <a:solidFill>
                  <a:srgbClr val="000C18"/>
                </a:solidFill>
              </a:rPr>
              <a:t>1.	elektrochemický zdroj</a:t>
            </a:r>
          </a:p>
          <a:p>
            <a:pPr algn="l"/>
            <a:r>
              <a:rPr lang="cs-CZ" altLang="cs-CZ" sz="2200" b="1" baseline="0" dirty="0">
                <a:solidFill>
                  <a:srgbClr val="000C18"/>
                </a:solidFill>
              </a:rPr>
              <a:t>2.	generátor poháněný neelektrickým zařízením</a:t>
            </a:r>
          </a:p>
          <a:p>
            <a:pPr algn="l"/>
            <a:r>
              <a:rPr lang="cs-CZ" altLang="cs-CZ" sz="2200" b="1" baseline="0" dirty="0">
                <a:solidFill>
                  <a:srgbClr val="000C18"/>
                </a:solidFill>
              </a:rPr>
              <a:t>3.	bezpečností oddělovací transformátor</a:t>
            </a:r>
          </a:p>
          <a:p>
            <a:pPr algn="l"/>
            <a:r>
              <a:rPr lang="cs-CZ" altLang="cs-CZ" sz="2200" b="1" baseline="0" dirty="0">
                <a:solidFill>
                  <a:srgbClr val="000C18"/>
                </a:solidFill>
              </a:rPr>
              <a:t>4.	generátor poháněny elektrickým zařízením</a:t>
            </a:r>
          </a:p>
          <a:p>
            <a:pPr algn="l"/>
            <a:r>
              <a:rPr lang="cs-CZ" altLang="cs-CZ" sz="2200" b="1" baseline="0" dirty="0">
                <a:solidFill>
                  <a:srgbClr val="000C18"/>
                </a:solidFill>
              </a:rPr>
              <a:t>5.	elektronický zdroj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07950" y="3357563"/>
            <a:ext cx="8856663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Části obvodů SELV</a:t>
            </a:r>
            <a:r>
              <a:rPr lang="cs-CZ" altLang="cs-CZ" sz="22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musí mít alespoň základní izolaci k ostatním obvodům SELV a PELV a k zemi. Od dalších obvodů  být spolehlivě odděleny alespoň na úrovni dvojité izolace.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07950" y="4652963"/>
            <a:ext cx="8856663" cy="114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Vodiče obvodů SELV</a:t>
            </a: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mají být prostorově odděleny od jiných obvodů. V případech, kdy to není splnitelné musí být příslušná opatření (viz obr.)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7950" y="5924550"/>
            <a:ext cx="8856663" cy="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400" b="1" u="sng" baseline="0" dirty="0">
                <a:solidFill>
                  <a:srgbClr val="000C18"/>
                </a:solidFill>
                <a:latin typeface="Comic Sans MS" panose="030F0702030302020204" pitchFamily="66" charset="0"/>
              </a:rPr>
              <a:t>Zásuvky (zástrčky) obvodů SELV</a:t>
            </a: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2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musí být nezáměnné a zásuvky nesmějí mít kontakt pro ochranný vodič.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44675"/>
            <a:ext cx="706437" cy="9366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5940425" y="2420938"/>
            <a:ext cx="18002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2050" name="Picture 2" descr="BREVE TUFVASSONS WT SELV 12VAC 16A IP44 - Modul: zástrčka 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8204"/>
            <a:ext cx="1819689" cy="13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iskuse.elektrika.cz/index.php?action=dlattach;topic=38932.0;attach=35248;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47178"/>
            <a:ext cx="25717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pro obvody SELV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878522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</a:rPr>
              <a:t>1.	Žádný vodič se nesmí záměrně spojit s ochranným vodičem, neživou částí nebo se zemí (nebezpečí zavlečení cizích napětí).</a:t>
            </a:r>
          </a:p>
          <a:p>
            <a:pPr algn="l">
              <a:spcBef>
                <a:spcPct val="50000"/>
              </a:spcBef>
            </a:pPr>
            <a:r>
              <a:rPr lang="cs-CZ" altLang="cs-CZ" sz="2400" b="1" baseline="0" dirty="0" smtClean="0">
                <a:solidFill>
                  <a:srgbClr val="000C18"/>
                </a:solidFill>
              </a:rPr>
              <a:t>2.</a:t>
            </a:r>
            <a:r>
              <a:rPr lang="cs-CZ" altLang="cs-CZ" sz="2400" b="1" baseline="0" dirty="0">
                <a:solidFill>
                  <a:srgbClr val="000C18"/>
                </a:solidFill>
              </a:rPr>
              <a:t>	Obvody SELV se nesmí používat ve spínacích obvodech, kde hrozí nežádoucí sepnutí (viz. dále). V těchto případech je vhodná ochrana PELV. </a:t>
            </a:r>
          </a:p>
          <a:p>
            <a:pPr algn="l">
              <a:spcBef>
                <a:spcPct val="50000"/>
              </a:spcBef>
            </a:pPr>
            <a:r>
              <a:rPr lang="cs-CZ" altLang="cs-CZ" sz="2400" b="1" baseline="0" dirty="0" smtClean="0">
                <a:solidFill>
                  <a:srgbClr val="000C18"/>
                </a:solidFill>
              </a:rPr>
              <a:t>3.</a:t>
            </a:r>
            <a:r>
              <a:rPr lang="cs-CZ" altLang="cs-CZ" sz="2400" b="1" baseline="0" dirty="0">
                <a:solidFill>
                  <a:srgbClr val="000C18"/>
                </a:solidFill>
              </a:rPr>
              <a:t>	V některých případech může snížit kvalitu ochrany indukční nebo kapacitní vazba. </a:t>
            </a:r>
            <a:endParaRPr lang="cs-CZ" altLang="cs-CZ" sz="2400" baseline="0" dirty="0">
              <a:solidFill>
                <a:srgbClr val="000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279525"/>
          </a:xfrm>
        </p:spPr>
        <p:txBody>
          <a:bodyPr/>
          <a:lstStyle/>
          <a:p>
            <a:r>
              <a:rPr lang="cs-CZ" altLang="cs-CZ" sz="4000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Nebezpečí při použití obvodů SELV ve spínacích obvodech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9088"/>
            <a:ext cx="6048375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50825" y="1835150"/>
            <a:ext cx="8713788" cy="49462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Spínání motoru prostřednictvím stykače s tlačítkem</a:t>
            </a:r>
            <a:r>
              <a:rPr lang="cs-CZ" altLang="cs-CZ" baseline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50825" y="2874963"/>
            <a:ext cx="360045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1. tlačítko není sepnuto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0825" y="3867150"/>
            <a:ext cx="2592388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2. v řídícím obvodu je dvojnásobný průrazu na zem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7129463" cy="9715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u="sng" baseline="0">
                <a:solidFill>
                  <a:srgbClr val="000000"/>
                </a:solidFill>
                <a:latin typeface="Arial" panose="020B0604020202020204" pitchFamily="34" charset="0"/>
              </a:rPr>
              <a:t>3. dojde k samovolnému zapnutí stroje – </a:t>
            </a:r>
            <a:r>
              <a:rPr lang="cs-CZ" altLang="cs-CZ" sz="2800" b="1" u="sng" baseline="0">
                <a:solidFill>
                  <a:srgbClr val="FF0000"/>
                </a:solidFill>
                <a:latin typeface="Arial" panose="020B0604020202020204" pitchFamily="34" charset="0"/>
              </a:rPr>
              <a:t>nebezpečí úrazu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3851275" y="3357563"/>
            <a:ext cx="144145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2843213" y="4365625"/>
            <a:ext cx="1728787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V="1">
            <a:off x="2843213" y="4365625"/>
            <a:ext cx="345757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4284663" y="4149725"/>
            <a:ext cx="3311525" cy="1150938"/>
          </a:xfrm>
          <a:custGeom>
            <a:avLst/>
            <a:gdLst>
              <a:gd name="T0" fmla="*/ 0 w 2086"/>
              <a:gd name="T1" fmla="*/ 136 h 725"/>
              <a:gd name="T2" fmla="*/ 226 w 2086"/>
              <a:gd name="T3" fmla="*/ 136 h 725"/>
              <a:gd name="T4" fmla="*/ 226 w 2086"/>
              <a:gd name="T5" fmla="*/ 725 h 725"/>
              <a:gd name="T6" fmla="*/ 1496 w 2086"/>
              <a:gd name="T7" fmla="*/ 725 h 725"/>
              <a:gd name="T8" fmla="*/ 1496 w 2086"/>
              <a:gd name="T9" fmla="*/ 136 h 725"/>
              <a:gd name="T10" fmla="*/ 1905 w 2086"/>
              <a:gd name="T11" fmla="*/ 136 h 725"/>
              <a:gd name="T12" fmla="*/ 2086 w 2086"/>
              <a:gd name="T13" fmla="*/ 0 h 725"/>
              <a:gd name="T14" fmla="*/ 2086 w 2086"/>
              <a:gd name="T15" fmla="*/ 317 h 725"/>
              <a:gd name="T16" fmla="*/ 0 w 2086"/>
              <a:gd name="T17" fmla="*/ 317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6" h="725">
                <a:moveTo>
                  <a:pt x="0" y="136"/>
                </a:moveTo>
                <a:lnTo>
                  <a:pt x="226" y="136"/>
                </a:lnTo>
                <a:lnTo>
                  <a:pt x="226" y="725"/>
                </a:lnTo>
                <a:lnTo>
                  <a:pt x="1496" y="725"/>
                </a:lnTo>
                <a:lnTo>
                  <a:pt x="1496" y="136"/>
                </a:lnTo>
                <a:lnTo>
                  <a:pt x="1905" y="136"/>
                </a:lnTo>
                <a:lnTo>
                  <a:pt x="2086" y="0"/>
                </a:lnTo>
                <a:lnTo>
                  <a:pt x="2086" y="317"/>
                </a:lnTo>
                <a:lnTo>
                  <a:pt x="0" y="317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 flipV="1">
            <a:off x="7019925" y="4437063"/>
            <a:ext cx="360363" cy="1296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/>
      <p:bldP spid="73733" grpId="0" animBg="1"/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167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PELV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79388" y="1341438"/>
            <a:ext cx="8856662" cy="8477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Pro některé (spínací) účely je vhodné obvody s bezpečným napětím </a:t>
            </a:r>
            <a:r>
              <a:rPr lang="cs-CZ" altLang="cs-CZ" sz="2400" b="1" u="sng" baseline="0" dirty="0">
                <a:solidFill>
                  <a:srgbClr val="000C18"/>
                </a:solidFill>
                <a:latin typeface="Arial" panose="020B0604020202020204" pitchFamily="34" charset="0"/>
              </a:rPr>
              <a:t>uzemnit</a:t>
            </a:r>
            <a:r>
              <a:rPr lang="cs-CZ" altLang="cs-CZ" sz="2400" b="1" baseline="0" dirty="0">
                <a:solidFill>
                  <a:srgbClr val="000C18"/>
                </a:solidFill>
                <a:latin typeface="Arial" panose="020B0604020202020204" pitchFamily="34" charset="0"/>
              </a:rPr>
              <a:t> – vznikne obvod PELV</a:t>
            </a:r>
            <a:r>
              <a:rPr lang="cs-CZ" altLang="cs-CZ" baseline="0" dirty="0">
                <a:solidFill>
                  <a:srgbClr val="000C18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9388" y="2349500"/>
            <a:ext cx="8856662" cy="49462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Předcházející příklad – obvod je uzemněn</a:t>
            </a:r>
            <a:r>
              <a:rPr lang="cs-CZ" altLang="cs-CZ" baseline="0">
                <a:solidFill>
                  <a:srgbClr val="000C18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63863"/>
            <a:ext cx="54006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79388" y="3141663"/>
            <a:ext cx="30241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obvod je uzemněn</a:t>
            </a:r>
          </a:p>
        </p:txBody>
      </p:sp>
      <p:sp>
        <p:nvSpPr>
          <p:cNvPr id="74759" name="Freeform 7"/>
          <p:cNvSpPr>
            <a:spLocks/>
          </p:cNvSpPr>
          <p:nvPr/>
        </p:nvSpPr>
        <p:spPr bwMode="auto">
          <a:xfrm>
            <a:off x="3203575" y="3644900"/>
            <a:ext cx="1081088" cy="1368425"/>
          </a:xfrm>
          <a:custGeom>
            <a:avLst/>
            <a:gdLst>
              <a:gd name="T0" fmla="*/ 0 w 681"/>
              <a:gd name="T1" fmla="*/ 0 h 862"/>
              <a:gd name="T2" fmla="*/ 408 w 681"/>
              <a:gd name="T3" fmla="*/ 862 h 862"/>
              <a:gd name="T4" fmla="*/ 681 w 681"/>
              <a:gd name="T5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862">
                <a:moveTo>
                  <a:pt x="0" y="0"/>
                </a:moveTo>
                <a:lnTo>
                  <a:pt x="408" y="862"/>
                </a:lnTo>
                <a:lnTo>
                  <a:pt x="681" y="86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4925" y="5084763"/>
            <a:ext cx="3744913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průraz v místě 1 - </a:t>
            </a:r>
            <a:r>
              <a:rPr lang="cs-CZ" altLang="cs-CZ" sz="2400" b="1" baseline="0">
                <a:solidFill>
                  <a:srgbClr val="FF0000"/>
                </a:solidFill>
                <a:latin typeface="Arial" panose="020B0604020202020204" pitchFamily="34" charset="0"/>
              </a:rPr>
              <a:t>zkrat</a:t>
            </a:r>
          </a:p>
        </p:txBody>
      </p:sp>
      <p:sp>
        <p:nvSpPr>
          <p:cNvPr id="74761" name="Freeform 9"/>
          <p:cNvSpPr>
            <a:spLocks/>
          </p:cNvSpPr>
          <p:nvPr/>
        </p:nvSpPr>
        <p:spPr bwMode="auto">
          <a:xfrm>
            <a:off x="4427538" y="4149725"/>
            <a:ext cx="865187" cy="1150938"/>
          </a:xfrm>
          <a:custGeom>
            <a:avLst/>
            <a:gdLst>
              <a:gd name="T0" fmla="*/ 0 w 545"/>
              <a:gd name="T1" fmla="*/ 0 h 725"/>
              <a:gd name="T2" fmla="*/ 545 w 545"/>
              <a:gd name="T3" fmla="*/ 13 h 725"/>
              <a:gd name="T4" fmla="*/ 545 w 545"/>
              <a:gd name="T5" fmla="*/ 725 h 725"/>
              <a:gd name="T6" fmla="*/ 46 w 545"/>
              <a:gd name="T7" fmla="*/ 725 h 725"/>
              <a:gd name="T8" fmla="*/ 46 w 545"/>
              <a:gd name="T9" fmla="*/ 453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5" h="725">
                <a:moveTo>
                  <a:pt x="0" y="0"/>
                </a:moveTo>
                <a:lnTo>
                  <a:pt x="545" y="13"/>
                </a:lnTo>
                <a:lnTo>
                  <a:pt x="545" y="725"/>
                </a:lnTo>
                <a:lnTo>
                  <a:pt x="46" y="725"/>
                </a:lnTo>
                <a:lnTo>
                  <a:pt x="46" y="453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4925" y="5876925"/>
            <a:ext cx="3744913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průraz v místě 2 – </a:t>
            </a:r>
            <a:r>
              <a:rPr lang="cs-CZ" altLang="cs-CZ" sz="2400" b="1" baseline="0">
                <a:solidFill>
                  <a:srgbClr val="FF0000"/>
                </a:solidFill>
                <a:latin typeface="Arial" panose="020B0604020202020204" pitchFamily="34" charset="0"/>
              </a:rPr>
              <a:t>zkrat po sepnutí tlačítka</a:t>
            </a:r>
          </a:p>
        </p:txBody>
      </p:sp>
      <p:sp>
        <p:nvSpPr>
          <p:cNvPr id="74763" name="Freeform 11"/>
          <p:cNvSpPr>
            <a:spLocks/>
          </p:cNvSpPr>
          <p:nvPr/>
        </p:nvSpPr>
        <p:spPr bwMode="auto">
          <a:xfrm>
            <a:off x="3779838" y="5373688"/>
            <a:ext cx="1079500" cy="287337"/>
          </a:xfrm>
          <a:custGeom>
            <a:avLst/>
            <a:gdLst>
              <a:gd name="T0" fmla="*/ 0 w 680"/>
              <a:gd name="T1" fmla="*/ 90 h 181"/>
              <a:gd name="T2" fmla="*/ 408 w 680"/>
              <a:gd name="T3" fmla="*/ 181 h 181"/>
              <a:gd name="T4" fmla="*/ 680 w 680"/>
              <a:gd name="T5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0" h="181">
                <a:moveTo>
                  <a:pt x="0" y="90"/>
                </a:moveTo>
                <a:lnTo>
                  <a:pt x="408" y="181"/>
                </a:lnTo>
                <a:lnTo>
                  <a:pt x="68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4860925" y="5805488"/>
            <a:ext cx="4175125" cy="9112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600" b="1" u="sng" baseline="0">
                <a:solidFill>
                  <a:srgbClr val="000C18"/>
                </a:solidFill>
                <a:latin typeface="Comic Sans MS" panose="030F0702030302020204" pitchFamily="66" charset="0"/>
              </a:rPr>
              <a:t>Nedojde k samovolnému sepnutí !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3779838" y="5013325"/>
            <a:ext cx="2520950" cy="1008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6" name="Freeform 14"/>
          <p:cNvSpPr>
            <a:spLocks/>
          </p:cNvSpPr>
          <p:nvPr/>
        </p:nvSpPr>
        <p:spPr bwMode="auto">
          <a:xfrm>
            <a:off x="4427538" y="4149725"/>
            <a:ext cx="2016125" cy="1150938"/>
          </a:xfrm>
          <a:custGeom>
            <a:avLst/>
            <a:gdLst>
              <a:gd name="T0" fmla="*/ 0 w 1270"/>
              <a:gd name="T1" fmla="*/ 0 h 725"/>
              <a:gd name="T2" fmla="*/ 1270 w 1270"/>
              <a:gd name="T3" fmla="*/ 0 h 725"/>
              <a:gd name="T4" fmla="*/ 1270 w 1270"/>
              <a:gd name="T5" fmla="*/ 725 h 725"/>
              <a:gd name="T6" fmla="*/ 46 w 1270"/>
              <a:gd name="T7" fmla="*/ 725 h 725"/>
              <a:gd name="T8" fmla="*/ 46 w 1270"/>
              <a:gd name="T9" fmla="*/ 49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0" h="725">
                <a:moveTo>
                  <a:pt x="0" y="0"/>
                </a:moveTo>
                <a:lnTo>
                  <a:pt x="1270" y="0"/>
                </a:lnTo>
                <a:lnTo>
                  <a:pt x="1270" y="725"/>
                </a:lnTo>
                <a:lnTo>
                  <a:pt x="46" y="725"/>
                </a:lnTo>
                <a:lnTo>
                  <a:pt x="46" y="499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5651500" y="3355975"/>
            <a:ext cx="431800" cy="504825"/>
          </a:xfrm>
          <a:prstGeom prst="downArrow">
            <a:avLst>
              <a:gd name="adj1" fmla="val 50000"/>
              <a:gd name="adj2" fmla="val 29228"/>
            </a:avLst>
          </a:prstGeom>
          <a:solidFill>
            <a:schemeClr val="folHlink"/>
          </a:solidFill>
          <a:ln w="25400">
            <a:solidFill>
              <a:srgbClr val="00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2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8" grpId="0" animBg="1"/>
      <p:bldP spid="74759" grpId="0" animBg="1"/>
      <p:bldP spid="74760" grpId="0" animBg="1"/>
      <p:bldP spid="74761" grpId="0" animBg="1"/>
      <p:bldP spid="74761" grpId="1" animBg="1"/>
      <p:bldP spid="74762" grpId="0" animBg="1"/>
      <p:bldP spid="74763" grpId="0" animBg="1"/>
      <p:bldP spid="74763" grpId="1" animBg="1"/>
      <p:bldP spid="74764" grpId="0"/>
      <p:bldP spid="74765" grpId="0" animBg="1"/>
      <p:bldP spid="74766" grpId="0" animBg="1"/>
      <p:bldP spid="747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Význam </a:t>
            </a:r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ochran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3230563"/>
            <a:ext cx="8677275" cy="28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 defTabSz="2687638"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 algn="l" defTabSz="2687638"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2687638"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2687638"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2687638"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2687638"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2687638"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2687638"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2687638"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54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Prostředky základní </a:t>
            </a:r>
            <a:r>
              <a:rPr lang="cs-CZ" altLang="cs-CZ" sz="28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ochrany - opakování</a:t>
            </a:r>
            <a:endParaRPr lang="cs-CZ" altLang="cs-CZ" sz="28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400" b="1" dirty="0">
                <a:solidFill>
                  <a:srgbClr val="000000"/>
                </a:solidFill>
              </a:rPr>
              <a:t>	základní izolace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 	přepážky a kryty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 	zábrany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 	ochrana polohou (umístěním mimo dosah)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omezení napětí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omezení ustáleného dotykového proudu a náboje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1223268"/>
            <a:ext cx="864235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Nebezpečné živé části nesmí být přístupné dotyku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Musí být účinné po celou dobu životnosti instalace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Musí se brát v úvahu vnější vlivy v místě instalace – klimatické podmínky, přítomnost vody, mechanické namáhání, … </a:t>
            </a:r>
            <a:endParaRPr lang="cs-CZ" alt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r>
              <a:rPr lang="cs-CZ" altLang="cs-CZ" b="1" u="sng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Podmínky pro obvody PELV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8" y="1628775"/>
            <a:ext cx="8785225" cy="2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2600" b="1" baseline="0" dirty="0">
                <a:solidFill>
                  <a:srgbClr val="000C18"/>
                </a:solidFill>
              </a:rPr>
              <a:t>1.	Základní podmínky na provedení obvodu jsou stejné (zdroj, rozvod, zásuvky a zástrčky, spotřebiče) . </a:t>
            </a:r>
            <a:r>
              <a:rPr lang="cs-CZ" altLang="cs-CZ" sz="2600" b="1" u="sng" baseline="0" dirty="0">
                <a:solidFill>
                  <a:srgbClr val="000C18"/>
                </a:solidFill>
              </a:rPr>
              <a:t>Rozdíl je pouze v uzemnění jednoho vodiče. </a:t>
            </a:r>
          </a:p>
          <a:p>
            <a:pPr algn="l">
              <a:spcBef>
                <a:spcPct val="50000"/>
              </a:spcBef>
            </a:pPr>
            <a:r>
              <a:rPr lang="cs-CZ" altLang="cs-CZ" sz="2600" b="1" baseline="0" dirty="0" smtClean="0">
                <a:solidFill>
                  <a:srgbClr val="000C18"/>
                </a:solidFill>
              </a:rPr>
              <a:t>2.</a:t>
            </a:r>
            <a:r>
              <a:rPr lang="cs-CZ" altLang="cs-CZ" sz="2600" b="1" baseline="0" dirty="0">
                <a:solidFill>
                  <a:srgbClr val="000C18"/>
                </a:solidFill>
              </a:rPr>
              <a:t>	Neživé části musí být pospojovány.</a:t>
            </a:r>
            <a:r>
              <a:rPr lang="cs-CZ" altLang="cs-CZ" sz="2400" b="1" baseline="0" dirty="0">
                <a:solidFill>
                  <a:srgbClr val="000C18"/>
                </a:solidFill>
              </a:rPr>
              <a:t> </a:t>
            </a: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49" y="3923891"/>
            <a:ext cx="2790093" cy="27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Obvody FELV </a:t>
            </a:r>
            <a:r>
              <a:rPr lang="cs-CZ" altLang="cs-CZ" sz="3200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(malé funkční napětí)</a:t>
            </a:r>
            <a:endParaRPr lang="cs-CZ" altLang="cs-CZ" sz="32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387" y="1412776"/>
            <a:ext cx="8785225" cy="448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>
              <a:spcBef>
                <a:spcPct val="5000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V obvodech s malým napětí, kde nelze splnit podmínky ochrany SELV nebo PELV se zřizují obvody FELV.</a:t>
            </a:r>
          </a:p>
          <a:p>
            <a:pPr marL="0" indent="0" algn="l">
              <a:spcBef>
                <a:spcPct val="500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Požadavky na základní ochranu</a:t>
            </a:r>
            <a:r>
              <a:rPr lang="cs-CZ" altLang="cs-CZ" sz="2000" b="1" baseline="0" dirty="0" smtClean="0">
                <a:solidFill>
                  <a:srgbClr val="000C18"/>
                </a:solidFill>
              </a:rPr>
              <a:t>:</a:t>
            </a:r>
          </a:p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základní izolace</a:t>
            </a:r>
          </a:p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přepážky nebo kryty</a:t>
            </a:r>
          </a:p>
          <a:p>
            <a:pPr marL="268288" indent="-268288" algn="l">
              <a:spcBef>
                <a:spcPts val="6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Požadavky na ochranu při poruše</a:t>
            </a:r>
          </a:p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neživé části musí být spojeny s ochranným vodičem soustavy, která je chráněna automatickým odpojením od zdroje</a:t>
            </a:r>
          </a:p>
          <a:p>
            <a:pPr marL="268288" indent="-268288" algn="l">
              <a:spcBef>
                <a:spcPts val="6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Zdroje</a:t>
            </a:r>
          </a:p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transformátor</a:t>
            </a:r>
          </a:p>
          <a:p>
            <a:pPr marL="268288" indent="-268288" algn="l">
              <a:spcBef>
                <a:spcPts val="600"/>
              </a:spcBef>
              <a:tabLst/>
            </a:pPr>
            <a:r>
              <a:rPr lang="cs-CZ" altLang="cs-CZ" sz="2000" b="1" u="sng" baseline="0" dirty="0" smtClean="0">
                <a:solidFill>
                  <a:srgbClr val="000C18"/>
                </a:solidFill>
              </a:rPr>
              <a:t>Zásuvková spojení</a:t>
            </a:r>
          </a:p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zásuvky a zástrčky musí být nezáměnné</a:t>
            </a:r>
          </a:p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2000" b="1" baseline="0" dirty="0" smtClean="0">
                <a:solidFill>
                  <a:srgbClr val="000C18"/>
                </a:solidFill>
              </a:rPr>
              <a:t>*	musí obsahovat ochranný kontakt    </a:t>
            </a:r>
            <a:endParaRPr lang="cs-CZ" altLang="cs-CZ" sz="2000" b="1" baseline="0" dirty="0">
              <a:solidFill>
                <a:srgbClr val="000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58825"/>
          </a:xfrm>
        </p:spPr>
        <p:txBody>
          <a:bodyPr/>
          <a:lstStyle/>
          <a:p>
            <a:pPr algn="ctr"/>
            <a:r>
              <a:rPr lang="cs-CZ" altLang="cs-CZ" b="1" u="sng" dirty="0" smtClean="0">
                <a:solidFill>
                  <a:srgbClr val="000C18"/>
                </a:solidFill>
                <a:effectLst/>
                <a:latin typeface="Comic Sans MS" panose="030F0702030302020204" pitchFamily="66" charset="0"/>
              </a:rPr>
              <a:t>Porovnání - zapojení zdroje</a:t>
            </a:r>
            <a:endParaRPr lang="cs-CZ" altLang="cs-CZ" sz="3200" b="1" u="sng" dirty="0">
              <a:solidFill>
                <a:srgbClr val="000C18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9512" y="4381202"/>
            <a:ext cx="5544615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46088" indent="-446088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 algn="l">
              <a:spcBef>
                <a:spcPts val="0"/>
              </a:spcBef>
              <a:tabLst/>
            </a:pPr>
            <a:r>
              <a:rPr lang="cs-CZ" altLang="cs-CZ" sz="1400" b="1" dirty="0" smtClean="0">
                <a:solidFill>
                  <a:srgbClr val="000C18"/>
                </a:solidFill>
              </a:rPr>
              <a:t>zdroj: http</a:t>
            </a:r>
            <a:r>
              <a:rPr lang="cs-CZ" altLang="cs-CZ" sz="1400" b="1" dirty="0">
                <a:solidFill>
                  <a:srgbClr val="000C18"/>
                </a:solidFill>
              </a:rPr>
              <a:t>://www.e-magnetica.pl/doku.php/extra-low_voltage</a:t>
            </a:r>
            <a:endParaRPr lang="cs-CZ" altLang="cs-CZ" sz="1400" b="1" baseline="0" dirty="0">
              <a:solidFill>
                <a:srgbClr val="000C18"/>
              </a:solidFill>
            </a:endParaRPr>
          </a:p>
        </p:txBody>
      </p:sp>
      <p:pic>
        <p:nvPicPr>
          <p:cNvPr id="5122" name="Picture 2" descr="http://www.e-magnetica.pl/lib/exe/fetch.php/selv_pelv_felv_transformers_magnet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345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000000"/>
                </a:solidFill>
              </a:rPr>
              <a:t>ČSN 33 2000-4-41 edice </a:t>
            </a:r>
            <a:r>
              <a:rPr lang="cs-CZ" altLang="cs-CZ" dirty="0" smtClean="0">
                <a:solidFill>
                  <a:srgbClr val="000000"/>
                </a:solidFill>
              </a:rPr>
              <a:t>3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cs-CZ" altLang="cs-CZ" dirty="0">
                <a:solidFill>
                  <a:srgbClr val="000000"/>
                </a:solidFill>
              </a:rPr>
              <a:t>Michal Kříž	Příručka pro zkoušky elektrotechniků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Václav </a:t>
            </a:r>
            <a:r>
              <a:rPr lang="cs-CZ" altLang="cs-CZ" dirty="0" err="1">
                <a:solidFill>
                  <a:srgbClr val="000000"/>
                </a:solidFill>
              </a:rPr>
              <a:t>Honys</a:t>
            </a:r>
            <a:r>
              <a:rPr lang="cs-CZ" altLang="cs-CZ" dirty="0">
                <a:solidFill>
                  <a:srgbClr val="000000"/>
                </a:solidFill>
              </a:rPr>
              <a:t>	Ochrana před úrazem elektřinou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PŠIS	Stručný výtah z normy ČSN 33 2000-4-41 edice </a:t>
            </a:r>
            <a:r>
              <a:rPr lang="cs-CZ" altLang="cs-CZ" dirty="0" smtClean="0">
                <a:solidFill>
                  <a:srgbClr val="000000"/>
                </a:solidFill>
              </a:rPr>
              <a:t>3</a:t>
            </a:r>
          </a:p>
          <a:p>
            <a:r>
              <a:rPr lang="cs-CZ" altLang="cs-CZ" dirty="0" err="1" smtClean="0">
                <a:solidFill>
                  <a:srgbClr val="000000"/>
                </a:solidFill>
              </a:rPr>
              <a:t>Bastian</a:t>
            </a:r>
            <a:r>
              <a:rPr lang="cs-CZ" altLang="cs-CZ" dirty="0" smtClean="0">
                <a:solidFill>
                  <a:srgbClr val="000000"/>
                </a:solidFill>
              </a:rPr>
              <a:t>	Praktická elektrotechnika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000000"/>
                </a:solidFill>
              </a:rPr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izolace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79388" y="1268760"/>
            <a:ext cx="8785225" cy="28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u="sng" dirty="0">
                <a:solidFill>
                  <a:srgbClr val="000000"/>
                </a:solidFill>
                <a:latin typeface="+mn-lt"/>
              </a:rPr>
              <a:t>Princip a podmínky </a:t>
            </a:r>
            <a:r>
              <a:rPr lang="cs-CZ" altLang="cs-CZ" sz="2800" b="1" u="sng" dirty="0" smtClean="0">
                <a:solidFill>
                  <a:srgbClr val="000000"/>
                </a:solidFill>
                <a:latin typeface="+mn-lt"/>
              </a:rPr>
              <a:t>ochrany pro tuhé izolanty</a:t>
            </a:r>
            <a:endParaRPr lang="cs-CZ" altLang="cs-CZ" sz="2800" b="1" u="sng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*	brání dotyku nebezpečných živých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částí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	musí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odolávat namáhání, které je vystavena při provozu a splňovat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předepsané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požadavky (izolační odpor)</a:t>
            </a:r>
            <a:endParaRPr lang="cs-CZ" altLang="cs-CZ" sz="2000" b="1" dirty="0">
              <a:solidFill>
                <a:srgbClr val="000000"/>
              </a:solidFill>
              <a:latin typeface="+mn-lt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	musí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být pravidelně kontrolována (revize)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+mn-lt"/>
              </a:rPr>
              <a:t>barvy, nátěry, laky se za přiměřenou základní ochranu nepovažují </a:t>
            </a:r>
          </a:p>
          <a:p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latin typeface="+mn-lt"/>
              </a:rPr>
              <a:t>základní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izolace musí plně pokrývat chráněné zařízení a  </a:t>
            </a:r>
            <a:r>
              <a:rPr lang="cs-CZ" altLang="cs-CZ" sz="2000" b="1" u="sng" dirty="0">
                <a:solidFill>
                  <a:srgbClr val="000000"/>
                </a:solidFill>
                <a:latin typeface="+mn-lt"/>
              </a:rPr>
              <a:t>lze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ji odstranit </a:t>
            </a:r>
            <a:r>
              <a:rPr lang="cs-CZ" altLang="cs-CZ" sz="2000" b="1" u="sng" dirty="0">
                <a:solidFill>
                  <a:srgbClr val="000000"/>
                </a:solidFill>
                <a:latin typeface="+mn-lt"/>
              </a:rPr>
              <a:t>pouze jejím zničením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79388" y="4149080"/>
            <a:ext cx="8785225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46800" rIns="36000" bIns="46800">
            <a:spAutoFit/>
          </a:bodyPr>
          <a:lstStyle>
            <a:lvl1pPr marL="263525" indent="-263525"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2800" b="1" u="sng" dirty="0">
                <a:solidFill>
                  <a:srgbClr val="000000"/>
                </a:solidFill>
                <a:latin typeface="+mn-lt"/>
              </a:rPr>
              <a:t>Látky pro základní </a:t>
            </a:r>
            <a:r>
              <a:rPr lang="cs-CZ" altLang="cs-CZ" sz="2800" b="1" u="sng" dirty="0" smtClean="0">
                <a:solidFill>
                  <a:srgbClr val="000000"/>
                </a:solidFill>
                <a:latin typeface="+mn-lt"/>
              </a:rPr>
              <a:t>izolaci</a:t>
            </a:r>
            <a:endParaRPr lang="cs-CZ" altLang="cs-CZ" sz="2800" b="1" u="sng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tuhé a kapalné izolanty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při použití vzduchu je třeba použít další ochranný prostředek (kryt, přepážka, zábrana) 	</a:t>
            </a:r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endParaRPr lang="cs-CZ" altLang="cs-CZ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Přepážky a kryty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7379" y="764704"/>
            <a:ext cx="8929117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Princip ochra</a:t>
            </a:r>
            <a:r>
              <a:rPr lang="cs-CZ" altLang="cs-CZ" sz="2800" b="1" u="sng" dirty="0">
                <a:solidFill>
                  <a:srgbClr val="000000"/>
                </a:solidFill>
                <a:latin typeface="+mn-lt"/>
              </a:rPr>
              <a:t>ny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Ochrana musí bránit přístupu k nebezpečným živým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částem. Musí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mít dostatečnou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pevnost, stabilitu a izolační odpor.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Je součástí daného zařízení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cs-CZ" altLang="cs-CZ" sz="20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042988" y="5230813"/>
            <a:ext cx="2736850" cy="1511300"/>
            <a:chOff x="657" y="3158"/>
            <a:chExt cx="1724" cy="952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657" y="3158"/>
              <a:ext cx="1724" cy="952"/>
            </a:xfrm>
            <a:prstGeom prst="rect">
              <a:avLst/>
            </a:prstGeom>
            <a:solidFill>
              <a:schemeClr val="tx2">
                <a:lumMod val="25000"/>
                <a:alpha val="30000"/>
              </a:schemeClr>
            </a:solidFill>
            <a:ln w="63500" cmpd="dbl">
              <a:solidFill>
                <a:srgbClr val="000000"/>
              </a:solidFill>
              <a:prstDash val="dash"/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cs-CZ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930" y="3248"/>
              <a:ext cx="182" cy="726"/>
            </a:xfrm>
            <a:custGeom>
              <a:avLst/>
              <a:gdLst>
                <a:gd name="T0" fmla="*/ 182 w 318"/>
                <a:gd name="T1" fmla="*/ 0 h 1089"/>
                <a:gd name="T2" fmla="*/ 0 w 318"/>
                <a:gd name="T3" fmla="*/ 636 h 1089"/>
                <a:gd name="T4" fmla="*/ 318 w 318"/>
                <a:gd name="T5" fmla="*/ 545 h 1089"/>
                <a:gd name="T6" fmla="*/ 182 w 318"/>
                <a:gd name="T7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089">
                  <a:moveTo>
                    <a:pt x="182" y="0"/>
                  </a:moveTo>
                  <a:lnTo>
                    <a:pt x="0" y="636"/>
                  </a:lnTo>
                  <a:lnTo>
                    <a:pt x="318" y="545"/>
                  </a:lnTo>
                  <a:lnTo>
                    <a:pt x="182" y="1089"/>
                  </a:ln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1837" y="3248"/>
              <a:ext cx="182" cy="726"/>
            </a:xfrm>
            <a:custGeom>
              <a:avLst/>
              <a:gdLst>
                <a:gd name="T0" fmla="*/ 182 w 318"/>
                <a:gd name="T1" fmla="*/ 0 h 1089"/>
                <a:gd name="T2" fmla="*/ 0 w 318"/>
                <a:gd name="T3" fmla="*/ 636 h 1089"/>
                <a:gd name="T4" fmla="*/ 318 w 318"/>
                <a:gd name="T5" fmla="*/ 545 h 1089"/>
                <a:gd name="T6" fmla="*/ 182 w 318"/>
                <a:gd name="T7" fmla="*/ 1089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8" h="1089">
                  <a:moveTo>
                    <a:pt x="182" y="0"/>
                  </a:moveTo>
                  <a:lnTo>
                    <a:pt x="0" y="636"/>
                  </a:lnTo>
                  <a:lnTo>
                    <a:pt x="318" y="545"/>
                  </a:lnTo>
                  <a:lnTo>
                    <a:pt x="182" y="1089"/>
                  </a:ln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2124075" y="4292600"/>
            <a:ext cx="576263" cy="792163"/>
          </a:xfrm>
          <a:prstGeom prst="downArrow">
            <a:avLst>
              <a:gd name="adj1" fmla="val 50000"/>
              <a:gd name="adj2" fmla="val 34366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140200" y="5876925"/>
            <a:ext cx="1223963" cy="504825"/>
          </a:xfrm>
          <a:prstGeom prst="leftArrow">
            <a:avLst>
              <a:gd name="adj1" fmla="val 50000"/>
              <a:gd name="adj2" fmla="val 60613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219700" y="4875213"/>
            <a:ext cx="2881313" cy="544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u="sng">
                <a:solidFill>
                  <a:srgbClr val="000000"/>
                </a:solidFill>
                <a:latin typeface="Comic Sans MS" panose="030F0702030302020204" pitchFamily="66" charset="0"/>
              </a:rPr>
              <a:t>Minimální krytí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179040" y="3819958"/>
            <a:ext cx="2016696" cy="8331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IP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4x nebo IP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xxD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508624" y="5899150"/>
            <a:ext cx="2951807" cy="4638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IP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2x nebo IP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xxB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3924300" y="4868863"/>
            <a:ext cx="129540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250825" y="6742113"/>
            <a:ext cx="432117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3348038" y="4868863"/>
            <a:ext cx="1871662" cy="288925"/>
          </a:xfrm>
          <a:custGeom>
            <a:avLst/>
            <a:gdLst>
              <a:gd name="T0" fmla="*/ 1179 w 1179"/>
              <a:gd name="T1" fmla="*/ 0 h 182"/>
              <a:gd name="T2" fmla="*/ 45 w 1179"/>
              <a:gd name="T3" fmla="*/ 46 h 182"/>
              <a:gd name="T4" fmla="*/ 0 w 1179"/>
              <a:gd name="T5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79" h="182">
                <a:moveTo>
                  <a:pt x="1179" y="0"/>
                </a:moveTo>
                <a:lnTo>
                  <a:pt x="45" y="46"/>
                </a:lnTo>
                <a:lnTo>
                  <a:pt x="0" y="18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52" y="2060848"/>
            <a:ext cx="2559744" cy="2704635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0825" y="2455824"/>
            <a:ext cx="6225927" cy="11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Přepážky </a:t>
            </a: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nebo kryty lze odstranit</a:t>
            </a:r>
            <a:endParaRPr lang="cs-CZ" altLang="cs-CZ" sz="24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+mn-lt"/>
              </a:rPr>
              <a:t>*	použitím klíče nebo nástroje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+mn-lt"/>
              </a:rPr>
              <a:t>*	po odpojení napájení živých </a:t>
            </a:r>
            <a:r>
              <a:rPr lang="cs-CZ" altLang="cs-CZ" b="1" dirty="0" smtClean="0">
                <a:solidFill>
                  <a:srgbClr val="000000"/>
                </a:solidFill>
                <a:latin typeface="+mn-lt"/>
              </a:rPr>
              <a:t>částí (koncové spínače)</a:t>
            </a:r>
            <a:endParaRPr lang="cs-CZ" altLang="cs-CZ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819083" y="3583760"/>
            <a:ext cx="6543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cs-CZ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5" name="Přímá spojnice 4"/>
          <p:cNvCxnSpPr/>
          <p:nvPr/>
        </p:nvCxnSpPr>
        <p:spPr bwMode="auto">
          <a:xfrm>
            <a:off x="6323685" y="2060848"/>
            <a:ext cx="2712811" cy="2808015"/>
          </a:xfrm>
          <a:prstGeom prst="line">
            <a:avLst/>
          </a:prstGeom>
          <a:solidFill>
            <a:schemeClr val="folHlink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2" grpId="0" animBg="1"/>
      <p:bldP spid="28683" grpId="0" animBg="1"/>
      <p:bldP spid="28684" grpId="0" animBg="1"/>
      <p:bldP spid="28686" grpId="0" animBg="1"/>
      <p:bldP spid="28687" grpId="0" animBg="1"/>
      <p:bldP spid="28688" grpId="0" animBg="1"/>
      <p:bldP spid="28679" grpId="0" animBg="1"/>
      <p:bldP spid="28690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8856662" cy="1240309"/>
          </a:xfrm>
        </p:spPr>
        <p:txBody>
          <a:bodyPr/>
          <a:lstStyle/>
          <a:p>
            <a:pPr algn="ctr"/>
            <a:r>
              <a:rPr lang="cs-CZ" altLang="cs-CZ" sz="3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Krytí elektrického zařízení </a:t>
            </a:r>
            <a:br>
              <a:rPr lang="cs-CZ" altLang="cs-CZ" sz="3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3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 pohledu ochrany před nebezpečným dotykem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7504" y="1412776"/>
            <a:ext cx="8857109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Označení krytí – písmena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IP </a:t>
            </a:r>
            <a:r>
              <a:rPr lang="cs-CZ" altLang="cs-CZ" sz="2400" b="1" u="sng" dirty="0" err="1" smtClean="0">
                <a:solidFill>
                  <a:srgbClr val="000000"/>
                </a:solidFill>
                <a:latin typeface="+mn-lt"/>
              </a:rPr>
              <a:t>xx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 - 2 </a:t>
            </a: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čísla (např. IP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45) + přídavné písmeno (nepovinné) + doplňkové písmeno (nepovinné) </a:t>
            </a:r>
            <a:endParaRPr lang="cs-CZ" altLang="cs-CZ" sz="2400" b="1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9388" y="2679444"/>
            <a:ext cx="8785225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39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1.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číslo</a:t>
            </a:r>
            <a:r>
              <a:rPr lang="cs-CZ" altLang="cs-CZ" sz="2000" b="1" dirty="0">
                <a:solidFill>
                  <a:srgbClr val="000000"/>
                </a:solidFill>
              </a:rPr>
              <a:t>	- ochrana před vniknutím cizích předmětů (0 – 6)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2. číslo 	- ochrana před vniknutím vody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(0 - 9)</a:t>
            </a:r>
          </a:p>
          <a:p>
            <a:pPr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1. písmeno	- stupeň ochrany před nebezpečným dotykem (A - D)</a:t>
            </a:r>
          </a:p>
          <a:p>
            <a:pPr>
              <a:tabLst>
                <a:tab pos="14335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2. písmeno	- doplňkové písmeno	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79388" y="4107990"/>
            <a:ext cx="878522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Pro ochranu před nebezpečným dotykem má význam pouze 1. číslo a to v rozsahu 0 - 4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79388" y="5035963"/>
            <a:ext cx="8785225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901700"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901700"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901700"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901700"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901700"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17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17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17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17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  <a:tab pos="430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0	- bez ochrany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1	- zabraňuje dotyku dlaní	čtvercový otvor 50 x 50 mm</a:t>
            </a:r>
          </a:p>
          <a:p>
            <a:r>
              <a:rPr lang="cs-CZ" altLang="cs-CZ" sz="2000" b="1" u="sng" dirty="0">
                <a:solidFill>
                  <a:srgbClr val="000000"/>
                </a:solidFill>
              </a:rPr>
              <a:t>2	- zabraňuje dotyku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prstem (B)</a:t>
            </a:r>
            <a:r>
              <a:rPr lang="cs-CZ" altLang="cs-CZ" sz="2000" b="1" u="sng" dirty="0">
                <a:solidFill>
                  <a:srgbClr val="000000"/>
                </a:solidFill>
              </a:rPr>
              <a:t>	čtvercový otvor 12,5 x 12,5 mm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3	- dotyk hrubým nástrojem	průměr otvoru 2,5 mm</a:t>
            </a:r>
          </a:p>
          <a:p>
            <a:r>
              <a:rPr lang="cs-CZ" altLang="cs-CZ" sz="2000" b="1" u="sng" dirty="0">
                <a:solidFill>
                  <a:srgbClr val="000000"/>
                </a:solidFill>
              </a:rPr>
              <a:t>4	- dotyk jemným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nástrojem (D)</a:t>
            </a:r>
            <a:r>
              <a:rPr lang="cs-CZ" altLang="cs-CZ" sz="2000" b="1" u="sng" dirty="0">
                <a:solidFill>
                  <a:srgbClr val="000000"/>
                </a:solidFill>
              </a:rPr>
              <a:t>	průměr otvoru 1 mm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2403" t="19195" r="30898" b="12146"/>
          <a:stretch/>
        </p:blipFill>
        <p:spPr>
          <a:xfrm>
            <a:off x="395536" y="44624"/>
            <a:ext cx="6912768" cy="6696744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81968" y="5850126"/>
            <a:ext cx="1728192" cy="87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 anchorCtr="0">
            <a:spAutoFit/>
          </a:bodyPr>
          <a:lstStyle>
            <a:lvl1pPr marL="263525" indent="-263525"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969963"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69963" fontAlgn="base">
              <a:spcBef>
                <a:spcPct val="0"/>
              </a:spcBef>
              <a:spcAft>
                <a:spcPct val="0"/>
              </a:spcAft>
              <a:tabLst>
                <a:tab pos="43037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cs-CZ" altLang="cs-CZ" sz="1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IPX9 - tryskající horká voda + parní proud (WAP)</a:t>
            </a:r>
            <a:endParaRPr lang="cs-CZ" altLang="cs-CZ" sz="1200" b="1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427" t="8190" r="19676" b="30701"/>
          <a:stretch/>
        </p:blipFill>
        <p:spPr>
          <a:xfrm>
            <a:off x="179512" y="260647"/>
            <a:ext cx="8712968" cy="64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Zábrany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9263" y="1124744"/>
            <a:ext cx="87852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  <a:latin typeface="+mn-lt"/>
              </a:rPr>
              <a:t>zajišťují pouze základní ochranu</a:t>
            </a:r>
            <a:endParaRPr lang="cs-CZ" altLang="cs-CZ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50" y="1814181"/>
            <a:ext cx="8785225" cy="494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Zábrany musí bránit</a:t>
            </a:r>
            <a:endParaRPr lang="cs-CZ" altLang="cs-CZ" sz="2400" b="1" u="sng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-	neúmyslnému přiblížení těla v živým částem a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-	nahodilém dotyku živých částí během činnosti zařízení pod napětím v běžném provozu	</a:t>
            </a:r>
          </a:p>
          <a:p>
            <a:pPr algn="ctr"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Podmínky ochrany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	jsou určeny k ochraně osob znalých 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pro samostatnou činnost - „elektrotechnik“ nebo poučených (nově - nebo jsou pod dozorem těchto osob),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před nahodilým dotykem při práci na instalaci a zařízení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*	na rozdíl od staré normy není určena k ochraně laiků. 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*	ochrana zábranou znepřístupňuje nebezpečnou část tím, že před ní dává překážku. 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*	k překonání je třeba vyvinout záměrné úsilí.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zábrany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1340768"/>
            <a:ext cx="8785225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7188" indent="-357188" algn="l"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 algn="l"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7188" algn="l"/>
                <a:tab pos="3314700" algn="l"/>
                <a:tab pos="5018088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1. Zábrana může být odnímatelná</a:t>
            </a:r>
            <a:r>
              <a:rPr lang="cs-CZ" altLang="cs-CZ" sz="24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latin typeface="+mn-lt"/>
              </a:rPr>
              <a:t>- nejčastěji plastový červeno-bílý pásek, musí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být umístěna tak, aby se nedala přehlédnout a je třeba použít bezpečnostní tabulky.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+mn-lt"/>
              </a:rPr>
              <a:t>2.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Pokud je zábrana pevná (zábradlí, drátěné pletivo, …),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může být vodivá a </a:t>
            </a:r>
            <a:r>
              <a:rPr lang="cs-CZ" altLang="cs-CZ" sz="2000" b="1" u="sng" dirty="0">
                <a:solidFill>
                  <a:srgbClr val="000000"/>
                </a:solidFill>
                <a:latin typeface="+mn-lt"/>
              </a:rPr>
              <a:t>oddělena od nebezpečných živých částí pouze základní izolací (vzduch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+mn-lt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+mn-lt"/>
              </a:rPr>
              <a:t>3.	Vzdálenost zábrany od nebezpečných živých částí je předepsána podle velikosti napětí</a:t>
            </a:r>
            <a:endParaRPr lang="cs-CZ" altLang="cs-CZ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AutoShape 2" descr="data:image/png;base64,iVBORw0KGgoAAAANSUhEUgAAArwAAAH+CAYAAAB+wt25AAAgAElEQVR4Xuy9Z3Mk2ZUs6KEjNTQKJVqxyZl5Ro7Nm32zazPP7Jntmu0v3y+7b5bsJtmCbF0tSkADKUJHrPk590YGshJIVDebw7WpbIJAZUaGuNKvXz9+nC+//aGp6xplWaJpGnieJz/8my/7m387jiPv2d/8zP7Y9/kZf1zX1eOaBjV/6ro9l/1+VVXyPl/2eHsc/w3w/Fj7Xf385suet3uPrxxk3uB1btyneVZ7facpkcyvcXl+jMX1OeqigOM2KKsKeV7C913EcSz3naapPFu/30cYhairGkVRyH3bcuVxLFcpHz5vXSMejPDW3kM4gQ80NZyPvsHF10+x82+/hvd376OqavhBhLKuUKQLbLk+8PwE33/0JwQHu9g+eoDrLMUg7qO+XsBZLFAVGbIyR//wABXfd0M0izmcq0s0ZQlnONKfqkJ2dgw3z+APBqijPpwGcKfXKC7P4W6P4YZ9ODUQ8L2XL9BkOYLtfXgHB0gGIdD34c5mcH84R11WwP4ICEMgKYFBH0EUokgzoJZKlHbg92NUZYnq5SmcyEdvZ4KyqTE/u0TkeIgGfaSoUTs+gl6Muq5QJxn8rEDNNho48Ad91GEfZeAA8wz+xQKFXyOfxPBdB/1pjvjkGMUfPkP+wR+Bl8/heSWayEMN3ksD/5Y2vmwvFWup03xYa6w7tmueIjefO2hqByyoBjXglHDQyDH6fRdw+LsG3AZwqvYz23dsn+FvfQ+oK23/+pn0RO0PPA8Az3Pbvme/b/srv984IRw3h+MWaBoXdRmgqQM9j1MCTm7ObdukK/XTsJ/WDnzXRQOWAc/F52Pj4L3IyVFnnjyT49rnYVdnWfB5HTghy4cl5qGpHFY/HJYTy0/KRM+tQ0RlnkufV8eCQPs9f1DBcV24UhAsA36R12+kT+oz8USu3JuWVgHPY79ypB/J9eU7bIoNPL+U9/kd19Uy4H24no5Feanjgzw6eyyf24wRrCOn5hhZyvU9jzVeo65YdzrulQWvwT7Pf/N9B3XFa5gy8Fkvek6tZ20vZohF42o93/Zymkqft33Zv7VdsH26jhmD+Wwy/pprO3xGLWt9Jtvu7PjOd7V++PT6s/Kq9Nxs2tLe5FkarVspY7YN+av9ItsGr8X/PFfnGz6zfV//1jL3gnJ5fVun5rccZ8quOxct64d3bO7PPKOdZ9q+Irflombd8Pm04uG6PhzXge+48Ho9NFGEpjdAfPQIvfd/geLRA0y3Rqgfv4VwMITb66F0XRRShw187bbSFm57SfuxFb1yUNsm3Jtlftvx3a/fOIZj7h0vW5Sr573Pde48sa21uy9vu+nt7fuW8rnPtaXV/sTr3/c6tx3HUc6+bFl3e/Sr6OXmmTbd/1+qnrr4TsrtjnJfPXbd8avHrPs3x1dipSiKZKy1/fYv9Ux31Z3zxdPvBfC2QM9xBJi1ldUOyloYN27KgNnuBewDtIDXDH5dwGuPt+/ZAcBO+PxcQTfvawmWu8Cge6w9n703O1HxuzKsGfC8/DcnYAsmls90E8A3KLIFpufHuDh7gTxZwHUaVI2CWFYW79H3ffk3wXuv15P38zzHYrFoK5PXt+Uix5YlJv0e/KiP/cEOoq0xOFLGnz/D1Sefwf/7h4j/6ddw+Z8fyICaJDNM4CG4muHZJ3+WyWznyRMsOHHBhV/WwGwBlBmm8ylGh/uo4iHqoAcnz4HLc1RpArc/hD8Zo2oaVOenqBdzhP0h6rgnE5eXzJGdHiMaDeH0hygqYFgWyJ89QzmfwR/tINzbQ7I9RNFz4ecZwh8uUC5SNNsDuP0e6rQU4BsM+8jSFB6xUg0UZQG3H4OYqH55CpQ1BvvbKGIP0+NzDCsH8WiIa4Ko2kHQHxjAW8DPS6AqUDo13F4ExCP5npMWCC8WKJsK6SiAF/joJQW802O4f/oGxb//HvW338D3StShK4DXcxQ8rVvUaVsiQCHgWQ5L2g0cuA7BkQIqBRAKeAnKFLiVMvERBCnAInC0eIwgguCsgesSgC4Xgd3+Ju20CW6AXQWGZsgUwKIgo9t37MAhAAQxHC+F6xUKUCsFvPLMBOUeAZMCDl2EGaDUAbyy2jGQRYrCJRiVtRmqVIHcTcDLzzx5XjciEBZoA8FmBJwy0bNMHFRSTlKQch8sCylNAVEsu+X98D6WwEaWLIDjyyJDx2etK6kvAzi5ULJjRMW+zid0OaYQjFXwg0YAr9yX1KnWIevN9Qj+tUZk/CEwlnvTcZFlyHZQNwVct4bnsy3VMgYQ8ErbqrXP23U5AbcFdgKKvQK11CfLEPAE5PtLAoH1c8frTsBL+F2Vcm3iOG2jCmxlASYVVBlAbAHqktxQgG8Bp35/CXpNnxDA28A1YJ/1p+fWY1nGchqZuS2w5TU8OaYFvAa0L+9NF4ddwCsLynbxacCu+V53HmjHb7B+NgFeFg7rnHfnyqLO8X14vi/tBAhQ9kJ4e1sYPnob8eO3UR8dIT3cQ7G7g2JvW46FyzqrZfyRLiLrPUfa/OprHXl0WxW32N4ccB8w8AbwLktzE2BcLd87O9uP+PA/O+BdB467i1RiJRKGFmvetQj8EcV/61ecz77+tnmVpWWnXSJvHeyXwLC7qr6N4e12Pg6G1crk3i2Q1XNYsHwTgN58htWBzt6jBZb8vMse6+S1ZJPvKkTh0QSXFJhdHOPk+fdIZlccH2WQ5MQWBApICHA5ZCZJKu+xEglqkyRpQS6Ps/dFMFwWBXaGA3h+jFE4xPjJQwFjW0/PMPv4z5ht+9j6l/+GKIrR+L78zNM5orrBMK9x/sXXKI/PMXn7MerxEFezOSZhjGo6h1MWuLo8x2hnC+VgDLc/hlc3aC5OUUyv4cQx/MkWKt+Dc3WB8voa0WCIMuoJwxdlGZKT5+jFfTSDIdKixk4YIvn+O+TX1/D7I/jbO6gPtnEd14jqCv0XU2QX16hHPQTjIeq8QtkAva0x5kUGvwGiEsjyHDWZ4ThA8+IU9SzF8HAH+SjC7PgMW5mDaDLEmVcirJRhERKOoJaAvsxRNDma0Ifb30ZOhrmoEJ0vUFUlkoEnrHGU13DPTtH/8geU//NDZF9+Ac/JUPucShsEni9T+F2AlxP2kvnjoktgqwAd13XWM7wEvAQKTW0Ab4fhJQPsKCjmxT0y7wawdtuiZXib2u/sqFi6YskRsD3dBnhrYexiOH4Cz1emta588JwKPshk6s6LAj4FvLaP8D2fk/4K4HUMWymsqQBesngWdBqmzwDexreA1xG2RQY0AbxaJjUXNSwI3g4XDHw0YfdYxi6algFksdfSf9gvdZFAzKQMszLe8hACri0LX1W6W8VXVSmbquOKQFb4gYuyJOC1IJzvKuAlK1s1ev88pir1GN/jjo7uftV1jholPI+AV59PQB6fis9YLcGulqtl7fl9R9qJLhgsKORRCgZlbONC5UcCXj6Jtl8FvLIjcQNws31kpn3bcd4sAHl92ZTg9Vk/lqkybVmLD3xUOb8MimRrWQYW8LJtKphn5bdjtbRLTxaIXHqufymL73oE3MsFZbtbcoPVNuCysxtp+4Ttu3YeepXh5aqR9WDIHf72PfgBQW+IIuih3hkjeOcJBu+9h+DhExS7B8h39lBPRsh9LtBkZaljCZ9H+rPWX3cit895H4asPXaFVH8DeF8P9rwBvJvLa3X+6xKG6759n/Z725y6utgjTuIPCUMZUu7Y9dj8JPc/wvnzV08F8N7sUJwclmxGF/DeALJ3SBq6x1kGeTnoKHNiQbRlcu2kxAmn+7ktkC4AthO+/awLeO21CUzt4MPvrv57dSBqgbwM4TVCp8Hi6hQvn32L+fWlbJdz0pfzkMVoagyHA5ngZrOZDND9PplSZaX5Q2kDj2d56nPVqIoCg5ADaw99J8bur36BMnax/+wS2Sef4xnmOPi3f8VwOELj+ajDAIs8gVsW2Gp8zL/9AYs/f4Ph24/gH+7i+ekZ9kcTlNM5UBS4OD/BcDRANdxGMNlBSPB/fors4hJ16COcTND0evCuL5FfXSEeDFEQMNcNelWBxYsf0PMDNMMJ5nmF/eFAAG92dQkv6sPf2gYeHuA8yBGjweiYrPAVykGIYGsEot0irxDvTjAvcwQ10CsdJGmKYhDA6YdwTy5QnU8xONxDvtPD/OUZdhIgmAxx4hXokSEj4OV2eFogJqapKNfIUAUu/P4usqEPt6oRnyeoihxJ3wMiHzEBysU5xt++RPV/f4jksz/BaVJUHmUVNaIgNJPTq7IdbRMWMNit7hXAK/WYtZIG2VoWcKiSBv3NCdECXgWPS8BL4KZMqGU120WeoCOgLDyzXa+AxUoa9DeBDAHsct9O+5IFXlyURXCDFK6f6ZZ6zeMVrBGkEtjpVr+e4wbgbRwEdwBegSuZ7t26ngE2dmuc29ZwZGFCMKSgVsHADQZX1BVEYo6AQ7mP2oNjAEPtsnwV0FiZgQBeRVYAGXIjhZBFhJaKYapdVKWDMAyELS7LDCV3F1zIAKsgEwJmyd4umdtK2FqyljUK6dc8T1XqAiWOhwj8UO51OjuT+vQ8focA0SyweWu8Ya5rRG5hWWLLbrIOVC6i1+L7HCMI5MkOBwqqPX3+9S+VCNk6s8/e/c1xhuf2uL0iVcA2QMmAstxFyR0otjEjMWF12A0EYkHfMLwtwFwCXgLWumQb5EJEVixm8UXAy3lDFyPaDzp7ywS7Inu5eefLtq2NX9q79CPLSOu1hQXuMLvdslklRzYBXi1rD42AXt6BJ7tDfhDAi2JU2/sYvP8Ezi/eQr63h2rvCO7BQ2TDCRLPQ+hQqqWgl/If/vCJS5G1LBdbq8TOuvpcB2bfMLxrZDR39IjVj35uwLsO/Nl7UF6ssztoHuVvTdLwHwl4wzCUHXGShDK7/bUBr51c7MXNLKgTlp14jC7XrthfHWR0G8mCUQv6ZCoye3u67bcE2Kva3q6W1zag1essV9Cqd+wyXUt22G5zqo64yzCv6n9txbcAnKwQt6XrEtnsApdnLzG9PEOeZ7KF5XoeqjyV2yPDy0mUwJbMLiuQ7xVFhSxLDXCXEpTjeG0yvGgKRP0YUe3i4cETBLu7onf1vvoO5edfY/c3f4/iHx5j0Y/QL33UWYkEFQaeh/rbY9R//Bju4T6iJ4/x4mqKvckWsvNz0eQmU+phffiHe6gmI1RFibhokJ9fYpHOMDrYxSIIMcgbFJfXKJpagGrjNWhmCdxZguh6Cm9/B5dVjkl/iPLlGarza7hODX88QPn4EHkQwnN9eNczVKen8pk3nKDwQjR1Aa8fw48jpNM5hkGE+WyGOvAQb42ELY5eTJHsxKh3RxidpSjnCdJxiDAIURYV3CCCF0YoqxI5GfS6hFNRPlLA2z1AGXjSPsM0Q352gsb3EOwdYkGG8uI5xk9fwv/tp1h8+imK2QW80BVwQvqegFEYToImqz80uxhkayqzJa4UjrKKDnwBPhzM6loZOPvdJZslgghh8BRMuvD9UFnhuhQmiH9bsCkMq2zh2x0UDosEgcuVb0MwbeZ+ZWMpB9Z7UsmEaohVLsx/NahLowGWnVsuzhS0K4PqwCEA4mRPeYmwUwSflJ4oy1gha3WzCor0pSwr0JSWYSWANlpOK7toeA0OZMoAK/Nl+qoA4gaOT/2rp1vPwn4q+JVn4uN4ykzLy1MOTRGzlk8LfuVfPI9doLOcHdTFAOPxWEBvksyxSK8AZHCFea7guYGwlHpfyy171Rcr8LLgjCCOcgOpey40mgZpcSoaXUo6eCzr1HW5kOKC2C4CFPDptr6CNWFapXzsgobXqQzbbgFeI4BTJRqq+1XlsupijZT5Vg2vctWULPBpDFC1TDrBNkG5z/apenPX14UJmWwpCymODE4TwgGlML6WN7XU1KC7NWqiaTLylbY3WVTxEQ3A9gqCW7K5fE6OxYWUhewyUEvesC+onKU795iwD9nZsX3CzkHdsZ5tkNIT2Q0QsK6gW77D9sjmIiC0lrgLyqgIaO35w6onY3zjqp6fbciJYjiTCfzdHfT/7lcot7ZQPDhCefgAzd4+3NFApGeUtVG8pPetY3sLz+6jPWVfbGUyy/m1y7DdAMoiDeEiTF/a/5fdw/51g2Qy99c96j4s8atnXf/OpnPdBTh1j+nmYn31Kps0rquM4er3N93fpuf8qYD5p15/0/1t+nzT/W/6/qbPX0cSsm5xwB3E4XAoeMnit7+Gnnctw7uKtm3ldXW5OlbdDFqzn68C4nVs73JLdskydb+vBa6TpP62fy+roguuu6uV7v12wbc9prsdvDpY2O/WnMDqEsXiCldnL3F5fiIyBUd0u9QlatAFK4w/ls3lubl6IXvEYDbLavNYvs+tLgJefj8cBAgbB493HqO3f4isruE9/R7VR59j8M4jOP/8PhbjPnqFB7dokDgVIuoCn5+j+MMfkfcHGL/3Li5SBq4NUM9n8lMlM7hlswS8ZYVe5aC4vMJ8doXR/jYWYYxh5aK4miErcviTgcQBNYsUflIgOL+As7uFqVNhEPeAsymKk3Mw7MsfRMgeH6KJ+3D9EM6MgPcEPlm0wQQlGZKqgBuHCPs9pNMZBkGEZD5H5bnobY1QJAsEP1xiNgrgHG5h+6pAcjXDfODJ9fK8knP7lIjUFbIkEcDrEvAWOTyyLl4o+6phlqI4O5G/g/0HmDYOwqsXGH93CveDT5F89AnyyxP4ZNSIw8i4+ypFqVcAr84ofN9OL8rWKuANDANHpkwZMG2XJgDLBgLJRFqB2+oEOb5P1o4gl5M82X4Fdu1CjZOtTNQmIMuwnfK53KXRo5rzS7snYDVsmWAUboMTWMgxDVdsGjhkF6AiazA7HmQQCVRY32Qz+Xx8XG5TV5R7OCiRtt/tDkS2H2rQlpm0TDAbAbQARcF7fCbuFCljp6CEoNuwzEbyIMBPAACM7pGITgGfZbN5XguorJ7Xlt2S8VsCXgK3IgsxGIwQBD7yPEVZUc9MWjJHU1fwqAFu60+Bpi4mdKolI6zBXHZbn5/zmRQQN24i7YmyDi5iRFDhERyynrUNsV2obMEs8A3gJegVgC6zkmFCLUNuAsgYVGc1yTaoTAGvLjCE3b8laE3atQkK9IRtNVIDWVCodIFSDF3Uke1XFM32ymArbYu5tHdqyevK1LWAXQN4KRepDODVziEorDb16uUEu/wuV1y8DhlzPq+PpiKQXvaf7hisc4d00SXgbYPrlvONAN5ObEQ3BsWO4RxrJXC4LmUjgQCZz8nz+24Pju/CpTzKdVE5PpzxFuLHR4gfHaE4eghs78A5eoRybx/loI+KcSXsJATXhsBZBTb3AjoG8HYBrgw75jnt/GnLxfbvLkPIdcVdIM8o3W8ccq9724R0zOebzvUG8P40hvqe1XDrYX/rgJdxNAS8xESrgFd2p9aYEvzUMpE+ZjW83ZN1AW+3E9oVd9sRO4C3XY0bBoqMavd4nnOVzV3H3K67hp2YVn9zoJZIbDNxWdcHHdCptTRRyh29pr13HmsHmdVn5Ps1dVhOhTKd4+r8GOcnLzCbTeWZwoDARyUSvIbV83KS5MzOYAZOjgTI9p747KxcsrzyPU42sSuA9+HWIcaHj1D7AfD9D8g/+hwY9jD+198g3Z3A4/Zs5SJvOFED/tUcxR8/wXmW4eD995G5npwzciASBSdLUC4yePvbwlhwoIwbgtspFtcXGG6NkfYH6MNDOV0gzxIgDpXpySt4eQnn5BTOZIgscBH6PoJFgcXzEwQMzoh8FA/34A624EQ9YD5HfXoMMECtx2C3AfIyF60uXRfIzvYcT0Br4TSIxkONiH96innkwjvaxjiD6ICTAOgNBsKQO55uL5Kd5Hf9uhDAW5cFvK1tVGGMxvUQFjnK81NhebzdfSSuB392hsmzc7gf/gnJHz9GfvJC6tPxCU8aBH6kHc06EUiQmh2kyAvZXQhKEYzWE4GwvNIZDVDWdk3Xg2XAijBMPoOY1NGAkd/aRksB2LLVzwAlo/tr27yhn4RBbeUKvL58WxhZBWVEZMYdQgJutFWTrRKAScxG8KLWBBIQJW3aAmAy1HQhIBbyqZfl4zTy41ZEwUDtEqB0mWdzDbPwdBtlOuVlQZgZZSXQi4SeaEhrZZRFU69SDtanG5jxgWCMjCzLSgCZOi4waEnqQ4hnUzc3aK3uIlj7uWVrybAWGRAEGgVs9azsXnXDoNEMYcD6Xy46bFBUK+0w0gmz3n4VXPiUCywBr9V3ixuDQSZ3AV5lki37q1+wgVsyfgngJ7POcl4urKi9tiylBbxaD9a5wDDUxuXBFVDMBZpiaw1opESDYwadZxTwsvzYXinfYPv1/AxgHbO+uEiRmDQGwmmgGhlTAl62MyXdG1Uz8LpcsBSqGRfAS72ytCc+pDLGrujZb6I22940sPBV5rNd5Ehh3Wyb3c9sWxBXHC40xenDAkqNz0AQwgk8Ca51gxgYjOAdPUD8y3cQPHqI2c4+wu1dePuHKIdDJA5QMBCQYxD7OrRP/zjAq4y0fa3OeW8A701/nFc638p8vg58bwLk687ZfW8TYNzEcP7U62+6v02fb7r/Td/f9Pmm5+9+fx3Dy5GNgJe74fZzW2arhOume3mdz28A3tWOtg4Irp68+zDdjmvBoF1ld+UN3Qe7bdCzzKhOBMuBsfu3tVDjhMpBrQt4Rau36irRuXlKEG6A9JVjqSsmIdCUBaZXZzg9fo7p1bkADwJezh48B19dIGtBRRjGAnitgwPf5z0Jhc+/4SAPS3hVhcPeDvaP3hX9avPiBPmfv8R8Osfhf/+vqB7toyBjya1mkYNU8MsK9Z8+x3fPnuPRe+8jGI1xPrvGZDBAen4BryRbeg1vMoa/vSVBbwFBzmyO5OIcvV6MYjJBz/VRLzIkyUI2LMVGiSilLIGTUzRRCNARAUAPHmbPXiLIc9Ey54c78Lf30PQHQJqgPjtBPZ3CC2OEwwnSMkcZeoiHA5FUUMdb5jmKqkI46sMNXFRPj5GRMX6wg74fID+5RF5XCCdDmXwZUOLFsWzi5WkKt8zg0aaMDO9ojLo3QOW4CKsa1dU5qiwXfXFK6Uh2jdHLKwQffYb0w4+QP/8efp0DjM4X3V2oIKO1XzL6UJnEdHtW26laZsmEykAy1py4POh7uohbMryyyDKAVwGedWvg1az9Fhk+DSATdlDAMhGEcXygXEECoPQONVqSrJKRPYgI0zguUE9rAo3I8FrAS/DaMrpk44w1lU7SLuqihksPJV9mbwWjBKkEKELELfuH7TZLUMENYOv4YALGyE4LQFWWsKT6xwJeY7GkgVsqH3DDpQaVjhyy1S+PbBleam4VqHN7XmUTKm2QMcAAIjs4ytglLDJBLctdg9QE4FHKQaspSpHYfuoKUbRkFixr3bLXZGslmKK7bc16NsBUmFYbVNh12tBn0+FKbc5uY3i1gSngVebTPHvropAbxwmje5WTKsPbkh8iT7Dt1v6tiwSzxgIBr7ZdlazYZ3SdEFXNOqaWWHcYKmqaa05FDvwoazW/Um9SzcZ9hGoGLnIMw9vWBSVRLhdoDbxS5QxkhyXoUCQq6j6i/ejVoLXufNPBg+vnMzPjdueS7lxBiMvxVoPHtAx0qWgkG4GLjIuhKEI42UPv4WP4776F8u0jVAe7KA8ew+fY1hug8D1kZSUyLcZ1sB11AXn3Bu8NdFZsw7rfuw/gXbfl3z3HOpBx73u7B4LYdK5NgKvLQG8617rbWcUdq8f8mHPeqMc1DHr389cBfOvu/6fe36Yq2lT+m76/6fPXef5X2qLZEBoMBhK4Ztv7XxXwrussq4BwXSdaRef2PF3Aa10aui4JN1brK6XLc3QBb3cgs4da9tZOil1rNZk6OltOXeBrr0sgao/rPqdiDAUyZMbcpsJ8foXz05e4vjhFXeUIfLJUNYpcrYUIePnDl/XdjaKeSBosCCc4tvIHUgyx6+PaTcR5YMfp4+joXQyPDoGraxRffovLb3/A4T//Gu4vHiMJPAG8Pt0PSJ15DvxvvsNXn32Fxw+fYHxwgGdXZxhNxigup/DzArOrC7hxD/HONpo40kF6kSA7O0PEiX9rWyMkqxr5bIYizREELjxuMZCxPDujMlF0uAQQ/SjG7MUx/NmcmBHF9gj+4RGqwUgC5ZyrUxRn58JmDibbSMoSmQ+E46Hu3OZkZxtkRQG/H8HvhSh/OFUm+mgb/rCH+vgKTZLB3RoKkCWQ8+KegBXqmwl4heEl4O3TRWKC3PUQcfK8vkYxn8EVx4kYdZFgeDFF8KcvkX/wB9RPn8IrUroNoSCr1ShDY50IWiAlb8qes1kQkV80frCib70JeLU93ZQ0WMCrYEu3kdnGFNMagCQBPBKJZ6yMLBNnLPMMEBc2T+ZpBeG2fTrU+AqYERWmnrfD8JJ1s3p5u9th277oNQuj3SToNQFXDdk9A3id1gf1ZufU/s7dj05Qq1zXMMUGbNaFtS0zkgbpUwp4ZUuZ2xHaA8WCTgCOZfX4ts+gN2UrKWmRRQHvlbiN+seWDdYAER0PCHYNjdkZA0qCFRlk1cVBNJeGAV2qL1WlquUrDUP/Z6y1BJQKlanPT3rcAltbQlo21pWAdXM74FXttoLIdYC3poZa7lfZVbk3MqcMhqRlrDSM2wGvF5h2J9IXIwdrMSa/y+A7WeEow8s2IUGM1EM78EMj6ZC60bpjG1bbNgZ6aR2Q4W3rglILBjHyPimDMIGSXLJQk71keNmPjMfzKxreZbtYN+63k2IHL6/OXbIQbQEv3XQ8sWFU7TTvn8GtLipaMW7toPfgEfpvvQv3nbeQHu0gJfGw80AWcNQq03FGiAaSG9QCOy7SdjF0c+v6vkDmdQDJOknDG8B7twb4vvVwG7DbVD+vA/jWXeOn3t9t923f33T/m76/6fPXef5V3KiEheYt4M+6mKqfq3ycz7/5Tlwauq8ua7LKkq4C1dUbW+7cGLAAACAASURBVIfSl0zY0pmhaxOzem2Zbl4R/3fvcbndZQfFLkC299wF410dojglGD3jqm7YPh/ZMU4EJJWKPMHF+TGuz05Q5gv4HAidpk0uQbBrZQ3WlSEIQuR5IdMrASPfp/yC+l9Wds+LcOnO0ZQpRqmHhw/ewc47b6NJF2h+OMb1p1+KC0Pv17/EYtKHUzYYZg3yukAeu+i9OMV3H3+O3cEEe48f4tn8CuGgDy8rgVmC+exCJuX+1i6cQQ8IPTRZhuLkDCHZv50dOLwXAorZQqQNodh9RSiqAv7lFYqyQhBGqHwXURwhv7hCc3KOXtUgH/XgP3qMYjiRAJRgdo3sxUtJaDHe3qMCFAungk+rMnoJzxNEri9ODW4UwBmGcM5mcM5nqHYGqPdH8E/n8K4SlNt9oahKJgiIYgk2KbMMyFO4ZLnzVILZOFmlro+IE/R8hvTqAqDEgpKKKsdwNkf4xdeofvsHNF98BS+dow5r5ARolbJaq4BX24wCXm0bKntQtlaj0DmBEngsJ+SbFkxS6eKjqlvJotnkNjG3DBjwQ2BB5kuYSw3sEsAoUfTcgicg0S19AUMCvi0eVI9gT7SwJqiplTTQbky32amxZbCOyDyMvMf2Q610yi5MQJgFvLTSEklDAye42xbLJRC7UVbsEwYv8oGrZdAa79eCLm5xk2vzuGoyelkLeB360xqGt3aokdVgKdlKZuKWQAOUmOSE7KK8DDuuPraaAEIW2LQlE+ZSpRytvITBdI6LoqJ7BetYy1bGB4sijKOLjkMd0GskFapJNqy0+P5qgKB4/wr4J1NPKcKPA7y6pc/7W+pvVZ6i7G7L8rYetq9KGrg4kHG8Bby0hWunQ9XXihSnkiQ6LEjV8Gq793wLSFVuYhc61MF6EuxYGsBrPGe58GL5yLrNgSfezyqJ0HbOJChW0sA29qoHdXeusazP6tyk84JqmO1nq9I1eV/q1ZOYC46DBUG7+LsH8MMAdS9GeHiI4MkT+A+fwDs8Ah4coKQv+LCPirZkZnfRJj3xOBaw7zYVSvblHytp0PXrvV/rAO8mEEVd/OrrLwkiNp1r0/NtYmg3AapN3990f5sKf+P9/0SJ7k+9v596/5u+v+nzTfWzDtPZ92QeKqsW8FprMjuf/pxlcwPw2kGmHRa7GdPaAI/lQNPt8DeALju0TODGf1emh5tJK+zW/7qCtYD7rkLvgnJhZDsdXAZOAzTtceuYYJ3wlkkhLNjlb0bBi5k9bcjKXFwaLk6fo1hM1X9RbJ00U5xNQMH7tW4NZDqt+JrX4fvttbi6cXu4CKZwmhy9qwpH+29h/xe/UF3dyTnSP3yOZtDD+L/9GtnDHTRZhW3qXJ0Ksx4wPLvC6adfIS6AwydPcFynKH0PQydAfnaFLJ+JTnM02QVGfVSRR68rSfjAoDQCXtp70Wy9mScor2aIqU0exViUGaL5HGVawKexehzAiQK4SYbsu2eY1C7Sngfv0dtIxmOZyHrJAumzH1AvUmzt7CEPAkybAv6ojyAMUVzP0Q8iYb2pG62HIcJZjuDlNRZDH9nDCfoXKaKzBdJJDCcMkRO0hJFMUBWTZxDwlmR4M2Wltg+w8AKEnotwMUdydoomCOEOR8icGqM0hf/V16j+/fdwPv0c3uwaVVAhC4hHjQav1YV2AmLIPhnAK3Jd0fDyR6K8jLbS+Mwafa11aZA2RHmIEP5sO5rgwAJeghVhXqvQaBs1EEisqGQL2NVtf8nipYyUAjEGIlkGUjM6aUDV0iqV+MdKGtw6bBdkFvCKUwO165IIhIWgjyPPx3MR7DCqXmLObtpi2f6tfUudT9rFr5QVAY9u44u+sqYURhNxtAkzZJuf5U6GsGMlJj68xn3CJPYom0QCzghTKINhG2M74DWpldf6W/q8KnDV63ORUdLH2YBDlp7sAEmyBDJ+LspGM83ZRAHWE7cdlHX0NUFlBlu34JdYT/151d5K74X6YNW4al1ukjTYTGRdhretU7FFM9vxRopgJRB2p+D2oDVj6dsBvCKHEHm0lV1wfFILPbK2RPYEtlxsSeieaIV196BNkCI7FdTFsp2VWmdk7LmIYXuQNqCMNZcubOO69c/6o16YxWT8oNdkZrjRxtYkhul+bkG4jNXMDmoWPMvgNU8Y2oaAl4tn2UBwEcQ9RP0BnIND+E8ewnnvbdSHR6hJDGxNgPEINcc7LlSlc5kAGslsqLsNsntpPJ5vI3w2AYZuYgI70d/2nTeA99WSeQN4725hmwD7pva56fOfCngpc6QtGWUNXWuydYvITffyOp+/NuDtRsPam+t2egswxY3AZCCTQWkFWHYBbxcs286/urJfLQibCcuu7jUF6VLvq8EqHasawxgL28MowNUUyOa7wqQwBa7RBJIh4LVmV2e4OH6GdHoBph12CMIM4LXA2QJeBbca1MPK5L10NcPUV/bcCJcR2eIS0UWOo53H2Hv/fRR1Cf/yGtUfvsCsLLDzr/8V5S8eoFoU2M9c5F6N87jB+HKG6effAhdzHL71GOd+jXlTYTcaYs6kDgTAaYnRZAegjVjsKVh8eQZvlqLe3UEeUEsZAPMU9cUMfcoZRhGmZYpBlqKcMVLbgTuIUQeuJL6Yf/EUO/AluMx5/BYW4y3R4/L49PvvUM7m2NneQ9Hr4ZoShBEzqvSQXl5jFPeRJgnogFEMfQwyIHx2ieuowfytbWxdFuidzDHfiuAwY11RCcOrgLcAxIuYgDeV1J/O7iFmro/Y9xGmCWYnL+k9BH88Ru4BQ7pPfP0U1f/zAZo/fgpveoXSLwXw+rXJZHYH4G0BEaPPbwG8SxZY9bgajNLAj5U1Kwtm5tNtfcvwUivpNJEBvCVczwJeH5VoHwkALaAm4NVAJUmDakBY6Klvq7WsEnBC4CxyXQJXzfhnF2S2P0iwJtdrvL4AXkolNPUuI5HIHN8GeLsMHJmuto/a7FKmLGXruGYwAl0plm4LApZkY9hBQT21vFTSIBnSJOWsMu9ls1C9u1MjZ3+ijIdtlYvKvIDXJtGwyRv0bGozxz8IuFUyoiyvgjmxyeI1A2XPdVhQYEs5hAXnZD2XO1OqHZYFsGGEGcDF9MEsRHVc0AxumoiCi5a7GV7LZKvv7FLDawGvBHqpjUZHp6uODwTVGvDY3di2f5vfQtRbhtdIbgzgZflSq6sML7WuCoIJ4FW6sMxSZtMiC6Bts9IxGLGUemPaaAG8YoOgoJe7GOK8UVIe1QlaE8DL91gH6zPJ2TbWnRNsO7OfCQPeaX/CSJtdDJseWx0BuUpiZw/EHQZ+iN5giP7WDuK/+3sUD/aweHyE4vAAztYu/MEYle8jR4WY5Svp0Cv10aCTg4nTY3NhsPG6yfm+7NQq4L0L9L4BvP//A7zr8Ev3KVa38V8HtN3n2L91wFvmRcvwWjlot5/f5xl/zDHOn776pqEGTiJaJbOQpsnt0szdE1sWuI347jgh2E7LY7qAV4/VgdS+uhpbM1MZX9Ru8NBNVrh7H8vCWQ7QBBvqN6qrcsv0WiBsGakuQO0ONO3nZqwsS92eJAOSz6e4PHuB+eWp2Eu5gUbrM4UwgQUnZ6YM5jYyK9BKJjQTG5BluoWq27SAQ7ukJEHoAEFVoxcP8eS999CfbOPq/BzNF18j/PhbbP/v/4zTf3obURJgt4xxWlzB7XvwihLuNy9Rf/wU2d89gDMZIbrMUNBZ4eQacT5DPk/hM4XfwwMBqEVeojevkJ9eoh6FcOJAmIoQLhZnlyK1GOxuYZYliAvSZAnS+RS94Qhl5WEYxOJ3m52dYOL1kD3cQ3KwjToIMGKCsZfHSI5PMOSW4HiEealbf1s7+5jP54gYSEhtb5YiHA2x8BsMv79CkJe4fHsi25TD51fqErAzEX9gann9KBQNcrmYos5SBEy1XJYIh2PJHEfpg0vZyHSKcrHAZLKFadxDmCcIn/0A/w+fovngY5Q/PFNmsUcdruottR0Z4GMAJcEEbZ26iRMUEKqGlyCNwEahkrKMrd6TE76RNNiAKZFDyCFGF0rIxfPYa7fBaCZ4TCLpVZdrs5mZK7X6UrbJ1pZMmDfjwWvAMW/JBhuJxtIE44mEgtvxJQE3b0p9ZAVyCejU+6pda0tm9+7U/1YJQg1K08Ask1msPb+WSk3JhCxy9fvLxadO9WRDFTG4kmzCamu1IBvUXmE8ZMXl1Xjdyu60qnDl/gkKGSRFYE2vYcN6iyJlmTraAhNJmKAHCeCiVKZhWmCjaaaklQy3JIkJKG+nqwaZdupmjW2cBGUZPTCts0Tmoo8i7KaAPj6/Pp/Wi6YbVqBpfYy5YjTjotSZylPMelv8gqVuxHpOA72E4RWmlJ1NF+Li66xLBVmwaJprzdRmrytA3gRBquSFQb48nbK58p91cOjIlAXAsp2JtzOPURsyAZxeBZ9sOe3vCJRJarAsJYNfBbc0Eh3ZQjB7+GxvkmmQC5vQBBeahZPxh15KzOwiRdudTRWstmokLWgx58D1fRkbbBsTy2ojDxIdL+MfglgU0flghP67b2P03jtItw/h0Kf88QPkezuoop7UUVTrkmze+n5ZZbf2IfuyveI2hvc2BnKV3LnvpH1fIH3f89k+0f1t7/k+O6wWB3Tnzy4Dvwnw/RzP82Oe/XW+8zrH/lTAuYlB3Vh+NqHQijT0x7a/13l26Yuty9Hym+2OoLHls8knbOCabUsbn+11b6bbb5lpzQJUGQgNa3nfFUiX9eneB7/Pc3VZ0O6x3c5hv2cnxdUVfTthrdEa87OW5e1kOLOg1nbMtrCN7qpbqN2Obu+FhACz5gh2oUFCnmJ6fozLs2Pk6QL90VAOvbq6EjDLSuOLCwbLpvHfrFReyzo6cOtNhnBGiWe5WIk5JY3wfTx8621s7x9iNpvD+eZb+B98gd7/8ktc/csv0cMQkzzAZTWH12PeihLRD+fIf/8l5u/uIt7bQXyRYzHuobqcI07n4n9LdqNPwNvzURUV+pmD4uQCZezA60UiaQiZKe7sEk1VYbi9hYTMaFnDLVOksyv0BmOUpYN+1EN1fY7FyxfYRozkwRbyB5wsYgxLBzg5w+LFCwx6IZrtCTIGqTkOJjv7WCQL+EzpWxbIkwXi4QiL2EX/2TWCRYrrx2M0PrXJ13CyEs3+BFXjgEpSJq8ImNxjMUWVJQg9D4usQMDtEOp1ucBh2c/mKGYzTEZjzOjBmi8QvnyO8KM/o/7dRyi+/V5YR4eAl8CljXA3Flmc4OW9WoJvdJFmotsFKBnA21DjaDxyhfYyU6EJ3hJw6qntkuoxLSJqp0mjwdX3u/1CWUUCUb1Hq/NVv1Zp7e13ukFx+qaJ4tesqSZgzoAgybBGYKVJLJqyZ/TLgtr01CZLltyDo6mxbTCYTRWri0jjNWsYZrXy0oWDDeyyWlDbz27uthDwKoOt112yk9IX+bbRkJLlVLsu9UMmuyl8a8F+RYaS6NZYdZm0xWrBtWSgl+WrKYxVnlJqIoKAztKQvsFkHQJ4JbBJMyUyxQA8gjlXs6Jpmg6tM3E+ULDYPoa4VdSi9bSv1bFIQG8pGVDawDXRcAu4lXXnEvDyWakHrtQ3WoK/XCaMUAZZXD6k6D0B3yz3mguX0AZDmiQdBvBqG6CGWZMXyHMYLbjUghViGwAvTd70C+vKwPuv3BIBE3Hwmozq4g4GNda0/SNqF1MGPpMmMtF61QWc5ppWtr77Ws4JqnnXBZuWo/g1dyQWZJEFhos1pcZFiLUdjyXbS1aXWfYkyUmEaGcP8ZPH8N55guZgD83eYzQ7Y5S728hGQxQ8B1Ors7rRIDcLtVdu8pZ77ta1tIUVid2m82z6/OcAAatz8BvAu6kW7v/5G8C7mr23YwEpSiF1raKsgdipG2P1c7T1tn8yaE3myleCxJaV2+28svozg4pInFaiVbsrCBscZleM3eCC1QFCxlozSXVXmKuAet3K0R5jtyAtw2ufax3Y3bQCJeCVAZfMhcQ2FVhML3D64pk4IOwe7MqgRsBL+7FuxjUbHc/P22QTpfEVlfSTFbw4EqAbcWDPcgHXh0cPcXD0SLcOf3iB+oM/o3k0RvNvv0ZvsIcocZC7FeqgYm5Q9M/mmP3+c8x3I4wODuAuSiyiAF5eIZhfI7meyTPED/ZQjGKZUPuFg5IaX7eE14tF0sCpd3F+jaYs0Z+MUPCZaVtVJsjn1wjjAaraRS+I0SyuMX/5AqPSQbY3QfXwABXzYjNd6MUlkufPETMD1fY2VYgoHAeDrV1kOeURJK2YNW2BsNdHRR3v8QzO1RyLw4FIJ6LTKerrBM7eGBUXCrQmC5ncw0eZzIXhpdwkTdWpIRgOUcqk3aBaLFBcTzHsD5CMt+AVCaKTYwSffgb87mMUXz8VOQR6ZPG6SVNWAK9MkibAUmevdsvfujTIxG0mNolYl5nWAFiSdS4Br/WG7QhtDWB1TdCVbevdfiPYgBkyZDveZCszgNdmBbOAQE0JliysprO1AUrSU9to/jb9MYFCcxfgJRRjogYC3u440PHWlssQoJmUr0ZOoKyrkQ50xpQWuBjnhdbZ4obbgAVG3AGxKX+tE4EB/5Rk8lrUrAiAEkGyJmOQ6ynjaiUXdmy4OUbQJ5hBbT4cJkcTT+0aTcnsipp4Az41qgRVuk1vwb/Kps01bwW8hl43RWcBb9teOK6YTHXWqWEV8DpccBHYiitFgEaCAMlwK8NL3bAFvEptu0BFDTjbgws3tgHCclUj1TCTkPHcFabbLjboiGLqSzXayuxq4j2zeJAYN2WomabbZzrehtdUwEuGlzZ3Uj653pNmW7MFoYBXFg0maLRbNm35iARO23XbP0xiELvg4waJaGlFBqN1Zq3MxL4u8FFFPkraHo0nGDx8C4P330P16AjZ9hjBg3dEq1tQOkXJlOjPGeyp8RuaoW7za3XevO88+rqT+usev/nObya66IL0+zC89vyr8+h97/O+x93nOX7MMT/39d8A3jsAr4A9zZVAsEvQ+1cDvF9++4O4NHRZVR18dfLu/u42btma73zPgkvbkLqeuDyuq+HtNtBuw7sP4O3e0yug2aQQ7koauoNol2npujrYe+9M7RqYRibLRAPTo7xIZnj57HucHz/Hzt6WyBgYhDWbzeSr3YxrMoEayzKWlZWAsCwogfCiUEBayMknz1DmFXb2DnD48DHiqAfn5Az5H/+MBDlG//2f0Hv0BHXCAA0XWZPIwDycF7j4+AukTY6dowcyucyaChH3Y6eXKK4XyNMC0cEusDOQJA29wkV1MUVSJsLwMhsa7yO/mqHOmO6Yjg4BkNdwqwXK+QxeEKFuQklAQWuv2fEz9Bc5iq0xnIeHKMm0coqYTpE9fwm/KuFsj9F4IQrXQTSatNuXTLiRLRbwGVw27sO7TlCdXaEYR/BodTZdoDq9Fmsy+geX3PIOApWJUFecLeCxntMCNe3gJmPUtFcjKE0S5JdXiJmaeHcXDhMMXJwj+uxrNGR4P/8KdXoNJyQz1AGjJrGBbEeboDO7hS3t01ht6ZaxybZlvHmlfRlAoFu/uo0tbKDJlNbuhXY1l9ZWa4XhlT4guxaRgjkx7bf7zNpCRTkqgVG6KFPdp+pQBfDK/fI76iphIKLZaOJ2OBmzwa0Mr0hKGrUFU0aQp+zq4XXLShlm4x/cvb5g/2WO9O7YosBTmdL21dprmTqRdLcKeMkev8Lw8vvicqHPTMAqY2gbOU0NsfXDNVIPA+akTiQxhq+JVhhcSLawZiBhmzdBmEojejFBigYAGUcGBNXtDC/LrOMi8NqAlwteBo0R8LJNMgCuom8wG5YyvEzdrIC3MgwvtdBMJqEyE5vYQ1U0Nz2m9R0zxpukFiq4MfZ5tjApT5D1kvm+Abyi6aAGmotcuTfTb3gc640yMNH1ssxuAl5J5yeOFipDWCU0lo1C2+8q4BXGX5Thleh4CUzpAiNBwtJuNciTu0X1ZIDw6Ai9x28BBw+Q7e6ievQA/tEBqvG+elMLtldZDgMRxYKwqeHf0EffDqluA7zdBew6cPi6gOt1j78PCLyL4d30/XXP9+o8ev9y23S9v/TnP0d53sA1Xf3Lj7j5n1vSsC4T31/y/u+UNBiFE+cXAl7+qF+2iTu4g3z9EUV54yvOV989E8Brg7VkO8gEfNkbsL9XAW/XHaHLVHHeEUukDiBearNe1dbZO1oFvLcPhmbiX/FwXMfwrhaQ1SqvAt6bx2l0LgdBBrhxCy9kooQiw/Gz73Hy/AfEsYvxeCxpY5mBjaCX92sTbdCSjAOnZX4t4OVvBuH4TF4hW/ESgSGTxmA0weHhI4zHEzRXM+SffYH58Uvs/ctvEP/Dr5DmjXjgplUi9zbIalx8/S3y41PsHh6gHPaQpDmiXozy6hLOIkc2SxHubsElY+p5iAoH9fUcWTIH+iFcSiv4jEmGOsnFxica9CTjkl8kqHkc89V7sURCh3SJePkMEbO99fvwHz1ARXmH5yNIM+TPX8JhCubxAG7UQ0GP1P5AAo6YeIIKZmZ2I7MUjAZo8kIkFtxa9g62KHZG8/wCGPfEqaHiBOf5CONQMqwR1KIu4aQlcrozbG9JtiQBeFkmgFds7Q8OUJcZ4uk1el9/B3zwCbJPP0U1vRQ5gmQYu1XSwKguC/aUrRNwJ6ys0bl2AJsAXpNEQmdxAlY74q3ftpdd3U77tQOw9gECZrOFLalcFSRoPxRFIzwyadp0WiasC3gJBjToSf199buqC+X3PKe/AfAqU6sMrwnIIyMo4KBGJVH2yh4vZRZLwO0wOGkl9fiN/mxZcTn9MmlCWydeJbpUdSrQe+B1uZAQXbBNomDuzpxGFwniEhEo02joRct8i0yBiShKynm4SqVMQI9jG9JEYQ4asU1TtlSlBurjqhm+ACfeBHiX49ySZTYabZ5LAPstkgbxz+JzaiY0YUnJ8koAGL1zNaBN63Op4XWY2UyAPrPv8TgtNwW9RhZiQKbvBupNa1nsdgvepGewQWgdDa+mnjbtTSTFtLEzyVJYrmxblH94DjxjsbcW8IpWnmmLX3X8WTI9pn3Zgdloxamv5itj0CNdXBymeo/geL5A6ZKLNC9ANOrD299D7713Eb71NvLtXczGY5SHe/D3d5B7sQYn12K4o4wyZWzi+NPNunj3FPufGfCukmKrAPqukvu5AecmYPRzX/9vneH9jwa8EndAzXwUCcNrAe+mevupn98EvKKVolZN9bftWNPRI9lG3kXkXWB8c+Je75XYvenbGN5uUFv3mNUtlO72iwJe6oaXW692srHHCdNsMrPdXnhkaBgUwcxMCkyYbIJZ15iA4uT4OfLFBba2tgT0UsN7dnYm+l2bG5osLr8nWdgkw5MyWryfoijFj1dAMG2BZAJn5fewt3uInZ09AZ/5d98g+/xr7PzyXXj/66+ROgHivEKhylbEZYXLk2PUf/oOW9sTlEfbSGcMVItQzq4RphWSyzm88RD+/kRsy0JOmotMA7xoVRaHAuj8okGVZPIMg/FY9LNesUCTJarRC/qC5Pqhg9nJcwTnFyj8ENGDIxRbI9RhgJAOGM9P0FxO4QwjBLQH47QeRIiHfeRpBt9zUNKarKjlvYwBUKeXCBkk92ALpVvB//4Cdewj6PVQ0vjd8RBSAkJLqnQOUL+bV8pm72wDvVjK0i8KlBdXEjDUHB5IFHqYzDH47gXcDz5B8tFHqM9P4JOJCu8GvGTDWzlBC3hZgybK327/Cp2rcFft7hWV2kxS2v7ISikFeVv77TIm0t0cdRkg2FXd41JCQcCrDPIS8GpbNoBTFlH89xKQ6nWX53Fxu6RBcaL2IQECwhBa0K1eqzUlG7L1bX1oTRIFyQ3BzCS6A3RDymChq9Fz2v6wCngVpHUBr9luFssvvS9JPqF8urB0AsyZFEEYbkcYXKs7FrAsCxCCXbUtc6iJJdC1gJc3Q82+DHtsH3weT9hTgki5noA9fX5Xiu8WDS+vZYbPLhFgx0mpik2Al+XIwD1Z7FA2QFkDZRwEuRoQtwS8ao3minyA7ZpxAszUpq1Sdx00GFB3AiAgUerHWjragE3KRNi+SmZY6AStsR2LbZ2uIUrxeqbmmRwrk8QYvbPPLHU0L18naeCihffP35EutNvdCOMuYgIdWU+yuLTMvLRn1q+mCy6oAad8m7IKP0Tluig9H00UiVRrcHggKYKbh0co9w/g7j2Ad/gA6WSABR0/XO5s1fCdWgCvtKnGEdsxkQkF7XbBnXPsbYB33Ze6ff91AdfrHn8fYPBTGN512KDtzxskkt3j7nOfP8cxP0d53sA1f8MMrww/N0Iwb5aw0Do/8f43MbyS0dXEOBHw3maS8Jeu+xbwrnbGuxlQvY1VINqu+IzvrmVrlgyHDiJdkPq6gLf7/VfBAw3mNdjE3l+XWe6+Z23M1nVcTpTMsEZUoRyso8kmqhyz6SWuL85w/vKpUPHb29vCiF9cXAjwtfIF68pAwMvPbTCbDeaz9+5KqkqT677xsLO1hweHD2XSyV9+j+YPf0J/dwv1//gnVMMxonkFx+fA3IhFV5LM4PzPz9Dvx6h+dYTyaiEpgatkjn4OzE6v0MQhPALegAFqgYDL6vJKnBsIeFkWffgCeJPFHMOtbcawiwbWzVMUeQUnpBG7g1E/wPT0GYKTUxSNh/jBQxTbY+RxgD63JZ6fojy9ED/fcDhC0jBwzcVwMkayWCDgsxY5KRoEvQhp7KG+uMbgOkd+NEYZuYi+v0DpNQiHQ1SuhwIKeAk1czLOeY5+VuOyzBDs7cDp9yRlbFhWqC6vJStbc7CPkpZveY7h8xN4H36C5MM/oD55CY/sV9iV5KwGrVG3ScBrgryMXZVNfUt2XVMGa7pbaz7Sah0JM1pbMZPg4kZWLO07axles+XegHvtqt9VkGAAL0GWWJwpdrGZ3LQdK+AVjCCBSPzcBn1ZyYNJ6SuITnWxq0Frqs3t2KKZbDhpngAAIABJREFUbV4rQxBDgYBMsXUosIF0xheXt1Is7bQUOFuW2YBg0d/eErRmHR+E3TVMNgGQOGcsM7fpZ2K2q8/tq5SEgLtIlpn0xClLiEHdrhYgXIYqZSBTKVZuBKlMyKFBg1VIbSiBJLWxDIhSBliYG54w3gR4l7Kw7lgpYyIZZpGa3M7wcpvdJeD1CG5dCVoTMGvqS7Swgtwtw6uAVxJ7SJlYDbJduJjkJQZgUhKhg+QyJbTuVOjLK0gxU6KgWl4Zs9nmJe2YI5pXlgslDZ5DOQFZ/1IyGYr9HqPixEnCJEeRRc4S8HouYwr0vOKhvrJbp33PBKpJVLdKzAh4RXJnFjbcBWjIVtNxo9eHT7ea7THct96C++AQxcE+8skugr0DRHv7WPgepkWGEXMv8xySIEaJcE2/bCQ63AW6x+s2wPtTwO26y/4cAO0N4L1HBf/IQ/6WGd5NgFf6//2a/62lcxfgFUBtJk3KQAl4rRfvjyzue3/NoYa3e/Rym3f9OaSTmEGq22Fubl8y0Iur/uWpu0wrj33FlmwlaK0b4Lba2S1gvgvwdv1HV6+17nw3t2caeFwDicm6j8ZmUipy5OkcyewaL7//XFjwyWQifnK03aKel+cmu2t9d0nZ8/oEwPwtOt+qQp7lcH1PLM/I8NKbtcwq7Gzt4vGjtxHEfWQnz+D97mN4oY/i//hnOPsHiK9z+DGTCtQSgEW2N/i/PkVAzdpv3kJ1mSAPPThZgh4B78sLFAw+OlDAy8Czfu0K4J0z61ekwG/sRSJrmF5fY7S9jcrz4WWpaHapA3ajvjiqjocRZmfPEb48QVY56B8+lCCQrB9i4Idwjs9QvDhBsDVANBxhVtWYVzXG2xNjTeaJNMHLapE5JKMAuJpjcJYgPRyiGPjof3+JgmB1NBaGNwe1Pj0JqskSss4ZxkWN0ywRwItBT8BIRGByeYU8SVHu76JyakRlgdHLc3gffIzkww9Rv3xxb8CrSQkILDRjmWVNhUEjG7gG8Mrc2TK8hpG6EZgliMkE5Wj/aPsGvyusF1lFY50mgWtdUKoTMu1Fu4BXz6EASrEvg3iMK0EnqE1cDiSoTG2xbge8dpdE0YAwoyJpUM0rQptJztijtawtmVnAq5eApg346rqotFnLlCXWV9e2UCK0jJxAmdm6YTIG9aHltrkwuUZyIAFsklSL1+cuggny4vEeQZiyv8pW12hyAjn1IVbASwAne9oCeAuPyT0UXIkG1gBeMVVjoGmoAHC9SwOPf3VB046RXKxKqOgGwOszOyPLmYvtEA29fek7wHTAEtSlgNe6NCjg1UUAn1nrTBcukqhFWEwGjPH+uE7QxZoASFlb2J0KA3hpD0fAuxK0JrIOJgEpyYiLwEYWnEx7zvP4AaUOJjPhOg0vF2yu2jUarLmUvxiyQrJcGk9m8VA2jL4FvALGxVaN1nIBqjCCuzXG4HAPvYN9JO++g3pvG3j0GN7+AzS9AVLHQyr5VRoMigI1k8B4+iMLWKZvb3z4BPBcFN/j9bqAt2WsO3PjPS5zZ1D5fb5/F4hevadNGMCOWXas6557FUTfdm8/B4B/nXL4ua//BvDeHrQm8wMTLZk8BX9VwPvZ19/KrNtlYe1mjt2eXQX7dquytS2SoLtu1PuSxbVgUzqHzbxmtIA2HW/XsojnlujbNYkqZErsvm+2xOy9qz5P08BazWyX4W2fsXWZWDIMXcBuJ3ZddTBwjayYbqBmeYbp5TlOvvlYgh3oIDChj2NRYjGbSdavZL4QNrR7D/b89n4IkMWyjDrU0JeoxWw+x9ZwjHfefgdN2BMLruj//RzF2Tm8//OfUT05Qr8MNeUuCCQrDBYV8PGXuJ6eYPSPv8A0KRDmHtyej+bkEmGa4Xx6gejBHtydMVw3ZAA6vOscV+kF/GEkGlmXjF9aopheYTzqSXQz76kpCjRJJlo3WjPVkYciz9D/+oWmIN4eozzYQzIcwnE9xLMpvOkUQRxLOs+ciQPoFMHPHQ95miNwHdH7noYVRqMRhlcZrk/OUR6MMdgaoTm5QjOfwusPUUURFnWFqNcXazKWrVuXiJICeVWi6UXC6mQs8QqI8hrz0wt4kwF8JszIM/hn5+h9+RTZv3+A4rPPERc5ilhoUAE94sJh7aSEASQQIuA0yQmM64EmhKBhvyY7sAFB6sG77ODydzv6WobSaEfNNq1usXeDQs3kb5muJjCBk+ZEsh0tPVU1wrLlarbqVdhr7J9MS2XSB+NLK8yVOVat1iiFWGpjb04Uy12Ym+93RwH1g9W+rbsTGlGv31DJhWU4jU+x9fBVUy8Doi1osVvXhhUmILQdznj03hyDyEoqkJNMdJ3dZ83sRkkDz2X01GabXQLhuMirS1S5RDbJAZLaWZhUAkHueJCxpKuIfT4rB2FiCQXIpWTg0u+LXtpl1DGrgONPBVcAv27/CynPtiSBaDIQoko1W5dIw8QhQMfQZbPRjGXW1UDPpfIRPcymnqaPsZa/bgLoAoSSCXu6RlJXm4WKkUOgDEwwpAXd5ntczHGxVOgCCh6T9Jimx85iXDmYiU11zabd6SRi+gz/QY8WtjEuqHVxIhupcrMcHdWuUR0kTICnuWHWacwdrqZERYkTvbhlceOgYLC0FyCufKTU9Ic+epMx3MkWqv1dhO+9jeidt3C6+wTRZAR/b0tSq7O6WWcasGkeyD5Xp6EbBXOrmV8H5rrvrTK59wW0mwDXps9Xwd0q+fO6378vMJXF8or2+i6geZ8Fwbrvq+OKvuwyuAsiNwV13XVP2lQ3SFaslaQdfleO/6nX33R/P/fnPxWQb7q/deXTLXOJxzbjhXVqsLjy59TzOgS8lnFdZVVvsrY3H9GCuZadWukEloXtPqR9INs5uf1vA+S6VmJd3Z+yUar1ksbfAbwKcJd6XQuoLYC2x8vEaLZU7f10t1jbrTXDLtjysLoSSSLBTuK6wt7Ori9x/vQTAUv0sZ1sbwn4SqYzhK6DZJFIEAWPtQkobCezmdcY5CZyB99DEPpw6hrpbI5h3MOTx08QjLZQlzn6v/8Gs29/gP8/fgP3/bcQ1EzXSbmiMqeDeQXvy+9wevIdhr96gsIL4c4buIMA9ckFelmO86tzhIe78HYngBuCc3swK3G1OIM/YCYibm9HqNMS9dUlxr0A5WCoqtS8RJOkCAlCfBdl6KGsSvS/eomiSuEy8OxwH+l4C43nIlrM4F5dwm1c2SGufU/kfAG3G8MYeZoioE48TXASVgLwR9MC5yenqHeHGG5PUF/QmuwKXtwHej3M60pSgrK8kvkcDpN7JDkKbnNHPvzJWLTA3GJlqmUCXn8UwR8NUJUFgotL9L7+Hvm/f4Dsk08RpSkqxqzIXG2zV6lwiayZLN5odWQAr0fmy2aVEkBgAp10jjcBVfa3DqSUqiwnB138KPDUoKsbLgWvzF4k28yW/C0ji+68GrmDcRQRsCOgiEDQAN5W0qBstUok1DbsrtfqBHrzWCIU+k2rY4WUo01/K2WiMgMpkVY7/OqiQBemXBzo1jUXRNqn+fytl5UByNKD9DakM9rEFQpRBGx1JjL6Rsu2mSxm1EmD2dEkYJFBd5noMlSDLG4IDPKygJdgLG0D8myyA66oBPASPFH042kSEmEfRWaiOm4CakdsxDSgS6rdMOMivZDbt+BQUzLzpTkxTNyDbZdy8FLOonpwnpdst0n12wJeg/B5Bcn0Zlhm8YcmrWL1v1zIMqhPZSIKrK19nVnUlWxHfFb189WXupRoshGVAmj9Lhl6C2IZXKcpHNSHVx0X1DdYFl/QTIf2HF0QRUBKkJujFBaWTjY+d6VEGu6jCXxE9DHuh6jiCBgO0Tt6KAFq1eMjLLa24Dx4D14/hjOMUYauJLGhPpdbtdQPMs3w677WgaT/jIBX2qr1gNtQiG8A7+u2sr/O8X8rgJdPS8DLXXK+iJd+dsArQ5nNTGYkC5IPvsPa3raqW23Qd02UXdkA/27TQRr/XXsPVl9rwfRyYDWBDbI1d5NRts1kleG1YLd7Lp0fXx1sbwy6Jl0lj1X9rW5P8+9kNsXlD1+IZs3xXQxGQ3k/TeZw6wZpksqwzuA0vm+vx+e1gJcZ2sQxgq4IEQFvg3Q+Q+yHODw4xNbBIzRNgcHnz3H+6Rfw/uk99H/zKwn20EmkRNoA0aJE9OwEL59+jvjhHno7+0imOYLYl+CxIE1xfX2JYGcMf2uCJoyEcgrnJWazM7ihyxYHx+uhySpUFxfocVaYTGSiJnONJEVQ0ijakxTFlGRETzUBhzsIgQeHKLd3BDj78ynqi3NUs0Qsz/y4h4wBZVGMuN9HnhXqTpFnuAxrjIcj9OYlLk/PUA8jDLa30CwSOQeCGN5wiJRtJYoQhCHSRQJaSARJjorg1Hfgj0fIfdVahkWD5PwKPoPexkMBJsHlNfpPnyH/9w+RffQxwsUMVWgY1tZtyqSoNXpFWvtbwMsQINX3aUpWIVQ7Iqclu7vUjtugNWutpFpbK4MgsNPUut12uexLZnv9lrFPNViSXcFYly0zH1ifXk+CnWzSCW3rCmDssZsA790MCNk9mz3M2oy1fV8ANcGObpGbpcWS/ROA1em/EvhmQZEBfIKg7T1YxChPoYBJUit3ovw7mbp4TFlBgkWZsICOElWdo3ZKkYJQQsRMcHKPQvHT6otb2EyTqwyv5/HfJvuZaJptVjQNkKv9TALFuIevmfSMo4WkaTYODkZjrI/BRZSpM5pDOHSxMOmMDdNBVsvuUvF4XofSDQs4dcFkbeAM4OeOgTRl2pIp4NWguBXAK+50S8BLDbMAXgtAbXClcSNRn1wbJGh3I9TmTrkHk67Y1FsLiJXybbPBOVJG9we8tj/UDG6V9gpywfCZUIPS6yBEE/kIWK/DnjgxxEcPERw9RvXwIcqjA9S724jG+6gZfB24KBgYKy4cjQBeaUHG7eF14MUbwLucN98A3tdpOX97x/4tAV7KPgeDwV8H8HYTT7TyA66CjYvAOvZThi/qvjpbsrcNBl2Q207uRgN8Q+5gwIB9b5VBtk1GrmP8drtA2P6t92u2j81E0mWuV5veKqi3n/M71mLMsrTyzPSszVJMj79DIpZdJXq9WCb2ii4BRYH5bNHastlysc9uf4ttmUwMKmmQ1LhMuet42J5s48Fb7wu70n9+huPffQL/4S62/uUfUfb78BCgrguUnPwWOYbTGV78+RN4vRAH776Ps2mCmNq7JIUzn2NBmUEvhr81Bnp90SQHiwrp7FwzefV6QDREXVRoLi4QFBncnR3U1BYXZHgTeGWtThWhqJsRPDtDPr2CE/nwHnCS2QfCCE6yQHV2KlZj0WCAeDJCUhZiW0bbtaKoUOSMIC+QuDVGwyHCvMHl2Rka30OP3r7c8j05Qe0GCMZj2RwFvXjjCDlty2jrRhs1lplTC+CtJAgNCIoG+eW1sGLh9kQmu2A6x+j7Y5S//RDp738P/+oKNXM6G0mD9XPlbEitJ9nCvKolSM46G9CCSVleo2Uwdl1ql6WARkEl/88E+bRBWSalrY0yl61UC1i0xd3oPwI67magNCjAZq8y6V+E0dNAMkk/u2IbtnRpIFh9NdOVbfssx45Jy/rRuiIzurQt07hfE4gmkgkG3dmEB1omdgFhwfdti2O7w7IMJF7V+HJfulhahbV3qH6qyqxzjFINLvWlVV2IbRYZXgajUcOqLDfPXYgjgmiCxf6LC1NbfrqVbglnCaSSALm5WXiqM4L1OlYG0+qdJS2CMrgiVVaAySbiN4HslIgbDlO7c8HmkS1Wf1lZUNBNwNjjSVCV1K9ZBEhiE2VXW8AragEjM1jD8DL7n2SnAyVRseh5u8FidkdCvJ1L7nDYHQELeHVnwALe5ZhmPTStjzIlFBq01mV41b1Zg+0swyvXNHK3dgFIW0zOPwbwBtzRKrlOdkWrSxmT1wtQb48RvfM2+u+9h2L7APOtLeDoAaIHB6TgJcsaQbOE4pkFkckI3k0od2808jqA994nveXAdde665yrfel1v3/buW9jaN8A3p9aw/+x3/+PBrw28QTbLXduCXjZ1n52hpeAtwvGbDWIsb0JMrG/LajkkCtgcCVhRZc1vQlALRgwrJnR/L4y0ctWMDV1aou2ChKNA77cl7VNW8fUdoHwumdbTuxLHWUXmPNz69fbvZYFztwmn1+c4PLiRLxeo5Cg1ZPgjcUiwXQ6a3NJK+bR5+5elwOGpBuWQDZP1G6UNYRMDhH3cfTkl4giF/7VNc5/+7GUy/b/9o8oqcXldjcncXgosxyDIsPFp5+inqc4+of/gpOiQFSW8HiN2TWqJJFpmODRGQ1RMVguqdHMrlDTE3cwQD0Yq3b6/BIOAfLunnjVEizUCYPXKvjcig85EQH+6QzZ5ZkEAgX7+6j39uD0B0CWojg/Rf38FOGwj8H2NhaFGqmNJlsoqlqC+xhtX5UV4kFfAMj8/FIiu0NqeEMPzfEx8tpBf7It3pqV40pSDAEJeQp/kUlwEnV8lFVgEEuSkKBqUF7P0eQL+LvbyH0f/jzD5Pkp8NsPkHzwIdxzgmsjOTAyBql/A3hZz/SR1hdnf+MJ2nqLqrm9vgyj1QG9ymyqj7MmTrBMpKbqVUnDTcB7Y8K6B+BVjZtNFWy0nzaAS/bxCeAI/lYST5hUyGQ+73pVJk3r2mMIvFYAr7XI0v5GcKK2V21K5FbjbCQVanlxY6el+28GZXWD2G4GtpEtzdRewWpITaC/XtMEqEkwnAIqCbSTgD21xXIFxBoHC26/ywKhQV0yoUMA37OZEbnQ0Ux7XEwooCZinXdS52oZt89rgwElOFEMdfU5BW0pyHRK3S0i+8zxjml5CXpt/IFmguOiW3XkVuqhelhRJqmHLpllGV+YWlglIvyhJv9WSYNDpjNSZtpIUWy9CWAn8BfAq5IGWVgJuXFPwEtAy+/JqHa3pGF1zpCqkoVKoE4MLDa2xZLBZj6awQAuPXa3J4jffoTm7cfIuNjePYR/dIRya4KUUrmmVMs1kaIxMJhuEqpzlvnsR8z4bwDvG4a3HfXv3gD7j0Wz97j6j2j+9zjr8pD7aHitnJW73sPhsJW3donQ17roPQ52vnj6/Q3AaydnC3hvY0At+2mZ2K4vr139rYJIDhhdBtcyOQRzMghJGl/a8aiWz06Aq99b1e4KLDGyCPsde+11gLcLLlbv0f67lVcYb1+ZRBjVLFo3Bphd4+WL71FmU3hOhV4cIopiTK8XmM8XCCJl0GRSM+DJssZ2AUGNLyUNPjM+MY875Q1eIIPz3oN3MWLw2OIaxUdfoXp+jtG//BfgH94RLKMTuYeM3r9NjvKLr5B/d4L9X/0KZ3EAf5EgDDwk15dwkgxVmiEYjYCdLRRklNMa0XyG6noKjAYoRvTebRBeToXlZWpgJ6SZe4MmzeDlJahlrQMCXgfBLEd69hJ+XcDb3kFNgDwkO1uivDyH8+wYbhhiuLuNhPrkiv6+W6JTJOCVxAlJjqAXw+mFyOndO03hjPqoJzH841MkeYXBhI4RngTARYO+TFRFnsKbZ6IFngtg78ObDNWqjezYPEUzvZDtzjQI4CcFtk/O4fzuD0h/+zvg5Fg0nRrIQ/GBujDwPY3mp15Q8koLUyyR7gIm6TuqGkqNqloCXsvwaqPVc+mEb44yIwCBibQjlxrb5YJLAYUFxhoxftdLuodNrdsGgqn+UvWiBBxdwCu9pNVRbgK8hrZefwtkgAvbH2wpLH27NbBKNchLrXInLbHoXK2cQ4+SsjBWZdJn2/gtK2ewgU9WD0sNq/EApq5arKs0sYPKART4sa4YTCnMvWhsWe5k7y3Dy8WB0fB23BAIjC0j3Y6Boo82NnNOIsFdBHSa5rdjt8ZrizuCCTITwGuyp5mAxjojuCVLS/oS8AJPnSdEPsPUyeq0IEk2DOBdErKaOlh14ZooQ/TUtArme0zIILZfJgOfaHi5oOPBxn2g0uyPNnGJgDkB6hpU6NTM9CeGxTcAr9qe8XrL8bmr4dU2zbrkgotldbekYRXwylhPxpu7WLJe0bYg+uZ4AHd7C8HBLgZvvYN8bxvJ4Z4kmYkOHiCY7CD1XSwoQWt9dLU/S9pkIzaXNvIjjEbfAN43gLcdz98A3jvnpzsBr0oD2h10xkqR4bXZey2Guwd+fe1DWsC7GsRlt++Xk/DNc1t0zs85EFjAS3DXDdTqfsuCzy5AXScdsGDbftcGqtlJhedvwbKRGXSdHuzWnC24TQPVOgDc3qvJvKM6vWWK5CrL8PyHp6jSa5T5DBGjhft9TKcJ8qJERH9bJkooSxR5IduH3SxvvF9+5oehgr+yQo/BGB5tyxrs7L+Nvb0tzNMrxN+8QP6Hr+H9+j1E//YbNKlOpi4CLP4/9t6DW7LkPBKL68s+b9vNYEAAdFotRO0SFMVd6ejoj0uHS4pDgrADNxj0zLTvZ+qVu3W9TnxfZlW+2/VevZ5GEzRdOI3uKXNt3szIyPgi6E1aZ+g8eY70F1+i/+gRpke78C6u0Ol3MBmdI85L5KMpouEA3sEesiSEnzcYzOcoL0eoB30stoYCZPsEi69eoyIb3InEiaKmpVpeSsY8l10b30eYN8hfP4dfLBAQLO/ti+6XA3RNhvjpc2RVicHhAXLfR1oU6A+3ZHk3y5g058Mbp/A5MdjqCTvtXUxRd2NUh310zi4xnWYCeOmYsKBueNAHQk+S2kImyAUhJixi6/cQ7g5RsC3SG5Q+vKMz+IcHmMcJwkWFfep6f/QzpJ9+iublCylmE6sm2jeJxpMLoBqLKnZkooVUECZJeBzkuUSr/k3LQqMbQa9juyUV+ALElOHVsVc1vDe9mJp100u3Z7xjpXjIFnjp8SlbvSoaUrcB7pPfNXG0Dhh/Yz+mAOu2/dOmy/VJ1RAKg1JlAuuOCAYcyTXR9ytTFKX9jvHOlkmIFksZAthWqOnfdpsEjeKqYMGw1ZYa/aroGVSiIDdYkiJqYQw5TZTENvFK1nupRWu6PSaaUY5Rl2ReyQ6aa2Z0ssugDWp1pVgtXFrsUJdNuQOBq+EWTQgEmVJOklRzLdx87miceVwSNGE9lD0BvLItmVhZvbKZcPOY41pTINneDZMsdZulutREflfaiNx3k1C31PDyGHie8nsCbzv5UIDrAl7VfOuG1OZOAS8L9GTbNxStSfs2kgY3HtpKGnxPXRrWLZkrqRBKNgcTGOUeRhH8nT3ED06Q3LuH5NF3MerGWJzsITo9RUwLw4p5F6WQCJRtSeuw+3A8f6Ufv30+ubbpbxpH3PNZ9113o9dWdNbsbdPv2z9pb+9tf39jP9RyJ7Db/SBpuLX7/lf/4R+U4W0BXuIiAl4yvS5R+T4uogBeV+NqAW5bKtDeOT933RQs4CWI4592Z2a3t9yucV7g7yxbbAu8uMTNZT6XbbUA3AJqZXGMCbkjvbD7bTO86y5eu5Nw/9vtMCyjzL+tPyT1rq+ef4kqmyCdniPwG/R6Q8zTHCUZFlohGabaZXkZjFGWWmHNc2EMMLfJ2F0C3tgPUWQlDk8+wcnpAS4Xl9h7MUL6t5+h+u4DDP7v/4pqnoslEqUN87BBVafYfXmJ9J8/h398iPxb94CXF+hu93B1eYY4r5CdXyEZDICjfaQdBbw79Ks9v0TV72G+PZRBYmuRo375CgU1NV1GdvpoyERnuUguhBGlDKMOkL96jiCbSXRwubeHZmdXZ2npVADvZJFieHCAOoowL3J0h1vG6YLFQwGCy5lKJPYG8Oc5wtcT5J0Q5fEA/YsrjMfpEvASMCcE7DGtzQh4U8RhhMl0CvS6iPe3kZPh5T2iPvr8FbyjQ8ziDvy8wsHFFPGPf4bs009RPX+Kkh7DIYsGqdEkC8/lZWV9tUDR6hFJG6qk4XbAK5DAgGR1BtA2pO1YnxVd2ib4qeuFNMn2c7H879sAr7CTutQtYERM+KUSh0+FMsUiIjGMpAN4NX1sc3Sqbw35b+h1yItrzKu1JdMlb33xOIyzgJ00LMGHFniVhZV36HWT6yOAV63GxPfY8eVd/ltkCpQ0aJKh7lPjngWAyzkDZZ0iEKcNWoyR+SxVwyu6WIJnMr0avcxzFdAr4TIEu3wGaVWmEgiCXr1uqtUV5p6V/iYMIWTCl5xDJkWBlCLoKhXvu6epRjIJuQ54LatKpxC5XgTEhqBvsnAZIqIFfup+oX8CNJGuHK0FvBUBvbFFE/2DFsCJhpjyDUriPcaHG6mGUKkW3KuLAoThVUnDCvCaIBNebQk+sYWHOvGw+mmd+2S3ang3Ad46iFEz/jsKxPMX3T6i4yP0P3mE+N49XA1OET+6h+LeAWZxLBKyhJMPeZZ5npGRemiblD7caHn1GVwuIdx5XP0AeD8wvLaxfLAlu/2xuQvDS6xgLWgpafgXA7x24G2DVFc6cH2JX9lJu8TfLgpjR9jW2LqdhQUAfK8tcbDvyYBnPl/3W2tjxs/s/pSBtSzIanZvv2PPh99rRyPb2yfXgMOaAasuc7z6DseuAi+ef43p6AxlnorOM4rY8bJCvEK/1xONrmVyeb3U/N2XwjZWBdGSzGdCkKyQqxavIlgrKjw6uI/doyPMtyLEz8/g/e1PkO50MPi/foCoq+Bu0HjIUGGBHMPLFIuf/hazpsTwf/4OitFCgFrCgXo6x/TiAl6cID4+kFS0ovawxcKOi0sZVIpehMoL0EOExfkIDVJ0DGtCYMOwiDojKPeRFRmCYRcBQy1evEY46AKnR1gM+kjioRShpS+/BC4n6A16SLc74hm8FQ0QJ12M8wWGgY9RnUn8ca/fxyLxkL28RFI2SE73Uc/nSEcTJHEX3a0hLvMUZehjOBgip+0bo4gLZrCp1y+9Nml9xvAOEOBfXiDa6aHqJaAetTPJ0P38d8A/fIrFLz6jrkJdQsg0S9R0oX7LNM4PQpSkiwQYGuAjQFIL1wRkCKg0JKJxiHeYAAAgAElEQVRE264M+nVVV8MljGmWcWhQGy82sJqAQGHG+p6j4VK5YTtNoY+t3OdkkEFWquE1PrdSrKbHKO03XJjlagNErZ5VCp/0vG567vWoTPGT8VnQ97T4SvsJW6hkraaIcpRh1skwfWxtgZUNrLBnrHZdy9NfSjnsPq9flXVAQ5h5EdYqAJQJoKdWVwTBRZEjCNWVgEQs6ybJ8IZRgzAEigVBK5ldgmz+UQCkLGYAvyFDSlBsGHGh5W1xmnXcYBIbdQcqL2FlVUBQ69eiNRefXtrzSRiEstcidyH48hLR3CpcVx9oAnI6SYjkoiTg1MnAapWN50oQzwmFcX8REKcNUTW2hiiQwjDb3tg2NLxEbenM/GgVcGbkN9ZjlTICK1JvA0O9byuGaMXaL8GA1GiYVShh8FVv7hIKZcUi2Bhh2JV9M8Ct8ipNdZPgkgZ+EqOJYzRbW+g8fITet/8INdPS+j14f/rn8OTzEBW1z7zvZhGAq2n07b32ah3mJgbUSvXcZ8T+2x2/3H2429y0/U2f3xmF/yv94pLYsqs+trczjLEdk6UXM995gxRrSb7cz9+VId90/d91+5tuyyaG9X0D6ve9/3XbX7YJU6Rq2wDHYdqS0a3Bvrfp/my6vjd9vkxaazc27fyv+9za77iyBSs3aINSF/C2D74NeFdMgZEMGNsxC8Db27a/F6BtCuDakob2YG5/Y7/ner2to9H5uTAojt/gakLQIESB169f4OrsFfJ0KgNKTJcC6k2rCt0kkXQ1/p7bUcCrbHZFqzIW5bEyh0CJRRUEXw2QLzLxvn24e4SD0/vI93uIXl/A/4efY0xHiL/+XzA8fIBFU6NfA7lHe7ICw0mOxWePcTWfYvfPvi0MVV3k6LHy+2qC+eUIJRvWySGyToyy8TEk4B2NZBwvaWMWRuh4CdLRFep8jAFdFWpqqgkASzTZAt3Ql+AJbHURv75C/vQVgkEHOD1E1u8jSbYQlR4WZ1/Be3WFTi/BYr+HeV1j4HcRJ32MqxxbaHDhFUjSEv1uD2kvRPbyQgBw53QfTZ5hfjlG5Efo725jVC6Qe54A3mK+EJ2il2Xi0Zmxyr7XQ9jvC+D1igaLq0vxGG56iXhuxrMC/cdPBfCmP/sRvFmqy+dkeZm4RNcLASksFApR0o5NCq0Iioy3rDHlF42k1dzKBMskBxpLM6mUN364bsGPtkkjabA+sjc8mSwK08mbShG0jZolf94vAxitU4MFY9Zf1/dzY5dFVGOYZUkuMzjTiZG1b7rPgTgZ3DLg0LlAX8rMKhwOjfcqgddKsiF6ZgEkVnph6gDN5NI+q4qkVBqhDK891jcnBdyWyETEE1YBr2V4CfxYbEnAS7sxEn5l6YvnchiRgW1QMldb2NtSmFxN1VPrK7l3NSVJTHcjsNQCRGtTZpnspaSDYI73M+AKEAMlrJ9kKNvi/qkxlpUr6nHpIkNtq9rg0slX21jYoA54r+mUFhsW0sT9LqUDOrFRQGkdQpR95leWLgpc2hfAa4sWldn3hWXWiZp8X/6vbQunFny3vW4bMKWlGoDflsrZey3yeDLyErDCe0OXCioZqKfRArWgk6DHdMmHp6iPTpEfHsE/PUV0fIzZ7v6y72Q/SkcZcQ5k21G59u3H31qqb3953ZjQHofav/kAeFdX5APg3dD+NrTPf8+A153kWPKRaWs2lZbvvVfA61bFuQ+6BYftA2gD1hUQXC1zrXNZWDEVqyQ2e/J2v65e192u+z17PMuHysgj2u9fG0jNrMI6S2yqBNTBTwG/3a5lsqXg2qtFH3vx6jmmVxfCiHW7iTC2lDSEJk7YhmGQ7SWFL0v+ZBIJhHWRTXSxfJ+MTzZPUWQ5joY7uPfgY3j724imU/g//jUuRpeI/9N3cfCd70lEZlTTX7KSpfh+WiD9zdcYjS6w/fE9NHFPirsIePPLEarpHGlRond6hKrH5c4QXcorrsZouAzI8Is4RhR0kI2nqKfn6A63UZOlCkOxEmPxWoeDUZkDgw7iyxnyZy8RdCJ4h/vIuSzR3YZfeygunwPPzpAkMcrDIVIuOdYhos4AWdCgW5QYBUxMK9FLOlgMIuSvrxDNC4SH2wiaGrPLKwS1j97ONmYokfseet0eCtqtcUk/y8DSwKwpRNYggDevmS8g7hSIGvECrqMYYV5j+PQlvE8/FacGj8V6UgLOgZd6yFKS4wh8CHhVc2sK1hytoUgGKh1QLcOrMgj+n1nivQZ4V8BC25GxLtuwpCqEnPVnbQNeMtKGPV0PeCkL4H6NxMLgyBWroish9nls6/H4PYIz+2oP/nJlltX9ttiMk89IvWklGOE64JV9OYDXBVTuc26fadpz3QZ45emh85VcUy2OUq2yLq8LSxhyksnng1p6gkTG3hLgAtWCYSvKeEpUsZ1cmHQ0TjisT63eM7Nd8VM2xXKqBBbwKcBfwC71odoORNJUceJsbcZMpLTIHwK1RmM8r6wokZVX0CsrAAtjf2ZS/KSfMGl2ssrAPkRcJ1YD64rhJUNrNdZuop7KM1RpY6Qvy4mTZewNy25kDjcN25sYIgW0qxU8lzHTyQ8vGY+TMhQtLETki0afUoZFd4itkyP07t9DfXiI/OgY1f378E+O4Q2HyNnOBLjbVQT9W67T7VjdzKvu8KXbMcu1T9sD9KYBe9Pnb7Hrf5Vf/dcOeN/1or3r/dv0/PxHAby8Dxw7GT7BP1a6+q7X98Z+64uvn4mGtw08pVNygKS7AXcAdDs1dxuud63b+O0gu+69Nltsv2MH6jYTfO2YCEzXnOU6drgN4G96OF2G1x6bLTpiImg+n+HV8ye4PHsBHxV6vS4CShRMa6Vfr04OGpE38LcEgLIKScswoxslyxjREZ9uBvMUebrAVqeLBw++he7BPoIiA37zGJePv0b00QOc/JfvSzUyR3AOLAQHg7JB+tUzjF48E0Y0ODqRYIhuQPB5JfHA49kcveMDeCz+ChJEZYWKTg2LhSTGBWxwUYI8zdBcvETUp2a2I/64JaUWBJhkjgjWOxE6swzZ85cCjvz9HeSDIcIBuVsfmJ6j+vIlItoqHe0gozYz9xD0+qi6MZL5HJMYwrx24gT5VoLqfCxODdjtq8PExRgoavS3tpCFAMOxkk4HlYRXePDyDDEdM8ocTa+DsM8AELKvPqrpFFW5gN9NgF4fXlVj+Ooc4ac/xOzTT+FRtkFASIAizFCJkglZZAEpUBTGTD1DVTqgUhmBJ7zoXIMV5YIyvBoRuwpTkDQqNZtb+kKrrlUZNi1GuuXVWgq8Bv7E9svMgpdODZRbSJyWMHZR2FVtcl1qDJq4TSiAF62scRZwn0dp22bVpM36uvu3gFff022rBRvZOj1n+izbF4FuG/CyDn8JUFpMchuzrO38xOvXaFuNLZdGqpmoWpoEhgS3LEakvR5tFClZYbEiEwS7RpuqkpBVlLGubBnlpzo+SPqvykVkwsy2Jyli9gqQla2kLVG2pIlrlVxj4nZqZXn+jFumhlhAMoMUqAFWlzTZh8wVDDVZZxbwGt2vAXacaAj5LQV5JkxEJje6qkBdMm+3L/fEMrx22ZiA17iTWK33EvAawGiun7SjW16bBmxKDNpEiNxXM3GgzCT0NUCCRXdMZQT1ukkkPrv1vUcYHB8BhweY7e0C9+8j/PgjFFvbEkSTmDtkHKjlSG1cqVEU3X78Gxjem8aEdRt9W7C7ug63dwH/lj/9AHhvv3ubnp//CIDX4jqOO/TiJcv7PlPW5LmzgLcNKpeDVSttzX1YbYe2DlRaDVS7M7ADrEXybSnCikU1WjHXv9YB4K4G12UP1i1FuediR1nbUbY75dW2qENeMbw2FW55fJQjVDleP/8aZy+ewEeJOI6WsgUOSrTfsi+xIPM8Q9t7AsAI1EoWWUWhCLYpNiTgLcikRgHuH3+Mrf0DYX2ap08x+9kXCHd3cPTf/xJFN0IhoMoD8hKdBkjPzjB5/BV6fojwk48lICMkwJnOgTTDaDxBvLONZHcHYDEX3S7SOYrpTEIWYgLGOBYNcvDiObxOAr83EMaFmlYvz+Gz2MtjxGeEbl4ge/kKAYtkhgPU20NgewclbaCyMarfPUdQVggOt1Hy/LIG6PXgbfUQjqeYddXejG4L5U4PzWgmf4phIg4TtCpr5gUGwyGK2EcKAt7EGPMDfpYhqRukRSbuDuFggKpWz80mnaGYTBF1OqiZhNcAw4tLJD/8CeZ/9/8Bz1+pCb6xbGqonySYF8Cry9caOODaL9klYFa5G8N8Aa8thtewjqrOJADhpIdaUG7faCkdwLSua5TCLUGErRALC7Ks7k2YYlNQJRpe3klOoHqyT54TGXyVHfC/VR7Bgi53xYWbdSecnES5z5V7jNJXyLmZYAkjaWBl/RIIGsCrbN5K0iD9gaXGHf2e3ddypcd57tcBXgl0WE4K7JK8WdI2dmQ+AS8LzkzymwgvAhZ8csKiwQsaKLEq4hPgauQHNoVM7cGMlMAUohHc64moBZ2w18athi4NVb0QwEtNcMlAFzobSCGrTqSkDpLAWcCzUXJwwiTtsBFJhYTCmPbJYyCgtT676oCgsdjLvlvYZ7Y3Mvx2kqY+uDJxk7bHqGBNmVtN6K77IfOsbgsmseDy5iGdMi0bF231u/ptey8JeKOAfsehplLya90Oou0tJDu76Hznj5HxWT8+QvjwIeqTY6T9PjImRXJyXudaqyla+kbBrmGV5bERi7dv/roL4P0mQNce0SYG66Zn766//+Zn/vv55QfA+wHwtq9AGye6/03AS4ZXcNB7fC0B7zVQaDxxl422JRlw5QAWMLrsa5tBXffw8ncW7NqOcAk+2eG7Ucfm4NoMb3vAVnywsg+78bqZ87OD/PJ7zvt8zzK8ws6Y5DUB2jx2Mkh+jcuXT3D+8imaciFFLjwH3jgWSlHDawEy/83t8MbKNsoSWaHxuEEcIWIlTVWLhpdFbVHk4Xj7Hg73T1EPfJQXZ/B/+FsEXoD+//kX8Ha3sSCzyuNYMBQCWEyvMP/N79CbFfD/+I9QljnqPFPpwmSGMaUKSYytk2PUZG55vEWOcjRGWDNsbYgFi0ACD92nz5FTczwYSrEYx/awLFHPpsL98LM+WGj2SgrAol5PikvqvT1koY+onMN7/BKYL+DtDWUwa/IGda8Hf7uP8GqCtBcgmGQIuUS/20cwzVBfTjHv+uhv91FdzVFOFmJZUiUh5qgRMwZZHC4aBIsMMScJ+QJVJxbQXTW+DKJI58gJcLtdNJREeA0GV2MMfvoZFv/v36P58qmCP7OkTearJiD1laXTZWNbRGUBFSdAZExJxCnDR4LManiXTKYsURP8qfG+Wvpa4MkqeQ7QN9uOcbuMv7WJgVoBT2BkdJrXnA8cwCuOCcpOez5tp2zBlRa3Eegpy0yeegV4rz2fVle7hnVdARZdgtbfadGaFurZc14xvNKHGFBm/+bvKhYdmpc76bQa3qXY2AFJq+dZC+Tc43YHWJGj0LaP1mwG8PLYeK/I+IojQ8XgBSW/V9uxTDhX1iMjabAyFCNpkEmQemCLRS5dDEyhlRbZcqmdmvC5TCooXahK1RvrpFmpSE6CCHZpNsv/yeVDhcorRehEFwWVVKjGWHyExSeY/ZJaqqmLwmpdS/S7EqbB+2sYXuN0YV0wND3NRg+bFQzThpf9p0x+CLhvft3OUHmo2f5dssK0p2XxM2jnJsJpFJ6HMkkQ7O+he3yMzsEBytOHiPb2ENw/RXN0IPUBWRChMr9hweGyrE50yC0lw6YVlHccVN8F7K6eo5sP4gPgXT2XbRLLTvBubZ931GjftI1NE5JNn29qXh8Y3us6XUo6yfAS8L7rtb21XZDhtTu4PmgYo3hTFOYCySX75A5GBiza79miF6uZtSC4DZAtE+y6QFiAye9acL1kMRzGqw2YV4DXWibpqbcBuAWzbTZZjt1II/iZLc5zAa/+xkfeeIhDYPT6OUZnz1BmM6Szifh3Dre3ZDAlq2uZ4TRNZXsEvCG1fUWBvCxkZTJMLAiupFhKjsEvsZcc4KPDRyj2O8inF9j+xy+AaY7yf/9T9B+cYhbTnj1GMGNiG5CVU+S/+i16r6bAn35XgEg2n2InjrG4uMJ8MpfisYOHD5B3CcoLhE2N/JzuCBDbsDFTzpIQ209fYsrCuqECXh5zSBnG1Qix52PhBeK0kL06QzObIiLzsrON6mAPaegjaTIEX56hJsjeUn2tV/kouh1gp4/kaopFP4R3Ndf0o/0B4rREeT7GlCqEnQH8WY7iao5up4u6E2LKwkDOAuNYvI7DNEdSVVhkC5RJhIBMrh8Ic0RrtOzVBQaUUOzv4tKrMZzNsPvZbxTw/uYxyio3VlUa1CAMb1Bp9KxoOZWhVW2ogkW6D7A9RNAkMQt4LZO5tOoLY2U7jW+vVPzTm9TPNLK1Tm7tEzmZ0uVra2e2Sm1TfaQGIyg7KZyciRU2hWlifUbApIBNcMKSDeSSvQmGMG4TbQkDn3H77LgHKucpz9SqaE2B2fWiNUoalv3JG0VrjKy2x7/emu3WojXB2SuNsfQpVpMqISKSjc7KL3FiUDZaE8/UgqyAV9E2TF0ZXG9dKWQTtjAxbLh16zAhEsKiighWmX2GOfBeSf9n3CuExF4oi07ASw3v0sNbTNjEkYXSGB6HsLycRHM7LMZDg5CAt8lRNyrBoNWZfGcJeDkwXHfpWCWhSVSfU8Snem7L8kuBnBTluZIdA8QtYRDc3j5vHbDZRgKtuNZVgBV4WdZoyMSAiXUBGkab7+4iPL2H5PQevL1djHf3sPPooXhpX7EOIQjR6XThUx6WLYB4xSDLfpZSFg0wcjXom8DHus/bIOs2kPpNBuhNv/kAeD8A3m/Sbu/6m/cNuG9zabDjil3lZ1t3Ae+m+qq7nuO67wnDax9mF4yq7ZjJpTcML7/nAtP2Q7sEoLZgw/iPtgu/OJjKAGEKwpZLqUtwrYDVHo/LALmsri0qs8fFv29yYXBBvTBMtAVrscgug2xdGizLaxleuRmej7RuxKJrfP4S4/MXKBYTjC5oUVZgd39PBps8zxCGkeyH8gbqeIXhZXRtTr9eVnb7CCmF4IDNgbFU2qloFtgKdvBHp99GcdRDlo5w9I9fono9xtV//QR73/kWpkmIxOsgGGcksLBAiuoXv0X/2RXqP/muGNnPJlc4Ggwxe3mGLM0xSuc4/tbHWBDw1iUinwESF0hyoLu1havIR9ONsP/sDKOcyWcEvAGiOELMorrLCwG8GXwMowiL16/RjCcyM/N3dpAf7mEeE/AWiJ9coL4Yo+rHGnrRhAJ4m+0ekvEUWT8CKGMoa3gHQyRZLYB3HNbo7g0RpAWq0VxkIE0SYVqViPt0ekiQ5SVCSj/KGmk2RxlH8IdDSWUj4K3mE+Qvz7HVG6I62seFV2G4WODgV58j+3/+Xq4TAS+jXQW0eIUwvKJvZdqaxNYSKNliKBtQQX9R2h6tAK9dElfnAGUufQfwasRricZjMIF6tXpV59bn1ufSthRNytacmGI+O2qldRvgJXBXhto4AJjIXx1IiUBUo+k+Y9IRCe5xWMM1tkJ8i7ZSugGrMTVeuOKHyxWB2zW8AjJtkdEaNtkC7rVAQzTwK42pnRjLhERkCvTpJcDNxI+YbKwAfDKsAfu1Ulw+lMVXX13pg0R+zEoyoC51BUQnKuZaL23JFGyLnZkAXu13KrnPuhrihxkCTryoHTYrBVr8pow8V2r4vNelWoDJ+Zo0OC36C8Q5hPZ1ZOYZ1MJjlDZBwWvD9mOuPRlmA8RXLg2WsNCgCLVX43saqOFL+7VFjab4banzJnP8+wK8q1U3e584OaFzCvu+gDKGvX1E9+7Dv/9AIsqr7W003/4IZTdBzkLUJOHaC8KqAU3M6Mwyr3XCJP2xWALqiggLFAl+Q6Gxv/nrNluy9kRwHdv7roD1XX//zc/89/NLlzxzt9geh91ruY54u+nzd70+7/r7TROWTVfxfQPOP/T+3xbwEm+R4SU+eu+A1wWU9kK109JchtYCS3ewlAZk9b6OtMAFqBbY8vc2ZKI94NoGTsR/22tZWa6O7MvB2/6eGkQrixANpfhSGsBu2FsX4Lftx9zoZFePrL8hgcIiNA9kbkeX57i6eI3FdCQZ7tTyhiIZ4ICoAzMlDbZwzTo1EPSrDo8DngkoMNrJThAhSQvs3z9C91sP4U0KbH1xhrPPfw3/0Q52/uovkRMo1z6iHJg3mbCV0dMz5D9/DP/bp4i3hrhKZ+jHCUoGT+QVzl88w8nDh5gf74l0IuGgP56jmMyRDHrwdgZYeBU6V2MsRjP0h4wiDrCIPARkqUZjkTKkUYm6AOICWDx7iS1aA/V7yI8Oxa0hSafInzyFNx2J20OzvY80iGSpv9NJsECBwPNRzFJhVuNhX2QVlFewKC3c3cak0yB+NcZ2WqPcG2Ae03w1QNDriAZaE+AyYctrBgoMBmg6XbGFi8scKb2H4SM5OkZGYfzVFNtfP0Hxzz9G9c+foZhNEFLfGlXIkCuzRukKmT9TiOULgLPL2QQ2ZBCV4TNiVJNOpcvLAiqkpbE4UeCjFooJQuJntr2+qVG/1t5tSpawp9KqjTWW/ltDE+y/dZvW91aPlysUpcZ1s/g9YBGUAWZ8NoThNSxtS+6ov7ZlW9YJgPpSBcLcvLLHpnhKT87YYJnfOQyvXV20g4zYbhnAbU7N/OUAbUGHmopm425twIQ+447GWBQMqyIpYd4p2hb1EY/bJJ/Jv/V6JGGEsqCfuPH7DnxxSVCf3Aq1JKERVLHQTZPSyOCKT28FhFWgBYuUFMixKvDlviTNDQTLPFIbPawFgwTVYeCDc926pGWhMswywV+y8FrounKHUJmW9Bemv5M0t2uTEesTrN6/OuEw7dSw8Rp3rZKW5SrGchumCJOfit2bafdL9tTee3Odzf7d/l3bhvExt3YJvM+cPLL9kXUX5l1T5XKmIB4eY+vRJ/CPTzHf30Zxsgv/5Ajl4alap5kVNX2SVn/EnWGNTNe2oHdT8K5WHW4ag9YxwPb8bx24fk8fvivg+j0dxrXNuMfEsZ5jvLuCa4FM2xVm07G0gbAd42/73V2vj/sMtYm1Tcf1+9j/Tdt434D4fW//1munS4TC6vJlyVUCXuvU8C7X/tb7YiUN69ha94dtSYJttO7vVgOaTZZy9XHX2aTbfHplmDBA8bYOZ90szQWxcmxmoHDZZL7vgliX2bWdlo03bluzWcDr1aWwgIsix3h0gcuLl1hMLuFVuegvvVA1cPYhp7yBf/giG8qZjHsN1SZKdcM8nm6YIJ4vsH2yi8G3PkI4B/pfnuPFLz+Dtxdj/7/9DcpeLBrApPKwYHCCVyF5NUb6sy/gneygR2ZzNkU3StBcTRBnBS5fv8T2/h7Keyeoy5JGUsA4RTGZIep14O8MkHkl4tkMi4sp+r0tVEmELDJ+s+Mp+mWNOZOeCqCDEIunLzAgCOsmKA+PUGztIElnWDz5Ct5shO5gC5UAXs7eAnTiCHkstqUo0wwl2WDaijF4YzxFM88R7Gzjqg90CHinJfL9AdIkFMDr8zipi2QRHR0aqEMmWKVsotdHzgS7skQ6uhAmLzk8lCI76oa3nj5D+ZOfof7Hn4l1mbhOxA2yRtnekOl9nCAJ2FGnBQsg7dKszlM4kbHLxMraqZ7SetJqtLQFZ9Ku3LjhDU80Wb8lG7sEmivdk9Vqup3/9YFB2UB9blWDLoDcpr5t0hBbwOvqO11bMQPiZXnfhBRYX1oeU91oW2/3K3pOHnyHoV13KVjlr5PB69HJVoohWmrndf3cPTAJkQyiAl51cBE/Y0nR89EJ6S1di75WfFsJyMQSjAxqCa+kT6+Ri1AKIhHU1I6rlVhYU+Nr7qmjUVYgVsOnh68BvFpgR/ax5CFJUSSZXWpxydaSFdbUSMMA0ybPTNjJ/PLc2sBShbhsf4axF2eMlUsHk+RsMpwbyazt07pQrG+EKudZrbC5+14SFC3Ae40QEelFJSy2J9IFTg74Rzz/pKCMYRH9h48Q3n+AavcQ/vEJkkf3UZ/uY9HvIo/7y4NbC17+hTW67Sv1AfC+2XbaWMAmjPJ5I7hxAe8mQLrp802A6C6/b+OHD4B3dVXfq0uEA3jd1XaCXYLePwjD687CbGdmBzDbAbuDbRscW0Br3283wPaszYJTO0Nfl4TWno29MQiYnckgwQHMMM26DGiqn50BxAXHdlv2PasvWVdYJwyJ0FRMVSsxnYxxdfFKUteqIlUj+UCz4t3IZQJe7ofv8ea623b3pxq0ANEiw87+NnY+/gidOkby9QXOfvEZ6qjE7t/8NZpdxgEHSCogIysVeuicTbD4xWOU3QC7D07wajpBL+6iYdBCusB8PBL7n4SVzwSJbNmzDPlkJtIKf9hDETZIsgzp2QSduAN0YuQds+w7ngpwzkIGG4ToeDHy5y8RFwtJPioPD9HsHSBI51g8/QrBeIROf4Bqi9reRMbeJArQ9Dvi7lAvchRNCT+JxKKomc1RzlJE1BNvBQJ4h+NcAO+iEylQ6iTKdOU5wqoUwEs9NCOOAy6Bkr8sSxSjEcoiR8wiGLJJ4ym2nr9A+fNfoPr0x8ipR65LcG5ChpeexlwK9VnkR2sqY0WmoQN2adaQbLZkRkCgC3gNE4a7A153oqhNmLy0syS7TEVbsWx3AbxLwGwN+8x2VoD95mFDnx6bP/BmcMQ1ze8S8BqdK3luJq2tWXnR67gq+rvpCO4KeG/ax3JJ2kwy5Pk2WmJOLqOQ2loCTnX4kuc04BNBBr+CLxrrFeAVya2cF5nZBoEF7G5MrbGo037SylEUiArg5SRZMJ8vMgbdv9GJL2281NLMFsC2B2E9X7LNZGA1MU8nUkYrK9Zkqjq/DfC23Ueu3weVVLT7R7f/J/28jiiQ4/M85Cy8C1iYxixEmjYCTRsJx+YAACAASURBVBQC7GOSDsLDAwy/8wnq+/cx7W/DPzrG8OFDFFsDTOQ6raq1PwDe28HlJvD3L/W5vU8WxFjJId+3gNfFDrcd110A67v8/iayzLbxdZ+/zXV85+NfLXat3e27AtJ/DQyvxUZWXkrp4vu2JhMNr9up2qt7Y2dmviCepEYDtg6Icna3brt2+1Y/axuYu1/pqh1v4BXYWLUC9/N1MzXL0NrzcMHltY7bjMC2uG7JYDhFO+3z06GEAw2r4muRNVxdvsL44hXy+VhS1AJWHZtkNW6T18POePnfZHhXiXUcI3SIEi1gXaOko0OeY2d7gMOPPsZWZxvBqzHGv/gFyukVtv76LxHcP0RF5jJvQEvPOgSiqxmy33yNYjHFwccf4SydSpxvkBUopzNUxQKT+RRbjz5WDR3vY5qhmqa6LN5PwGo8Asns7AoRC2r6XVS9SDSGwSyDP12gZJKXH6Hjxyhev4Y/m8DnOe3vwz84REPN8rMnCEYXiOmUQMCbdIRb4pJuuNNHk5VAzkjfEnXkIw4jeIsF8vEcYbePdD9B52yKHmOT93oougkCLiV3YvEG8MsSMYF+lmFBeQOrPAdbqEmjlZVoi7N0hoA2bL2uHPfg5WvgV79B+fefYnFxibjIEMVA6dGHl/60ahlHtlc7rZXllQtM7f3SdmsAr2ARZTCtC4I2L13+dxley4q623TbmVT7G15SbJeWLK8y7ZsAr/gAm2VfeU6lGNOw1mLTdbvPqq7Ua3qVsoK8FE4vLDTgKo3NfaZE2GEcS9b11u8KeOVqV1oU1+5jlpNgy7qa47/GyFH7yWto2WmRJlAHqq4WAnirRGUK0gTo0+skeTFauuJS/ZtpcDKgmwJHd/C0zDo/l3oAzySwiQGtTcLjv9U+TsHxm23PTsLqKlLLMhOewbaiHsE6oRANusBe0VnobTD6YX5JPIDlPW2tb/bDq2Nax/CqHGv9Ch7Z58qj5RhXFcwZUT/d6yIequ1Y/MknKA73kNOF4eQE/u4R6l4fCyYnNrUE5tjXB8D75lP0roBq3XP5ru+5x2TBriXLbPG2bTObAKXL8r1JCGyWnGy6Pu7+byP0vuk12bT/Tdt934D0fW9/0/mxYNf2b5ZcJeB939ZkGwGvq8FZzs7ERF3tb2w4RfsEXQ1w++ZbltNlZ9qNeh2gXTZSs//bHh57rC5z2z5Gl8Foa3jd2eq6m7fUiNGTtsgwvnyN0flLLMYjGYx9ekXS2UBCDJQNoYbXShZ4Yy0AFizhVJrzWLgs79cltrsdnJw+xM7+MZrxDPkvf4Pi6TP0/9fvI/nOQxQE1owRphwgbBDMFsi/eIby9Qvsf/wRrjh405e3brAYMaoXeH15ju0HDyUhjZSTlxVoZhmqslKw2+NgD5Rnl/AXJUIC3kEsFdVBVqG6mtGYTKKIYz9CdXkJXF2IvVqxtYv4+FS8hKvnT+BfnEnkcrOzh7I7QEUgQpZrd1uAdlAo81X6jRSjBSJFmCIME+RHPXQvZojOp1js9FD1OwirEHUcimbXK0okXDomG03P4zgRZhhRJMvOwXyCdHIFjwVzW1vw0gyD1xfwPv8C1f/4B8xevkK4SNGJPZQ+AW+lEEE0vDc9sipZWGl4V9+zoFTBw8o26ybAuw7s6ntcGVDbMH0p8NKqfHNgDti8BuaMjMACXn0OtADubQGv7HmNpEGOwVyg9mRQQfaqeM8FUtcAPWdnt7zuwvDeBHYJOIOYOtr1gTr2migY1KInPaUV4EVpJhzyXCpIFQ2zsRRjUsL6JmIZWNqfGUmFo7W1aXACuE3R3DKGWnIzjLPGsihRQaUrf+I26kqjh6V4kQ1WrOGUgRbPX6nAWw94xe6OhaKOdZPbF2u/ugnwXtcQ23uhgxgnQnSR4OVtNPa310O8v4f+0Qk6+4fI7t/DfHuI+tEp4ocPWTGLtGqQs28P6QizKnr8AHj/7QFed/x9czK1gb50CC93UrWOeLqpC9kEON1JnDux2vS7jUDOfOFdt/O+Aen73v7G62SDk5wvUupJXETg+75etwNewzYSjBHguo24zaC2Z2zrWFf3JCygbQPL9uDdnonZbVgJwLqZIrfpam8FUDpsiX2IXMDrAuN1jfWN8zGOEvwui4MmV+e4OnuB+eQCNaN3PaYqBaoNNMt/PCYr5Cd1bwEvt+0W9PG/S2kQFfqeh8O9Y+w+eCgeveEXX6H87HME3/sj9L//XRT9HvyFDu45SacsQ/nkBcrHX2J47xR1r4uirBE3HtLRFZI4wuuLc/QPDxCySI1MCi2iFoVE9pL1jYY9kUfgfIJmMkM86IheuIkiRJWPfHSFgJZeYaKet9MrVOdniKMQeW8LnZN7yMm8PnsCvHolBVP+3gGq4TZK0VRWCPd20EwXUqhGwJs1FTqi4wXmF9y+j/rBNpLLOYJXV1jsdFH1e4jrEHUUomIBW56LJAFZLi4YTUg3iC1A9NGe6Ihno3M0ZHd3d+X7/bNLhF99jfpv/wHjr5/Cn03RjzxUfoWcrJot2FpG66ruVTvtVUe9suVyAe8KAi0nhzcwvC7Dqtu3nr+6vRWDbDWaNlnNHMcGwKs2ZQ5glo0qI3kXSYMlcy3DK+ezZDQ1EnYZPGE7ecuqmpWKN0GUZQU5qbidYd4EeJeTiJZ9mpwzJQqJmZiIHpVgUO8NpSIEonRAUDcJBbzCkJpQEFalNYWdsPD7BLzUoK402+KhKzVkDvCVYjGNtOEKgUgXJDDCOHeY8AqRHHhGTmGS0ZZ9jinS42Ml90qKyFYTCOmzJN6akgZrNacrCEpAqKcvi9puZ3jfZHWvDzLXiwDdfln6V1sIZ9qY7V8t4AUlIbwckS8e2bQdS+49QP/hQ0T7+7jY3kZ0egz//jHK3gB57ckqFfsjn5InpkveBh4+aHjfFyb4xttdN4G6aVK/Saf5zoDRmcytO6F1hXPt/uobX4g1tQtvu633DUjf9/Y3nS/37/Yp/Le1JiPofV+vWwGvq8GxSxICJElHO0tOFiy6syZp0Nbj0+m4bmvI7u/b31sHoG8Cu7Iw6LDP3JYAyqWH6EoLuRwoHH/fTccoA6dPDSBTnCShArPpCKPz55iPCXgLuZm8gXZiYAGQlTZYhte6VcgypxjTm4x79v5Bjbgssd/bw/a3v4UFSmw9eYXyn36O/PgQ2//bfxbNGwEvYzozDq4Ms3h+jvLXv0Z0sIP+0TEm0zk6TYD08grdJMZoOoY/6KNDhoV+llUtzC11vCy66W4NkFPBMJqjHo2Q9DvIugSaMTpBB9nFFaIiQ0kJgh8gXExRnL1GlzZlUQfd0/soghj1s6/RPH8qTFiwdyg+vYXXiFY2PthDNU4lIpTFPGlZoDscIA58TM8uESyA5uM9dEYz4MUI862ORCIL4GU4RjdClaaIWWBET+MFrdkihP0hvChG6YXo5immZy/E1ig62Bdg3728QvLkOfA//gGjx4/hXV2hzyIiAby6TC76VdO+LRi1y/pa+KWBBauacQtS7w546b9qXy7fsRwgnA5brMVk0zY9S/fjDiZyNNc0s28WrS2jj6UKf7OkgdtcL2kg4FUG1EYvy/4F8NqzeXNJevm8CiK83TbqdsBrXBHMM+teC7kwPAYK27lYT0uwZQSxSgnoiFKC91qt5xS7KeAV2QmvdxUZ/1jVpFL3q4CYRaUapcwfqnxW2U7qctUhoZGVDBanSaAJnT0oM5C4NPX/FZ9l6ofFbUNZYev1TElDGK3aUlvrz33XhS1asxpyp2iN5x3cXrTG4k/39WZfugnwXv+9nbBLv8/r6zGm3IfH1aK9bfgnpwgefYT4/iNgbxfTnSE6R4dotvpI81rsHCPqqAmQGcvsLLF8YHjfHP7fFRC+D0DhHpNbFO6OsbdOYpyDetfz2/T7TTVK73p9Nu1/0/bfNyB939u/y/m1jQOIf3q9nrC87+t1I+DlDq0HrYAAA8YsCG67KFhpgwWt1nKiDWLb2tx2p+syre2TdhvRjWDXAQpuoZplINaCaic0w7K+7QezDS6CMNLgCEk1arCYXWF09gIpAW9VCHtrhfq8ZuKz6Wh5Sdtb8Mt9WTZYjpNAIy9Rhw2iLMdOZxu73/sO0hg4fHmJ+u9+glGvi73/4y9Q7u3QbhSJFyFjWFtZoTo7l8KsZtAV/e/F6ErcFNKLK/SSGPMslajfzt62AbwNwqJCdjUVdqi3s4WU+x6nqC9HSLoxsg5Z1Qi9uI/F+RWifCGAt/F8xEWK/PVL9KMI8yBB7/QBqk4XzdOvUT19In6j/t4+vF3GDpO9LrWQ7GqGnheiQolpkaG/NUQShZicXcCf1cDH++iM56ifX2K+lcCn3ZllePsxyvkcEYvVqkoBL4tkBPAykSlCL88wffUMRRIiOjgk7YYOr8XzVwj/7lOc//YL4GKEfsBkqFIAr0w8tIrJpJIRlJjKdms/JYlXFthZsHJdV7aJ4XUB7xsPN1cNrmkkrZRhtQx9ffvXJ3D6nGhwCo+dYE1WGri8zFWbahU8cVPHQqAoTN5aDa8LeFW/rI4Gqi/W10p/2t6H2F69I+BlsZZlP9/oM4RZpEsEAS918Qp6JdPMC8SSi4lmLuCVZX5fY3e57bCJpaBM5gYa3KaSh4a+vibYxhSHiU2diQjmv+X5pR+0OJuwALJQksCjTIVth0U8bcCrAJbpfwS+YeSuJqzur+3HSsZ0GzZY+ybjNSw2YAS8PP8bNLwSxetMuNbocZfpfi2HCL3HZJFXkp0loUBSgRN2P0Ae9RAy7ntngPDkEP7DR6gffoTm5D6q3V3UR3vIAx8iXKjYf6m2nyx6TjcLZ0L4AfD+2wK8bI+uFNIevYyVrRWZuwCbdczruvHf3dYmwGkBr8syyly5VWh7l+Nb951N+9+03fcNSN/39u9yfvYeWJKPfxPwcvX7fb283z153rTBYFtw7i63288sMOPyoNugl4OPth5tQIbp5Wd2X27D10FYl+WsfILfW+fj5zZQ+7krGxD4YVhSbk9M6G2Vuh2KjU2KBZxyXEZDe5eGKucog14ooFf0c2WO81dPcXH2HH5To6wKxIzJIzgq1eieS5xkl4SxMYMDdb02kc1G65EBnTQpOmmNXhki6Q8xvH+M7a0tJK9HmH/2BfzLEfL/9qfoffcTBNNSfUd7HTRZDm+SIv3V77CYznD6nU9wXs0Rc1AZzcVVYh4BTZ5j9/QUc5NjH/kR8skEQV5KshmjeDs0eD87E9aVKUcMoPCjDmazObrpQkDUuEzR7cbAszMMZyXKQYzs/h6Q7KGcXKL++it0LsdIdraRHe8j9yMEuYe6HyDqJJjOZuiECWrqcemhS4UFNb3PX2GfqW2Jj/lojOG0RDDsYzGkFRst0Pq6VFyUCORPpROQXiz+wzmDEWhbdjkVrW+510ex1UE8nqP71Rl8evH+9Jeonj8DYg9BpwO/KFHRrSFq4Dkax6VsdgkMCAdWGlSN65XWtvxb7bSum+5bX1UBDEbD6k6k3E6cwMtxHdVtk2HUendhBrkda2enBaRkEblcrtG+wpIK9jUevfyC2Axwipboc2HDBxyPXWGSucRMClLAsh6LhHQY8NwYwLpiwFddlDLgKgVYpoE1bPcKHiVWVwro9DdmLrhksBVCs5G6cg4SoRrJK/uU50fU8bqaIwm/oYBKnm2GmQkm0Ou05Et5vmJ3ps+vlJ/KhFejpSkFCBgv3YQyMRCwTKCsKdHGm5cFkwxuoa0Zdb88H7uKRKDPY1VJBcEtvyeAl9p12tCSLaZrTMXbYUC4SJ+4JRZxcpu8LvZ85ESNTtdofJvQ2DCvJDcWpGpHqvHRqitQcCvXTcIlqFVnoqO2Jr0HCmRVf8siWHqdKLMtV0/kyyv0X/s8f/UpTnxf7A0bP0QZhRICU0cJuqeniB48RHVwiHLvAPX9EwQPTtHsb6EQ9wYTdCLR2ZbjVp5b7ao3yS7uPiy+LUC6yzhw297bS/ab9r/pTG46nvZ27woov8n53fUYbjqXt/l9G4jaNrrpOv2+Pl93rO613nT9Nt3vTb/f9Pm7nue7At53/T37dgmgMXIvGzOexDH6/cEN9RHvetaAAF6X1bSzMxuxaz9rA1RXE9t+yFzGpf3ZTduzy3b8fAlgnYQ39xilM6QlGIGkA6LdWeU6jY77EFEg7WpoLUvBvzc1Vq2IJmsbIOeSuvhu1rg8e47z188llIIsLxleWahkMRgVCiLzMGlwhjEn0GcoBfdL1pd/E/DmcYXOvEa3CBH2BxicHOBwbxfR5QzzXz9G/dVTZH/1PQz+/LsI0wZVXsEj4C0KhLMM2RdPMDsb4fCTh5jEFby0QG+yQJoukHcD1OkCu/dOMWf4g0+nshjFdIYgy9GJEsxDH13fx+zsjNBDZl1MMQM/WyzQmS8kpIGAt9NP4D07x3CcoexHWJzuIugdSvpc+dWX6L4eobM9QHq8jzLqIMw9FHQ7G/Qxnk3RCWI0TE6LEokxJgtcPHmGg51dzPsh5pMJti8LBMMu5jsJUDbwOn2thWfEcFEhLGtkxQJ1N0KyvSVFf2TJw6s5Alqf7XSR73YRTRfofnmO8LNfoPnxZyi++hI16/HoZJGXKJGhiGvx+W0PuCtwysFZbZM0Vte+DOCl7y1Nhp0l9xWoMEVNrqTBKWqy+/ADdUG4Dnq5pM6lagW87jNonx+dnJJxJOA1aNLqHUlXCtikxt3apilYdx0kpM0SDDH5T8huBSQrwBsKwHRf7jOjoJYAbuUrK9B0mQamLid6Tax7gKuRpl74etGe3AsWw9n4b+tba4q1eDyegEdNNiw9akBVJrACgivWlBMSAkopABNXiUoYXE3Zo0G0+mKL9pd9Uki0qnZjwsQuIsfnWMHuapBSazEFm6FJWtMQDQXaGqHBOb6kpklMMX/P8ytUAiFaXXqXctJsEi/pIMHEPia1QQs7bF/r3gs5DilkU8kGz3PVdtXXmAE51Lnz3JdgV8gLdd8RH2oDhO10QeQhwtL5qMMuzdNEPkJYLYA3iFAP+vCHAyRcUTk4QHPvFDi+h+D4BM3BARbbXWQJgfz1pLz2UOaygb+PwX9Tn97ex7vu8wPgfROcfAC8q2uyqX1t+vxdod+7AtZ3/b3FbUvAa3IX6F7V7/eXwUfvep7t33uPn764VjK57BgcVtYdrC0gfl+A96btynEJQ7HSlrmVy/a4CCpZYLfOFs0dHCTtbGnCr2PjXWfHS61d4wvgJXMbejWmo3NcnL1AvpihKBZarKXxVkvrH04khPHx1IxbHBkcf14eQ0W00fEQzUvERQC/20HvcB/HRwfopBXmv3uC7LNfo/5P38LwP/8JAoSoFyVAb9+mRDIvUDx5iemLM2wfHaDZ7yG9mqA/zTCbTtEMOyjGUwyPj8SftmBKWRijmqfAPBXAmyWRMLySVlaVWjkZxajDGHlRIJrNxMN3XmeIejG8l1foXc7R9EOkh0MkW6fIyxmKJ08QvzhD0uuhONlHSWBZBsiCEr3tLcwWKSIef1ZIClvTicSBoXz6DNv9IdJhjGw+x/AshT/oIt3tKOBNegLGyJQR8AZ5hdwC3q0Bikrjo8NxCn+eoRwmyHc6iOYZuk9HiH/zBZof/RTF736HkiAkIvOsDG+eVAgJoFoMkwt4JcvZDWJYsrvqqMAQmXXsi06ogLJYaTTffKg5++XKgQKmFeg1qWOGPbSTQNuuLUiQ9xmeYdhdRZUKdpWpY6Ggq7E1oMcUnUlWGJfzOeEkv2mLuoQZJQNK8GoB6/VgBD0WOyFYyR0Una2W2LXDXDHieg3MwYks1l0yN0uhEqGrbgRkXa1mWFhfAfMULYTKLEcKzoT5FlDMY7LOAzpRsUVr4k5GkGdjdwlMKwI/HpOkQahNIichksRWo1ro9bMTZVeqJdsiQyryCQ2g0XhhMrcamCE+wKUGT1wHvPS3JuA1Uc0GlOvOeB464Qk8jba2oPd6G2K0MhlagkobjW0S/8SOrYEvAmJG/NpzMIyr0SMLQ+yyrJYh1ppANGEiqpSGKXTyvwBet4twbx/hwR6SBx+h3N9FeXIM7+QeYvpzD7cwDYC0qtB1goXWDe7/koB33f43AY51bJ/7G/ffm8D2XQb1u4LFu45hm85v3THd9RhuOp/39fu7XL+3/c5NbdJuZ9P123TPN/1+0/G+8++vob41I9Btw9OKo7jxMDf5BK8DvHyPRORwMFDc9B5eS8BrB013kHctx9oPcHsGe+3YjCbWDshup2zf04F/lfxkG4g7iFsphZVRCINrJAt2sJHtGBDJESowiS4u4JVjdxLX+FsLeO127PHfPIi0rr5YLzUoqlqsxyLfEx3v5dkrcWzI04l47S6BNZdHTYqaAJ66lpvLl2Wql0VrpoCGdmM+pQp+gN7BHo5PTzBAiPnTl0h/+FNED0/Q/y9/Bm84hDcvUccRSr9CP61RvDrD9MsXSPpd9D86xuX5OYZZhenlFYItAuAxuru78ttc0p9ieHmOcjxDQvDb7wiHlI2vUC0Wci5enKAKQjn2YDpFzIS3JoffixBcTBG9HsPvBFjs9NHdv4fcK5A9e4boyUvEYYzyZA/1YCAAPa1z9He2JamOq/9keFn5HfS74hBRPX+BLsH1TgdllqP/ag70Eiz2uvCon426AIvN6Hmcl/CLClWRiSY52urLtqi2pLwjnKaoOhGK7Q7CLEf31RSdx1+h+eFPkX3+GxSNgm2yxBIyHJcIaTt1I+BVzeTqZXuPFSssS+DtJrPUr1Frvf5p1n0ypjYzAJHIWa3t9KWsmqMkWs/ykb27geFVtag9QKsPXYFeYUSryCzz23Oy0cIaeUuvWgv27HVasq9ssiKZMClpJpxDASa1pr5qeAXASe/wBvh1beGsHZtNirOAV6QXhmGX94RB1mX5gP57AtfdpDZTVCZCiJVLw/WiNao4agSNKVrTHsfYlikDK5HhtQ1G0GV/lQPo6g37hZq6dbq0+OqmcK0PMzWRIvEQJlwZXl+iqblqValjwTXA6gLeGoHXuXbfXYCoBXhcNeK15nGKxmLpw6uAV1cQeJ1134GGDsvCxPX25bZU+Yxb9TlRBkq6uYQRAk5kt3cQnRwjPDhAcXQK7/QI1cN7qHd30fT6XEYhcS5/Yq36lNcfEvC2931XIOGSLW4/0f59G/i449zbjOd3BYv/ngHvbe3lba7lXb77AfDefpV+nwwvnwlb3E9MNBgMJPH0fby8L5+9bCzT6TJE7ATtMqn7vgWptwJewwbcBnhlmDMM67rZsp0B2ONwC+jsvu3fdjDhNq0cwvoAu8fgapPt91yAbY/pLheag29Z0SBedccs6q/zBS7PXuLi9Utk8xE6nQRJ0pGld7K4BaOFDVtUkJU0lmWqX+ZNV1cHDqBFkauOlCEILCTb2sLx/fvY6vSRnl0i//RH6HX7iH/wP6G5f4h4UorGNo8aDBc1sotLzD5/Ktva+94jvDo/w1YBzC+vEPW7mF1eIhwMEO/vIxPAGyGsaixoXRZEqLb6SKjlm06Rk80lA5p0UJCZIXCZTJAUtaSkNd0AwXSB4PkF4jDAvJ+gc3gfZRfIXr2C//i5ujEc7aHZHop2clbmGNC1gaxXXsPjtspKwGoTemhevJY0O2pveZE7zydouhGy/Z4yvGEXPt0aCLzyQjS8ZZ6hDn2xW+MxFhyMZ5mEcTCMomThG9klevvSqeGffobiV79CVqYIgggJJ07IkEUFWOR+G+AlsNLB2rYWAwyvsb7rB3Or7VzXznSfRIy0qeA+2oBXWVPbH6wbUFWqSfcBohldkpeXaHjJ3FFfIxS0kUesQK+BIKKHFXgtoNQA0mWSGAHdKhjBfYa0z3ABrzob6HkRGAZSMNWUGtywOv7rOuiNgJcuA1IotwK0nORQgmA9iAkgKQ2xemirLZbT8VhwalLQzCViwZSwxpwOCOBdfa5Ja5QTMJiiRmQY1jZRsOzXqCluBUe4Miu6NIh8QNwSVpIG1Wmrr7ZMDjzeJ71/Ct6thtdIalqyGdsma29hCtnoh2vCJ5bBE7x0RLbU3erETmzXxN1GCYRVUfLKLs+oO6T4r+d1sKD0KAkQ9AdItvcRHR3DOz2Gd7CPxcExgtNDVKeHyCmHknNh3xYIac4kvj8k4P2mQHf5tLdWOCxwvwlwtp/TuwLrTSDvpu2+D4bxrqD7pvHzbX5vCbG33dZdxu67fOcD4P2XBby2cI0EIQEvQ6jex0sA77JozPrBmuUm25m7D7NlfS0id0Gi20hckNz+zpIRMv6S7e/a7785kF63ZbKA14Y5uMV1LuC1F86eTxvY2/21gf1tF5xaPClqkWVnHUD8psLV5RlePX+CfH4hMgCx2GB6UJ6JVpcDOaUOVbEaVOz15/FbZ4eqLBlsppOCqkSn08fJvXsYDHeQTSao/uknGEwbeD/4M9R//BC9aY3C9zCLauwsGiymYyx++bUwp7t//BHOpyMMiwbZaIKA9mHjMeokQe/oCKkU04RSKZ1ejBB6AWoCXjJoWY50fCV+u2GnK0lI/H0znaCTlqI3Lii/YGra16/RDQOkcYBw/wT1ToRsNELwxXMkWYX6aAfl7hB+GCEtCgy2txRCLEpQqZhmuRScEWv5ry9Q8XodDCXuN3oyQpUEKA4HrGqDF3bgJ7HKP7JcZA0VLdkCIKTvbhAhi33UaYboYiLXkbIGgujOOEPw7CX8H/4M5S9/iSybyWSjy8mFnyEN8jsA3tWazzIQwvGpJcsnS70OS+wOQut8fFftjdIBU2UvwNNqea1EQEHcuufTsqy0yNIVeQN6Bb0q4CVD5/mxWeq/Dno1TpeSCNXg1vSLlZhleqQq0ylL9tUqtc19TvUc+cN4BUgF8FoWnKxjsLLVWp601T9rsReX9Fds2Ip9XgLqOtBkNOpurVKCDgisyRO7L04g2VbVHkwnGfyME3leXzKpqivmNVLJgvHZZZsqKamQ8SJwIAAAIABJREFUC7gskBNbNwLOpkYI1fCq5ZjVCVtNLdGpBi+wn1j1O1rsyPcJeBWcW1syuUGq0WbACAvqBOiuAbz8vCYgv03SUKjMwGPxnzLQS8kIdbhy3GrJ5gJePSYtLl72i67ci8+/R/4+QRYGKAcdxPsHSI5OEZ6eoj45RnOwj+D+fRSDPrJBF1UYw4e6Y9CFQoshHT31ata4ag1ORf/bgsN1/fZtgPObbH8dSfO2gO5tBvS7bvvfC8PbxhLta/VN7tm7Xu919/ymbb7rhGPT7zcRjpvO9V0Z2nf5ve0PiSHd2hP+WwBvv48kfj/hEwJ4bcQte3hZhjMH4s4uLQIXAGYYgHaH6w7utoCs/QBeY1yFIV2Zsre/KxdGEqJsFbELMhRMLMGiFJYYVspss33TrwOOlWOEDDWt47i9wWnFPNldz9eBpylL0DpzNh7h+ZMvkc/OZNCIkliuZ1GVWOSZnC/1KWwwwujKIKApbDpI6/WvyhpBFAiTV+eZOBkcHd9Hf2cXWZrC/+ln6H85Rv1Xf4by+59gZwYsPGAcV9idNyjKBfLPvkYzmWPw3Qe4yGboFzVAq7GmRpUukPkeBvdOkRLYhiF6YYgZPXCpIxbAC0RlhdnoEhGPtdvFvG4Qd7qo5xN0J7kMYGnSIGKB01evMPADLFiFvr2L5niIajZD8PkzxPMS1cEA5d4QXhwhLyr0tofKWS0KxH6IebpAwvf8BtHlFRaTGXC4hYTs8lcXKGIf1dFQAK/vJ/B7HZTUaGbZEvDKhKKTwA9jLPqhAN74bKwM8jAW/Wkyy4GXZ4h++HOUn/0SWTqWJRQC3gILzIMM0QZJwwqwGoBoBnBlJgisLGt63c9UQQTb83V3E3dSRrzIBK2l5nVZfGUAkehq3yyaIpKyGlcpMLLsbrtoTaS8pkNxWFbrliA4ykTbimpYKsI4KTIgSFwHVk/Xm0w4NcDU0mp4CkGfBbxKFtNH1qnANxOFFSi+uWhN+x91URA2lNsnEA8oU+BiQMNDF3aU1zAITQGhFM0FBvAySIfFYXzPhB04gJdyDQG8pshOALGESGjhmQDT8k2NtpyaYbg9rmnwPgYKiPnMCbo0muxANNrGl9ewqjLZEHePBh5JBwkXUUAs/ZHsm+fcwG+06NDtg1cggBQ7v0v9rjKrS8ArwoVaAK9MDqRoTRlmXQmw7XI14bD9r7DBvA78ftRH3e8A+9uSrBie3ENzfIrqlIB3D/7RHgrfx8IkvtE2MeTKVVMgoy2hTdb4A0ka2m3WHetcgmYTcLjp801M79sClg+AV6+0be9ve/3e9j7+oRne/wiAl+DWJSv5b2IfMrzd5P148V4DvBZwWRkBG4nO/o2/ogG7K8BrPUpXzcmVGdjfrmOiBGS2AK8LqvlbC8TdY7CNXvbDJXfDsgh4ZCGasTi7XkTypkKb59A+L27bFr2tc3lYnaXV2nnwaanFQY62WoGP+fQKz75+jHT8Ut5nTKZodanxLXKRNhDghtD3XR2vZaV5XBmX97sRIg7kixyJF+Dg6B56BLxZhu5vfov+z18h+6s/QfmX38Xe1MMCDUadCruzBhUB+c+/QjWeofPxEa7qDJ28QjjNUWQZ/KrErGmw/eA+ZhyM2dDiGFN64DYeymFXitY6TYPp5aXGJHd7mJVMROuhSWdIxgvRG87iBizNqX73Ajt+iLSpkQ224D/cFWAdfP5cQGa910e+NxDAy6Ky7rAv1lllmqMbJpjNUwG8hVehczXBdDSGf7yDLt0rHp+hYCLa8ZYyvF6CoN8RhpfRwpQ01IVe26CbIIgSBbxkjV+N4bEgrR/DizwB38HZCOE//QzlZ58hm10Ji9yp6AGaYhYskAjDed0WyQUXBAv6+TrASwZ0BXTbbIW6ajlWUW9U29tleMvsWvaPYIgMoBaF2dkx7V3YbmUCaCaJkmSzTsMrAQmcKOpETY5t6aFrz6lBVajtHMusyGKyECyMNGxC9ivFVjeBXg9Vob6/KitQdwKVFOgSOYMTLLG3ikzWa6nO1isG015jG1nMbZBhJbsrgDdUQMoXEwoJVGmUJXIHYcqtRVyApmJLJXilFpfHowyvLOEbhlf0ydQwkxGWyYEJ2lkCdz7v0gDURtGARdv3sG34DF6QlRNl5UXXKyJZyxxnqtFdFiXqPZZrJfIJtXYTFtZOLlqA1wUAKzbc3BdjS2Z1vNoGV969Xs3iOFMgayzVNArZFAsS7FsljMxRjBMFAS8DdXaPgJ0BotMjxCenwNEJyqMTFKcnaPZ2MGfRYBSBXLhfNIiki/FQhg1Kr0a0Sg7+g2h4XeKlDXZ/X4C3DVrc/35bwPYB8H4AvG5/+7btpw3434WhFVz4DkVvLsNrCVSL9wiC6dLQ67wfL14JnrAG9Zy52yV1mwDmdgzX/m2TgUzRiVnIXM3CWstU7QfWnqhlgq3ezeps7QWwwPRaCplZclsO+I5zA7fbljO4gNuC+Dc6POMAYRsGf2PDM9r2Z7ZDlGOjDlfYIx2oGHE7uniN+flXSOepLN/FiRavMUKXUgVhdHNWcXuIIrUt4j4EVBrQHoWxallpB8Vl+Qo42jvAzuGBsFn0t83/8dcIvvcQyQ++j54/ROYBWVigt8iQNjG6XzzBxZMvET86RtDpI7rMEFYlztJLbPsBZnmBeLiPcG8Ps6YA4U0XNdLRCN5wCwmLUTwPUxa4dTqi851MJugS8KJGfjEBFyvLskCvE2L64hXC+Rw9Aq8wRvboCF4QI/ztM/iTCRY7McrBAFvDPaQM54h8dLaGSKdTJHS8IBvbo1QhAma5yC4w7MLrxmjORuimNYLdHia9EF7qCUNc1BWKIhPb/SpboMkK8fOttnmMjFouUV9NUM8WCLsJ6m6ArMhx+GqG6hefIfvxT4HzSySUR1BrnV2hqRfqZWustFYFYybNSpacSfGpXtQWNWmT1+hkMrzCCi5t7kxalwAfthXVbhL0UBOpXtGsrFcNJ4391SLKLpMTdHL5Xp0SbDSxADZBwJpytmQgZTLICWCkn4W5gE5BYdRTlgRSzjnKP5WJlT/yIFibKhOfKyy2QGB1RZDT1SV/YWfl2LSwVNLIlttwY5NVAlQZwOP2C3r9dF8s9uJzwQkNJ1U8Z0XIiv5CAkeT9MZDkM95v8TBgS4Gq38L0JBiNo3lle8GWhQogNLGNMt+dFsBZT0ymVbrYvUzpm2ZXhse/7qJuNibSZIagbWNIjZg32iC9Rw1CW5ZUOZcq9U1sdpdd7jS686iONuHWWZ5Xd9mbdWkvYlHs0ZCF8XcTHbMdRPwzhWlQCQLYR0ga7jiobHlMVliBs0kIWrWJpycoPvoEYr7DzDbPxApQ/feKZpuIjHhTaQBGNpGzABpT7c1YK4DczcBvPbA7fbX7mebtrmc7DkMszuhfVdAcdNxvs37bcDsjlmbGMBN+3nb69v+fpsQan/enuRvOp63/fxtj//3vX2LW+wzZzGB/ftdj+9df7/pfN/39jft335u25HblxIDbQ2Gd93EW33P++1XT0XDyweID3m76Mu9ofYi6cBx/fXGA2g6u3UPrXTY1l7IsEztAjTuYx2gtXu1LLTtuJadv5Py4naGLgOybnbfvmqW7eb7tmDOBd32fReo8728yDG+vMD4xW+Rpqn8NunEwuRy4NYb7GE+T+XfLsPL7cv3+H4QoiJrRSFvViAsG+xv72D34ABBHMJ7/Rrpp5+hOd3D4K//Akm8K8xqFRXoLDJkfh+9x09w/vVjeMe76O/swzub0wAMZ5MzbFFruyjhd7fQOTzEjExZU6LveZhdnMNnIUqSCCSjlVmH8bxBKIC3wySUAMguJxJZXBY5ep0Is7PX8MYT9OGhpLT2oxPEvSH8L19IUEY68FH0B9ja2pdlTRaV9Xa3kDIxrQKKNEMQRwJMvaxGejkC+kxY6wDc1ziDv92T1LV6VoutGSUNeZmJJLDOFqgXhRx3vTfUAi0yu+MJ6ukCYSdG3QuxqAocvp6h+fzXyH74EymQi6OEKAp5NkZTpPBDAiE13BfgaaGY/DdZwXy15G20utrkaTlHoHRdo20f6OWMViSVmmZAxlXFlFSEG8BLUMalf1nuVnst8XuWIiwNLJDOVb3HlGm2EgJPAV9Zk6VU+zQ/LJTBFI/eAIy4sq4Gug0LeO12nKhaU6C3WlJf6VIV8JoCMgGLuiQv1KiRb+jGrSaUb1LyYHbpTIyX/QunAQZwagSDKQiUWGe1VqPOXMGthjzIb4UdVgmBEzWxmpTY5Xpac/mGYWVimDCpuh85FYI/8So2gNdQnV6g119Y7vJNBt9OrNUCTdlwW4Sm12IVAsHCuOXLXt+lnGBzH+72e+sm9Ha1TCYBcm8J9HWCJRLraqGAlPdCJg42Qlmt3SSVjhNE30exKOR+BYMewr0tBHvb6Hz8LfgHR6juP0B+fIJsdwcNfcApw+KEbPMpLL+xCZzeZVM3jTPub9sgzB3P9P6sNNEfAO+bV929fh8A720+7atEubu03XXfed+A9H1v/67nbfsui8lEBkrAO9y66ybe6nvebx5/LS4NFuzaX7sdSLtjMEP+tR29cQEd27E22OQPbbKabMsmshkg7M6e3E6o/d2bQKwMBqYDkyVe88fu55sAXnuN3PPkOVjAK//2PBRlifHoAqNnv5aQB2r3yOJqkd/KyilNM9HtcjbDP5Q68EXAK8VOxAxcquVvqVktauwOh9jZ39fIzskY2ae/lLjhvb/5S8S7x5jmOeKeDz9doAz6iL56gsmzr1H3EuweP0B+MUXsNTgbvUYv8JEtKglwSA72kYUag0pPifTiHEi6SDoduY6LNNWitSAU/XAURwII86s5ItpfFQW6iY/08hL11RUGDZCmOcpHp+jt7iN4fobq7AxZVKPsDwV856jE/5eAl7HA9L0tGQ/se4h7XcFWM8orOFnY6QPjGbzzKcJBB8XeAMWkRGdrIEWARZWLk0NDl4ZFjiiM4B3uqKSE7g2W4Y0jgMEYdYmtizmSx18i/+GPkT9+IlZsURIiW1yhXIzh0dZqCUQMNXVt9GRSlcvwakGXZfU4dFrQYduztAEBqVxqZ/GTKZqSSv0VHyqxuQIcFSCJ1lQmhtwmWdSV5nwt4PUbLYzksjxZXkkQK5wwArokkKVdHb/dvj1+lQyZarDl9FZB4TV3BSl8UsCtDK9JgnMkD0tA7QC6dUti7rMVsLCNk1fxy2WRHZlz6/+rRWMyeZBOgSDd2JwZ1pdJcat+i9IBEyKhcPUa4LVJZC7gZRy29huUiei9sYBXcGIrGvl6P8UvsMp45Zssx+JeT/HTNa9vAHhtX+j21+3Jv4I463ZsmHg7FRDAq7pd7SPtpEelNpSKdZh4FEYo8hpNGCE+PkDn0QmXmpCdPoS/u4/w9B7qo0Nk3Q5yAt2QkxEPHu0U7/j6AHjXX6h1IN5eqzcIpjtea/u1TYDHHVuvdXtmgvoB8H4AvG/Z5N74uttnuoCXeGj7fQHeX//uK0lac9lLF3C6Heu1h8Spom13vpZtsQxtm7bm523JBN+z7Je9EFanyw7ZWnex4EvYXTMbd0Fw+yFehjyY71pwuulhb3cK7vG74J/n4GqJ+W8e53Q8wtXzz0XeIECYOlyyr5LKRhkDgQhBIe2wAmEkCXitrEFYdiZdcYyKQ4QV3RIqbPf62D08QDLowp8vUP7oV7gaXeDov/8A8UcfY77IMezFKLIUtdeD9/wZ5s+fIitLnHz0bYzHU+ZZ4Or8tRTYFQQ9QYJ4fw91l9XjHpKmFssyWodFBLw+HSZytV5j5TxT47ginISoJgsEZSPpbhG9c6cTlJeX6NU10nmO6vgA/eMTYDRC/pya5gLNcFus0Ojlm4cNOttDAasE9fTb5fvxoAcvCLF4eca1YSQH20C6QPVyhKATwjvYwWJWIuqpF2/FZDseFzW8i1yKakJaoJEVpbfueIpqmooG1evHyFCjM0mx9fQFik9/hNmvvkDsMce7K5KGxexSmfW1BTVGwuDTnupmwGvt5wS0GUcD0YkKaGOhFTWUhmU14QMERBQ4qF3tSuNZi47TOpRoKlotlVnrGV4CT8op6pIMrwJBcX1goxINaWgyM1aV+A76WrLFq1hau55DxlKDD2zRnVyDJeAlGNaEruZakpy7HqRsqvGQWNtnKsNqpBwG7Nq4cBbQ8feBo/Elw6u1UZYB1iAKG5VrwabLwNL2TR0TyPAqWyxSDtEd89rpfsS1QAIruH1leFVZodHH2metmMFl37K0TTOTBFkFcH2Abwe8mwCNO3lfJ2lYAWEX8BrQzf4wXyjjG/BOWLcGbZ/2HCo+736EqENf7QOED09RPzhCfrCDyclDDI+PEeztI40iFFGAIFHnjzrPEUls882vdYTKOmB110H1A8N71yul39s0Bm66P5uut7v9TW357Y78bsf/Tbb5Nr+xk0v3WrYB3Nts722/u+n+bdreu/5+0/bv8vlNEzoLeN/HMXoEvJbdlY6ekaxGm3rbQcuwv2Y5cglAjY+v1eTa9+1S0U22YTKIG4C6nM2aQjSCB1toZkG5C0CX+7azUFMUZxunBbx3uRkWgLsN2/5uOSAYhpffsRWG/PdscoXJyy8E0JLFJV3Lz8syV+eGiPo+D/PZHEGogJffc3W8xCY5M+/jUAo+sCgw7PSwf3yELkEit/vTzzF+/BX2fvB9hH/+PeR5hWEYIi1SNH4f3uVrZP8/e2/+JMmRXom9uCPvuq8+MMBwOMvh8hBXS624Em0pM9rKZKY/WDL9pNWKQ5ESh5gLmMEA6Lu6q+vKK+4I2fvcPdMrOquyqqvBGZKdMFh35xHhcbk/f/6+916+QHI+weH3f4hzppoxtvj8XIElthsewo0R6l4oWsyIQPxyLEldYRyjYaEJ7wl9rKKVpd44DtAkBdysFOsz8RXNU+Qnb9GlBVhaIh8M0XtwiCqbI3v+QiJ+3eEG3L0d0WbmToNg0FWJdFmJqqCTRY5o0EMTBqiOT6Wd/u4ITlmiPD6T5dJwdxOzpBaJgnjxNpWAZacsAAZYVDXCvW3Zh0cd6DxBMZ5JFDIBLw0CvLTA9usTVH/3E4x/+oVIKrq9LspigmR6tlgmN8BCjRJqGdrIvd8H8HJ7BG3KJYBgmOCQW1VsLv+ToiWPgEz5sCpAZjp6PncMQNCFWCskDcoCxEFTKi9ZpnOJ5phL+bUvYE1plM3LBEAYzSgLOpcM89XQC13lr6NhVwNeLZvQm79qwabssegFfNNAuNDg6vQ36ZskMU37/IpPrpKPiJRDS0Z5XthPOIuiQeUqINdNM+UEZa5nksjIoBP06uPS+zMMr5Kz6NhgreFl+91GJZ3Z/dty8DPHrycAVyzZFBBk8MXitYLhXQcSbMDL7bQn5cvfG+2zArXCtvP8FDqYgoBX2UkoiQNXclxPvLhnDMqJOujtUJ/7ANXBrsSG53tbwPd+H/2NTaATY1aWKOhdHKhY4iov4K+xFVoHqO462K0DYMtro876OsDyr13SsOr+uwnEtq/XR8DbFn3eBnXc/jt3fT7aW77v72/f0tXfvK5/Y7tIDJHhbeO1VVjsru1wvnryfMHwymCsvXHXPfBXB8z2jFFVTZttGWbF7qTbLHL7O/YJMQOLOWDTTvuE2CB5ITMoSxXjawHldmd33QkzbK35rQHApuM0bTJ+xAICdcHZbDbB+NVXmM/nyPNsgRfIynG7nMFkWSEMMN0lWDBl2HBh2oXhcqWwyw08hFxWnefohRF2DvbR396UUpLgi2+R/OIrhP/mU+C/+7cCmDpJhglyBOEG/GyC/OkzJC/PsPvZ93FOhqrMEUxmSMsCgRugoNZ00Af6sej1GBBRTObiv+tTk+e5IAGZ0wmBTgYsRksTOJEPP2+ANBeHChZchXWF5PUbdFiUVQBJEKLz+AEK5MiePkd3ksIZbqLe3xYWcO5U8LoxOhwc00KY3lkyRzgaoI4DOMfnQFnB2WZYhYPi+AweNdHbm5hXjugFfc0qKeeJCm5FpriAvz2SdgsrrQGvLNB3mUbnSJX93skpmr/7CS5+8ku4eYVuP0ZVJcLwuiwgM8WQCwcxqh11WIKWIyyL1q6RNGg3EvMgG3Cy9GdlVZQIIKRi36Wul8+hm6gCI+3Dq4rXdFGZYTKvY3gF8KpQA0keo5SGkgbRzgZiGaaK3KQ1mvlVS/4GnBIQqjYZWYP1XVmq1yfliqRBuTEoQLtMylHaVX2MC4y9XPJe1fkJ4BU9tCkO065ewvByFwScOnRCGG02VYFWEzOsOnXDrGprLz1h8Xh8cmyK4VXPH4vWtP5OdNOqzTbgNSEabqOSzsxzaw5ryfBq31ttI2ZY5sV5E6bczAiWVmB36cDboKLdP6r7d2k3ZgAvz4ov8eY8p0zkY+IaZSN0qlB1HL4boup04e/uonP4AN7ePvK9XZRHu2j4/O4eqlhizxcLtaIuZNLOW5YrWNqV79rD+Qh411/p6xgwM4at38L131gHeOwJlL2VBQllrbC2JxOrJhf3aeuq365r/4feX3t76yZM33X77rv9+/7+vuf3RrLD9TAaKsBr41Ab473v/sWloX3wt0HStEGyX1cOQFv1GBBr/mwPCgpEaiN7HRvMKmG7IK2tFbIfdgNs7f1wm+ZEEYQan19TjGeCM24C9FLLzWSukjpN7cRgaZJN+6gLJEPL/Rt2ln+fa8A7nU6RZalsyyMAaYwVmocsUxZlxnfXFDkZoM2iHAJeFqjFjodymiLyfOzs76G/u42KccPfvITz+a+RH26g+ss/RRz0gJNzTPwKnc42Ii9H9s1T5E9OMHz4CJNBiHI+w0Za4iJN0Qtj8QduehHQ66ByWY3tAvMczTRBSNsvVlt7Lmbzuaj/hrQmm0zgdkKJFqb7AT2ImypHx3Mwf3kskga3cgWUxt97iKxTI/v2GUZnCdAfIT3YREgGqS6AToBep4tmngu0mMxnAniz2Ef3ZCqWbOVGFz4lFG8u4NCibXOElGlw9Nzt0E+2QZ6mItOg/COlFdoG/XwdYY+dNENxOQVHYbfro2RBWgnsvSHg/Udc/uMXUhgYdkPUTYIincAtkmUVvia/FLuoyqik0OkaSQNZRzNRWgBcY18l+nUCV13UJJla2gagcQXwqsBcOkWoJXezDQVOTYiDtjVbxfBS8qABr0vAS/CuNcMoIwG8kt+nXR0Wkb06mlds0+hioFnnKw/6QtLg6wIyVv/rojku92vAq0C8YTnUc774N5GWFaXWntwSp9KzVWl4jXaZLKSRDlAWohhesRzTiWoqLVkHQZDJXgzKV90QFNDnBEAVDSqd9LsMrzpuBXiN+4YqQuMuFeC1+6NlP+rAFV22ul5LXzHlrSuyFvHh1a/30PDa4HZV/7pcAVPFanIcojVRkw+eX3W2VAQ1QS8tFFk0CtdH5XfQeXgI/5NHqHd30ezsw33wEM3+DspBD6XjSP9FiVkURzJpygXw+hJDbtdorAILHwHv+iH7dwHwylPbcly6DQD9587w3gTIVuEYux+4DX5ad/XX7X8dIblu+7e5puu2cZ/Przs+vk9syaI14xhm9tNe1X+f/TvfPH8lgNfuNA2zddNJJ5BoD1SL/lsX7Cz+bRWOmffMBTMsicgoHFcApAF99nKhgFurEE0GHT0DsJlk856wwFrS0GbX7Ar66x5ebscOg7BBOBlYA6Rt6zI5JgN4j7/GZDJGmiZyTL6v7IBMWzi+EiQbtpoDBLfFY+RAEngsripEVtBxfRTTOfzGwdbeDno72yi8AMOnx+h8/jXORwHqv/5vMepvoXjyCuOoQa+zg06nQfqbb1F+8wadgwNMd/rIJ2PsFw7eTicYdHvIywJ1h+4FsWiGaRDvpCWcyQy+Abyhh8l0Jvvf6PUxubyE140Q1S7KaSKAF1WGXuBj+uKlMLx+6WKa1oh/7xHygSfAe3QyA7oDTPdH6EYdTKoMiAJJVqnnmdjkj2dT8eKdxR5GpwnqeYp8GMEnGD0Zi5Y3Hg6RMeYYteiMCTAJeGOy57WDdJ4Ag64UwPkcwDm5uJxI+ITT8VBpU/+d12/h/P3nGH/+BUpav3UIBHPU5QzOfKqDAzjL5F1i5AyaYRRmcLWG17g02BMyc7/yfq+oyW46gMvrz/teb5v+sRrwlk2mAa/R2RJo8/tKQ00fXulkVwDehulolDTUBNAEPCyorCRuuK4ioAolJlfZkClJgDz/VwAvo2kVA7owZDWhCwL5NYOrXRqWtmQKkFOnrJjYVaBXJbnZ/YP9dwG8ZoVIe+iKxZtgRXXO6T6hJA2KlYW4Vyi2mljb0z7Dql+TYVtZksngTWY2V44FGvCq/S8jm0UTLi8b8KpoYXm3uckY3YFHwK0Br2KijUuDZlyFQdevFYD3pgHJ9Jmmn5aWW1G3skIgunETKKFlHWJnp7Xp2neEp6aiXp1ShpDx4RG8MEKzuYPBDz5F+egI434f9e4hup98D/lwiEldyuRW2kgbNiN3opaXk/+iRGdNNKhNZKw61rsOyKvAYbtvb4Mw8+82a2lPVt9nUP1Qv/ldAbzy9KwBve3PPwLe+0ka/qUD3vYKv93/E18ZwLuMOFd9nN3nvc9zdi3DKwB0QSmrQcKmlBUANZY2amnPiBsNy6o6+assiPm3ZLczNEBLDgwguAJiqR1tOSyY7y9mONqayJwI86Ct6lDNQME/lU3Yu5XEdidoUkDax3OFnVC9wZXjrMocs8tXeHt8jMvLMwmPiGPG3dLpVskVQt9BTiBWFAuW1/j9sm0cNFgsFtLzUhhJlY7W73bx6PGnqIINFOMX6P7DL5CME4T/6/+E4mAX/tkYMUka9HDmJth9M8X8F9/gYhRgdHQAMCwCNbKLc9HpcUmzDAJEW0MkdYVO2IGTFcguLiUgIuzEAhzZFs68qO+r2GZe+9BDfjHBoCIOncEfxABjfI/PEfR8zNIM8cMDNKNRN3GzAAAgAElEQVQuipeniI8v0QQO8t0+4uEGZkUBFsZsbu9hNpki5DZlklKgHPUQTXPgco5k4KHe6GL4eg73cobpVgw/DJEzcSvuij8w2+RUJbyyQMlwj04Ev99HWhSIuGQ7S5GMLxBSexwowNUZT9D5xbeo/+5nmL85RtX3EQQenPEMVT4W5rURfWgjkzFW66sAAU5OGFxA0BuK7EAVSLGoi86lpbgskFnjwyt3mb5P5XYhwCm7mi3WoFOWn+WLmjk1Xrjq2VOfKJMpbf2rByFz76nvyHPANge5BobKy1ccsoTopMRBJYwp4Mz/tS2XkR7IM0cGkoCX0xCCNNUCR6JvyQgqXbGSQagIXYYmUPsr875aaVzNREEf2YLzrUvlRcwkMUoQpPBLADiBmorfFg9cAbVqcsu2G19iKe8T5p01B3oSIAVoDKwhJ8vfU0LEdmnvX66z04PYJdvJyQN/ryahpitQ54rWOCyGbFCVTEmzHTLU5KQulRa3PdCrY3bgCzu/7B8XCWzGPk1WAZZddnvpbqnZ1oEPFimhvH55nkkOGL9mga6qTbxqXiix36Xck7wneEbEfkElTCNC4Djw5bw3cKIY3mgE9HtAbwD/9z6Dd3CA+ughkt1dVFubaHpdmUhRJ80VK3uQUveWOY/qefkuX+tA8jrAYNp2HVC77e/f9xjXAUh77LTb2gbn77v/+zLst5lgvG/b7vK71c/fXbbwu/nddffHKhb5fScZ656lVWfors/HuglRm3Dlqm+321342Ks+Wo2N92G3VwJek2Bms6XtBrU7aANEDfDk59cywDpCV35DzbDlomCzYu0kNukE9PdXHbSN/lc90Oa3/MzMHGwQvwAMlvXKEqAvQwRWySzszr+uSkwuXuDk9TEmFwrwduhd63gSfUqQ4LsqTpj/m8Q1/p3bZhEbwa9MOhiXXJXifk/9KvWuR0eP4HR2UWUn6H7+JWavLxD89f+A8vEBwnmCrs9ggRBvvRT7ZymmP/sKF10HWw8fwJlm4oFL+zBCGUKD3PfQ2dtEhgZhEMPNS2Tnl0DgCuAlgjHLlwS9dGqQYrDYR3ExwbAE5ukM7jCGO56jefYWQd/HLEkRHu3C3R6hpMPCy1MZXMudHqLNLSRlhbJxsLmzL16/Aq0qFSTRbPThpyVwMUPScVBv9rB5ksC5nOFyM1TOFnUDN+zAD0LUZJnpmlHmqPIcVRwiGgyQMPKZgI6Al5OPOIAbKn1rNJ2h++UzOP/PTzF9+XwBeF0BvJcKfHoKwBHQiviAK9QSSpKhrgzgDTTwIPAi4K1Qu8VCEmGeHdNJEUB6TUdAnmH/1L1rVfuvmIzZHY8Aca0xbj+bxBpuqFwg6NIgIFEElwbgEbEZQKImYHKfi95XdSoEkkvfWMNW6CV68bHVkdoLBtcAXs0YVwbwKt2zei2tfMQjWWuU1VzZSAqUTtn1VPCEAMUF4NWdnhReUXbBc6YBr04L4/ESqDK4giwzQTgTvnh4fJ+sN7WqbJNit1VgjAIYPE/KIk5cR0rFxpsiRaXvVbMHXvvrAS8ZYJXU156Ay7/JwBotuD4ztwG8cgZ1sqQNeMlUyz0ggFfl1HluJB7VNVl5nZImk1Q52Q7cqC8Wg7QQi/s9lFGELO6ge3SI4aNHmB8dwNvdA/YPkWxuIe3GQBgqNh2VpDHe9Fo3YN8XZqwbpG87IH8EvKvZ23XX7yPgve8dfPPvb3v+P8T9u+5Z+i4B7ypClO1h0hoT1/h3Q76a/u/DA17dsRrwaYM508nfBHhXNaj9gBBw2lIEsw+zTwOgbUB6BeUb5sy6GqsArz0jbgMP+0Ka36rvKxsx8/32dq/rTM37BLzj85c4e/sGs/G56OUiMsqOi0IYlgaBq6zZ+D+lDAS9BLxklamBMzMZMrBZMhP5YkwLM8/H1tYuotEBAidB9MXXGH9zDP/P/wjuDz9B0FCWQM8xD5dBic1xiulPv8LEq7D56KEkj1FX7M1mAlzp8Zr7LjoHlEmwoC5U3rXnY8FEQScWbV+Rk/HjQMp41gouLc1iH+V0jj5DIopEPG79aYbm+Vv4HRfzeSr2YMHhDsrTMeqnr+FywN7pIdzaQlY14MLycGMbWZrCJYClm0WRAaO+7MO5mCELGlRbPYwucjhnE0wHPqJ+DxntzIIOPGoG6VpBwFsVqPIMZeAjHo2QcXLDMX6aICXgDX2xNqtqFwF1zF89g/fjn2P29CmKLuCHPtzpHHV6rvxmNWMp1nJgIaaKx3Vd6rsJnNsML1clStSucuRo33+850S6A6WBVZZWGhhpECGA8z0A7wJQC+ClW4VaRldSBYF0uijLBryacdbyCGMHJvIAAmENANWzoKJ8lQsE79HlysYyFlexoZUwoFqqYYdH6PdkfYgsqJwH9bzZ0brct4lJNoVrBpkKy14aYwECcwOo2V51jXwB5CzWq+AZvarIaXV8LoEg5SQC4AzVSsmHYrw9j5NxFfDB9hk2WHkQ87ObAS8fHrL79vVf9CM8P7p/sfu9K/2sWJgtJzWm7zOAV9UDKIa3DXjFRcIJdVHaUvqlahSVMW8T0imGixMB6k6MemMD3v4+ukdHCA/2MXn4EOHWNrC1gySOkfL+F028UjS7a3x21w3Y94UL6wbpj4D35jO8ihBqj4c3beEj4L3vHfxhAO+qSfddW7buWfptAN5OFAvgNVJSgylt8HvX45RzRQ2vOWlttM0TYZja9gPSBoG2hmzVCbzygHAprQV4zWBt2nJdMIV00prWXtWp2QOMfVw2C2a2YU6YDXbN39vV1+1z1N6G3RYupc4uT3B29hazi1NJMGN6CJdkqf3lmBOH9OKtBeTyHCvnBhVGYTyRZemVmt5kLslZBLwMetrY2MJw7xFislffPMPFr54g+L1H6P3Zj9AwEa1o0JQO5tTyJhlmP1epb6PHD0SGkk9mCPIMRZKClV+J06D7YA9VxDb68AluziYomgpBTE2fAuMEemR4aVmGokTTCYB5hk5SIC1TVF0PYVKieXYCP3KQzzM0owHiTw5QzRLkv3kJj0VywxjBzo4E6WY8F4ORmlzkBdyagDeH0+9KsZxzNpWl2Xqnj968hPt2jHnsIhr2kbP4K1wCXoe6RcohskwK8KLhEBW10wTnswTZ5QUo3w27Ecrag1ek6H97DO/HP0Xy9bfIwxpeFEhwRzN/K/pQ/k/vVWEJrahfERoQSIpWk6BDebUqNpNAWV1Xs4a/mDwJ0CPoVWBXMavcmnZD0CByHeAVRUILUNmA1/HKpeRgUSC2LCoT9wZNbYrEQh+P2a9ohbW+dYm9WUKmfHjhsljQSJYU4DQMqMzKhVlWMgX1UsBS7dPIL3jeeP7UdxWzSyCqmFh1zsjwatmB3oewtTn7JpNkZgCr2a9AVm3HphhevkqCNGFeKWswUcyGtV26VBDgep5iuA1AFsDJ/2rqeDnrUees3dctJugCrK8CXvN9vl+tYXiV5GupeTD7uTXg9dT1UW1Yss2cqyhpdQ2/20PZ6aIcDRE8eIj4009QbW4i7XZR/eD3EQwGaLo9ZAzU0d7JvlPD07KNmwacj4D3foCmPb7Y986qz+46+H8EvHc9Y7/b37/P8/bbALzts3nlfoSDKAzR7/cX+NPu/+7F8H774njRq9qA12zUMAuLjtzqxG0QeBXwKkcC+9U+qcbOaxWTy33ZPr03XZDrZvK2wFkxaYqxtQGtPWCZ9+2ZxCqQ236vDaTV+aqQzC9x/vYNxqcnKLO5shqT4AGCHU/ihvlb8ekltPA8kQ0Q9BrnBgnnkBzZEgHZnIrhCiU2t3awffhYAHD18jUmX3yF7tYIo//4J8hGQzQzJlG5SEMWjxXIfvUExcklukf7cDoRqospwrpANplLUdO4KtA/2kPTjURjHDke3IspkjIXr9tA+wRXZaW8bMmAZznQCeFmBYJZiqwpUIRAl2D76QlcrwLSChmlBd9/INrB7OvnCNICVdeHTy9exwOdzYJuXyzdCFRd8fHM4MUdlN0A7ukUyDKUuwNEZQPvZIzUqRBvjYThpaTBpeaZ9mV1Ca8uFcNLlm84AOJIfIIbBnVMLoWd7vQ7KEhfNwX6L94g+PHPkX75G2ROBq8TwcvpUvFGa3HVsrfSiyq2T+4j0fOaJXDFGooWVi8rNy4DMNSE0QxQ9jPkucrvWmqNFoDXrC40YFLYTS8b8Nr3oLqPiceUBndZ1GaEvDr9a5F6tlrSoPSgvNYEpLrQSfSgBHwETbpoThdkyTMqwRYa+OteRfoBDVgV4FVHxSV5dc4swCuhD0piUJb8omaIhY3VmmNRZjioS+0Mob9vtL3CvIoWWe2D96FySFHuGJygKN2rDdCNlEQVdfFfYlumGW4FGJVTg9HPLiYLrWIec41tScM7/Q+Lx8QOdwlo2ytmbcBr7gW1LcVq38TwOm6owbiZ2CgphwmWcAMXZRjB3ztA+OkncI8eIdvdAra24GxtYLZ/AI8BOZSW6NUBn9eRFDj3zwn8Da/7DMC3gRbrBunrxoX2ttvbaRMmt2nL+3znNuenfQyrJlDvs+82YF53LlftY1Xb3rct9/nddRPO+2zzn+K36+7PdfeHPZbchLNucywf4vqv289tj0f6ZTgIg0AAr8GJ3zngtavjzIDKP22Nrd05LDp6vYzb1rm2D7jNHNs3AP9uUsxUO64WzRnQ2QYS5qRzXzbg5d9vSmoz27M7lHZFoDkH7U7HDGb2Nvhens9xcfoGZ6+PkU4vJF2ALK7y2fXAAYfbUk4N9K4M5e+ilWWBiQbAlDRQPRp6PlxKILIcmxub2HnwGLETIj+7QPblb9BFja3/9Ge43NsFpkDoAqlXoiLw/OYV8M0J3N1NOFsDkQl4KJFdMmo4wCV1v0c7ypqsbkQnTC3uNJ2Lz23U7SzaxqI1ss10VUA/gl/U8MYz5CiR+BWG9DR9+gaoM8SVh4nTwPu9I6kAz799hXiWIad2cn8HCCKRHLhhjE6vh2w+Z6mRAF/PD1FsduGdTkViQMBL0O+9vkBe5AiZtlbWcKMYbhhKOAbZYZYF1owYJpvX68LpdUXu4CYF6ukYZZqi2+sgY7GUX6F3/Badv/0l0p//Gnmdwe0Fcp5x+UaKc5QLAG29CJAsXbpeOjeA0qR6idctGWknW0oapLhL+EG5RSW1zlsyvEojahcBsahuHeBdMoj282kAr7LD4jY1UtSyAmWrRdZ0uT+b4VWSBm33pRledWwKgIp/MGG9MNuaHTUsLhlRXVFnCvAWzK7enXm/LKlxvgHwFrqIj2yv/Keii+nHLBMLcWngtTGAVutttWRBIUp+flXDq6zIluyz7cAhMgqeHq5A+QSVisFX7VQuK5SrqPOzLBK0O3vVj/HbS8mDDXgV0JZZ760A76qBTU2UWJB3vaSBExJz3WRlgtIHRm4zujzwZCUo3t1D+PAxcHSEbGcX9d42wr09+FsjXPrhshiXsiAmRPL+r0uUVYmadoUfAe+6cf7az9cBgDYotceXVZ/dtSH2ePshAM9tjueubbzN9/+1A14bC70v8P0Q13/dtbrr/UGcMRgMBDMZopL7uLek4cnL12r+bicfaX9Z+33z+W0Ar2mYfZDX/X3VTMcwn4bpNO1oyybsgb59wtvg1TguGLnAqsKzNpi9UkBn2f7YYN2WPpjfi4axKnB+eoLT1y8wuzxDQ7bU8xe2a4QN3A6ZSUkP07pd4+crTg1MMKpKFFmKOAgR0SotSdHtdLHz8BG6Xgc5I3y//Aqds1Ns/NWf4fyTR/CSCLFTYtpkyOMG0YszOL98gWzYhXe0heg8EbCXnU/Q9WKcTybo7m3B6XVEYzzo9ODM5riczwSodvo9YaLpKkEpiu+4KGcJnH4syWw4nyB3K8zcAhtuiPrJa0lX23I6eMvUt+8fIhj04Dw/QTxJMc9TNAfb4rCQknn3Q4w2NjCfTokDUJPpdTxke334b6fwziao94dwKTc4vhB5hLe7gZQMLwFvFKkIZ9TwCVIpv2BUcRzBHfQkwc3PSjjzGdLJRBjeDAHqsEH/7Rm6P/4l8s+/QE7v3UEkOuPm7ERARe3kAqrEX9Zm83QcrWhw6Z8rrKGKbhX3Efro3qDhFQaP4FzH0hq3AHWvkyy9vspdvA9EV3p1ydx0DOIWRbAnoMt8RxUbKUmCArzmmXxX0kAgq8MlJPjCgG9KIlRhFH1wjSZYticN57ErkC3FXXIgqlBOdcxa0uA0KCoy4PTKXQJQFe1L5pcFY3oZnpZp0m6Vqka2lp83JYvabMBrGFztXCBgdVXRmmJr6Xqi9qf+NO2nZle06pHRaLN92qlCTwYUi69lHNcwvLx+5vq8OyGhHnY9w9telbJZDvYvNwFe0F5QA/WGKXW0PIxj+CyejSPU+/vY/OQTeAcPMO4PkO3sIHp4CHdjJAmInPiyX1K1DCzXVAlIvKCcXBpP5OsGursOcOsGzFX9+03vrWPQzG/b7bRJnLu26S7fv835+cjwrj+jHwGvOkfX3cfrz+CHKVpct59116n9OQOjDOC1j++7Abx6id0chCku479vA3hlwGKnaF2IxeCqB4iblkQE8NIGSzOiBkDbgNe0rQ16zX6MwwS/x7bYgJcdt2nfqpmuDKgtNtsMPma7Zr+rAK+k0DnAxdkJzl6/wOTiLepCJZXJjIWAhJ6ftPjS54muA6atbB9dHTgIz5MEk4tzUMQ96nYE8LJwbOfhEfr+CAVtk778NcInTzD8qz/Fxe//AHHRR1hnGJdzJH2g92YC7ydPMGVR2eN9dC5SVEGJ/GKKgd/B2fklOjubcHsd5EWF4WAAZ57gYjYR/W633xfwzWQ4zrzINtMX2OlHiAlyzsYovApjJ8e2F6N88hrlfIz9cITj+QTVp/uIt4Zwj8/RGycYTyeoD3fgd3oCeCvXx+b2NqaTiYRH1HkuDGd2NIR/MkVwOka1NwS6IbxX56jGc3i7I/mtE3XEO5TaaAoKfIIjWpRlNTIWoI36Angph3CTOWYX54i7MXKEKDtA//QC/b/9AuU//BJZMYNDpwkCujdvUTWFMLWquEkxjCaJjCBxce1lGV8vewvoo3XY9YBXmDcQsCkwwSV/5QQhUFYD3uuXjNcDXrXCYcCushVTrK0NeM3zuUrDS92yYkkV4FX3O9uq/GMd8H5VjgwL6YFOduPvFDDWL7EbMwBdgeCyzrX2WRWtqRe3pwAvfXblNwvAS7ZdAV6ZKOYeWByqXBjUOS+pY2kIeBmfbCQNmuHl0ZcE6mqFhdHB8pgunBe0hlckDQS8ldZoK69eM3lQtnEE+EqKtLIj56lj8Zu2peP3bKaWDK/w5DdIGpR8Zvmd9uRJxZRfw/DSVtfr6LZ5aES4Hspqh9/vwaNm9w//EHV/gIZODIcPUO3uIu/3kHhAUZeIKtYdqNRHiRZnWz2fG5bjpmPMTa/bALp1g+Rdt2/v8yPgvfnsfmR473P33f+3t70/b7unj4D3dmfKefrqTdNmIBbjlAVOrytKuw65C2hUPf1iYLC/a0sG7Fm1aQuBoM3GGmBoAKet/TVtM4MCt9fWTraXBk3oQ3tGb7MyNkhvA2sCVzMRUPsne6UGYxmI4CKbX+L1y9/g4vSV6HArDsiOLwyteGQyCU6btpPRtScKvWFPWBUux08mE2RJig4ZGkZ5VjUeDbcR7mwjd4HRN2+Q/fQLxP/+h2j+3R/CyQNUXome28E8zVBnM6RffYNwnmLwyUOc1CX6lYNsOkXQNEizBEVdYXiwLwUqUbcHl24O46nsP+71JGiCgJcxwh3GC9M6rKox6vYwubiAw2XWMkfkh6hnczjHr9CPO7jIMjRb24j3DpFNx3DeniDK55j3+uhtbmBWV+LHu3twiDTJxFKpTkt4WQHsDVHSqu30Unx3w80BMJ4iPz5Hs9ODG0YoHV+Wa/1AJ2uVuRT2VVmKkhOMwVC8hnnOmiRBenEuS7M1mS63QjwdI/ryGZK/+RzO6QV6tGdzC1TPnyiGkBZMuvislOQvFjwxICJZeMISDKlENGPsz0VkluQROqvngIVXihFVAJeWe0ojqxhOda8traUU0DRFZsskNsWgcleaQdUPq7m/FxZaOqFNvc/tKDn4gpBk1JyAc09blGlWlu2jhl5CGLQDAC3o2F7WqulnS0XHarC7kDQY+RGB6jJJbEmCGq9h4tHl/lUTlYMEgTZdLIrcV+eZEgY6IwijqlLupLCOlnAEqz6BmLIpk6+UtFYT3cgy6UyDS1VkqMI0XEcBdvFMJoPJbRlgS8bXSbS7hdIEK6cGU4SnWP0bAZkk3F1f1MYoX77aBRjLfnbRC6vLvZBIKGkFkw0d2g/KZERb9yg1hvy75GpSFMKnDpeaZzeEu7ODziePEO4fIO9vwN3fRv3JEfL9XeSdjvDWHi3dOHnQIR/LY+S9abTcjtwHN71M/25PCpb3qCle1Lfyim1914B53fD4297/bdvXBq5m3BX7uRte38XxrQPR645pFQhsE2X/VAz8urau+/y+gNY876v3Y1s9Xv8M3ef6fxf3h92edQCdvSddGgwRaP/WrGSuuwarPhfAK0OXxSYYhtO+uWzAa5b07c7MbLwNLNs7Ndu8CfAaIGnigM2/uW0bBK9idw1gXVUsZLfFLoqzj90ckzmpZntXzhHbQaaW7KQuhjPfF8BL4Ms44HyGN6++xcXbF6grJnhxgPUkhIKkGwvUTLywAbxiTVZX6Pa74ojAC0+gmSeZgDpuu8kKPO6NENEYPvQxeH6C9B+/gP9vvwf3z/8IThmg9EqMnD6SJENVJZh9/TWC8wk2Hj/E68BBP2tQJHP4lEwUGZIix+jwALnrIYg78IpK3BxKRvl2O/ApA8hyYV87XoCc9l9FiWG/jxlDKqoKTVkgIAuU5XBevEI3DjDNC1SjTUQHh6LRxdvXiIs5ZlEX/a0NzOsa0zLH9t4BChaXEZjmFbw0A3aGMjGoCHjJLG8O4CQp8penaDbJ7HZQuh5q15eB3SHzVuQCDYosEcAb9ocqZres0KQZsstzqhuBbkdCEoLZDNFXz5D+zedoXp+iv7OJ3KtQvvgGDRlEQlztliG5BVzeFh3pdMlMaobXBrzUSKuULgVICM4U8NTLwWRLZV3bLOnLHaZBGndkAO9y+dy2CaNDgd2pLsCEulEXkcTqntcMq/bulXZQiypOCLrISz8cZomfsc16U1Kgp/7hKJxtGY6pNDE9uAoIVM4UtG0zr1WdJ7XR6nzRjUAXAmqXBulfasaQ8Csm4U5LG/QEmklmDWc2dHXQLgyMjhbAS2CrmWclVzBJdrrokJZhLiUZJipatcUkrwnz6xHw8lReB3hv1rCyGPSm/pGAtz2YXwWEi7Onz71VfMZVEM2Em3Mn/Y923pAj8UOZpJa+J44l8eYOuo8/RXOwh3TYAx48ArZGqHd3UIwGKMjcVjUCAbw1CkmGvP61rlL6I+B9n+H49r+5jmi67Ra+C0DzoQGv3cb23+8LKG97nt73e/dt3782wNvuK4l7GDwRxzclWt796jjU8BqAa//cRtFtBvg2gNcGnKuadROg5GdGq8G2rZJUGMB63SGb6j7zefsGtAG3HUhhM7zmIrRBr3m/DbiXF40MiAe3znD69gXeHj9DlStGkOETlCTYgJfnijMZ/ila2SJH1ImERZFkM3rT5oXIIfiqkgwPgh76BwdAv4vu8Tmyf/wCzWd74sfrBV0UKNGvO8hzJmPlmP7ma+D1WwwfPsBk0EE4zUUr61UF6rLAnIB3fw85maGY4RMVytlcAC+tyQh4mQpXZwVi10fZqAI6xgKn06myKSsL0fcS/OLlMSLPRcZwicEQ4f6h2I1VJ8eI8gRpEKGzORKGeloUGG7vKN9TRroWNdwkQ73VU7LYs7GArHBrCIfWbS/P0PQ5oHdFDkFgG3DJloC3pLVZjSJPxeM36g9QUfdJC7A0Q6oBr9+l7VkNbzpB95uXyP/256iev0Zn1EMRANWrJ6irAg5TpTQ4oa6RCWPqfphrKzGlXVW2YkrDKxrQNYCX21RFUcb5QRDlnQDvdfe2cixYsotL7ezSIqyR4isFuBcyDV2YJqwq804YuqAjahnkIP6tTB8jeyTVXm2Gdwl4aevVfl15Bo3PrySt6SV/LR1RsgV1rxs/bBVOoVaLuFsfgYDaxle2ZfJioWKlAK/kbGiJyDLtTRfVieZaOWqobRL46smHJLE5cP25bpfSGav+ijtRDP06hncd4BWZgT6ed0gCIfvVMS1UDwtttJpQNAEdQlQQj9yPnOZJZaXyee4GHUxRoh700T88Qrx/iGp3D8XeNuq9HeSffYKGsdtRjFrqBzi3qOFz/vAR8L4jVbn70PpP84sFKSW6+qsSmJta8LsOeNcxgP80Z/f6vdwX0K5r/790wGuO/7rrbAAvcdGHvFffAbyrlgza7K8NkK+babYZAJu9sA92FYNqA17V6asHmf8b2YKRJNiaYvbaJrXNdpmwb66rLIpirsz+2iDftM1uozn2d/TEVnQstylOC06N8dlrvH7xBMl8IuDV8ZT20ySpGeBOhtdoi1kFHUQqXlgcEcgik30JmOjlok5z7NQuNveO0GwMEZ6OUX7+JcqdPqL/8EcINzcFnMYV3QsYjVsh+eYbFM9eoXewj2JvE875HA6DGopM7M5mWYre7o4UeiEIxMuXUcZ5koqcwB90VZszql9dCaVgWARlC7QBK9JMon2JBQIOxMdv4FPGQba100Owty+S0OLkGGE2R+YGiIcDVKGPSVmgOxpJHCq125SJuvMUxYaScOBiogI6tocIqgr5qzPUTIEb9AXwFnCluE6Wc4tcmKqqTMXyTCQNBlzQ9o2SBiZpxX0p3HNml+g/fYPq736J/OvnEuVcRw6q0xfCZqPO5RrwvIuHsqrCgutmSymC5U5gbLlcHc27iuHl8rnoTnUSmlp9VJIGtWyutKYLRniRVLg0BjQAACAASURBVLYMglBFZde/uM3l/asBoYQmGCBlAKkB6tYSNTWggaqIpQxALc0TEJLhVQVNnLhdC3i5NE6pgUgJlm1cDhK8J01RnIoQVp8tXRX8QFmJ1Qxq0anlSlagJhU+/TzoGOFWywIwC/BWoiNWxXfLc6UAuSQdigLG6HG5Te2pTGadoNGb6QmJXVRnZBJLH97rrsA6wEstrJyh1tLzkigw10q7OSx8k2kvxuxlSOEd261WvQK5L4Wrdn1EYYx57CNgctr3P0Ozs4fxsI/mcB/hgyNMtjaVNITnSYehyMRIm87ZLh6rjnHdIGT3pe0xxf5M7vyPkoZ1+Oedz23CyHxor4QacuS6Da+7fndukKVTv+6artvmTQzxd9Hede256fOPgPc+Z+/qb1ddW5vh/ZDXfiFpaCNue0lqVWHWO6yE3oD9/iowbIDrKjBpA9v2DdXen9G+cju2a4JEkVpFd3Yb7O2b9wXA6rhiex/t47Dby8/soryVHbrnIXBqTC/P8OrZtxifv0UQeAhC5b5AOQM7Jf7WbGsRd0wHB99FTrcC/sclTDoSaLsy5AU2SmBn8xCgd+ZkDPdnXyP3GvT+4x+j8+AQsyxHUCr9nktHhqfPkH3zTMCw83Af1fkUASvVaT0GYJYkiLY20PT6QODBI3jICuTzVLSCZHg5mSDYFiwTuEhmcymmIyNEuYIwu2WNiEWBxydw8kTkAGRzg919+FGE9PQY3nwOAhK/34Xb7WJSFVI93u0NkMwTeIw+naVI+wGiKIR3Occ8TeBtDxC5HorjM3Eh6AyHyF1fmNwgCkXvSUsysB1VgZQRwP0BarGCI9ouBPCy/UHYRRU2aKaXGL06hfMPv8L8F99IKp7bDVBfHKPMUnHX8MQOywBeBU4dSVJTbC9BocItfEyVD+1NgJfFbyI7pfZSAhqUdZj8TvBng0p8aI0rgp0kppaa7UjiVV2PAYfqvr0KeA2rufydsS5TwE8wvWdigKXCUoNDHhe3R6HHDQwvz4QA2qtOBItnWgAlt89jpzSIrhLciQK8Sm+swLI8s2LRJrBMgXgWpvHcacBbc4JABpZor6JvtYNaAOJSA63OgWHi9XleTCQIKtVkQiYa4pltA94Ww3uLvv42gJebMRNns0kDeOlAoc6f6ViN6wN1u1q2TIcXGqAFoRSUUTVN+QICH35/hP73P4H3yUOkW5uod/bgPTxCtbOJJAzQeF2JK+fKh0wMhOB2UWobOP+e0cEfAe8tbpJ7fOVfOuC9jjBr45R7nMJ7/fQj4L3X6Vv5Yxur2QzvOvnUXVoigNdmbM3szAa8baAoLKNl02XvsD1Ls9lRu9BsHeC1B8tV4Nq0z65etrdvF7CZ9tnHYY7TZmztTqR9QxtgbS6KhEJodqINquUDAifUyKdTHL94gpM3r4TxDRn8wGK1shQnBraTUb85U8aMjZUa20XeEPmBpLSR7TWsNsoKw6bGYf8AONxDnaSIf/EE89klhn/xJ+h+9hizqoRH6yaOZEzdenWM7OtnQKeD4PED5BcTRAQUkwlCB5jOZgg2RvBGI4kYDmoHblEK4JVI0X5HMUgpZRANXOpzJ1N0ggCh7yGdzMQHt8oL8fEtT05RT8boBD7m9M/d2UVnMMLs7THc+QxN0cDtRvBHA0zrSkDpxuY2ptOpsHfOPMU8ctDvdOHPUlxOJwJ4u2GI4vUZqiwXwFtQT0zPgzgU1pTFatTrkl0m4PW6fTQBl6k9uEWB5PJcinJ8v4s6AsrZBbbeXCL4/DcY/+RLlvIj7MVoZifIswQN3TVEx6uswESzLdX9vF5qwmIAL0GmSFkoCRAXgus1vCK/0EleRg7xPoDXfvauTjAt2zENeJWdlgaR2jnB6HtFrsCbTpbvCXgLkd4IKKWMgdpqnk9OwCSM4GbAu5QRLFu4BLxkeOk/rXx4TbSw8tVVBaBiFLbQ9lpgVxheBy59kJ1KtKwG8LpkowlYxSOZTC0dH5R3sGLPTcTy0hVCtVNtX+mJVWiFFxQWw2s0xprh1R68N3W0twG85ny0+ze20wa8htVWfSavgCPFpjVXbyiRood34CPn71io1u8jePgI0eOHaB4eotjZgUt/3YM9zOMIs6rAoKI2Tvstuw1qz0HFYkEWVDaACh6+/rWOdfkIeO8yDL//d+3rYI9/161wfpeA8SaG9jZHaP/+dx3wtieq7eNb93ysOx//0iUN1xGmqq9TPbLR8BpC877nVPDas+OTK0VrqzZqgKIN8NYBXtPh2YD0OsBpM6T2vtr7XQWsr69yXvqUGlDL7ZlOwQbiCxBgJbGtGozsY7EBb7sTUYuzjUgFmjKT8IkXz5+gLFOEkTLMJ3NrAK8UpXEpX9hqslOsEm/EoSAOI4RBKPIBCeOQIAogKlM86BzCJ2tTVxh8+Qyzl8fo/vkfoPvDz5B4jgK8rkRMwD89RfnNC2Sui5CAdzxDh9XctDxzHIwnU3jDAYKdLeQuTadceGUtgJfHQkkDtYEMbnBKxpJGmI7HUqTW78SYX4wlJa3IMpE5FCdnKC7OMIhCzKhp3d5Ff3sHl2+O4cxmcLMKTRwi3trAtKkkgGJ37wBjbtPx4cwSTIIGo34f0SzH6eUFsNNHnyEYtCabJ+hsjFB6ofzW70TwCXgZOpEXiOpKCuJcAbza/7goMb88U3VOQQdVBBTzS+ycTRD/7Fuc//3P0aQ54kEXdXKKIp2jzudgwpQCvLx/FByrHUZAM7WLYQUEKMqyjICXrDaDN24sWhMGjzrOVtGaSBXWFa0tGV7zTNp/qr8bJlhrVI1cQt+sUnMvlfhLaYQq0FKA1/UYDKGZVWFgFQCVNF9GZEu7r9HwSne11PC2+xR1/ui1TOhGaGVsz5SvLl91ZYIbLGcJ4+dLHp0BJxbglTkm2efKEwa4ZtEbKV8JDjHpcurglauB8QVehkgYllc8ERbBE0v3DWXBtizZuw/gbRet6U54OSHRSZUmkIQDoOp/tIZcUt+48hDAjSNUYYQiChFsjtDZ2Yb36PuYMEjm4SE69Nvd3ELquZiLrbCHLlcQyKIzPlus3xTLLfcjZ3S2rdy60fmaz811X7kCZskYVo05H2Jwe89my89+2/tf1/Z3nilbO7Tux9/R8X1IwHtTDQ738yFZv1ucrne+8hHwvs9ZW/5m3b3Crt4GvB/qmXSev357xZZs1YbfB/DaDKxdwLZqW7cFvDYTvY5BkAFQM6arAK8N3g3gtd9rA28DkM2x2D6+dscu+6JLJ5cLqwp+U4sf77Nvv8Y8GSMMOeLU8F1fKhD5fcobjA0b2yCpYb6DLM0Q+r6EPfDv/A5F3AGB3ewSj+IDBJ88kvXNzS9f4vI336DzZz9E/KPPkEcB/DqUgq68SdA5v0D19BVmVQ3/0SGKaYJe46A4O0MHDi4mE3iDPkIWtLgOYseDXzXIZgnKpkYw6ArAK5OUDUTQizG+vETgeRh2u5idXwrgzdMMw24P+dtz5KdvsNGJMKHn6fYORnv7uHzzGs10Ci8txWGis7uNWVNiXtU4ODzCxcUFIk9Zm029GhuDIeJ5jrcX52i2+xj0uygpaZjM0dnYQOWHSAzg9emMkUrscVRWSCzA69JTlF7C43NZxnX9LkhyEfDuXszQ/cVTnP7tT1HPU/QIePNzZMkMDWUZqOB7aiJCoMTl9yuAl0voLPCSWi6m6bn0RVvL8C5dF5ReVRVoEaTRmotA8HpJg82gtoGFAbzLCaYGn4bV1T7TC40rgZwOjVDaYa6Qq+hjFsJI+DBBvC5akwmZRAtfD3htIG0PzupZrFHUjNsmeFsCXlUQRuaX0cGqWGHpk7t0aZAl/Sa4AnhlsshitNoAXv6e2ysWgHc5iVXFgkryYEI2lHxgKS9RExh1PhSLvwS8Bvhe3+mvY3hX2ZLZml4TzW7S0mzAy5WWknIOAnw/gN/toerEcEZDdA/3pJh1PjpEsb2B6mgPDr12uz2U7EdQo6KfMUM7SIZ7ik13Kwd+7SFs6HbiIvOWtnLvO7R9BLzve+bW/649ibhu7LpuS98FoF8HYtYdlf37hbyvVdhpvvMR8F6t4bjr9Vz3/XWfr7uW6z5ftYK++I10hI3YkhEjmWv9IdokRWtLkKt0g3y1ZzA3NbANRG2waYNJ+ySsemBNO2wmuH2Dm88EUKsfXEmcMqxUuw6izS6btqxaTuQ2qK+VpDOGGGidsLFJ429WuUTYIJnLrFy2dptK9Lsvnz3BfHyJMHSFFSWItJPkVMEBAzJUGIGri9vIFvJ7JnaY+6ATQlxWOOxtY2NjB0nM8IdLdH/2FNjqof6f/xh+M0AYRLI8WRclwqLA6ZNvMb+8xOPHjzDPCiSzqbC7ZEuLJEfleYiP9lGEnhTYeVkpkbzzZI54NIAT+FKUls7niDqxFNJl8wSx74MkWp7OZdmb7XOnCeonzxH1PGGbg2iE6PERLrMp3ONTREmOBBX6h/uYOQAFAMPNLVR5pQqVqhTIS0TDPjK3xuzkHEM3RLwxwEWRIHp5IZ81nRhTFt7FIUJKKWjfRkCUZUgZOMKCu9EIpe+gyTKEPM5JAnRoZeYjr3M5dxtfvUL1459i8voYvaNNuFmK7Ow13HwmkcaVQ0aRBT6FeKDCIYOoKvfV/c9Hx6StERxT8rKMjzUTJkWa1kCQakZtmU6m1nJ4XzeoSwJKy2nApJSZQjBte3Xdc6n8erk9tsMIQRWDx6MggOIqQuMplwPRuBLUVdTI1nD8UoF7AkNasUkUMe/RQgC/78WLoi/xz9W2tAugZv5tJBQ6kc4kHZPJNRpoNk9ZWRNcK1a51L5oy/Nmooa55EXPZwJZgtBl4SnBuZwz/ifRx/wHJxDSoy1Pg1L5L7sjq17PnCrxbtYM99Ilxnhtc3Pq+uqdLP++8Oe9PgmPNw3lI6qPMuy2Ap7Sdn4u7hhqbU9S+VwCfF8mGqxS8Hn+4hCNH6DiJHhzB+HjR3AeHiHf2cb04DH6e9vwNwbIfFcm4FIDoCcutV30qLt9dV/wOjhL54trRi6zzNju39v9enuQuu2gddvvrRtY3/fzdftf93n7ubxrO1aNqTdNIJZjuOmPrGrRu+7c0t6/7/V7j13e+JN153vd/m4EWCt+vO76qbqC619qcnz9a93kYN3xtn9vP3er2r5ue9e19L7Xf915tzGTfQ+bkC6CXhbrt3Hauut97fHYgNd+yFZR9usukt352RqiVRfgSqHZinAKW4/E7bZZ4rbP43WdQfuC2W257mIYwCueuDpRyPj/mmNcdUxXQDUHYkoXmgqTy1McP3uK2ZiMKMG0B66RE1QbPTQlDca5QaJhGXrgLr/DthjwTQAWZAV2e5vY3dhB0QtQjqeIf/Itqo6L5n/5U4TBtkghyDzSMozuBmfPnmF++haPjo6QOi5mk0vEXJKfzlElhWgA46M9lJ1QBkbG8XpJidlshnjYh8PkMseVCGDDTieTKSIm4jmuMKLKm7+BnxbAt8/gdx1ZSg2CAYLHR5hWKZyXbxHSIqyp0NvfReK5KGg0PRqhqRgrW6KqM7hpgXDYw9xvkLy9wGbtI9oY4rzJEL84Q9DrSnrUtEzFWSKMYrFsY+GZQ5kIAa8fwt/aQEWNYpahk5UoL2dALxAtZM6IhckEO9+eAH/zOS5ePEf3aBNIUmSnr+CmEwG8DLioqcsmgKwyOA41kIohXDyoxuKLS+ZkalsvA94Iamt/rjWqeglZp6Gp4ipG5xpAZorHlHvD4nUrwEuG0/bxXUoofAJ4LmWLy4FORZSvK9DjBZzUsf5PuSKotpPdVtHEDm3BtKWXej6J/I0DBKlu026lfZZiUj1IKNsvK31NPlcMuQGZlfGxffcsasnH1SRH+7lkszzxMV76+L6jKTafX9MzSqiFnjULs28lR4pGW0sOlj83CF/9aWzh2gORuQdY9Nf+jOfTTK4pXeI+GSHM+8H1Q7hBDLiR2I/RZSIliO/3MDg8RIdpafv7SPd3Uexuozh8JBNCxIGwupxg85pTv85JtePfHJyxbkBp98fm+x8BrzoT6wDTuvP7EfBePUPvC9jMVtYBr/b1WHf9fhcAr91Gs5rdBpDt53LdfbdqzLLfu+t1WHfebwK8PKZ+v49QbBOXLl13PYYr7b8O8JqGtht8E9K2v3tbwNt2gFhWKasiGbPNm2QRC8ChtUn8je2zuwoM3zQLMoMSwW5bmmG2be/TbMs+FsoMhOFFjdn4HMfPn2B6cQ7XaUSi4FNvp9PVCGSTJBFAa8ADmTKfBWtMEIMKqRBrLt8XGQEmCTY6Axxu7sHd6KGaJcA//Fr8d72//mNEGw/AZfyGbgtFhU7d4PLlC8xev8He9jbqXg+z6UQUlNVkCqS5RPXGh/uo+pEUeQVZBT8tpZAsHPVU9bej3Bli7RucTGcisfDhIiXg5RI4XRBYQf7tc7hhjZR6YreP8NER5l4JvDpBME1AdTCt0IowkIS3uDeQ5fMi53ko4NIRot9FEgD52QTD0kUw6mHiVgifn8GLQ7iMQ60KNL6nGN6ikLwsN2V6XI3SC6QYjwwvtb2dvER+OYXTjaStBTWeeYrtZ6do/uvnuHz6LfoHm6jmKZK3L+GmY0lmkwgKbTUHply5RnJgQCiBoS7ykmIr4/G6fNzMfcWI3NqbLlK/FDOsXyI7IOVpisK0c4L+WJbcxWt19cC67JCUdOYq4CXDq6KCXT5bXM4WwKvAtJChLFakNCDkxINAz+hdr0YDK+9a5aSgVOVLplsKzlyjSVcuFKJx1m4P4sLgk3Fc2oyJPZdepZNCOWGUDXAw9mZLmzNq4E3/YECieTYJnj2RXMgWNBC3ZQjqWt30UsEVy3Ns93tyHa9MaK6CXdXupS2cOQ4DaPn7GwEvXUVYGEjfajLZlN0K4I0AP0TDaGTPRzPoIjrYR+fhAzQ7+8h2tlAdHcA92Ec1HEmxJqW6uUyeHRUKQ8u+vJDJ631eHwHvzQzfOsC07tx/BLxXz9BdgVb7/N73eryzvd8BhtfGIm35Zru973v+fpsML4/JpK39kwHe5aDz7g1o30TtG+ougNewyTzA2wLeBT64JuKyPUDZrTcDT/vYFgyc/rJd4GZ38Hzf1hCZi2EDdDIoBLx020ymF3j94hnG52c0z5SFQ7o1mHNEoGsALXdNDShz7JkeZrx5yQAvYogZXDGZI4w6ONzYRX9rJINY8ZNfoaDc4C9/hPDR95UWktrSokK3AZLXrzF98QqjXg/u7h6S2SV8SinGU9DqjBG/8d4OMOpJXG9UNCJroBtDMOgIqCRYZyFb7Ku2zedzYYMDapHFmkzc8BGQhfr2OWonFzDrOl2lHe66wIs38GeJMLzx5gYaFrlxQO504dB1IacdWwUnycXJIYtcVOM5emkDb9BBEjkInp8qkNsfIEMldkpBGKtzRMYxTcQvtmQK22gogJfa46iokF1M0MSB+AXXPsMVCmy8PEP5X/4B86+fYLS/gSJLMT95ASSXXNCXIq1G5CUVXC5nOzqpS6M06RgE8CrG1mZ4370XCXgZbCBcqv5TaUpF0qBtttSSuV6yl+8qre/CzWEFk3Qz4DUMLzGgYnYV6FVgUIq+JDjNEe9i6VCZKCzYb8nySktEQ6p0rioJYdk+STZzMx2zrazAbMBLcO2F1OpqGzdL0iDAmfuiT7Gl37OfLWFwnUA5ZlDaZJbqOXnjJJU6dYkO1oD3HdB7G8C7BDRXnmvNdDOpTr3aYHcpsbD7ExucrwO8PB4y3B7PE+UlomV20XgBGj+kpx68/ia6jx/Ce3CIZGOEbGMT7sMj4OgQJZldzm1cR8Bu1TQIPVULwOeTKyi0GrzP61874L3PubvNbz8C3o+Ad919Yvsu24DXvnfW4aR1+/htAV4ZGTTg5WryTUTrumOwP7+i4V31kLWBYvsE2oOBDFYrMuKvY1NtoGh+u1jysyJ7ZVjRIkEb6duVzdcddHuJbRVjbB+T+b4t6WgPXLacon1+pH3iQ0rAy5Qual4vcfLyBcbnp6iKTABE1I0XjhH2TE1tGwhDFTIhg2NdoWQ0rmgcFWHFYAaEIQ66mxhtbQrll/78K5SnF+j+2Q/g//DfyHuynJwX6BK0nZ7h8ulzRJ6P8PFDZLMpvLJAM57BK0uM53OEuxvwNzckarRTOvDzCpPxGB6tukSaECCnblfH+c7SRJwjQqbEEfAWlaSl+aGP8Okr1NVciuDQxHAfHACjCM2LN/Bmc2R1KRZK9MpliZfX6cCPYiRpKh7GTpJJGlTZDYBZinBawO3FKPohwhenyOoKHdqouUBOG7ZQgxwyoMlcdKEVfUqHQ1T0XqtrAbzp+RhF4KNHTWREvWiG3qtTVP/lJ0h/9TU2t0conRrz18+B+QWYYFvq+GDfq+FSx6qDF4zVl4mmVe4IBGtLC7D2vUlAS8CrHBFMvLD6liq0UjpuG1ApcKwAL18k+flqP1u3BbzkrKU6nxpeLt9L3DABr/q/0MBabU8VbakgCSVtoDfxEvDyIxPqoIrv4FmAl4wkJ1Za5UFA7AaVcmkQnYTWOi8Y3nc1pFePk5A4kOJOLvsbwCtAsWRkMhle21hLs7tXJCHrGN5l4I3dN+mzflXSYOl2zbW22VxznW7L8HIikNcOIk4wXRUFUVFrHwbwewOEgyH6R5+hOdxBtr+NZHMT/uEDCZRIuh2MK3plV9IHLdTbjiOyI2rtpW8zccx3GS2s734EvO954m75s4+A9+qJel+G0n4eb3nqb/W137akgY38lw54ec3J8NLN6kO9rgW8190oNmA04NO2KLst4L3NEoMNptsd7F2qONtMkay4spK+9TJtVyBTjb7tB83eVvvzxWdky4hI6lLsrIpkirfHLzE+O0VRpAIIA/rxasmEFJOQfdH75fsETCYtx57dyN+rGh6Lr+IQe9EAm4MR3E6I9KsnKF68Qf8Hj+D/N38iAJXShDLPRdLgXIxx8fQ5HDKdn34PBcMc8hwuJQtVjfPxGO7mEPHuJjI/QKdyJHGNbgzcfu25ogumU0NYO/A7IeZpCo8+vbSqShIVScxCv9hH78Ub5PkEFYtuqhA42kOwM5AIX3c2R8ro3ihCZ7iBjKA4ihD3+pjPEwQcmecZqsBF3YvE1cG7ZLFZiGajC//FKZIsRX9zC7XvYk5WmIDX52I30MynwjpWdPXt9yWZjdAhKmtMTy9kfxthDEQu5lWK3skFnB//FOlPf4Vhr4M69pC+eQHMCHgbAbwEnAS8EsfMY6Krgo6nVWylYngJx4TlNAVbLcsgAbxusvB+XcQSL5LWloloaiPLe9XEAC+LxK4WRxiAqoD3dZIG7pEMb42GKRx6+Z6nnKCXP8tM0ImvZAfC0Arbq2zL6Cmtns+2pEG5MDQthle+u1gGJKtc6gkdJ4YahBmNrzRhWYVsP5fmkXUaf/H88D1bw8a2eo2SnCxfLdC7VtJwE+AVzlpjX3NtLEZYJggsOjOFb8ttLSb0N2h4+cyyQI02e1wNooy6YMriaITO7i7irV14+0fIdkYoHx7APTqEu8GUxBgpJ56cUFS5TmCzpB9mwsz23bwiv3Z8+Qh4156ie33hI+D9bgHvOvyxDmD/LgFeu/9bxe6uwjG3vTl/mwwv20jAS3sy+2WIg9seg/29tYDXDNqrwKFhJm1AZjp0+0SturlWgeT20uF1gFeM4alPbS15rmrrqnbwd3aV8WIQ1ey0uWlW/dZ8tqr9i0kCgQsBb1UIkVJkU5y9Ocbk7Ax5nihAaLWf22xLJsoyF7E2gbCZyS3aQ8Cb5ij6Hez5fWx3+vA2esievEDxm+foHu4g/A//HmCRWag8fCMu807nuHzyTABr/P3vo6LlVpbBm87RaYC352dohh1093aRhgG6tCkqG1xeXMKJfAmHiMJQvHgJhAP67+apTB6oc22SFG7OFLkcTexJglmWXKKi3rAK0BzsIj7YQPmc4RMJ0iIX4NjdVN6/TRAKYyupb/QHnWXKXWEQI8xr4GyKOg7gbQ/hvjzFZDrFxtY2nDDAOJ0L4HWpTSS4SqYSTiAMb6+HMmCFuoOgqjF9e44UwLakrTmY1glG0wTx33+B6d//DCFtwQYx0pMXcATwMnBCsWWeS0unHI1LP+Ul4BXYR/9gAbxM67qqQbefAZEsOJQ0ECxpSYM4QOgiK6niN4hkWTwlegO5yS2pwztgWn22GvAaSYNE96HxKmUFrAvMRMorrmgOMoJGj4ljav9KkqDaKwBcJmVLXazcv7p98txqezF1z2p5wiIel8w7PaXbDK86ZkX6LoNd2s+nfEds1HSUuHUOZH/CVBvbtDboNVtbx/Dant3KKcE8f9J/XDnvNnpU2muuyrwv4OVk2fVjNREgs8sktdEAwcEhosNDBFubmA834D7cg/O9hyg3t0AREGPEPdoYMkmN2l99TymXH+0CoUH4ugF/3WDyrx3wrjt/6wDTuvP7EfB+BLw33SM2NrIBb/v9VX3nunvvCkBsSUbvel+3n5NVBOLVsVGPAbrbNoC3jcXu2o7FebiuaK19UlY1/H0Br/mdGRDajg02IDX7tTtYts1meO2LbP5uZgGr2CEbGNtgXQ22ZtC9SoG0v2dSz+xB7cqNwuVEAbwNimyGi5M3mFycSXpXkeUoWeluAd0rBW+yXFHKzIZFa9T4MoltcdHogpAVKEc97Hk97MR9+NsDZC+Okf3iG3TI0v7lX8CJlCk9gy3o0hAmqQDebDJH9NlnaIoUPiOOZ4lIHt68fQsMYnQO9hTgbTxEJXBxfgEwMIOhFVEoTgheXiHqdRSz6lPD6wEMpchK8eItYhcbr8/E57amdVLhyxJs93BrCXjzTIrBegS89LkNQvQ2Ny3AmyInfhh2RE9cv6X21oe/uyGA9+JyjM2dHXhRiDEL5oIQbqSADhneBeClT2lIfbiDsG4wEcDbYNvvovBqXDoJdosag3/8GuP/+/+T4/A2+0jeAYT53QAAIABJREFUvIA3uxQdtrLJIpSt4DScsFwHeJWTBRneVRMyhegI1GaWpGHJ4Cp8SOSpioqUa4PR9vJDlQymwOd1koabAS+xGm29RLtLDS9jfk1wAyUNDCTRMccMbRBgL1hb+eYyzpaWdOpZU5pjysoFa4qXsGKNlwDRVNgZHbCD0gKE3B8BNaUNBvDK2rv1avc/EhWtOVxxgNAAVOoAeP5LU5RlF6vZ4Pd2gNfIl4xLi+lfVgNecx3vC3gZlBKLNKOmA8pgCH9vD8HDh/AO9uCMNpDtbiF8fIR0ZxOX7GvcAL0wlrCbgqs2vidaZiP6Fvs2SqS0REKKBO/x+gh4b7adet8B2QYodv+xamy66fN1gHzdpW+Pd/cFTuv2t+7z+57P9vlYd37W7e+3zfC2QaI9GV91bOuO57rz/9tieI367IMD3meMFjb6WPGCrcVg32ZqlydTDTFtgHkF6LVYUvOgKlBrlvbUfgzgM/uyrchWon5rtrEKJLcHSJEVWJ65Jr3FFLrY+2gXobW3b47jurYKHNLFJeLNqgFPVdLpoUA2n+HszStMzk9QVyWKWkkWDIurPH9zOUd8X+1nySxVlYoWluVkDupFjVmT4MHGFraDIfyop8D0l7/BKMkR/Oe/RPBgH9O8QJjW4Mr1PL1E+foE6ZOXGH36CZLIRTgrECaV2HMl52fC6nmPd9H4HQmaYKFXNU1kfywkIsNasUBsniOmJViWCfNJL946SdCkiUgm6N+KpgCevkTcj+EQsHoh8KPvYXYxRnR+js6swCzLETzaRxq4aPIGo+1tXJQp4rpBVZQoygIR45A9D9PxRDxIR5sbyMZjOKczsSIrNrsSl+oXQBiH0kZ3OkddVJIS58Qx0FV2Tg4nCvwsmSHu9JA4DarAQVwUGD1/g8v//f9CfHwBZ38D3nSM7OQYHkMkfOqEK/hMtqIuWoNQo9VV954BmvS4VUyfAYXLAUMBMFP0pHToSh979TnSSWZiK2YsuJSsQrYrgJDyAf1bYTzNJI2gVe9HnhlldaY55CVQlptWxe8uQhc0k03296pMQAEkw3SyKE+BcV1WJ2CX9YqqHcqBwVDGyrbARCkrUE99hAbuOs5XlBVsixyfSXKTcjl1vjlJVHSlPiaeC8Xoyk9NSp28S9s4vgwYts4vN6Jtya5eP53qJjvR8em6L5QJtg7sED2yimpb+ObaxWsE/RUDL9g2a968HDxUoIXnBfKcMylRPJ5ZKCj2bg4i15diT39ziOGDBwj2HmC+tYVkZxvVwS6CH/6+WiXyXJRX2qGSAMXGQ91c6hzZ83cpItUThtYKgfxixXvtAfE237lpsLT721WD7TpmaB1Aep/P2yzSTdu4y3dv25a7bPOu56/dBhsgtcdNM9bdtt3v8711AGzV+H+1f7xZk7Pu/lz3+fsc011+s+7477Kt23z3umdx3XN23efr7h97Bf06UtH0NTaeNPeeDB10bopj0fCydsh8/z7nzhHAawFJpR+lv+jSasg04jrGatVskNu0328v2cs+WqER5sBXnYD2Q9ie0ayawRmAa3vpyhCoXRZuC3jbD5o5NmmnniDwO8tKSY4vlYQ+yPmsK+TJDKfHL3Fxeiz/LlhkRXsyMjiet9Ajiu1YEGjPXTLZqrqakxATZyyDVVZhVk1xsLGBHX+IIBwgrwsUX/4ag7Mp/P/8PyL69AEmWYGYeM0BpuklmrenSH7zDMOHD5H2AwSTAlHWYFrnqKnhbUq4BLxhX9rVELzOUrgMoSBr1AnE09afZQJE53kuxxnzsyQVIOkxOILRr24JfPsCnW4Et6Qq00f1h59iPp0jPH2L3rTEPM3gPt5HTgY5rTDc2sJlw6Q0FjmxWK+USQH/Z+wwz/loY4R0NoV/MoMfhMg3u0hQws8aBHEkbZTgC/r58j6LIqAXC+BFVsjxNLMJom4PGTXWoYuoKjF69RaT/+2/Inx+gmZniDCdIT1+BbdM4fiNAF6CFI+gTsCiTkZbgFUNeAk+BbCZCZ4ds6vAGtn/618EjGQoVfLYEvCqgjjZ7iL61V1oY68A3hUa9KsDqmaPBfAuC9AIxAQwkfXVKxA852YyuiiklA5JAdrls6iK29gOtQKjon2vFODpcA7HLRRA57+5T5EJaEkHW6Cr8qSf0FhVviNHb6KC9QTAaJwF8Grt/Z0BrwbvMlsl462eOZkc6/NgnnvbvWUR/WuinHn8AtiNi4O6ylc7ad48gfI7Jhtt6HEW3bHfdFx0+30koYvwcB8bn36KanMX4/4AeHCE+PFDzAb9xe3DkAy5J64oK24GBO0VM7Ox7xII2OfgroDtPoPcbQBB+xqtOw93Aaff9f5vu/32OGb6J/v9VWP5+2x/3W/WXc+PgHfdGbzb5/9cAS+TZdVKt7GZvNtxt7/tPL2StKY+lptNM1T2Q2GftFXBFO0H6ibAa77bvhA2qH6nsRYwtwF1GyC3t23bnpnjsX/P925ieNvHdQXwWl7BSwDPk1iKDpPWSVwPzpMpTl69wMWbY1RVjkonrZnwCVPAxgvL/2lTxjbx7wa4UxcoBTmsti4qTIspdnt97IUbCDpDVE2F7Fe/RvTmHN5f/ffo/eARJkWDTkEfXAezbAzn7Awpdb47uyi2unAvUnQrF2fZDBGlFpQGPN6F0xlI4R0tzZp5Bict4AU+mm4o/p7OJBEv4YIMcEXbIxdOUaCcT+FxibnyUPsVnG9eIIwY69ugppXUH3yCnHZjb9+gNy0E8DpHuxJ2QRBPScPUVfZhvG6Uc8g5CUPMZzOZGAxHQ2RpAv9kAs8NUGz1kDkVvKxRbYp9BPNUEuZEexqFcAh4qcPMS4kPbqZjBHEXJSUjgYMIFUavLzD9P/4GzjcvgY0uoixFevwSyCmXoKyhRuAGKpZWyMX3B7wLy4IVz696JriDmwCvAmjyvKwqalux4toepFVoxnJpWz1HZOZpS3ZVg3qliFM0vTqal+DQOHNpsMv7nlHMKib5XcArPrv06dXRvQJ8Rc6gfKtFGkH7LQGcCnSafsFbMNacRFiaZDkbpkjvfRheG/Ay2tmXRLlFepulfVVtMRN2I2Ow7cmUTGQBIiWT+UovIsWkXIFgvHJAf12m+XGKwFCOKEawtYXw4T6qo13km5vAzh6iB4/h7h2g7HaQ6VmA8PwCkpfbF6vmlvbupr500c5bMLvvO9y02/MR8L57Ju8Cotdd33XXaR1Dd9/t33b/133vI+Bddwbv9vk/V8BLoouAl39+iJfz5MWxdMVttnWxfGcBOvM9GVosDdiqh8cGlIYhMQO0kjMsl3xXHchtbngb6F73ffs75hhXdfBtwLuq81kFzttMgNqHlK3IIMdUI1JURTrHyatnOHv9CmXOjKR6wVzyN2QylWRBFdSZcybaQQIMfR0Uy+XArxrMqzk2ghCH8Rbi/hZqt0b+9ddwnh7D+4t/h+GPvo9Z4yAsqWt0kJRzuOfnyL56hqjfBw42UJ3P0W0CnMwuMawbZONLuA+3gcGGijQtKyDJBfBS0uD0YzQsDJsmehXARVGUNEdAwCCH+UQCHZpS3hDA63g1AtHABsh+/6EQf9XbY/QnjC3OUO9vwu130GQ1wuEAeeQhTHPBQFmeC+DlDU/P36ooJH2lRAX3+BK+46Pc7AoA8PIGXhQgjz0EaY4mKxVoCgOgE4keknKLhnZnl+diY0YP4MwHup6D4ckF5v/n/4vyV9/CHXQQZymSVy8AxiGLuoORrizAAxyxdeLy+9XoXsbwSpGWHXlrhRQYGcCiyv/qbEpYPyUvMABuNcMr0bAW0H0H0NxgjC7P5kImIU+lBpSWG8SN0ZgEvJTdqKQ5c0zq+TZewXzfAFADzhWjS0Ds+kqeI1pkrUdWIXMqWtn1gwXDqtwh1DY8iQTWUgllNmtEFdb7BLzGh3e1pMFOirMBrPRxDMYQwHsVbF99/g1ANolpS8BrGHK7b7An8vJsMy6cwS6ujyjqoNISBrcTIx6O4O0dIfr0CLPDbZwPuogPHmDjk89QRl2cpwnCwHKZMSkkFsu7DrBcRzR8iEFlHbhu98Pr+n973Pku2me2+b6Acx0bfNs232X/67Z52+vfbvtHhnfdmf0wn6+7Ph9mL8ut/HMEvGy9Abxkej/ESwCvLBtay3ZqQFxa6awCk7d1WTCdVVvScF3Rw10Pqs3u3qbTWAXQ24D3pk7WnK/rOjoDeOmBy/PkOw6KIsHJq+c4O36JImcoQilATmKGqfhlKhiX4LWkhBfYDAz2fgQM89qwOKxJ0Xc8HHW20NvYRUMd7LOnKH7zFO6f/Agbf/IHSP0AfkExMJCUKfzxBNmvn8L3fASPdlGME0S1i9PZGJtwkdGp4WADzsa2Ari0M0sKAb3CHPVjsShrZimoTyY7lWe5GOSHEkpBwFujLshUAd43L1FSoiDaTh/zzw4R+CHyty8xHJdI5inK7SG8UR80f+WAX/dj+LNU9k8nB3q7UctD/98yy9HtKXcF9+UFfDoxbHbFi5eAtyHgjVyJXkZeMtcW8AM0ZJC5LMKJWpqjOj+l1cf/z957MEeSZVeax7V76IAWmaVasUkOyRlyuBxBs50/PrNmuzY7xiHZrJZV3aUyKxWQUCFdu6+d+/xFODwDcKCQSVb1ZpSVAYlwLd773n3nniuWZUujRGCbGF7OkPy/v0T42y/g9DwEcYro1XOU4VTcCiiPsA0HZcoIHp8QKoQZl9PhO2VNdjfg3fykq2eTEoIq+nqDpOHWlCMmkVUygRvfJ9EGvzntrd794lbbKgJrkbsCuyxAobSz6sNorfzPAQnBUb5XAK+dHmQCyctUgQvRequosipZrAaIFu9Zod6LNfAyXa7SJMvxaw9jNXhWEV4eC4+wHXgV6Otjb0Z4VTlLHeXV7/xqQFsNYsSObhWRF62J0m1XA4aNM1b0MXYtFBmdMHw102A7SFwX/ngLg7192AePMRsFiB7vwXp8DHO8jdz2kbAkNHX21MdXgLtqzzbqhW97zt7U675N4Lmpk70LwG4KJNy3b7jv8nfpO74LHN/1OO6z/7ZttgHVpj5Qvb+196BtJw/4vu347hLwum33bYOQtu8fcGp3WrXt/O+0kXss9EMEXt4jMhIT19j/v43PCnglu7mKLMqDX3v4m1BZfzGaoFh/Yeq/3wa89e3pdTYBaPOEm52JvqnSadcjoux5KwsjDfbNc7ppf/VoxKbrcFOkRPrwqpOnn2aZJTg/eYbzk5cS7Y3i5ep0uA2dBc4OntDLf2tvXn2eOpmN/46XEXIzRZAVOA620WWJ4cCBdfIK4Wdfovzxh9j9m79A7PkwcqXLjIoE3myO+PffivzA/eQQ+TKBmRS4ihcY5yayy0slddjbF+Bkv039Li3CKMNgJJbVzxDG4v7Q6/QQUfJAVwnPRbiYik9wkVBPa8F+8gpxuoQnF8TG9NEOOt0e4ouXArzRPEI08OFujSSxLXNt2FsDmNMFTMdGKNZlQOD7yKMECS3V+PD3XODZOezMEODNWd44KVG4FiICb5rBiHOpLFXSUYGQTi9TphIlKbKLM2RFCWcwxLzM0PFdDCYL5P/0O8x/+TmCjotOkmD58hnK5RSWpSCUFb7KJBfoWEd4NTQRx1TpXh18Vc9MU8NLplvPcdcb3yrFqIKozZIGQbtqDrseXVVV2lSyklGsXQjebNx1hFSEyAKWwmyM2KpsAeHP+vN+fYBKeOWAjMUN9Drad7iCXhZbI/CyUAedASqv3SI3JXJqegzbKv2xthhbRXirZE3Zv0AxpQVK5mFVSXsCtqvoro52VhpeydHSmq+bI7yq3dH35jrw6vUFeqskNd128FpQlqTahk2SBio0bnGZ4PXlbAPj1XRW6PSQd7rIRgN09vcR7O8h3zpEuj0EHu/D3N0Va7KQ8iJ6XnsuyixeDUqkvatgV6UyMkJ9u4Z3U+fRBhn1de7bYd8Gv23HchdAfiudYe2atQHR24TT7wLR973+zevzHng3aL7exkN0x2089P7dcTfXGGPT+9s2sLzp+7bn520krbHdrQPv27hmK0nDOuGqgsXGFa0DpAbU+jr6bxLFIRiJK8O6E2kCbx1O9br1DlbrVvVhXIOChtasvp/6jWhqd0VKIVXQVJJMfZvfBXhvugGyXToa0FaIoxTbEiC8OH0hTg1xtMByNpXokU6gCwIfjuMK7FK/yw9vtj4u3dny72qZRCQDXpxi3xujN96F2fXgXZ5j8ZvfI9vdxcF//g+IO12YhS3QSDO0YB4i/vwJ8ukc3k+OBTLjeYhlmWIUF8BkgmXfgXV0LP66oheOMxTzSBLtqIW1egG1BqKpHfdHCBdMEEsx6ARYLCYoWVAjLOF2bXjfnmIZzuCLlZWJi8MxRqMtRFevMJimiGYhll0XAavFZSViy4S3N4Y5mcN0HcxZqMMg8AYoCKqLUPS85rgDPDmDxWjruIvcNsWlgT/pPuFkmVinGUx+s2xJZGNlOl5PK82Qn79GlObwRiNcZSk6gY/xPET5qy9w9c+/RuDZ6KUJwhfPkC+mMEn+UnDBQk6pBDUc4gAgxrXqMa2qsd0JeCvJQX3Qpp9J9rtWtf1NSWsKeHVUU1uXcSpea3INGLm25boexVP7oxRBRXiZpKYjvSpiq76na4CGvdWzx7+JnpbA64CWZdwOo7grN4BKkqGA8SZJA2C4dCSpgFeuBQlbWZypj3YRUDZpWltMhwzlOkC5ipYz1IGXwM4I7+3Aaxoqglt3cVi3STwUvb4GXl4zNTClS0qSLmvAuwZfbVekJS1rmFk3qKLtZ1Ke5cLyOzCHY5i7OzCO9mEe7MIYjRHvHMI/3EOxNZIZiKIw4Dp0ceBESMpyKusNVpKGOmIrrfPdP20d303AdJc9bGon2zqv+x7PXY6jbZn7QOx9lm3b7/oZWd+z+wD3Xbd/F+Cp96XfZbt3Xec+9/9tPD/N42q7vnc9j++6XNv5f9ft3rTeDzHCS85hkI8SRjo1vI1r1gq8eiebLMM2Aa/uJNuAV7q0mkuD3r6G1GaVsZuAtxmVqF8UcWdgNEnbk9GdgQDHiGsL8PL7+vEJz9Sixvo7fR76e/kpZMSCEQqqXUZzygxXZ69weXqCOJpjOrmopq1L0akwbM9zDsMQi8VCwMzzWHiCfq/r0SjPidIHVj2z3BL2MsaeM0Qw3IHV99GZXmH2q8+R9Qc4+K9/g7Tfh1HYYl+Umjk6y0iANz2/gvuTY9ilhfnlFJkF9JYJ7Nkck8CA/fiRcoggIMbKmizJUrH3svuByAXmsxm2R1sIp7QASzDodbAMp1JJLl/k8HoOvOevsVxMEVATmZk43x9ga3sH0fQUg6sE8TzCzLfQ2d6SogdLlAgOt2FezmB6rgAvhQOdoIOSNmXzpRoIbPeAJ6+VjGHUlUQ6My0FeJeeIZXjrDgT4GWRCAIvk9cEeKnjvTxDGGfwh2OcpxE63QBjulH85muc/+OvENhAL8sRvniKfD4REKTNFOu45Ywci4ayit6uCkJwelsBZFuEl1rU1SxK7bnSQHpv4NXR3cqntx14qQ0mcNaAl5FVJlsRsJhY1ohs8plX0U6et630u1IxTfkEa1ClTMEyfRRM3CxTKcKgLNuoJXckglw4kSopLJIGFeVdSRrkuuqmm1dcFbsg9IolnGgiNPBWhTAqmzgF2Q8H3iJX1oC6PZP2wGSlPc68mIiThcLyTZIG/r1WybHeJsnv/N/zAduT6K69vQPn8WNYHz9CtruFbNCH8aOfIuR+mChKNxfOtIB2ZxlKo4BdDWjqCWo/FOC9S8f1Hnhvj0DeN+nvpgFL8zq/B963jZqbt3eXd+BtHskPGXg3efF+12tjPHn+QmzJNLyuoU6VxdTgeh0Qla+jhj7dKVzT9erurxFpWEW0NiTK1YsvrLetzOxl29LRrct11qO5zdGr9trl37VMgL/XpQNNWK5DOL9bF7dYH0MddOuwq/evgYXQm3PSUtu7lRnyaIHzk+d49eI5Cjo15NTAKleG+vXVRS34N31fVPGJRDk3uC5s34UdZTCiGN1+F73RFvqdHrxZhqvffwMrnqD/9/8BxofHyMICvuUhyVM4aYrw6QssXrzC9uMjpNTJMlqcZvCTFMZsLt631icfwnBdqYRGyEgnc5RpArfnQ/wnTEOKYQS2jyItkMYxAp+6zgLhYg4zzdAxDERlLBIKFseYW4a4Ilgf7gOzOTAJkUxmKGygv7eLxDBl2nZrexdJGomcIk1SJEUCv98TeUJ8eYXA8YHxCMVkhuXFJTr9LpxhVzx9TcuB6wdIigzlMoRNuGXRO9eB2evCslk4I4F1NUUynwJDH3FWwrcCpEYK5+lzGP/jF/A8B45n4uKzz9C/nEqp44kRySDEoAyE08rSJymHWP5j3agob1j17QZfU8n+Z2RYe6VW/q/qgaqSryp8WXnL1rdfeWVXMxVMnZNVTZrhMfxawhZphdqUOs4qMlodD6OyysZMAaOSNKgIK0F23Q6wglp1TJKgpiQAVuGKxIUFUqQtYMDSNivQK1EkdGeoktIEdpUvr0SFBfrUdWHkUkL4lXxhFeC19TFUVdXkDBTwrpPs6udVRceEAPWVv6lZVDIMgVXKLapZKe0/Lj7XpoNM/KTVeRByV5Ivub1rqzZJI5VzUqWAZfmCoF7CoLMK7zfXoYZcyl/b8m9rMIZ/9Bju4THSrR2Ee1swPzyEfbyHMOhKSqQ2WVs9TdVp1j2VN53lQzvUNuDc1PY228bbOqV3fXxtHWLz+Ff9Ui3Q0baNf+3v69esLULZdn1v6ju/j8D7r/F8/2vfy7b9td2/tvWb33/ftrfp+dP9qLTqlQ8vf6eEkVFezaIPOZdW4K0fWP1lEK1hzapH69z0hdaTMzc1gvXx623gyu3pbeuoa32aX7HGuoNebYvRXEuVA6WfK+3BBGIJcFWE97YXScOmvsh1GG9Gr+vbWTVEYm5viDm8wFCZo0hCnJ28xMvn34gPq7bcYoS3HuFmMpgGAq3lrQOv67GErgMnTGEQNAV4xxgFfbiLAldffgt7coLgv/4V7B9/pIDX9BDlCew8R/L8FebfvsCYU6aeiyUri7EsaRTBXiyRhDHsH30Iw/eQV8CbTRcKeLueslSzbaRxCsdyUeYlkiiSzHHTMrBczKSEb6cEQjtD+tlTbHtdzG26F5goP96DOY9QTJdIrqbS+ff2d5BaNsIkx9bWtuiN6USRJSniPIHX77IoGKKLSwQsYLG1hXKxxOLsHEHHhzvuSxEMAq/vdZCUtB/TwFsio73boAfTqoB3ukA6u4Qx8JEWgGcEiKwU9rMXsP/7P8OzHbiBhfPPP0P/bArXzHFphvB8F+aCchI1SLmpYVlNbd8gv5FMrOpTf4FXz28FluvIaQWKFcVKshWjiOLgUWERAViqBrPQyFpSpBOpViV+RdajNLBKKlB5bgvQ6sSvteWZKqJBUa6SQvDdtgtPqqWxAAXhj0AowW3JAyDwahcGlcS3Bl7ananIqAJeblpFjgW8Cb+yg9o7XZ0Lo+faPGLdFl3X0OrrXtkgb+wXZL9lpgq4mEpTzDai3r5YlouM0pzq73qgrO8PNbrS7jBKrW3AtBcv77nkMhKFmYBnSInvggmepomMSu9+D/s/+xNgfx+vYSMbbWH485/CenyAhW8hs9ZG6/WTuGtjf9flbhwSNJ7b5vb+GIC3/v42f2+LoN4XON7G8u+Bd30V3/bz/Tbuz9vcxkPP74cIvJrl5NiltL2SnjKBv9/vvx3gffripUR46/CqO6JrSWz1BrCa6qvflCbw6ohXfdvXwHBT5KsGAM0GqOkKUQdpHWGuA7nWxkqHVk3N1js0bYt200NaX78O1TL6aBTV2AS8rFgmgwJWK5NQVwakKc5fv8Sr50+l3DAjtpQx8IbqyDCniwm3+nyVk4Mt0WAuTxpwabNFSUOSA3GMbqeD/miEUXcILzIw+foZ3FffwvpPfw7/5z9FFjPZykZYpHBYBerkDItvnqE7HsIbDDCdz+HRF3Q2hxPHiBdL2B8+gtXrIuM0NKfxWcghjuAGrlRaY2lVevC6jidlZ1PCskN9o4Hlcg4nL+EXBSKnQPH7pxianhjpEwEKAm+Uo5jOkV3NBDi6O2OkriO62sFwjNQopLpbmWWIsxhuJxBAia4mcAk+W1swwxiLszOBUHfYxzxlIpGNwAuQsJhCSODNUJglUl7Hfg+mRHhTWPMFsqkC3ozWbfARmSmcly9h//dfyBSy33Nx+eUf0Dm9hIMMUzOGw6S6ZYqsmrKuP3P1Z1Jm8avPxmjMKsv/utbyDeCVqXqthVc/ZfagVJXQpC6ZdlnhAI8DCmrV6xph7RywMmslhGlHARWRVJ91AtrqGee6DeDlklZZ2Ybx5ku01JBoqT5WylqUi4KqvKbOi5pfHV3ViaXG2oXhHsCrrA05A6UGtYKW4tmrrg/fv9tgLi9SNfitcg1WBXeqbVLOU283uNxqFkyuP3dUySvkOy1RUQMQmSWR5DsDtuvAcD0U1KF7AYwgwOCTT2Du7WG5M8ay14ezf4juo2Nk/Q5mZQqnitC3RVpvOseHdpj1/W7a1g8deJvX7bte57cJOW3beg+874G37Rl5V+3B2wbom4Kcq/ewBrwMCA4GA9XfVUXDvvN1uA14VYdSVXZqAK/ucHTHWNf4yt+qDklv441Gs+GkoEFyFUGp1teweRfgrS/D/TPCuylCWz+vJqw2G/qbRvo3Tf0IfIh0oupwqR+V2eIcKFJcnb/Gy+dPEc7ORYtLoOU0ubKhUjCtygwr2yHlQeuIny+T2XgbaGUmnS8TspIYvcDHsDfCqDeCRyeEpy/hffkF8r/+KQb//t+B0tuytBAZGetHwTqfYPHlU1iBh9HeHi4mEwSOi3QygUvJA8H34ADuaICE15AwEcZIl0u4niORviIKxZfWC7pSFYzHZjNxjLrD5UIkEl6DwBTSAAAgAElEQVReIPIKmF++QCcFUp9WU0D20S6s0kZ+NUM5mSPLE/jjIcqOjygr0On2kTsmjCSXCm1RGsHyXVWQYzqFlQPW9jbsJMXi9ZlAqDvoYpExdmbBc3ykBLowkog2PY8TSikoaXA8FFEGa7FAOiHwepIA5pYellYK9+QEzv/4FEaUwB96mD99Av/lmdhAzaxYIplulCNp8FR9YMff68C7CXzFfmvDZw28dbusKhGrNlVPiJf9VHIf/i6uHgK8lDVUCCuDLa1ZV4BG9rSddalf0RxXCVyqcto6AivrbgBe0YVXXr76uV29q4xsilyj5hVbP1eTWno9M6MkDbL/CnhFZmBVEVSZHVHHryO8kmqWK+AnaMo7LsDL6nwMDjBp9vYmkVIMDbF6eyuIlsQ0pZ3X/18buBv0ZF5rllkSWNo80T0rqQNvgESFmbxq2sgIvYMBOjv76Ozuw/7kY7x2TMQHu+j+6CO4lDRwRoQ3zjaVq8mGoMBdQfauy902KKjfV71cc7vN9vKu+73rcm3Hd9Nx3bdDfA+8tfai6ofuew3vs3zb/d8YJKjtoG39tmNp237b+u/6+4eeX/P4vm/buwvwanbTEV62pw8G3m9fXi88oRt4ttnNCK+OJPFiar1bHXg1cFYt9SpqXN/O6kY8AHg3SRrqEWZ9TE1g1+fGY6iDrF5+0/fXOrqGVdumDkEDr00bK3bglq3K20oHmWF+eYlXL7/FYnIiGkHCLCO4BFzui79zG4zm8idvMkc42r2B5ykyh6pwR54k6LsuRsEAW4MxXCfA9MUJOr/+DIs/+wDbf/fXyAsLeWEgMnMQU+jFu/ziqWhxdx89wuXlFXyWM55N4WQE3gWs0RY6u9tIJJLJCmUpkvkctmMK9GWTKym5EPSGMB1XdMCsrkXgpXUYE8zcLEfsFbC/eSWVz5jwVmYlkg+2Ybl95JdTGIzyxiGcQQ/GoIuY0/G+L1Ew+uVy5j2OQ8C1xZosns/EJcHe2pYI8vLsXKJobr+LKBfVtNLpujQejuBQzoICsW0J8NqOL9PtJqUbV+cw+x5oleXAQ2in8M/O4P5fnyK9mqGz1UHC0sLfvoKRx1jYjNqVCBJISeL6pwm8SipwXfJwDQ5uAN7VMtcKP2iNbrU9Rg5dFTXl88CpdzXIqiQ8jHTmVTS4AbxyzAReW2l4JWnsGvBWOl5DTSdtBl5GUis/6JoTC5eXgW/B55hT8m9KPmSbMpBWIXBdZU3vy+R1k/oUNwOvtD9V8Rp9zpLSRdjMq4j3rYUz1uXFFSwrSQPX121GvX2oD26loeaglAmx8uE7zuIwlZxErhk14Y4qHudYgB8g7/Zgbu+id3gEd3cXF6yk9vgQ+OAIab+LBAayQsmZCfyOLhfcIi14Vx1vs4O8qcP8oQLvDwFwb4OWNmBrA5w24Ghb/6HPXdv2H3p+bcfXtv229d/1923X5777/75tr/X5qzS8vE/kH0oayEYPBt5nr05USkutgVXgtymRbd2BaQ2vvvCbNLxNCKjfpI3JPNUCuiPXx1WPtNThuX7MzYS3Opzr/daBVm+7/iCsvmfSiRSEUFGoJjjrSNBtwOtQ48dOkCVDJeKmDPgX0yucvnqOcPpKoFZ32HXg1ccrLhOUM1aSBkZRuW8WjXANE7llIE9jdC0HW24P24MtuN0+pqevMfiX3+L0k10c/v3foTRcWuMitihFyOHNl4i+eoZlEmP/8WNMZ3PRGiKKgCRCyqIPXhf9o33JFGcZVCsrEE4mErl2XUtsvSgFoMuB5ftYRCrJzDYtZEkMIythpwliv4T/7AzlxQTOoIMiTpE83oUx2EJxcQWbWtrFEkbXgzMeIBaHCxvmcAAsE7ilgShayrl2ux0kiyXiMII1HqMPE4vX56IZJfDG4sLBiJ+DzDUlSusUOTKWXKYERANvyjLEMeKL1zA7DsrcgFN6mLsZuheX8P/vXyN8eYrebh/5+RmKb55Rs4HIzWCUBXqZiUgX1qoBn37exZFA/GLVZ1PjqiO8ze/WwCtr1l4ZFZlVan4mQCmpK5fPMw496L1aOUcIuNV8eFdV1/Qx0blESQ5Eg7qSOijJgUgPWoBXQ7L46K5OVM3s8HG3LPr0VnZllYPDal8SjVZVBddlhVWCm/js3gF41++lgnytT2aEl9+1aXi11/VNGt7mu63vi4CwwZLhyklCAbCKMjOsrMAdcGwbCe9Dx4e3uwtr/xDl9i7KrS2xHYuO9tD54Ajl9hbmRYkkzZUDhMkno1au+XsAvLd1lu+B977o8d2Xb/ZVt22pDXBageOetnb3Pau242sD0rb1246nbftt67/r7x96fs3j+75tr/X5q9pW8o6WNLxT4GWHpzvwekLVqm/bkLRWf4i08fkaAq7fgraktTpU1qFBbY8dSz2JR0VsdCfIZXTG300Pdn3ZJuxzf1ow3QReDfbNKHMdbiSwQ+Cl9dTKnoxAAoTzGU5PnmN59Rzz+XwVxRVgoWVWFbZn5JdArKNO3K/S8EKA16MfrG0gyWL0YGFsd7Az3IYzHGJ2cYnxP/0Wz456OP4//wtMyxewYQldI0/hLULET19itphj//gRlnGMLIrhUuu6nCNnlbLCweiDYyxshhNtWv5ieXUpYBy4NtLTl8hgwt/ahtPpYh5FMp3rEvCTBEZewmTCWadA9/kFspMzeKMeijBB/Ggb5vYhirNL2LOFckvwXXg7I8ScLmYEcsyktAgBLEThQjS5vUEfabhEOF/CGo4xMG2EZ+eSy+72OqAIRCGThdS3rgFvRA/VCnjLrICdpYjPTmEELBVswC49LNwM/ekUnf/nN5h+/Qz9gyGM6RWSL54AaYjYLWDQb7iwsax48lpmadVJyPPUmM5vPofmyo5gk0+u0Kv2eFi9OLoPYpJYYiYCuCxgwegkH3j9zpV5ITMLq0ZOJ6WtIJitCZ8lAu8azJXRgPbUbYnwygyNKqChLMWUJlgC15KvyYetqsJ2DXhVEqdpp9VAgOusJQ1SOvgOwLsGUq0P1rBZyR9uifDyuBkJVoloqmy3Sk7TibiqNPhas0sYrxIDK5lXzmsncKsivqIl1rpu+uw6DnImPm6P0Hn0GDg8Qry1Lclp5vYYzsfHCOnnS/cQ14fD7dBRhM8F37lqsPNvFYnUz06zo2x2VD9U4G32L/XzlP5jQ0Lqu4actu2/B971FXoowH0f72/9/j/0/P6YgJdSRmp4+fOdRXhFL1cJ4erJG6sHpZHo1tTwruy47mFLVo/kNiO0er91CNe/b4rcakiuyyyaDYaO3NZ1ynr5OvBqGOVPSW6p9MHNKJDeJ7srl0lTBHPq93QBCiZ0LeY4O3mByeuvcXV1JXpdalQ4ilHlhJnblsm/WcmM+5MGmMlsFOMSpm0bLtW41ABmMbqlgS2zAt6tMWZXV9j5p9/hq10Xj//b38O2OxJJyxxDNL9+GCF5doKr2RR7h0dI8lx0u13PQTifAGmOPDGw9eFjBbyMKMPA4uJCIpxcLnr+FJlporO9B7vXF2gmMbjULBPU0wJmkiDpFOi9vEL88gTBqI9iGSN6tA1r7xj52SWc6QLRbILSs0RCEdPujGWKt3dQzEIEhoWQwIsC/eEAaRRiPp3DHo4wtF1EZ/QzzgR46R1LSQOjqwK8cSJ+vGmZSUTW7HbhuAEIhB7lEKevFPCyjoQAb47hfIbu//wtLv/wRIDXXrAU8zcokgVSr0SZJBjBxaJROrbZWGm3gPpASP8uhSWk+lhtxqT6fR3h1XFTmQuRVevAm1qp0qCK9RcLqhhr4KUP8iruqqLNOgqqfnIwRj24tiWroFHbkvHZLW8BXkIZQ6gM5WrtLeU7QqrKYiwXaUJlY1YD3kJ8d0tYzjrCqzW6BOa7Au/6XdbXqQbdxNWaC8abIKGOc6Xh5fGKFEMNokVDXCUF1nMA9PsuUWFGwGWQfR14uT6/i7sBgvEIveMj2EeHWGxtYTHakoIu3v4e5l06MbBMsCOOGlbKwRQfRAMG5Th1DXbtBN52R3gTZG0KVGwCrh8y8Nbb7ybgfx+B6D3wvgfetkHRbe/zd11303oPbYfuEuHlfusR3rcCvC9OX69ztPX0LOsUWcp2idEPZiTrLGb+e1XMoboSdeBcgWkVsWwmvekT1SBXb1hXwLvS6F2XVdThoRmVrUds9XJNmUNzHQ28mxqS226oHCc7xypzW4Nu/dxFEkF3InaKWjNcllgul5hOLnH58hvxq6VzKhelJpCALFXgCLVVRqJOXuN15DXjOcmNJ7iwj88S+GmOoe1jQA3vaCT7dH/3FeZxisO/+Sukj/exyFL0GXEuMizzCPbJFPkfXqL/4SEmQQlzFsEFMF/MYacFsiTE6MMPsOS+TBsebESXF1IxrttxsTw5RTFZYrC7BxxtYxJFcBYZOpaDsMyl9KofpsicEtY8hPnkFN4gwNRIQcun8scfoZjN4J1MYF/OMLcK2B8fIM0LOHSVON5HsoxgsYxyFAm+eUEHWZ4ijCJ0TBvWqIuYGuCzCfrjEfKBj8ViiV7JQhMdpFmCPAnhkW/SQqQX1miEsMjhRCniyzOJeJt+gBimWJH1owizX/0OxS+/Qr/vw8sTnP3hc/hi3ZZLyVhW0SozDkQ0SNYLJVRRwqqctX6m6wmVCrRUcpX+/vozqCq4ScRWOI6FIFQypDghMGmQcCr+uUrHK04IVXEHee7otbaahVHbUHIFESOJHZgC4VpyFJ0xmFCmakFUmlil8VXvivLRFVmFVRWgEM0sN1tVG+Ny3K7M7POYte64cmWopAAAS+vyxVDHJIl2JWeV+HetD2bUtSoXLKegjlfN8KxlWM3Gs5IJr67t+jrUZ36Ug8KmNkGJOlRSnBps6gi0OjL+jQmbru+Lx3OUxiIB8f0ObJMuJgbKvT7GH3yMcu8YF50+0sMDBD/6COX2AEsOAFhQQpmZ67NV1+MeU8n1Z+a+HVBb5Pi+23tIZ/qvua/1oPNmF4+HnMsPZd02eG77vg2C2u7pv/WA4qH7bzu/tudADapVu1cP5m00CWjb2Ibv246v7fvvsMtrq7Rt/7bnS1iuJgFg8LHT6ayqrTWDofc5VuPl67NSX/D6hXcJJQK8BbLK1ksivVXmsi7KUIfQFfjWCiY0kz++K/BqqNQ/deSlHhWuw7MeHTQjw3U41cvflKBy04WU61LZY9Qf0Pq+dIRYQ7dejpXU5rMJLl89lfLCZRGD09spozuGCcth8QZDQI9ATeDVekP+1L8bDku7UqKQwEty9CwXgz6BdyjruV89x3KywN6/+1PkPz7CNE/RywnhGUKKEV5eofz8ObqP9zHpmbCmETwA03ABN86RxQsMPniMyPNQmA7c0kI8vQQtH7odB9H5JYqzGXo72yiPdzCNYzjzFAGBlz6seQR/mSGzS7EPs56ciofv1M7glBbyn3yEcrmE8+oK3uUcM2SwPzkQT1w3zGE+2kfKQhKVxy/vhR8E4v3KyHdALNrqIZkvkb66RH80RDbuYDGbYwAHeUfBcRov4XPlpJBiEdbWFpZlDidMkE0ugTSGGXQQUo9sOejHMaaf/R74ly/Q7Xrwywznf/gc7mIhJYlLsxQ9MaPgzaTOemdaf6GbCZUCvAyQVjKcN2czaHmlIvvaeJaAK3woGlKyX/W9DA6VdlaBKROoDBTUhah0tHWhhlU1NA2P6yprGizpz6uAl8847yOBV4Gf7JrJZoRvAV5GlxXwKsis/HYpK2nAvIBj1XaII0npVNFUhZfqb5RhMEIvSl6Bfh7Xyg1iBbxV9HlDNnkzat4cCNcHGDcl5coRcUDxhhZbXVOuZ3sBlssFUs4u+C6soAM4Hmy/A6/fg/XBAYr+CMX+I5THj1EeHCDf6iMNbGQS/L6e9diE17YOudmhtHUwzbbsPfC+B9563918Pt4D7+0Ydd/3rbm1+sxRE3h1EOM+IHfb/WsbnDxkPzet23Z9mkGK5rOogZfXhtpdAi8LUOjr1rb9G4+rDryrDpter7ayyiLw6ghvHXg1wDXlALpD0abuGiqbkaxbI7xVZFl1sjqKttY61gFhBdm1M9QX47YIbxNOmi942wXVGrCbgLcJ5PrfSRxLR3l18hTTqwuJQDK5h44NzPa2WVSCUd40lUhuveAEz1VXYWM1MeUWlcBNc/RNF73eEN5wBNux4T47xfzkEuOf/gjmzz/E3CjhJLmAdGKVKF9dAJ89h7+/heXYgzEJpTLaJFrCiTOkyxm6x0fIer0V8KaziRxv4DtIJ1MUZ1MEw5EALyPIBF7PcpDYBrJkiSDMkdAZIklhffMaVuBg4bIsqoHyRx+iYGTs5QU6V0vMiwTmh3soqGMm8B7toUgzhsil+ATpiteGsBdGITxqhMc9ZGGE7OQKQb+HYtxBuFyim1sout03gdd1YW1vSQTaXiaqZDCPgUl3hSH+vv00xfKrr1D+8x8Q+DZ6RomzLz6HdTWBGacwKAuhx/I9gfcN0KqqmdUjv2soXAOvRAIIn02/W0k6UxHBdZRAyxcodaiVz66Sw1bviq56RvlHFS2tAy+TAEmcdeBV76EqPCHRYl4DKepGKYA+FO6fwCq+YdckG/UGrgm8Cmy52bsD76bE0frAvQ509YFwfQB6E/DK4XNwsNI+q4GEyJMJ+Cwc0fHFjYQn6/g+Us9FHgToHh1j+OgYi90tRH4A8+gRvI8+QjEaYokCGXIp2iJuFBvarNsgpL58fZDOv7cB7G3Au6mta2v/3mYn+a+5r3q7/zbP4Ye2rTagbfu+DaLa7mnbgO5dX8+H7r/t/NqOv84om97rd318Dz3+u55f23L176+12VWE950A7xt0bRhoi/Cqvva65GAVyarstG7tUGpJIPXOcBUFqrkjNEcDGnib0ZxmB3If4NXnc9cbpCO89chVE6LrkKNHbQTWJA4lwnt1cSbSAUoaRK7AqKXNyK3BP4iml84McRRL1JYBP/rx8ienTwtOLxep2H914aDfGQiAWix/+/I15t++xujREfx//xMsqVVdxLAIQqx4dn4J/PYZjHEPxV4PxtUSvmFglkSw4wzZbAJ3fw/meIzctEVnmC/mSMI5fN8Wy6/85EoS1nC8LR6i9iyBZ9Nz1JYIsR8VWCKBX5Qwvz6F6RgIfQN2WqL86LFARfHqHL2rEHOC/6MdGJ4LhBnM/R2V/JRmYBGDIstguQ4sx8FysYDDAcKoI169BF438JFvdRHHETqZiaLTRV5mEuH1uB1akRF4t7bE69RaxjDpF5yEgOdhyehhCQyLHOm3z1D878/g2gaGjoGLL/6A8uwcCGOYromCyUnZ7RHe+rMgsyLV8y7PmamipXqmQD97q+dc9KRq+1K7QVKoKokCJQD8s5WpCHCpKoWtI7yV/EDFSJX1mNiPKUBdyYa5viyjCkOod4ne1dqWTAFvWawrpVHSQJ9elTBaA+qaI8WqIa18pd+MsNajuZzSV5IFeVcKAq+SNFgSEb45wttMOmo2nM2oiQwMVrZpKiHttvapkiKrza4KVNCdgbNcBQwWjHFciT5klo2kEwAHe+h+8hHcg32c9QboHB3BPNxH1GUVP5WMZ3P2i5aPYtt286etw9MzSJsAmes2gfgm4G12fO+6I2wDpbu2vw9d7t/iPB96zG9z/Tagbfv++3Ifv+s1aXu/2rb70OdHcwP3U2+rdF/wro/vocf/tq/PGwP2CnjZzusIbxAEbyfC2zx4xmkkwlt1EIzwapjVkgbdkdU7jXpyGy12NBBr8KvfWN1hNV+s1TRvA6jrD8ZND0MzqnMb8N7U0N/1QdDnX+9w6tekfrx6GX08aRLj7PlXuKLlVR7Bc1lJrZDkMaV6LGFz0OG6SJIYYRhd66BZIYrG+ATeEpnAXxc2un4X3eEWHN9DfHKG+OtX6G2PMfg//gzJuItkuoRd0DnCRElnhN98iyxwYD/aRnk+Q2BamLPIQ5yhmExgbI3g7u8jt2xYuSFwGBKEPRN2liN7cSkevHi0g5z3exbDZjJP15MIcScuMS0j9FiF6qtXMhWedSyYcYHy8THgm4hfnmE4jbCYL4DDMcxeB1mYwtwZixtFIdHdEjkLcVgm/E6A+WwGO0qBcVeKUOQnlzAcG9jpI00SBKmBvKuAlwMKj89xlMJwXdjb2wK8ZpjADpcoo4VUwYroepGX6DOD7eQU+T/8DlaZYexamHz9FdKTE2AZw6IlG7WsjDBvmH2oN1g6slh//vXzVZc0vAG8ykagkjSo54HAK6BJ3SmB2VJWZPo50yCr3FVEpVtVAhNiq36v7LvE0oFV6daV0PQxKuDlOtwfI5oKeNW5qudNNMX8u7KoUBAtctS18Ipa1/r7Xh+0yntQVC4wlQ1aU9LQBrzNd33T+1a/rroCXT057XbgrSXDSQU5ZctBT22ety2SIls8n63hAPbxEcwPHiHd20HU7yFhpPfoCOWoj8s8RVIUCBwHPgecaYKMz+stn7YO76HA+0abfw/tcFtnd9/v79rm3ne7ty3/rvfZdv8euv+Hbr8NaNu+33RtH3pOb/P+tm2r7fq1rf99P9e242v7vu38276/6/ab90H/W/cf/Hddw9uU0rYdxxvtHCUN+o/6IFfAK5KGfKOGdxPwriIo1F1UwFuPgNY7wOaoRrrYmqZR+/zeJGmon0hztKQjHPcB3mud4x1saerAq2FB0GIjBLHzV4l/cqx5hldP/4CL16cCvIFfFZZIM3F04H8B7YpMS6zItEcv+1pun5XZqAHMGW0zcimuEBQmum4HvdE2vE4H0dUVii9fwvN8DP/TnyE7HCMmkGZVRah4jvKXTxFaBbqfHCI/vULHsjHLYli0JZtOkfW66B4fIzUsAV6zSLCYXML2WJmsRP78QryGjUe7MFgeeRKqJJx+gGw2RZACl/kCA9eD8dUrZEUGo+fCWKQojw+BgYfFq1NszVIsLico94Zwx0NEYYxyNEDgesjiRCbJpRAHgO6gj9l0AitMUA47COiCcXIJ8rixM0Be5PCiAjmlGMgFeF0Cc5jAYJGPnW1ERinA7IQh0vkEhucjsV1JHOwzsnpxjuJ//Q5ZssC252L57VPEL18Ci1CANyUwbyjMUn+P6pIXma2vRXjlWaskDZugUCLb4hggXmNy3gp4q9K/Jtm/LmnQUYJKQytGCQRTNW2u3uuaL7BIeJWJm6rCVllsybJV6V8omYECU21RqIBXqollUptYga7spG40yG3Ut1mv2Fglu9G/VxwRCMxvShruAryr9qpRpKE5GK0PvLUsSxJvG+9qfb2ignxF/6w2J+7EYj0m1d1cH7lhwhn20X30GObxI4S724i2t4HtMazHxyhdR0pQp5JtyGISJixeMjquiPXY+nPfDvihkoZm+3nfjuNtLn/XzvGHtM+2+/nQc37o9tuAtu3798D7/daAtz1fbd8/9F1r2/6m57f+Nw28bK818FLH+9aAt36A9PdcuzRsTlqrdw6bXg4mzugOpQ7CugNuAq+GxhWkVrZnNwGv3n9z36tIVeVycFOUqa6xbcJuHaDvcuObwFvftj4+Fgcg8Eq5Y5R4/fxLvHrxHGm0gOdV1dU4dU98qCotcV3tjsF9xEziMg0RcDOSmrK0KzWyeQE/N9B1AvSH2/AHPfHVNf/wEmWWof+3P0P54R7iZQqvcJVeuIxQfPoEsyzC8CePkZ5eCvDO8xhmlMKezbF0HQw+/FAcDMhXrllgdnUB2zXg0V/i+Tny0oD1aBdmp4P8aiHT4M6wJ1XbOhlwns0xCgIYX74Sz2B7EACzWJJ4sN3B9NUJtmcplmdXKLd78Pa2ES4j5P0uunRaiGIpZpHQoq0sMRgPMZ1MYC4iAd6u4wnwpgTV3aFAoRPlK+DNU1ZbK5CHMeC4cHZofQbYSQZ7uUBydSXuDVnQQZJlCKiJJnz/w2dYzi6xE3hIXzxH/EIBr+lYiDNWXNusL68Is1b6du2CUH+hCXr6WRfwa5bxluIRKnlMAS/BsPKepqShSkDjeqq6mAy3Ku9sAhaBt+nlqx0TSkm+UxFeC4VIHtSTroBXaYgl5a0CXgVYnIHQwEtPj7WpgKyzgt4NrhXVOaq2gPIF7WahgXctaaDLA3MAbpM01N97/fumaEGzndDvqh4U19e9DsqqSiJ19SwyIZFdyxR9vMXKh14H7ngM7+gAxsEBop0dRNu7MPb2ZRYhH3qI4kieR0aDLcMWOQSvKSsVqkJ8b9rSNYMPN7U/zQ6lrYO573bagOou7eJdl/mux37X7f9bwFnb9XvoOT90+21A2/Z92zV96PE95N7eZd2242vbxkPvX9v2H/p92/G1ff+u97+pra7vsw687HvIPN1u9+0Dr3S+N9iS1ZPWmhekeQEJvLojr8NsHXg3weofC/DyPOs3ldpdQi8TVmzTwOXJUzx7+g2W8wlcR0FRJvamNkx2iJnyKRWMEUuyAvP5TP7d7/VFP0jgZba+XRTwU6BrB+iPthEMBjIJbv/+JeLZDJ2//jHwySGSJEeQ+0ipPzVilL/8BlfhEls/+wDxyQW6jPAWCawohTtbYG5bGHz8EWJaTuUApbvTy3MBXp+V3p6dS0TaerQHp9dFcjmXTt0e9pHPJujmJk6TKbZ7PeCLl4iTEM6wA0xj4GAf5U4Xk5NT7MxTLE8uRIPbOdjFfBki73XR73QlMci1bERhKDMN4+0tXLEARgW8fddHdnolEErg5WcNvAWKLFLyi2UEg8C7uyPA67Cy1WKB6PIclh+g7PURpym8PIY3mQL/8Dlml6+x2/GRv3qF5MVLlIslTMdEmCSwN2hAV++EQGguumvtR10fFMk7cCfgVbZk1IxeB15D/JDXsKb0tto+TMGziggrCFU2Z4pQq6isrWzAWDaaxSd0ALoOvOIxK1Zh2pP7OvDq91uS2GS7iprrUKmf33pboEsAC0S/oeFVhUPuArw3Ndr6vblthqcNeBn1pl5cSoNT18K5WjkAACAASURBVC3FPEzRijt+F9nWNnqPDlHubWE6HKA8Oob/yU9Q9LcwR4HUz8RrwqPfb0nJNxPWmJfnwLQpEVKe2vV2ot5etGlwdTuqt9EcANylQ78Nmu+y/kM7xU3H/ra22badd93ht12/h+7/odtvA9q27zdd3/us89Dzb7u/bd+3Xb+29R96/PXBdXPAfn3g3XYkm79vO76277/bXtdrtW3/3xx46w3oqiOrvDTXHZiGuFL0jno5OTkJR6lolAo3VSbuYiWgKqNJdKeqdS8VhWo6Xd3w64gmt6lvPBt/HcomONani+sPSx0q9Pr1RlUl7TB6xdKjtdKr+pgrK7C2m6WPtQn09c6dx6yTieq2VBL9LQpMzl7j5NXXmE9fS/TSsX24Hm23ElhSIGJdOY7rSLJbVWlN15bm+bqs6BTHSOcL9H0fe8Nt2I6LzPMxen4uVd16f/fnKA4PYScmnMJAZKRiG1V89S3w5ATun36MRQb0lgUiK4a9mEv53rgssXX8GKlny++BbSG/mMKMM9jDHs5OnqG/iDDc3cN8e4RkSYu0DGXHQRZncOMMUR7D8m2Yr69gvDzH1vYYL8Mp3P4I3aN9vH59BvtqAm82Ex2u++gY54wSFwUGu9u4ms/QCzpYXE0E6DrDPuIkgnE+QbgzQsfvwzm5RLi8QrHTg+d2YU5SlD0PpmMjS1OUcQwzL8CaB0Xfl3KvZZTDiFK5bnxELSa90fs2SWGzatwv/gXeF5codvowp5fIf/s7IJrCN03MLco71gO6OrTUnwn5exVnbTZquqKecjlQECqJVGLtRXMKrdGtQq8idKlitoRElguWCDCPo3rvBIvVXlXpYvWd8tpVVdVoYSYrejEMnkNuiTxGhDSSEMdZA9YIFGMMWYdbU5VzqSGuEswy1jVXUWfujzMPpsX9cR26WCg/aW2Otq4/rNoHvv/rSUF9/Hppju+VxlW3G9p3Vyeb1d91Bfa1EscccFT5B+IKzFkV+Rv9h1k4ppSS1RnPmRIFRzlLFHmmtNn8V2HB6gbIbEtJiuji4fuwuwHMXhf+z/4EUa+L9OAQxYePJcqbD7oobZYTp5Eaz299TFrnrI5zXUntpo7lLm3QbZ3SQ9e/DbiV1OX2LlF5Pn/3T71D1Odyn3NqA5r7bKsN7jZ937b/tivz0ONr2/73/fu282+2p/p89HVvW/+h9+ddX7+242/b/03X4abtPnR/bcfT9v1t94NtUeD7CDizbal+4bsKSsSHtw6FGkLrB/BG51J1hteAtxbZUdvTwKssfQR2meF8C/ByrTrwassmwkEdeEUacEOWdX101ARgDcE6ulM/V71sXUJx203S+6lvk8vr9bWsYZXsV4XQpCMpgfnlJU5OvsJ8coJwQacGVlvzEWchLCZwZ2+a4teP0XFs0RIGno8iTZDMFhgEBN4tuPybF6D38gwnL75F76//DMajR7BzG3bBGlvK5qv4+imsr17C+PlHiEwH3VmO2IphzacS7UzyAuPDI2SBh4i6YroTXM6BZQJ7PMDrs2cYTJcYbu1gtruFNMrgxxnywEKRUVqQIM4TaiFgEZSfnWFnZ4zn0Qx2p4fB8RHOLi+Biwv4lClYFpwPHuOSPqdxiv7etvgCd7wAoQAv4A/6Io3A+QTR1hiB14N7McFydo5yqwvfH8Ag8HYcmJ4jA4WSRSM4LW2UyDsOLFZlSyHSjXS+lOinHfgojBwGpQ50xfj0X9D53QWS/SGsxQT5r36NIp4gMEzMbEM0zc0BT/2Z0Pe/+W7VGyL9TtT/pp+fQjS46j1SnxpAMHlMwJUSXAW18nstwqr9d9fHqIBX/idce4lsWoB3tS0CIO3xWPiESXzU26rKaLrssALeAshVmUd17FUZXgZslQ4DRXJ7UlZbA8jIc/3dag5+69HbNxr3CnjV+0IQ1xFj5bLAZ98xLGQc9Ek+WiU7yanNLkVCY9lVARXXgUNJDmyUnosunRgeHWAy2kIx3oJJ/e6jR8hGA0SWgYwPFjXi5pvnf59O5T7LbrqWD13/1ggzcyrfA++tj/BDgeqh96/9/fp+L9F2/u+B9/b798cGvPTgFSnn2wDeOiTqDlLDpnSklWG8vsTqYq79ceuXXi+rIkvrOvfSdUt2duXdKdOgb0bJNsH1pgivBoP6g6+PuX4O6+NZA6QG3XcJvPq4NgEvIzzRbCbAO7t6hZBT5YYrGd9RuoRll3AMt5Iy5KukNZ2ZTYjjh3YdXU7H5xmSxRIdx8H+aBvdbg9GMID/6jVOnj1B9+cfw/vRj2BwmzmTEFM15f7kGYwvngE/+wCZH8CfsARvAnMxk0IYSZZjuHcAdAPE9PFlks90CdDebNjDxeUr9CYz9IdjLPb3VFQ3TFB0LJS5ATsk8MYoHMCZLGA9O8NoPMBpGtK8FMPHx7iazVBeXMBhFbcScB8/xpRexHGM7vYYiySS5LVwMhO3Bo/65CJDeXGFZDCEH/RhXU0FeJks53cGKOYZ4NkwJRkwQxHFsKjjZepXx4U96KDM6febIZkvkFOTG7gCKmWew40SuP/yS3i/O0e8P4AdzZH/+jfIl+fwYWDumDBZJ0QnS1VJaav3yDBWUoabmiX9rDY7xlVDvyoScQvwchak5o6ggVee6xUkVzAsolHluCDvrkvgVVpaoT5+qOu1VAUy27ZkcFrkVRW3yk1BJaqxlBt153oWQk3wCOtK1TQO2JTG97t/ajMwVfvDa6MHum3Xj5UIdelfWU+ivNTjqhkevktiMVa1Q3KctM8zDJGryODIspCxEIwXwBmM4B7uwz7eQbE1wmS8h87ePpyjIxTDIWLXRsIE3ywShw3PknIn1z5tnXh94fssu+kaP3T97wvwNs/jrufVBpx33c5Nz2/b+m37b3sv2rbftv4P/fu2838PvLff4T8G4NUBD5Wo70mlNdYmqM+c3fc5N+qlhdeAenNCxfpFvm6czh3XYVVyXGoZ4vo7pShQNks3JaTpk2hGvqRPqqq+NWG5ngAkfXeVtNZMDNLb1i9MM4r0tiK8bcCbLOYiaZhNTxAJ8DpScjdMFjAdoON0BKg4ncrqbPx4rid6Qnrz0gWDyTCUN1DvS+AlYuyNtjAebcHub8M5PcPZk6/gPz7A4E//BLnfAdIMRpEgzQqYT58Dnz9F/uMDWIMx7KsEoZXBnM+Q5RnSNEd3vC3yhZjV3zitvYiRz0LYvQ7mi3ME5xP43T6i4wMUaQl7HqLo0EvVghXGiLMIiVmgM49hPXuNXr+LS5OyFBMDGvQnMYrzcxjnZ1Jkwjk+RtLvowhDeKMBUkZf6cSwWEqynT/oqsjc1QRF0BfgLRdzhJMzOIEHtzNAEtMn1YQdeMrfOI5hSUJggSJwYPW74KS9FWXIWJo4TQR4VTGFUgHvp7+E8+vXiA6G8NKlAG86eS0WZwuXGkw1YNPPfVMv2nyO6h0g16sPKDe+tHcAXnl2aZkloVoxC1ttiolf1MdqKFWODNpT14ThpAJ+6ypt1eyEeO0qYNcRaPUe6whzpRUu3wReZVem7MyM/O0Ab/391O+1frf1td8EipR6KEmR+lbNEqmotPjoWtbqHlhV1ECAV3TXFlJWQGQipt9BGXTROXoM78cfYrHdx2Xgwvv4p/BGY5j9ARLTRCSuD3yq6JNHj+Q3fXbbOvHvE/C2HaueYbgRCB8oaWjryFqPr5YQ+C4GBA/d/0PPr239H/r3bdf3PfD+/wN4NUOScwi8/PlWgXcNqesL2hytKp3uurPfNJrVwKujwbpzEuCt/tMRmxUMV8UmdHZ5ExJW21gtp6Js1zvmddRYw7GOvNVfoncNvHVor0O6gBCAcDrD6Sk1vKeIaHdlOrBtH2EyF0mDbyuTZep2l0sCb6nglpXS4kS0u7ItUijhlF69RYHd4Qj7OwcCvNbFOS6/+QrOcIDtv/pLhNQYpgn8rEBKreLTb1F89jWiD7fR3T+CdRFhaeco53OUWYo4zuD1hgh2RkhsAlMhRSmSqzmsIECSzuC9PoftdZB9cAzKTs3pQiK8hHcmlsVFggQpemEGfHuKIPCw9EykUSFJP0zdyQi7pydSYMI+OAS2tpAsF7D7LNdqi41TESVIkxRuryPclokEoguv00eahgivXqNjOXC6AywJo4yAU6vLwrRxBCvl9HyG0ndg97vI6ESSFMgnC6T8PvBgevSWZUW6FM6nv4bxy5eID4cIsgT5r36F6PIV/KxE5FmwKpcBVelM+VTXZ0rEnq3mTFCfaWhLSJL3QyeZ3SBp0FXANksaiLeiwq3K8irXBKWLVaWJjcrHV45L631F86vf66rwg0RA6Qqh9LnqQ5GxvQJsNfgU8zWlkb0T8N6uwqIUQQ9qrw+k1czSppmg+jstnCsDC6UZJvDatnp/ZIaEiaGrAjmEd+WxS5kQZ07oO1cEHbg7uwgOjmHRiWF/F/P9MfLdEbBzBNv3xJospm4dBVxq0JmMmBdIN/jatnXi74H37pjWdi3bIqxt67cdSdv6bft/6Pbb1m/7vu342s6vbfsP/b5t/++B948feOuyQEZ2CbyM9Eqey3d8wCTCW++o61Hem7apKzbVO51mY73SFVbyB/2C6YiLjvA2I7GbklI06DaPpx5FrUeD9Tl8n4BXH18deClpWExPRcNrmS4cx0OYLmHaJeyS0MiCFCqiy8uodLt0bMhl+lU6foNJNkBJq7E0wbg/xNHBMeANYS2nmH/9jWSL7//tX2Oy3UOeRBjnJiL6yH7zFNlvfo/loyHGH34MnMVYOiUKJnJlCeIogeV30N/fQ+ww4SmDm5UILyewXB8wIlgvX4OEXn78oWhBi6spisCWxDmD0eAyRVQmGCQlyqcncGwTSc9DukjhH+6jZGLZxRlKAm+Swdjehb2/j2gxh9n14HSC6txycWpwuh0YjolkNoVXBHB6fYRljOjiFL3ChNMdYsoEqiyH0wskAlrEEcwkR8nMeM+B0+8ipBCeUuarBdIohBG4ArzENitN4X72Ocp/fob4aIxekaD49FcIT59LUl7Cim8yhV8TDtSAV/vu1p9lDcSbtOfNd0cQdEPS2mo5Xfb2NklDSbglla8rmVEXq6K8BN5cSTgMVWhCDWL5J+p8aYenqqopfW6VUCdRXzXYLXOly5dCuyv5EsG6guu8TcN7d+Ctv//1d3tTu7BqE/Qsj1iuqWo9tuPJ7wkj+jKAqwpqmNTzKpcU0EGB02aeD/9gD/6jY5TbO0jH2yiO9lF+cCg+u0uRdK2j4HwHbSbASWJujpTbb3zaOvH3wLu+Am1A0zpofB/hvRUJ3gPvw5IqvyNv3Xm1+7QVmzZa56G7tCsP3d+dT+yGBTcHTdfVPDXw+p6vAn3fcYfG85PTa0lrdz1xnbRQh17dGSkO0NpBlTiy+rADYoderst71sGUERb6VN6mIdYRnnqkp36D6wljTRDWx6sbzOY23pakQZ+vjj7r42CkiSH5eD7Hq1dfYnr1CsvZQiQNtu0hShcCvFZpS1SK15JT+bpoBW88j5EuCjx2xvBYzpe+sFkUoh90cXRwBMMdw0rniJ88BRYJDv7uP+Jiv4csjbFfWFhmBswnT5F8+mtMD3rY+8nPUJ4nCF2I/RaBN1rGMGwfg6N9qQxF7S/L9M7PrwRobScHnr8iEsH40ScCS8XFBHnHgu16MOexFMcI8xjjDCifvFJRxzF9emM4ezsAo2SX5yhfnyKPEmC0BefgEFG4QOnZ6AwHSCnhKIBoGcLu+jDoGjGdopN4cPoDzO0E8fkpBjFg94e4cljNLYXbZzTYVBFeVo/LWG3NhtPvYelY6GUE9AXi5UIS3EpPvWBmnsF78jXyf/wW0dEIwzJD+YtPsXzxDD5lEC5L4NY16kpqIyBZQTD/Xdeb1oFX3ddaqduqc+bf9HOZM/lJPps1vIQ12cZGSYNyGZBjZIUM7d6wKjHM6DOjnKR7+stWryv5lhU8CLxCwYRiJohWDgzitlK5MOQV7Ik9GvfDbVaHzFe/FXjXGt032y7l1btJ8qSv8WoA3QAbuSYix1VRXbY9/N2pgJcwylkTl24Kkr1nwiDwMonNMsWtw+p0gOEO+p98gPxwF1MOurZ30P3wI2BnG3NGcXnefFY44GTZPJFbVbWbq4HIDxl4W/sTasJv+TzUpaHeD2261++Bt/UOvQfeW65AG/A/7Oo+fO27cthNe/pjAV7VrqqABSO8TF6j5OytA2+zA29eWHYWzQjvOpFMAa/+XgOvRJKl7ILqMFTHT7jNV1PC/JuO+jZhVEeim42hhkoN3Hr9+kNdB5G6Ldm7BF69/7q+U86PcBpGePnyC1xdvMB8MpPpZmoMqeGlpME1PaUnrLSG7KQJvZQ1UM4QhZFM2fJa+p4Lj161izl828Hh/hHsYBt2GSJ/+hzF+QKH/+U/4mS/hzyLcVw4mGcG7G++QfiLX+JqL8DRn/w58vMYoWcCSwJviohet5aL8fEhMs9Gkifivzt7fSnTw55fovz2JVIy048/gQkb2fmlaHgt14M1j6X8cZhH2MpN5E9eCnSaOwNkkwTm7hhGJxDgxdlrKf+bMxHt8AhhtETumOiNh0iiGE5pYLlYwu54MH0H8XyKbuTB7g8wdVLE5ycYMxeuP8QZJQdhAk9sokzR8BpxKnIOg7rnQQ9L10Y/N1FczhEv5hJpLn1TEpmMPEPw6gXyf3yK+GCIEYHxnz/F8tk38MN0I/DqZ12es8qHV+41oatQVfYEpmsWe9cSGisJhLxDJiOstwMvNdLyllXAq6L92jVBAy8PpbISk8Q6yacSaDXpSGEbMBiIrQFvSWkvGdnmyIeOA5l4BgtgSEU2NkCUNFADq95b5eCgHUqUHVeZ3Qa0PPLbv9cDhk2RPv3OyvnfALziB01pAtTgmb9zBoX3ge+Sb9vqPBm1Zglr20Hpe3AGPQRbW/B//HMsuh7mu0MUh/vw9g+B0QgL08KiyNC16bWcwWKRGNuhchdpmqGkw4htw0gr3+Naw3mfTuw+y27q9B66fmuX/R54HwSUbdf3Xd+/NuB71/t/6Pm3zQC0HX/b+bcd37v+vu342/b/xwa8utrag4FXSxp05ET/XD1QqldZdSybHpS1966+DZXXZ9tdaXRYNOonDGqqr6+upk/f9F/T+9Zh6nqQ6Q3t7IZkIX2e9Z/ar3cdsSbcX4f45gOpl11dx+qa1UFovUyJLJzj/PQlXp++QBItkIgOkORoi4TBd1R1kbUzAzW1iVwB3/dE0iAKzcoWqkxSFFGEcaeH4/1jGN0hsjLG8PklJk+eofOf/wzmx8cwljlcwxEv2a1vTxD+wy9w3jNh/uXP0I8dOLMYkQtY0xlCQrXjorO/i4TT/YaBADYWZ5fi2EB/3eTkVNwYBo8OsOz5mE8XUvWNVdCyyRKDzMA8i2D2XJRfPoO3DFHs9oFZhjLowPxoD8Wz5zAuLzBbhuj5IxiPj1EslkhsA136+yaJ2EWFyxCWT51ugDRO0b2IkQ0C5AMX5bdnMMME1sEIMa9jZgKuJTrLjEl/lGfwerFa1qCH1AuAOIaTpoiuJmBE1ev2kBAgixK98zMs/9fv4ewO0QkcGP/zU0TffIXCWMLJWQK60sJWvqrqeVDT+eKty2x/25bnmYmGZVbZ9FXe1lU9XgWtUktYPe160EgnV1UworIBo3RAqqNRakDw9FYaXdH7ioaWqKlmEGx6wZY5CiYPiT+uqSLwjLRLucZEJbpVQcm1Yy6fdc4csAy2OjoF8Wrr8rtEcJX0Qb0Xld5WKaarY67KGq9KGq81/9wGHUmqlVfe3fVIHgfGzbf92kC3SqqrQ2/9+yJNZbBBjTvbFbFGrLlpMErA6H/p2gp4TRfmaAvdx4/hHx0gHIxR7m6heHSIZG8baa/DK6KkRLx+LA2syyrX4w1ymkpG8ZBPW4fXFuF8yL7fxro3AclNf7/vPvX5N/ujmzr6+26/7frfd3v3XX5TsOY+22g7/vsCX9v27nNs91l2Uz9bf+dv2tZ9z+8+x/R9WLbtftwXeO97Tm37v8v2rrXn6qaq/rDK0WoGPRjhZbW1B2t4Nx1cvUGtR3JvepDejLTcHsFpTlPV4ZLHsymL/a77lvOp4FZvZwUSNXivX/Dm7ypydd3KTN8MfUPq160JvII/NejVy8pyLNAaL3D++gSvXz1HGi8Fcjn1SinAMgzR8WyJ5tZfboIfXRtcx4XveZI3mCtfKdG/FssQQy/Awe4B3NEOUiQYv5jg6usncP72p5JlboY8LwdL28D2s1NE//gpzp0CxV/+FIPch3cZIgoMWJMZIhZgYHbk3g4yllkzTLilhZCSBsboAgfx6zO48wiDo13Mhx0s5iGCGCjGAbJpiFFiYJbFKAYOzK9ewJ/NBXjLeY6SepwfH6F89gLGxTlm4RJdewB8cAyDhS8soEPgZeGIEqLhNVxHEtfSJEP3IkLS91AOPBjfnqMMY5gHQ1VQIDOlCIDLCHIYoiTwGiUyWm71OkiYfR9H8IsC0WSKLEvgsbKbuHvkGFxcYvEPv4c76qPbc2H+798g+uILpOUMHoG30sKqR239nOhoPmGK0+jyHGbUDxMgWSGtei4qDXATAPS2VFldXb1MFXfQelwFb75KbBOdLcscsCi1th2jUoEeszlyShoEeG2YBFkCL5+zVdKamqlRdmXqQ9gsGN2tSTRW70cFvuRxmeWRAhzaolADL49dF5HQ7UAdeFViWLMNuA68b7Yf14FXaYjr74f+XvZUqOutIuCcVbr2tqokPM9F7tgoHAfeYAvB4w+Aw33EowFyFpMYDYGdHaT9DhJCMUGX//MeVhrdmzrkVheOlh6hrUN5D7zrkt31S/keeKt3eEPS5KbrdBcwqbcDd13+bS33Hng3X8m29uGHBrx1ttLPG2fj6vI/Am+v23uYhrduS1a/tDcBb72Dad6KNZBSi3gz8G4C6LcNvBLNacCtdIA1T88msDYbhIcAr1R2qhKZmqN1iX8XCS7OT/D65XNEyzniKJTEe8f1EUYRPFsl1EiCGsvlOqqIAiGUx8XKIwJTusoVfWaXoTgV7I620ds+QGSlGL2cYvr1E5h/+TG6P/0YZsy8JReRCQxPz5D84y9xyeIQf/ETDMwujMsFUt+EcTUVuC4sC8HuNvKuJ7WjnMJCdDmBTQ227yC7uIA9DdHd30a41cVykcALc5SjDopFjH5UYlbEyLs23Kcn8K6myHZ7wLJA7vowf3QI89WpAO98uYBfBsAHRzIlHFkluuMh4jQRSUO8DKUam9X1kRVA9zxE3HMEeO3nl8jnEYyDPgrKZGgz69rwuoFUomOEl9XlUhSi0Uw7XSCJEZSl6IHTVAFvVEUB+5eXWP7zl3B9D4NBgPLXv0f42Wco0imcPEVe2U7pwY9ugJrAy7/nNeCl3F7ssuS+qXusn1U9wmVfRehWxKk0skqHW4Gv4K+3AmAFvQpVlXsDK8Ep4KWkhFFevo8EXjIyOdEWQ4o1hGrXBwW+PDpd+OL6W67PkwMQBbzK15c6X+0KIbAuGuIKeqXSm96fikTrQjLNhk7/W0s2bnpHy6p9eXOgred4dIRVJz5wvMbjpHRIyUZCNqj9AfqHhyJZiLe3ER/toTjaRfTJY5iuB8PzUFjUr9PGoZBZAlq28RnTn02dz0MjTG0d2nvgfQ+8t0Fl2/Nz3+ezbXtvC3Cb23kPvH+8wNscSDV5bRPwMsL7IA1vvdJaHWY3TRltekmaf1uPLNo1es0TbkbKbgbq699sOi5CxabO8qYX/bYXuhmF2/QINiO80inWgLc+4iIHcEZ0cvkapy+fIZxPsFzOBRA8P8CSrgGVxlkXmdCWZIwE82NxWrsCXte14DCKRSkELGz1RhhsHyL0coxPZ5h++QT5Tw4w+tOfwKCW1nbBJPzO1SXSX/wak+kU5p/9BL3OCPn5FAXtuSZT5Fkm07gEXvQDyWeyMgPxdAEry0RekF9dwpou4W0NkewMEMc5nEWKchQAYYrOMsesTJF1DHSfX8A+v0S63YERFchcD/j4EN75BDg/w2I5h51YMD54JBPzoZHDHw+kPLALU4AX4q8bIDUNdM8jLAMDxjCA92KCdLZAudcDqKmMCkl683pdAV4jpiyiQEzdJSG4N1gBLyUNSRJVkgZVBrt7cYnoV0/g5AVG4x6Kb55iQauyxQXVmjBM75p+dAW84v1ayHQ5I7wCvBy05ArANPASX/mMbJp5EI17XiWDiT62Al7KG0TmQCR1KhjWTgyV4EeA1xQJSEnYtQopdcvjEEil/pbVx8ROTUd3FYyqc6ikGWIYt/5cG7RJDFhLGtYRXilxTNglmFcaT1XWWH8UfMp10L6F1Vf17csgYoPGtxnhrbdXTfgUF5iqOI5yhqGFny0DJpNJsaaBxLaleMTwk09Q7uzhir7PHx7A+egYk0FP7o/NQQHlQ9Rgi51bNZjny1D7NNuP+wJFW0ff/P498L4H3s0opP7aBqj3fT7btnfbsTzku/fAu/nqtd2PH0KEd9OZ1QOSMqNmVbkqZSkSz7cCvE2g01Grmw7oLn+/5sywYYXrALjuPOqRsuZqN72kb0B3JYlYQajoDjdPf+p9NLehnR42nauOFDc7vHVE67pxf3PkIt2vUWI+ucTrl99iPrnAYj6RqJMfBCJpIGwScglL/J8RXn4IwNSwCFAzDicJOSZ8y4aZZfBKE6NOH+PtY4TdEoOzBRZffIPoeITdv/hTSY5LbUcsxKxwgvLT32L64jXsn/8Y3fEOorMrgHrd6UwgLc0L+FtjWKMeqx3DyA3kywhguV7fETA2JnPYwy7SvTEtgWFOI2AYwEgLePMEc2RIAmB8MoXx6gzZlg8zASLbRfbRAfqzEDg9RRQtgHkO48MjSTBalBn8UV+AN4AlzhQMKFqUKXiORHhndgFjFKBzukB8MUW53RHdbhoWKAi8/S7yNBHXBoMWb/w98IHxFsokO6XjwAAAIABJREFUhpfnCC8uEccRgn4feSVD8M/PEH/+HPbFAls7Q6QXp5j/4y/gXrxGbmYwLb8qbPCm9EUiuJLMpKy5BJYEYJWkgd/rpM3NwKvWUc+v0u7W9bzKOZcyAlUQwjDXCVKlVFQzRP3AqmkaeLljtRkFvOr/te3LWtJQ+e3qUPAtvZWO7opumMcqZYcJvAwjV/ZnAtFr6NUFC1qz+DckRa0beY68bpY0SDJnlSAoSbKiSTZEq0tJDL2d+fz0Hz2CdbCPdDACDg5h/+gDxPs7WAQ2YFOtTmkII7u5VOnLrBKFI9l5sBMdvd4MvvcFivfAez8seq/hvf163RWI7nrV27Z31+3cd7n3wPvHCbybGLMtwquBV2ZGv6NPg/Hq7LysA+9NU/53gc96I9+Ws1GfCq5HR/U27hJNvglWpV+v2UJxOX1eN418NgFvfT09ar4p2rspwstt1h0a6iNvcgAju4zwzghTs0uZShbgXUYyqUzNis4qV4lByvqIZV9d2xHgTWi1ZQAerTrSFF5hYBj0sbf3ARYDA8PLJZZ/+AazkYfjv/5LkTMkrgsW2sryGaxffY7ZH57B/emPEBweYPH6ApZro5jP6L2P8P9j70275DaubNGNGcg5K2suFqnJkt1tXd+2e7pDr/X6l98P73a7+1m2bGuyJIrizBpyzsQ8vXUOEFlRYFaiyCJtyV25FhfJTCAQCEQgduzYZ58ggtXvwiItLYMmYpJjZIslVMpatnCByRx500Z+MAADrokHdBzoKaAtQizVFKGVYXfss6tD1LdhZAo81URwdxdbJIE4PUUULZFNAijvHMGwG1im5LTQYvDXUHSEtBAg9qJhIW84aI19TJQYWtdBe+iztjjt27CaTSRehsTSYJA1GbVRmLDdGCXtUGwLys42M+JmksAbjRGGPpx2B7llFUz78Bzhg1Ooj86xs99HEM2x/PdP4JydIjaI9y6SGMiM5apvlOkeVgzvGkmDbMu3rp+xxVWpPC0C1YpgsDLEjYMVC2cEwQQL+z+V0zoTwFZ1BblOkoZC500gmDOwcfBVEZxWXLvw1i3Y3RLI8fVf/vBij9MHF4wyPW/me9ldQiTMKL14V5KGcpVepjDmsV+XiesagFe0W3XhyYsMwsRsUE56ZI2126lpQCltx+y9fWhH+4j3dxD0KG3wIazjI4RNG/M0QQtWqYguknfESBERW08pl6l/sGlv8XkbYKCuzFuG95bh3QQe6/rPqy7I6sp7VSB73eNvAe9fL+CtvjvrAC9reFuFhveNA97rvsxfYldXTOrVTmkyqBZAcR3LfB2QvW7SE0CTorSFy4H4Tgauct2r/5ap9HVsdPW+q4CXt4wrQWvyvZL3Z+DNMTp5gsnwBIvpmP2gbMeG53mAqq0Ar9DtikmO2F2yQiLj04iyRiFlSQOiCEaao2u3cbB3D25PQ2fmw//mIcaOgnv/+EtkhsWA1yaGVXVhfPktln94AOuD92C/c4z52ZATXFC6XtJ8uksPZq8LZ6ePiAAWAZw4QzybMcOrez7y0YyD2pSjHSiqgXy0BNo2DDL2n/sMeH0zxdEsRvzoGaKeyVrjhWLCOxxgO1KQn50giVwkIxf6O0dQ7CaWacgWYlmcoKWZLGmggDTVMZF1mmiNAoyyAHqvgd44hHs2Rtyz0Oi0kXoZYlOD1naQJREnnqD0whwAZ1vIBwOWNNiUKng0QhD4cFrtAvCqCqzxCPGjc2RfPsHe/gCBGWLx//4H2s9OGLwjL9LUioWb0OMW7GKGpPR+pWe+TsPLPq5SsFu1jxXuCQL0XiSQECA45gUd+eNSOQUbXIyFQqpALhWUopoBL6WFo+uRty2hZFq0pKU0osRtDFxLhwFOyCBt2cs7F3wNgoBlRrVCpFFYCcqAtwDOIpiN/dNW9VunEX5pQr0h4OVMdySbUHSkUJHSDkm7CbPXgdnrw7x7D8t+G9HxPtQ7d6B2e0h0jQGtohvQUxaf8NgixwoWk+RayaxTKpfLGuc3DQjqyrsFvLeA9xbwXt0CrwrorwvAfyjH1b0friL26s677v3dtBz5+TCJIu3AizlVSBrE78Klge0+b8LwrgJn1gRZXYfBWA96rzYmF+BTTPjVALl1IPaq764CvOTDSQ0jgKuwKJMBr3zuJWaZLKXKLdPqquO6DO/KHq0SOHdxrwrCYInR6VNMzl9gPhkSfQvTsuD6Hpvhk+ccSRhIt0uSBhHZzrZT9NA5GURhX0VBXQXgBbpWE/s7d7Hc0tCeBwi+eYiRluLdf/57ZJaNwDLRDADX9GF+dR/L33wD+4P34Lx/D6PTM/YozQKPkz0s5i6MTgfNvS1EFO1PbrtpjnA8hUqSgSBENpoiMlSox3tQNRPZcAG0bJi0pz7zsNQz+FqCu8sU4fdPEHdNtCwbM+hY7g+wG6vIT0+QJwHi4QzqO0eA3cQiCWC2m5xpraWRTMFHRMDNNpH3WmiPAgxTH1rPwdYkxvJ0hIjK7nWRuRkiU4XatpEmMbQV4A2KQKStLagJSSUAbzxmwEu2ZBSxT8/YmU8QPx4i/fQB9g63EbRSzP7Pr9F7+gIB+Q9nZaax0kJFAN6CAQXiLL3Q8CaUGa+i4S0Br3jBvMwUiwVTIRMQwWtF/8sRpZQQIqd1EbO8F+UUgWRqSv2DcLkAvCknStDomeRglwvu/+WpBdsrbMeK8+VFrwx6qa4JpWlmWUQhZyikGVQ0lUstIEsa6gHvS++ZNwB4yc2CxhEFneWNBsydARq7OzD7fSz7A+C9O0jeP4bf7yEkC7OcnKSLNqDUwKXxX5FtLlegZTq0jJaWChKydZM+N50AqhNNXXm3gPcW8N4C3lvAe1UL/JgAr3wPMhl6pYb3JoCXgtZkPdQmVlKenC9FeF/x4hcOA6L8avapdWBaPCgRdFZ98Yv6yY3BTBvZiHHKOYqCv2DPXnrwpZ5XTqxRrCCIHRPG/SQRvAA0VfaNWbvSPUFmbYUek+6LTOmJgRMASADg4ngSolKiiDmGLwrAG/oLRFHIAFfcOwFeunaRWjhnTS/bdOSASYFHpoHcoGQJ5POaQKOtf9VAy7TRbnahk/WWqiJ++gLxdIz+P/8c6f4uTE9DritQlwvE56eY/PZLbNtt2L/4AM8iH02XFKJAQoxqFCE3VbQO99jBQCe/0iRHTMFqhgZYCtIXQzh+Cu39I3i2CfV0wel/1XYT7nSONjR4wRKOpSN+9BS9GAh3eggXAfTtHvKug+B8jObYRzgcwtrrI9rfxtL30Gi3eBEQkccuVHhLFw1iYinAiNwJJi4s0mjqQHg2ghmncA534AUxEiWHSTYmho7I85GGPrtLkCQk63WQQEMWZcxSZ/MJYzR10IevaGiOZzBfnMP/5HO0iRXc6WL5H58Cf/oGsR1BV4pn8xIzW6yiSheGC6cCoSEXQyXOswIQg/oSZYErWFruwSu2VujOhWNDyfgqOVLS7XLaYDbrKH14uecVwJVSC3OnIzlEqcsV8gV2HCj8dIvUwGWfFNIfYoJBaayLcbFKLlEGoFH/5D68ykl8kQBCjAdymSicWoqsaQIUrzyuWRFBut/ib+FUIRwsWH7Bv5c6YymTHWdGy03+nRNokJSirHshBVE5OQuNjZgyqtGOxtYOGsfvAPu78HtdTN//AI2dLehbHYS6ysGM9CxMcrOgxDArIzNJusAuGIUfMaX0vgng2HjyNX6sA8R1v9dd4qoJ86rv68r7c/9+0/u/aX3rSJy6+tUxlHXn1/1+0/Lr2mcTMVS8IjePn7ry/+K/b0y8wjnaN1fxpueXpVefs2BD6wBvlWF90+35qv2v2h/o/Kq1I+EfkjRQeuGr9QOb70QhwCsmKRnsrgN5bwLwXkx8RYdYB2h52pbSra5bAVQBr2xSLDx015UvOoQMeKvl0/9F0No6UFN9GC+BXtYQJ6sta7ktCyZQYyeBxHcxPHmK0ckzeO6ULccSBspq4bdb+vDSv+k7+j/9TZpWM1Oh8GROwWsZCXKhZxkrDx3dRL/dh2U3EVPg1MkpktNztP7pp8iPj2AtVaRm4bWbTIcYf/olBrkF++9+ghdI0JjG0HQV8cJjOUCiA639PYTkYasaUBMgmU45UxcaGtLn52gtU6gfHGHpmNDPliwLQK8Jb7ZAJ1Ph+UuYDR3x42fYcjN4B30kM58BRz5owRtN0R567OtrbXcQH+0y0016XNrKIF2zoWqchtlptqF0O/DNHPrIZT1lYisIT4ec+tc+2oEXJgXgbTShmSYCz0Ma+DAVYv5VZN02EsVEEqUFSz0dsauBtjOAp+hoTGawT4bwPvkcTrMBZ7fH4Df74itEdgxDKTS84rNuDIkFkOhzFwcTA1wCXpY8XABe0p3K46yYHKSsXQxyc2QafSe/WItF3oXu98LndjUO2JmhkDKoJUMtfhPjsJBpEGQsZAqshy8XdxcLV9LgXoD5dWNEWMrwWC7BqrzbwrJkqm+Zj5hj6YQEiBwsStcI7u+l84Woq6rpFLnIi8o8i1h6UATw0YqlYHVpF8DNYmStBjoHR2gf3UW2swt/q49oq4fo3rvsx6zYBmIl5+dBrUdLEHJlIDeQm3zqXvg3KXvde61a3k2vfwt4b/aE1gXVvQrIqAOEdc+37vebll/XOv+1AW9hJ7nxU5OpsPb8DYBXfueuA8TFnPKXjUFY1/+qdaoCXtrlbrfavPN9Y8B7Gcy+zFzJDVdMTJKHp/Rk5ePkpA90jtA8ipeBOLY6OLj8Kx6oaBQqS2zx0+QqAK942DIIrdZd7hBypxTnXKct5IdRBbw8ITHTdtkLmO67kFnQhK0jjwMMT5/j9OlDLGYj+IHP59B9UZIJGSDQv+mB03XTOIFRRCwVBvgKbbmCGV7CQRTAtt/fg91sIzJ0KKfnSJ+doPGrD5C/ew+WryLRVVjLJeLZCNNP/4RurML8xfsY6oAzjqASO+b6yKKQssiidbDHWchIskAMbzqdcfB93lCRvxihsYzZYozSsVpDr2Dvei148wWaqYIgWMJwNESPn6O3TBAebCFdBOz+gO0O/PEM7aGLcDSGRh6+lLktDJjddZpNBry6osJ3Pdh2k5MCBEYOferDSnMkloKIGF43hH24DT8pdbSUrc40OeAtI4aXfHiJuSSdr2YhiTOYlPRjMuLgJHVnC76qozlzGfC6v/0chqmjsTdA+vs/Ifr8CyRWBJ1swaQ+yqC29PCV+30VCIvjkpLhpZ5CgFckpmC7uVImIfp6FfAyCGVnBgnkloxC4dlLnwsHBrlfc5nUV6SgO7mOAvCS9OFtAl6hwSpfIxxkthp3ZNu3skkrILycuYxlCmRpxwuFmO3meCFJOblVypymIW7oSFtNGId7aBzfhbKzj6g/QLS7C3VnGwo//4LJpYUR9VfOUZeSXCXl3ZObfOoAx03K5vdLTWKBut/rrn8LeOtaaPPvVxE58jtjUwk3BaR1z/+m5de1zi3gvQW8dX1E4CP5OPm9I/dR+jfhH2J4Hdt5M4D3YoK9OeBd98IkYCq+r4JeGWRyQ0hgYl2DUDkCELIMoJz06Ngq4Fgn2ZAbWwAMWZJQx3ZfBXgFeCDbMVGGzHARmNUoyxSxvHGE0ekzvHjyEPPpEGFEooEC8NJHBrxFGyhIkhhJnDD4o6168hRl/1OyveLJP4el6LjT34PV6yOk5AtnYyQPn8L8+B7Uj96HHuk82dvkejAbY/aHP8FZJjA/fg/zpgXj3IdqaUiXBBJDJFqGNjG8GoEKs0iTO5sjI6DgqMDpBM48QvbOHvyWA3tMLhMZlG6LmVUrTBHFATSSPzx9gfY8QnwwQLaM2N9X2eshHM/QGrqIxxNkTQPa3SP4UQjVMNBsteD5AQOSwA+g6xb0Xh+BjRXgjR0VyekI+sKHtT9AlCuIsgS604BuWYjDsJQ0UAgTCsBrWJx5zCDAOx0yK69vD+CrBhzXh3M6hP/bz9nAoLG3Be2LBwj/+BliM4ROkgEpy5pgcWWteLU/rfoxsbrIoNPCh8KiSp9eKoOA4PUBb9krhHRBYnzZnYC8eBk8E0CSGEsmMI1LkgxRt0IeRB7BJGl4ewyvDHh5MSxlnqP2pji7deOex62icEY8GgMG+wtz+hVklIGO2pSe63YLjeM70I4PEfS3EPW3oRwcI9vbQdy0QR4nZKBGzC5ZyOm0GGXAmxXvEqN4Nm/rUwdI6q5bd37d73Xl/9gBb9393bR96sqv+73u+jcFpG+7/OveX/U+rgLCdeX94H6/KUN70/PLBrmKwb1qB3td+9f1lddp+1cp86q+/tYA77qJRX7hrWc+NzO8YtIWZV+AP5qELwyFr1oJ1wFeKlfobAXDK8p6VcArAxdZbyyD3nXgRm43meXluhH7WW7RivoQkL0AvDqUJGJJw4sn32M5HyOKoyJ9KYmyaRLWDf43AXr6Izx5OSkBZV+zTF71EAOYhBHymLZ3FTiagePWNsydbfiGhvZ4geTrB8CHhzB+8VPoqYmY0vaGEbCYYvH7r6GNXeg/fxdRvw3lZAHVMpC7AcsASCvbPthHZGhQCPDGGdT5AkmeQGlowNkU9ixAcryDoN1AaxYX0gyKgieg6kdI0wiKmSN7forGxEdyuA14CWJbh3E4QDhdMMObTqYITQXW3SOEtJBRFbQ6Xfh+kWEupjpDg0Fg3lGhzXxYWY6EpBUEeGcejJ0eYs1AmEQrwJtGMQNeLaOECjmUdocD+LJMhREGSMbnBeAdbCFQDVhhhMbZGNGnX7KGurk/gPPtE/i/+z0iArycYewirbBgbmn7X0hqqsyqPKZIQisCI+m5soMCadBLzayQ1DDAe0nSQKBPRoRCHiRpeYUGSpIGiToyw1smzrj8sil3YRjwvn2Gl8dHyewWKYBL5pJ2B8pEHVXgVZxDSSMK6Y5JwDTLEWVAZphQGi0Y7Q7s430oewNEe7sIB9vQD+5A3z/A0rYwiyPYeVQkkmB3icKsjcqh58Ak+Q0lDXWTxKtMCOvKqju/7ve6+t0C3roWutnvdc/nFvDerH3f+tk3Baw3Pf+vCPDKGLH6bxmgE3aixBMNp3EzhreYVC+LrG8KeNcxrlR5IWuQwUB11cHXXnl4XlZryPWsAl5Zd1sFI9WGXPdCWQdQBGi9LuAVx70EeJUiEUEBeg2WNKhZjOHJc7x48gCL+ZjT2wpwLDS8QrYREWAjzWL5nEjXSOmFGfAmMcIgRBqHHNhl6waOrT7Mwz24poqtqYf4s2+RvrsD+1cfQ1UsRBrQjhOoixmW9NuLMbS/uQfQ1v3zGVt/wQ2Q+T7iLC4Ar1mwZ3mcQpsvERGIbepQz2ewJj6iowHCbhOdRcoBeOpWh4E4lj6JRpHrKfIX57BHLrLDbSh+isBQYB7vIJm6aJ4vkc1n8JQUzvEd0LZ/lGVob/UQBAWYJ4uvJMlgdnsImxq0WQCTGELawj4bQxsvoA26yCwLfhxBs2yYtsNODVkYQE0jlg+onQ5yu8k2U3oUIBmdI0tjmFtb8DQDepygfT5B8oevsFwu0T7YRvvBCRaffIJQD1hDLT5yvxEMb3UBJPq96B8E5Mlejj4C8HJ/pqxetOgpg7WuArzEaRZl8RFlVYrgMP5eLccasbzEf5InrbQNriiFxlcsTBkMS7Ijkla8TYaXwSVdkwPuir9X7wH6im3TLuon2HKuI7WZYfF4ImBOTG1EzG6nC3t7B+ZgC8rBPtKtHtKjfWgH+9A6W4gtC56qIFRy6Bn5Vyu82yLSgGdk8UcJK1gu9LoqsetNtXWAp66UuvPrfq8r/xbw1rXQ5t+vYjbld8amEm4B783a/62ffVPAetPzf+SAdx3TLOPQdUSHALwU0/PatmQUtLZucL0pwCsmUboZAVCrcgC5c67qUgN46Tix5S+kEteh68XEXmWgxffVulwFeKuLhBXQKL1VSdIgjhH3JDO8imbAUHNMzk/w7Pv7mE7OEcXhyv2BAtjE8Ry4Q9pdSRJCqWst8gslkJQmzHxSgBl9LEXDsdGDdXyIpa1hdxYg+t1XiO/0Yf+Pv4Oi2gi1HH1KTuDO4X12H8GjM6g/O4ZxZx/pkwmUplUAXs9nYEuShphAsGEijVLo8yXCJGTAqw3nDHiDgx7CXhs9N0cY+Ax4OSBruoRmqki1BDgdwjpfIN0fQI1yuEqGxr09JHOPAW8+n2OWBmgdH/M2t58k6A76CChTGmfeyBEEMaxOD2FLhzYPYBCkaxjIzsZQR3OovTbQaMCNAqimBatBySdSZFEAJQlBwEbrdACnxdvgKgPeM2bIja0t+DrplBO0R1Pgs/sYT0boHuyg/2SE6a9/jVALOKOdPG4EwF3XX+iZyICXUSrJQySQSRpsBphlGlsxVq4CvCJjGS11C92u+FPkjqDAPLLmE9pXGYAXmtiLoLZV3TmhRAE0Ce+9TcDLEhxyMWE7M4VlBaI92cChAnjZnUQ4NlB76k4RFEo7IKRtb7eg7e7CPjhgWcpiawD9aBfa3UPk7RbCFIhJ426o0E0D7OZH98m7KTS+UiTl+JKlKG9r4rwpIK07v+73uvu6Bbx1LbT593VbypcXnJsXVLeA92bt/9bPvilgven5fyWAt4qjqphJxnSarqHZIIbXKUiJ1/iwS8PbBLwCqImArerkX30x3wTwboqMlQGpqIPMzMkNzRO+mFzXWE/Jda5ODCtgUQYUVRlpArE0yVJwTcPUMRud4fGDr3F++hxB6POkT5M7baOLRQKdQ+Uye0hAgKLYybGBGCoGgSknZyCGko4hT953jD7Me4eY2xoOSDP726/g77XQ/Je/BzQHoZ6jT1vXyzm8z7+D+/1zqB8dw3nnDuJHI6BlQXVD5K6PIAmY4SXAm5M+koLm5i6COGDAq4/mMMcevP0e4l4bfQ/wPLdgWikt62QJ3dGQKjHU8xG00xmyvQH0BFjkKZrvHCBdeGieLZAvFhjHHtrHx7x17UURejsDBFEBeAnbeX4Eq91F1Dagk7UZPaMmAd4Js80ULKe0mnCJ0TUtmI7DQDknjXQcMAjX2gSK20hVDUYcIhqecaphYngp5THlSO4QeP78Poajc3QP9zB4OsLo3/4NEQFeEBt7YWMnA14xDuX+dRnw8urvzQBeupgigtcubMro5SAAr1jcrcYHOy9c5Cineq6kPKUjAi3Y3hrgJZ0s+wirUEiDTmNNSBuYwc2hUvBYOfboOB4DvCCgX8mSr80ZzxQKyiSwu7PLmdP0vV1mdmeHB7Aok1q/hSW5ROQ5WroBNU8RxyGgOOzyQLsGxPLSIoTs/bh09nm82acOsIj2ft2r1AHaut/rrvtjB7xvu/3r2m8dqXMLeKVdnL9qW7Jbl4a698+VuK8cWLIsVWAzemeSpIEYXtnNqG4syr+vAG91+7DKXq3YlzKCnEAZBcWQ562wOiqCY4SPaJFx6oLhFeb0xe+FX+blj3zNTRNClUXjkqRMHYwBJMAqGuxSI0sJA5hhKiPBV2XXREHT9aqsrnw3pMHl9mFLJgIP2oqxJfaNdmBN1YS7WOK7777E+elD9uJNwgyW5SCMC+9dAUaKQDYqM2WmV1N0GOTDS0m1kpjbWidaLiExY4a+1cLd9j6SvoModGF++xhpDmz9yz8haneg5OTdm8JIEihff4/xZ18g/WAf3Q9/ivTRDGipSL0AapZiPp+is70DvdVEYlkISacaeFCm5K2rsVwgHE7RNJsw9nexMABlvIBOHdMxsZzPYeaAkcQwPB/u6TkalEHNtpAsAuQH/QL8nE0ReEuowwWMdw5htZoYLubobm8hJyaWgFqUIAwonXAbaa8BdRFwPSnbmjGaIXt6Bm27jaTXRuiFUBSDyyEJQeR70MMAlqIgaDkwnDbSVIGaBEgWY8RBAKvVQaqYUNIYTXeJxeNH0L94ht3tAaLMw+L//geUJXn2FlH88gpUPK/qxCb/f8XSl+NkZSTG4K6QKBRjqIRcBAB5HIl+VCR4YLBWGPBynyh0w0W/L+QQlx1CLgPywlZstbrmsbNKlVJ+Tx635bXKsVr48l746jK7XAbZyfdOdShsBct3AR/HrXVhPRZH7BHNgFcvQC9VmvXplD4bKqI85xTKFGBn8JVIykAe0nRsCqvbh9LuQ+3vQD+8g/h4F+5+F/FODzh6h237iKoWrxqhUijqWlyvfIgvvYvWvbDXLXTFiVWA9aov/GoF6s5f95KvvrNfZSJ41WNfp35115DnmJsuCMS1Nj2zuvpsfCY1PqqF8Obqz03b76bn19372y7/VcdLXX1f+fc35IP7ytf9M59QfY5v6rnWlbNuwSnjpboFqThWBr50DoHdDuGX12zHWsB71QtDlidcdXMCPMpsgZh4S2vOS9W+LuClk9ZtGV0Cwq8IeMXkv2Li6mx/pJrLD3IdCKJ6CYabg9Y0FZTpVIOB5ZwA7xcYnj1CFCyQRqTNbcGPCosyUZ4cTEeggGyjNEoBzMC68GnVlJxtlQjwtk0HH7T3kQ868CIX5v0niIMI/f/1D4j6PZCFbhannIhB/fYhJp/+Aem7u+h99DeIny6gNBQkPtl45ZhNp2htbcFst5HYBeDNI59BbcPUEOcpvPMJuqoN63AfYxvQxkvopgWtYWG5WMDMcphRBDOMMD87R9OykLYd5PMQ6X4XOnkOn03g+y6M0zm0ewecZW04n6G9vQWFNc9U5wLwqt0Wsl4TmhshXnrQuw1YkzmSJ6fQBi0k/TZiP4aqGDBI0qArCL0C8JqKiqBhwSSGNyPAGyJZTBCHPkySOagW1CxBw1ti9vQJ7D8+wW5/C54eYfl//x0aefYSC1wBvPLzWvVlTo5wkUxCDrC8WByuS9wgS2KqgJfTq6z6h8wer3MaEfXkhZ3EmsqDTx57xTEFcBbniDIIyAp2VnwnL5b5nhjwXvTdl9qJyqdFGks7FJA8Z8U+U7Aa6Xs1Sgmcs5sJWfDpaZno11SRGxoyXUFz/xCsz6b1AAAgAElEQVTq9i7Q24VyeIhkfwfh0RbynT5ip73xlVj3wr4FvJtnlLr2e5356G0DXvGOf526yX2Yz39DW9JvpC6vW8iG897G873qffNS276F+3mpyL/w8/tz3OK6dn1Tz7WunLcGeG0Hnc4bArzyhF1lqTa9LKoMqwB4bxvwVhv9VQBvEStTABFRjlzfujwwQn8pd1wqRw6ukV/g4rcC+FISCbJT0rGYLVaANwmXyBKi7dsIo0LSIJYyBbNW6HiJjqa4cg700cnXl422eBuegvd1RUFLN/F+5xDKTh9e4jHD682X6P6PXyHf2YZOzFpE2b0yKA8eY/G7PyI/3ELzpz9DfOZBMTPkYcyWT7PZBA0KCOr1EFsmp/cFbQufz9CwNCRKBu9sjBYsWId7mDkq1PESqmnCdGy4yyUM8tGj1MdRAXhtYvQ6TeSLCNlBnx0nlPMpPN+FdjKFemcPTruFkbtAo9+FZlgM5En7GXkR1A6B2iYML2bAq7VtWLMlsmdnQNdB2m8j8RMoxA42HGSaiijwoQcBCKq6tg6r2SPnXehpVABe34NhN5CqFjTSFrseFs+fwPrjY2xTkJwRw/23/wTGQ/KO2/jOWrfIoxNk2zLRJ+SxddEfRfYxEbxFzhwXjD9ncyOJy8p6TGRTK+hUtqpblwmuEqi2Aq2rLGulf3SmFFn9ShkBH1cmPeG03WXAnQyiV+NpDeCV3y3MrFJ2uRI3EOBdjWVCylmOVNOQku+zrsHI1ULTS+1nW0DTZjcN8/AA2e4+su09aAeHyHYGSAYdpJ0m+ytv+tS9sG8B7y3grbbApT7xFwZMdf33poDqbZf/w2Z4ryFJuGkD/5nOrz7HN/Vc68q5KeAV85LseERlUtKJbqf7+gzvyXDEGt51k+NVK68qo8MTdkUSwFmPiKGpIEcZXFaf+aswvOsa9BLArGF4CbCK+3sJ8F4j9SFN+AXYuJhYCcwKwCtruOR2LECOAstSoWQaM7wPHnyF4fkjRP4c5JrVanWL7GkSg0hAl5wbOKKfvUdVxFnKW8JmaZJPLg3E8Fq6jq5h4YPOHaQ7XYRZAPP+M0yHQ3T/8b9DPzpgwKLGOScwyJ88RfDJZ0CvBednP0W4TKHkIVTy2y0lDZSxrDkYIDR0zkqrJhHSs2kBePUc7skYzVSHvb+HeVuHOnWh6gZM24LnujDI+zUOoccxFmfnnCxC6beBZYx0v8fHYTiD5y2hkGPE4S4a3Q7Gngu724JOFmIk5ciUIglFu4Wk24BJHr9LD2gaaC4DpM/PkLVMoNtGHFLaWYOlFbQNHlHiiYAsxTJ4hgqr3Uem6tDymCUNietBNx1kigXqvg13Cff0Oaw/PEG/1UJspwh+/QnS4Qnfm9wHN/VreVEl2Fg69yrAW7CdF7Z/FymvC60u/06gkPTRtAAiLbfExtLxKjGnGwCv3Pfluq/YYmJ4VwFdRV+k64prioDRdYCXg8Ck+lf7P/+fdLwEYGmnQZZCUbuQFEjTkagkvSBHYTL5UEDbIuSuoW/1YLxzD9nuAN7ODvK9PTj7x8g6bfi040BJWmQrt9eYXG4B7y3gvQngpXTXmz7r5q9X6aZ1gONVylp37Nsu/xbw3vQJXe/8vzbAa1kWut3u67s0rAO8VSC4jgUVyFveQhXsVTGZSxpB6dm8acBbLU/eSpYnfAEwRFUEQ7Wu2zCbWiOqF7ZRMrAVgJfKrEou5I5HWNug1L65wZnDHj2ioLWH8EhHGmYMeDXatiUDfNJRlhZTFMhGgIO+o8QAEW8LEw7ghKhIyYeXEk9oGgZOA++1jxBuUQrdBPaDEwxfPEP3Hz5G4527DEjMWEGopUhOniP7zWfQDRPGzz6Cn2lA6LJukrJZLeZTKKaF7t4uAmbeVNbjxqdj2I6OzFTgno7QCFVYe7twOybUucdpXgnIhh5JIwCNbNOSGMvhEE6QQqG0wssI8V6XmWBlOINLgPf5CNr+Dhq9LuZRwLIIAtzkRWyoOtylB4MAaMeBkwDR0kXi6Oh4IdIX54gsFWqvgzQigGhAdWxkhlrYtgUBZ6Qjeyq7s4VMM6CBAO8EkevCNBxkxAEbCgNe//wUxu8foUOguaki/M9PEJ88L5KHSIBytdCRJQNSH7okSRGBYSVI5QVjxS9X1riTZKXovxcgmdIkkNcxyVvow2wsSxYy7ruatpnhlQH3Sws+rl/J8JYyCHnFzf1yA8O7DvBeAtikxyXAzuGXtOi62GWhfkxYwdBtRAolh8gKQE8Z/tptmHt7MHZ3kN69A+zvwdvdQtrfgt4bIDMsBMiQqORUUpPpqGa+uAW8t4D3FvBeD1S9zlG3gPd1Wu3Vz/mxAl6hEpAZXvq3ALyvHbRGgFcAtHWdUAa7ornF9rpgm9YxRCL1cLXBN61sX5XhXVf2GwG8EmC9qottkjTIgFecXwW8mpZBVyjlbYRnz+7j7PQhFtNzhF6CVqsDVVcZ4BF4IK9d+lC6YfqOyrJ0iwEvedUWQJsNXRlIUPapHaeBu80D+L0OMhNoPz7F6eNHaP3qb9F5/11Q+oVGpMIzEoTDU2j/+Rn0GND+5iN4lLpvMYNNaVqTCIv5jN0M+gcH8DWVU7daSQL/xTmchgE4OpYnI1h+DmdvF37XRr5woSoad9CQLNZoD4AY3iyFOxzBWYbQtrrI3Ajhbgdmw4Y6XsBzSZYwhL47QKvfwyKJkFk6nFYbURzDMk0sZy6MZhNx20Yz15jhDS2gGybITkbwdApo6iGLM+QMeC2kBHiTGFoYsMeurygwO31OVqApCdL5BPFyCVN3kFLaXVOFvVwgngwZ8DbIqqyjIf7kU/jPnrAHbCEpuGBd6bkQ2KTvhX9yFcjKuylyn3h516RkeCWrMEolLIA1AV6SFvDCqmSLL8ojZvTCx1YGmzJIp++rml8BvgXglfsyuzaU0hpxrasY3rxMkVy9L36flCl8GfAqYA3vqu6UgIOs9TQLgZoh0XIolg2t0Ya+vQfj6A7U3V14+9twjo+Q7vYREPuvmhyUSUy+ZhnIklIS9OpzBJ9xC3hvAe9NAC9ry97i520zsG+7/FvA+xY7h1T0jx3wyvMnzXWmaTLDq5dB16/aikoBeEtmSLJZusTIVDxx101iq4myjDYv46hemjguAOnruzRcdZOypIHN7CUGrsrwkn+tqLNcnpjACUxs+shRgvLkL9qNt5orHe9i8UBMHaUHNhGHCZ4/f8CShsXkDKGfoNnssKQhDCOWPzQaDQZQBHhJ1kDY0TRMJFnGoJe+4EA4Ysoy2v7N0Dd03HEO4PXa0Fo2+s9HePbgOzgff4Deh+8hVjS0IhULK0EwOYf5689gLxLgbz+C220jH4/RNExkcYjFfM4R89t37jAzqug6zCSBS1nTGiaUlsmA13RTNHd3EfYbSOcub8vblo0oDCg2CSC2lgLcxmPYU18CvG2YDQf61IUXuMifDKH2e2ht97BMEyQUoNTtIQhDNGwH8+kCZqOBsGOjDQOB6yEwMvQo3dbZGEtEsLs95Altl+tQbQupSRKUhBleNYwREuDtbSGlbHZKgmQ+QeK6sEvAG5sKnOUC6XQC49OHsCjVbs9A9rvfw338PXsgix0Neq68xS8Sq5SAVw4mq+6SyKBKgEjRRwunhYv+SS4NkFwaeLwSuhO6W9HPVwFyrBm4lqRBdNGXFo8UzFcC3JWMpmSkq5ZL1fcBn1cBvDK4ZmeHOGUpA3eMUjrB45c0vATgdQMxuTG0LOjdPozBLrB3iPzgDvKdHYSHfVg720hbDU4jXegjMmbmNdvggMxNn00L71vAWz+NvA1AJL+/34ZLw7r3ff2dXhxx6Z5vNbyv0nQvHXsLeG/UfNc++a8B8Ip7YMtVw2DAa5DN1Wt8GPAyM1WyRfJLR0zSV7G8676nOrAdVznfXMnwlokZ5Dq/CsO7CfRyORsAL8+zNwS8dbZkAhRUGT5+kbMXVcQuDUmU4uTF9xgOH2E5GyHyieHtIkoiUPIJ4T1HTCmxuwR6qUxd0dkzNCSWl+y+dB2OZUIjzBBHaOU57jQO4fU6sLpNbJ9N8eibr2H97B56H36AmDpOpGFup/Bn57D//XM44xDpzz/EctADzodoWzbSKMRyMYOfpNi9excu6XcNAyZJE56dotm0oHYsLF4MYS5StCiVa7+JZLGk/LewLQtxEEIjT6g4YB9UlwDvaAlt0EO2DBHsttk6zJz78EMP+eNz5J0WWttb8LKEs8K1epR8IkTTaWA2mcN0Ggg6NjqqgdD14OsZ+nHOgHeeh3A6PXKuAhQDsE2kJklECPD6UKMElLeN0hMnJeBNF1Ok7hK23mBJQ0jE9XLBmd/0333Pzg5632LAu3z0PSzDYHmJcCwQkgLhfVvY9r3s0ysm3dWETv20MvZ4XKla0U0YzAomuUw/TOewdJfFr1yHlX2LpnFb5yiy8l3FMF/FYIrvieFdBamVunE5iE0u95UBL9WZ2HgaChRwSXWmBCpUX5Zo5MgdB6ljwNjqwNnbh7F/jHTvDoK9AySDLeDOAIllwqXsgynQ4IxpQJzHyLQcJocmXv25BbyvMVtUFvA3K+Hls/96AC8LdTY2z00XDDc9v+7Zve3ybwFv3RN4M7//tQBeug/CP4LhfW3AS4knLoHOYkZeecCua/YqWyo3asGQFqBXZj4LiaIIYruYiK96rKVE8NLPYmKlssjXVoAH+SDB0K5enuJ+yr/prxUjt6FPVYPOqodWwYQMoDcFrK3KYY8tII9JIzvB6fPHOD97hiyN4BBAyxROPkErGk5WUQYM0Xc6gy1ybCDXgsJT1aRodoOyRtGWeow8XOK4dQe91h7CDjG1LsLffonBwR7Uf/5b5IoJnbJt6SryxRjBb/4I/WQC56MP4B5uIz+dwGaHhTlsXcN8Msfg4BBRw2bmzQpDxMMZMjVnS7B4vIAyXcDe7iPeakJ1U/hBiFanjTAMYKgq4sCHRrdNQWwnZB/Wgx8kbEnWONzBxF9wAgv9wQngaDDeP8aC9KJRjvZWHzPSItsW4ukCqqLD71pwmi2kU5eTSZi2jnQ4Qj6aQznoQYeBiJhEy4LVaSGlbHQkWyCTCeqNTZsTVNC58AIGvEhitMmRIddBrhnG+Qjx59/DClJsb7cx/P1vkD9+ArWiua0CS8GKrgBkebzQeVfdGgTLS/2DwR+xqTwUS0syYi8VsqMjlEhBa4VP77oFatHH0lJeUY41ERjG3riFBe3ll+FFgKmoiwhauxh3Jatcpi4WY0m+90IioSLNi0W0QmwtIdFy54e2oljukVEAXIyUaHhN4T5AVmQkaCCSV7EcGHs7MO/dA/b34fe34O/0geM96Ac7SCjTHS2uy/eKCELld0zxqll9rgL3b2ZK2Xyd171GLeBYyzBe3PTmEARq4Jqgqg22jIX7880+tfd3s+L/ImfL91S3oKqr4Ntun5uWf9Pz3zrgrWPgax5A3fOrC0qse76bbe3Wj89Vm/Mm2KYRSO/c2hpsPKDu+db9frOrF/Oa2GGklw3FLQmGt9VssbTxdT7sw7vuRHkSk39f1xGuA3irk3NdZYt0qZc/MsgkYy4x4a6rn1zP6r/fBOAV9yMejOzOcB3AmysZB+dQmtvFbIrTF08wGj5HnkawLJ0TIhCbSysaAeIJRInvIkrZS9moOCMVZVyj4DUVukHb4aSXdXHUOsJO8xBB10CUesgI8PYHyP/3zwHyms11WjlwIgXvkz9CezFC4yfvwzveRX4y4YAzArxN08RsPMPW3j6SdgORrsL0fc6gRh68BHjTmQuMZ7C3ukgGLSheDj8I0Oq2S0mDioSkDVRf34fx/AXUrR78KOXticadXQyDJZyRy4A3NxXoPzmGS1m1/AztQR8zLYVhmkhnc5CG1e/ZsJst5FOP/Xm1BgHeMSewyA+7MFULQZQgNy3Y3TaSKEY6X8Ci5iGw1LCgERCOU+R+iHSxQJ6E6PZ7CDMTcbyAOZwg/eIRdDfC7qCNsz/+Fnj8mGUj1QlOLATpew4uLF071vUV4We7Gtic/azYFqFMfOxcUHZsYqZBzGcJeAlQKqSKriZbkaRHOSUWkRheMUaYPS53P9a9tNaxwnL9+RzCr+s8iFduESrbvRFzzX4Tkra5ANEaoiQtbNZICUKrW0PnZB45Le4MC42DA5hHh4h2d+B2u8DuHox7R4i2WlhqOSzF2vgKkcf8fx3Ae9EkdRN2ncaUPZI3fG44n67VSNfNCT/0328B7/Wf0C3grRlBazTgl/oX68Gu/twUkNcB2rrfr98T1h9J/UPskvKcyK5YhaSBsq3Z5ub3/1XXvxLwyidUWSoxAcqTaPUCTEit0f5Wz726YS4DCnnSLc65ALxy/aogQJRfHWB1GrHaCWNNZL0AEnWAt4xNh05MWJxgOh7i/OQpptMzslqAritIUjDDS4BXfFjSEBMIthATK0nIgwz5qbHJG1VTYJgqDF2Bnoc4bB4y4A17JqLEhfLp12g321D/5b9BMWzkGTGJClR3Bv93nwNPz9D84F2E9w6QvhjDtE24ywUahoHFdMHZ1sjuKzIUzpiWTV2EVN9uA1j6yIYzWL020p02VB/wfR8Nsg9LY6gUlR9FbEelEEv99DnUfgcRa1FVNO/sckpha7iE+fCcnSUI8AaUUtZN0Rr0MdfpHlXkcxcaNHgEeFsVwDsaQzmfId/rwCLAGydIDZMBLzG56XwJK8tZk5w3CfC2C6cDP0K6mCMJfXR6xPAaSFIX9mQG/OkZlJmH7V4Twy9+Dzx8eAnwCkZUAF7RV2WbuiqQFFKEKuClPsSDmxneoqfwNj87NQgvXpUTamwCvAySpc9VY7H64pIXuqI/y3XnhR1nL7vYwXnpd6YXigA3Lr98WQl3ByojShOolHFQo3tVkBuktW5Cbzaht7swP/wJoq02wr1dZHu70AbbUDptBKbGTgw2LdY2fG4Bb42TeE1Q1S3gffUp+xbwXr/NbgHvLeCte3+vA7y0O9giwGvZ1+9s8jx4FcN7FZiVJ9lNKP9NAF6qw7qXSDHBFkxV1RZtHau1rmXqVih1gFcGBnI9r2LVLh1TmDHBUDUGvOPhKc5ePMV8PmTAS5ZSUZwzYCwys11oHFeSBg6qK/x4qS1og5dYcVUjVi2Do6bYdfax2z5C0CdHBxfmH+5zsJX2L7+A6rQoPB4xMmj+AtEfvkL28AWcd+8ie/8Y0fMhs6mBT4FcGtypi2a/z6wsAV7d84GFDz8KoXcc6H6M9GwMo9NEttuFEirwAh9Os8GZ4CiNMckFSMJBLgnas+dQCIRmxIbmaB7vYpKFMEYLOI9HiCIf2gfHSBxyfIjR2uphQWa+xFC6PvuyBn0bFjG8M5+Zcq1pID0fs58vBk1YhsOSBtLpEhDPkpS1xXaWIyQf2CYFRLWRk/wmiBHPZ0gCF61OByFINuLBmS+hf3eCeLjAVtvB8psvkdy/D6VM7bt2kVPqckWa3+qCjCF+yQKL1Sv9LRZKLGkgmzHaumKXhpRBL7G29F1R3mVJw+XxSh69hZuH/EceB7LdS3V8yEx1daHJ5XFiiYsFqfDgFn28SItcAF4CuwzgywxtJLRdSSVKpWNKqYVpm6o/gLO9C63Xx/T4gFMEK/fuwNw/QEJ9MU44gYhmGtAohfYt4L2yBereX7cM72vNlxtPugW812/TW8B7C3jr3t9yHIzM8P5FAG9dZQUgrYJBMYFuHhpFoE6VlZLPFeWLCV2emK8Det8E4K1e+6p7e/k+CsCrqzrSOMZkdM4a3unkDGkSQNdoB1vDcrlgcEAsL2UYoYdOIJg7AhR2bCDrLbL/Mg0NGkW1g0BRAkdJMTB3sNulbeAGomSJ5uffc7CQ+f/8d+idPnk7IMhTGJGH7PNvEH7zCPbxHSgfvYP4+Qi6qSMMfViKCm/uwmp3oG9vISLZBAV/LUO4vgez68CKcsQvhlCaFpT9LSiJCs/zYDlUbwUJs7spsiiGkWbQnz5D1m5QqjjEYYzG8R4WagLlfI7Wixn85Rza+3eQt1pIpj5agx5ci7Y1UuhBDCXJEfQcWMTwEuBNC8CbjCYsach6Dpp2E2GSIdZ0mJSKmIK/Fh5McrcgbW/TZIaXM9eFCQPeyF+i1W4jyEmHGqC59GA+HsF7PkKvYSF++ADRV18jT8NLKYOrCyAZUIrdBNEvCfzxABYShlKwfgF4dWSqxouYok+RVpsC0+jZCmb1asDLvesagPcCoL68PcZ1FEkuSgAvT1Kc5U+SR4h7K/p6AchlwEt3klIkq6qAHFIoNTb1YWJ30WxC2xrA2t+HvXeAvNfDyW4fzXeOkR/uwFc11uyS9IVKjpMYulFo+K/63DK8twzv9eHXmznyFvBevx3/qwNeCgre9FknSfgxSRrqFtzXwV/rAG/B8Lbg2G+J4V0HWK8zydQB3k03XEyehZ5RBpXiukVjXi1p2MSyXi7j+gO0eqTYil637Su+E+esA7xkO8YBSGnGQWsnTx/h7OwpYgKYJqV0NTCbzUrAa6HRcPjfBHhJA6loGlzXQ+gFpRsCgWID5NZBCkobCXraALv9O4gHDUTRAt2vnsCfLmH96y9hDrYZ8Pp5CisNoHz1HZaf34dxdADzp+9zUgnSkqZJBC3PECwCqLYNc3cbkalBp6xlboyFu4TRddBMVUTPzpA7JtSjAdREYzBsmAZ0s3BSoJCkJIzgECP99CkyuifVQOCHcO7uYWFkDHi750u44xGU946gdbsIhkvW8PpOkWzBikjvkcLvS4A3S6G1TKSjCXA2Rdo20Wp0mMmNFJUBLwNB14dJ3xFb2CgBL1m5RSXg9ZZotpvwKehKidF0PTjPZpg/OkXHNqE9e4rgy6+QRu4l9vSSFKBMxyu+E7sQggkVW/vs4kBBahLg5V0LTUNCLgksl6Ug0JQlKwXgZZKb+4C82yKPU9bYCpuUshPKfZCDvUrnBXl8yX2Z68iOD4VHLl1LuE7w+CIpjEjLXQJiub/nvPNAx5GmXC0yqpG1GqfW1pFRHzAMaM0WpwnW9g+Ag31gsIOs10P67h2g20LQsBHRgiRXYZGcBRliAvO0KrwFvNcC/GsPupU0vP7L/4ozbwHv9Zv0FvDeAt6697cMeGls0fzDgLfVYnvS1/m8dtCazFqtA5E3AbxEudHkfhXgLa539ZaAmJyrgFOUdx0GuK4xBeAVVLu4psx6XQ14+Q45cp3Mp8LAZcD75MkDxIHLwJUA73K5ZJBLD5nE2lS2cG7QDAO+FyDwArYftQydg900nQLYMjTUFB2lj73+HSQ7LYThHFvfPMecsqP96y9hUEpWRUeAFA5iqF8/wOzTP0HZ3YHz84+QnU2ZjctIf5umCNwAGVmf7e8hJsAbhzD8BLP5DGangTZ0hE9P2f5LP9qGkhtYei6DXdsy4S1dskhli7ImsZePnyCxLRiGDW/pwTneg2sryM6n2Br5WJ6dIX/3EEavB49Y30EfUdNgdq+R5Ej9mBleu91GNveLrHQtA+l4ApxOmL1tN7uI0gwBJe/otopgK9fn5BdkB5fQAqHTYrcMLUqQLBeIvCUarSaCXEGqRWi6AZonS4y/e4YOJcA4O4P/2ReIw8WlxZjMcFaZT0KoAhyuvHslhlc4fKySWGgaa5tJxVtEqqbsw0tBYGRLQOULGy/qYy/La0pweUXQmtAPV+UOYsKm8tYF3a206RyEJhKeXABiIYXgfp9rhRyD7l3X+G+C9/Rv6ruBbsFoN+EMtqHv7iLZP0C8v4doZwCl20fjzh4WcYRQ1WCZduHuEYdI1RSqoXEmuLoX5rrxv+m7ujFf93sda1F3vvx7bVk1Ueh1DMutpOFVnsb1jr0FvNdrJ/md9dbG4w/cpaHu/XXL8F4ErYl5heYkwkLtdvvNA14x+a7rwjIrdWmbU/LCuQngLcDjZQ1itR6UunjTS11O/LBOGlFnO1Y3dKuAV/ZcXdlplIWsZXhLAGMS25VGePHkIR4+/AaR73Iyhywv2FwBhsQKh4LWHKcBk3150yKbWOnSQINEIfcHpGjpQEfpMcOb7LYRBTPsfHuKyfNTWP/6K+g722SoC5/kD2oK45uHmPzuS+SDLTQ//iny4ZzXFLw1niQIlgESTUXjYH8FeK0ww2Q2hdl20FNNBE9OkOgq9OMdcrmF67pQDR0NsjdbLGGqCqcZbtHW9NMnSE0TptGAO1/CvrsHr6EWgHcSYvniBPk7BzC2+nBPZyxpiFsWB+21SPfrRszwXgK8bQPZeMqWapmjo93qIU5z+KoCo9ssvJkpzXGaISGAaxtQ200o1H4S4CWGN6BW1EI0/QjNExfDb56gY2rojMdw//DZCvCKl7d4/szQCt2qyIQmZTRbLYxqAG+cEjMq9Lpk51EErRElzKKBMiD0aqakSDFMIPkS+yx598qAtwqw5PEhLxDFQjfJ0pcYYHnyUqAV1xeAl72BwfpbSgQS9rfQ6HZhUSDk7g4CSlt9uI9kf589mOMkgt5oQtEMluFoaQZSMURqiiCL4dy6NFwb8K898JbhrXvFv/Lvt4D3+k12y/DeMrx1hIVgeMWOqAC8xPCSH//rfDYzvNJWJU10VAG6KGlHBRC76qLFhCmCZi6OKjo6fb/eVkzePt10QysWrdyeLaLHC10k1VEwYHxcucUsvFH5twKp8CXkwcfXLwOIZEAgJn0+VvKIq7JkMvCRWT/ZFYKOIccFWq1QxHsah5iMXuDxw/tYTobQNQJNFjzfg2VasCyTq0plUJIJ3w/Q7LS5DAoGo+9Z31jS/kqWYmBoMOwGBs1tZjdjAgnfn2P27Dla//QzOO/dw1TRoCYK7CiA+vwFkk+/Yrsu639+DHWRw/OW7AkcLRccJLYkm7GjQ2S2CTVKEaYRVAoyM00kbQv+yTlML0TzaA+habP/Lt1rq9VgJjrNEk4z7OgG9NMhmkmKsKnB90Iogx0onSbMp+dA7MM9OUWj39e474UAACAASURBVEN0NGANr+k4ULtdKG6EuGkgWyzQbrTgtxoIkcGak6OFTjQgoocvoDomsEVBceCANL3dQNyykQQhTDcCZSsgAG92ushVDRnpoT2P79U2dPhqjoZpIp4u0QpTLL59gI4XwJ7OMb1/H9p0yH3n6knuIlPZirmVUvOSrlmsXEX/5OPKLGvkHCFeiTLg5OuV8gAZ9K7kE2RZVpZdjB+OfCs+LEEovmJnCmlBJksbWPpRssMCvBdAnTN5sLtCysb6pV6Xx0Qx1vl36o+qjiAK2VvXajiUYQIBgWTTQKPbgX3vEGG7C3d7D9HREZSjQ6i728gcC5lCdmU0bovyuJ1KKQePTQrQrPHZve7L8LoTby3jWrlgnQsM51Te8KlLXHDd+3vd4+rut/rOfN3rXHVeXfnV9q1ltN9wBau7KpvfBZfnmOqxV1WtSpSIaxZz0OagJ5khrHuW12mal8rYeP2XE2+8iTpcp54/mmNq2q/OJ/tN3Wf1ufy5nlPdddaRLPQdYTeKZ+q02q/VBFcCXgGeBIATW+sEGglobQK8L03QJTC4/FK6GeCluxVMqgAUApBXAa+QHciAVwBrua5yCwrbpSqguQAWFxPWJbBQSWcsyqwCXrFlzGAnjTGbnOHxw28xOz9hWzJNteF6LksZHMdZOVIQy0eA12k1eeGRRkWqYdJJivYgj9hGGsNsNLHf2YVD7ChyNJ6MMH/yDM4v30fj/XcZ8BqpDiP0oZ6fIPntV4jiGNb/+hiap2HpLtB0TITzBQwomHk+2kcHyCgQjTS0WVS4KugGwq6N4GwIcxmgdbiL2Gmy/ILq2Gw6iIIQWV74CNu6AfXFEJ04ht9SEbghsv429H4b1pNzpLEH9/SMk1ZEx9tI5hF0y4Le60FdRghIurCYoW934LZthCpgTQNOvKEoaQF4TR35oM0JEDQ/gk4paNsOa4gN0iMrpO1VYHV6gK4z4E09D/FyAUvTONNaw7AQThdoRhnc+w/Qnrvs2jD57jto47PNgIWeSbmwEsFp8v+L5A+FPGFdPxapgxmyrsmYRhpwMXGu+10+T56cRT8kxwq5b196AZWSBTpPLHRXLgtlYowi70UBRgt1TqGr5/xwtGg09cI5QzPYVzdSgcRQ0djeQpdkMYM+63WTw2MkBwdIt7eRtxuUH44XZ9oNNbrXfRv+5QDvJsBSn6nruvf3usddZ0KSF0yve503AXj/3GBXjK0qcN3E8F63n8ntcQt433Sv+gGVVye5qNmBeVN38kMGvDJRJMYckYSUdKLT7rxWE1wJeAVIJHBLkx1HVpfpeDfJHeSJduOAvSJxhACidZIDATKrLCqneyU9Z8mmCUBB31UBL9VVliLIL6ULUkwwV5eBBwHM6iqkyrjJQKNa3ws9JEllcyxmIzz87mtMz14ww6sbNubzOU/8FJV4cT/gDGuGXaQaJsCbxAmzzuJeVZJLuAs4dhPHg0O097YRq0Dz+RTzR09g/vwumh9+gLmqw8wMGEkIEOD95EtEfgj7n/8GamJjvpyhYRO4dEHx8TPXQ5sYXseCFhHgjaEPCfDqiHoEeEcw5h6ah7tI211mc+MoQoOys4URU4vkSmESEDwZohWEiNoaQi9C0ulD3+rCejZEFLuITs4Y1Cf3dpG5CVTDhN7rM+D1mxqy5RxdswW37SDWFZgTHxpnmsuQPDqhFQCwLQHeZgNhm1IlxzCXIdUECRRY3R5y0piSZZnrIVnMYOk6EkeHoxkIJws4UQL/wUM0Jws0lh7G330HfXTKA24d2CyC04rVqAgQo2OrgPeC0b2w7RIAU4BImdW5NKESCypkDXy9AgCvAuRKkCzvOIj+QUs1meGtTtw8Ljgr4tWAlyAZB9SJjZKSdWJArSqIbRVKSo/BgEq+0ZaJuNtE684hWof7GHd6sCll8OER0q0BooaDmN1JUv5zC3g326691tv+FU76sQDeKpBcx7y+wm3f6NA/J+AlydDVn8uZuuqe5XVu+pbhvU4rvcIxt4B3Y2PROL4K8HJ64bcFeOUJUwBewUxtqnF1S+rSdgxPkgVDetUK4zqAd91KWwQF1QFe+dx1dSWQLz7rXhgUhFQFOzKLK34TbfUyQM+RJEWUvmVocJczPPrua4xePGMdrm6YmC8WvGlMIm1q+4jYXOSFN69pMMghpo6Z3rjQPGulnVW8nMDSbLy7dcSMa2AArZMFFg8eQfvJAXof/wyuZsLKDGh5hGx8hvSTL5BMXVh//1OoehvT+RhNy0RKAWdQMVku0T48RO5Y0JO8BLxzWKqGuO8gPB8z4HX2t5H1+szqEqPbcgjwhgyPOOhOUaFOZmz5lXYMRG6EqNWFvtODdTJGEMyRnQxZxpC+tw/4FFWmwehvQXUjLB0FOUkazAa8TgOJoTHgpaxdugFkj8+Rkt51u8PWV5oXQWs5CFs2Z2Sz3Ij8IkA1sjpdKMTwJilS10NMgJeyfjVM6IqGmPTFXoTw4RNYowk6XrgCvGJQvsygFhGlmwBvkWb7MsMrWH86j3TF1T50abyt9L1XMMAlAOZ+LsQHciY2SdIgjwVxDRqeVwFeXgwTQ0xuISw7IMBdyJSoLUnyEJs5kBB5bsPs9qBsD9hXN9vfQr7dh3/nXZi9HnvuJhaBXQU5+UiTVoEC82jBsmlKrxmf1516rsu8vSpoqD3+BzLhXdVOdfWvvjOv297XPa6u/HX1qzvnute+6XGCtJHLuW4/k8/ZRBhtBrw04C9Llt7EPV0q41bScLMm/YGM/x8ywyvGjGyQQHMjyTy7nTfM8K4Dk6vJsGR+6iakamPKALEO8NZuU0n6YhlMVoNtrmJ41wFqUQ7dV5HJrPjI9yH+zVZLlYCgdYBXlFH9jTg0Cjojnsw2DUSBiycP7+P06WMkcciggYK+qB1IpE3ShiAI+P+WZa1smRTKYEYykyjm3wjwElYIvRnMRMV7vUM0jvawtIDeyId7/yHUe9vo/d3HCFQTVm5CVWIk83Nk/98XSIdz2P/tJ1DaA4ynQzQto7DyIsA7X6BJ1lENG0aqIMhjqGczWKQt3mow4NXnHuzdAfJ+H0kcM8PbtG3+mwKvPNdjboJSEzemSyg9Cwmxtk4L+v4WrPMpXG8G7WTE95h/cAg1BGce07cGMPwUcysDlgu0NAcepTW2TehjlwGTaarA81EBsHe7oBA+Arxq02ZJAwFe24uRKQnCLIfZ7gKmASQZSxqi2RQWXZeSUpA1Gd27GyJ+8gz6yTl6QYzJ9w+gnZ9csuoS/YSfM0kC0lcDvEIyIBheTiUiBb1dWjBRr1HX7zyI48RuhmB8BfClnQAeW9lln9aXmLIawJuSdpyAOe10kJ8ulaeo0BjwakjIHk+zYDXasHf3oB7tIz7YQbDdQ9RvI/ngQyiWhVw3mGmn2rCUp1wI1LjIvqS7f93Z57pApA4AVq9fe/wPZML7awC8tXPFmpusfT41HWodqK2bD9eB2U3n3ALe1x3VP4LzfiDj/4cKeOkJCoy2kuGVtmRvFfAya0hbs5IPpwwMr9u1ZLaqOOdqDa8Mtje9kGV9caEnJK/Si5WtzKBVJQ2vAnhl4CvunWN/JG3lJWBRCYZbnbNihSlyvoieJz9SkxnGCKfPn+DFo++xXM54hU7sKMkWSKRtWTbiOOJzbMdGWiYGYEIszUAARCTrIMwVxy50N8UH3UNO6jBzFGzPYwTfPkK230Xvlx8jVC3YuYlMixG7I+T/+QXyFxM4P/8Ays4eRqNzNCgQzAtgQcVoNl8BXpMyneUJA15TURjwxqMptOkS5u4W8v4Ws85JHKHJDG8BeMmtgSLJrCSGPZ7C6jWQLGO4dgPG4Tbs8RxzdwL7xRgJsbQf3oEaKwyKzO0BrBCYGgnU5RIOBfb1msw4a2MXaZ7AcnRoLybwXQ/qXo+MsArAS36uHWJ4Uwa8aQl4jZLhpdTHiecjnE1g0oqhaUOl5+hFrEvOn58gf3aCQZRi/OA7qKfPuVtUWX7xAiEAuJHhZa/cIrmKHI1K/+dgRrJFI8Bb+uUKIM0gmJKySIC3+nKgMqqAV0zQq0VaBfDKLz6WKWyQNLA/M9+fwUws3Sv9nx0ZNB2aoSOzDdgkWxjsIifbMUoRfOcA+f4Osn4Hbr/PXr6FJKKUTlDHzRLuy2Rfdl0AcRPwcgt417dyXZu+bTa1rnxRv5cWauW7t67+db/XzWuXxou023DVedftZ+tAcfVeebwom1JrX9aA3/Req6RP8eJ7NQ36m6hD3TP5Uf1+C3hrH5fM8Ar8SXMjSRp6nW7t+esOqA1aEwwpXVDWwNZJDuRBIip+AXqJBNsMeK9zN6IOQmpB9RMgV1zrKoaXx2yBWF62N5PSvoq6y6CVB29lS1V+KYkJXK6DzNAVsouEkwcQ7iB5BCVlmAzP8PTBfYzHQ9gNncEuZSujcihwTYAVm/5dAhICj3zfnHqWXoQqVNJCIoI+j/AhAd67B5g0FewsUwRfP2T5Qf8ffoFYsWDlBhItRuSPgd98CTwZofGz96DcuYPz4RkaFAjmhwXgJRnCwT6Uhg0z1xDmCXveEuBNB00k4xnUyQL6dg/Z1hYHLcVRzLIIYlbVHHAXC06ioMYB7PMpnK0m8mWCpWnDON6FNV1ithyh+XyCII4Y8GqJipCAPnkExyomesyA11ZM+P0WM87KeMnBTnbDhHk6hTdbQN3rI6f2YMBrMcOLJIXtJwx4A8r41u5wAgR6EGRZFs6nMAiItWyoaQ6NMtMR4D09RfboObbTHMP730J5/rQGkN0saE0GvMQYiwQQQrJDLgZijK0D3fKYY3eGsrYrQH6DoDUGvBQMSGyuriPNaQ1TJJnQKZmEZULZ6sLe3oFK/rp7O4j29pDR7sD2NlKHnJ/LoDk2PSmcRtj9gRYeSQrD/HED3tr31ytE2deW9RYOqAModYD0plV6nfJf5Zy6+6ur/1WAV54v5DLeLOClOWOzhld2+bjpvd4C3rre8Bq/3wLejY1GfVZmeAXgZUmDZb1hwFtOsFUASRVg/ShtWUpb/td53BdglwBmkSlq3UC67uAULBaV8TqAV2h8C5a18Cst8G9pVVaxK6PfhEWTzO4KIHupPGa/LoLaqgwv2TslSQTTtJESWkDOgVyL6QiP73+D4fkZtrYL27HpZIogDPghiw8BXmLWUgpaYxa1cGoQCQ40sjWzcmjjED/tHbHH7agEvP6X3yFom9j5n3+PGIWGN9IihOEE+ORLaI/HaHz4LpR7d3F2foKGoUMNLgBvY38PStOBRYCXRJonExiUNnbQQjq5DHipfqTjZcCbpOx+QAkoKE1u6i9hn03QHLQAN8Fct2Hc24MzczFZDtF6NoYbBAx4jUxHkKaw9/bQSErAu1jCUgwGvEqrAXW8RJRGsJsmzLM53PEUGulFBeB1LESdqwEvB3IR4J1OCsBLDC8B4jiD6QZQz4aIv3+CnQw4//Yb4NmTtf33AmhuBryyLZkIEBVBbBQgSrZV/HxLhpd1vaXtHr8INmh4uS+WgWyyH3UBKjVeYFG/ER+5f4qFILHIK+aVUlnTOClTIZN2N6R3gWlC1w3kZXAeWZBRMKXhONDuHABbfaQHu2w7lt05QrqzC9+0ESU5WkihUTsTUOaUw6T/pQQVBHqJwd4sangVcLPp/XRdIHLd99J13oXFi+b6tlLXLvMNHlh3v2+q/a+q8quWf93nKPf5mzTXLeC9ZXhv0n/qxn9dYpgbXVs6uTrO68b927putdy3BnhPhqNLM4t8wzKLS99X2dN1lSzOLzV9Lxnky2xqcdmrGlxofK98IZaBOHIZVSa5WjbrDNm5/7IVlFg9rMoimQBNwuVxVfaW/s+gpJLlSrSRzPBWQYUM/AtwUbQrQZQkdPHs4QM8fvyQAS/57754ccKAtt1qI/B99uFtNpolO0xb3hkHrdEfKofofrLtSMIAWhji7v4RmoNdKFYTZhAjevAd9DRE83//I6JuC4qfcUCan7jI/vQA8ZffYevdQ2Q/+Qj+sxNYmoJFFhQ63YkHo9OGst0ngSayZQDV9ZFkCbSWDSWKOXGEo5lIjvc5Wt/1PJiGBl3VkIQhcgq8SxKoUQDrdAq9ZcNXMoRxgva9OwjDCObZEtnpyf/P3nl4N65caf5DBphJkVTq+JLtGY/T2GPP7O6Z/et30tmdHdv9nl/sqFYWM3IBe+4FQEFokqDEVrftJd/p12oRoVAoVP1w66vvwp/aMD5/iIC9gB1UH+xjHIWoxSoc10VEtmKtOjRyAHA8uLMZWtUa/OEE4dkZtHYdccXkY1NuW6tWR6TKsF0HZuhzhjrZqgKmgYASdlAUejwFHAcSuT9QNrEYvBBPPb5A8N1LNAIB5+wU4cvvGOIJHjlFNHvjJnEVkhtocuJZna00pXS69Ghk0prM5aDoqpA+FPxCQ1H7LKpPWdcYTJNGSnLZ6xmKrB3mZh1oe34e0n04MhxHicabJQlJpr/8Z/68pFnRuMw572C6OtpGkRQopgnX9xFJESRdQ6QZkKwat7XGThdBrw1npwX38ADBowNetKboJuRA8P2nbH2ZJzDVReLNnTwP18bB76t7Xe842fWv0+kXAeudvnBFJsik31hdpjLgX++KNtgqzkcQs35z9ULeDc72zq63Bd7iAbKxatEYc5dyLgPqYltZFuHNnzObWbxLOebjyUqXhpuL1t49D2V+LFkUmtoe3rWM6zxDdz32+9zvti9K83Nv6qP7kSO8H/L+LDrXOucv3ptsrKT1TCRpWPbsrXrmpVXAm8FZESqXdfZZpCjp0NPV24We/Xrfax/RRYNuKfCmK9yLZctD6KJOMPueBnL6ZECRh+X5NmzUf704aP57XmCjLrakyhn2Z/VXjPDegF4piQRT4tXIc/D21XO8fPkc9ZbJi9Uuzs4TL1vLwmQyZRCnLCO0RxaBp/2zn7M0xKDkIL6Pw719VNs9aEYdiuvD++E7qJ6Nyv/4LYJOHZIroFFWt8AGvnkO//ffov1kF+LHP4F/dApdkTCOXegEPmT9ValA3ttBRBH6sQPZ8eCTPVnFhEwRyfMBKlARPD5gWOL0wqoMjay+HBcSaY2DgFMT6ycjKBUNtgaOBNcfP4QbBLDOZhDnpwjGM2ifHCKoGghGDqwHuxhBoBmrsF0foRSj2qxD0XX4ngd3OkO7Woc3miA6PYPaqgE1Cy4l6BBAtdpApCuYOjaswGf9tEw5uS0TPjljEPBOZoimM6BmwqepdoB9e/XjSwTfv0LNDxh441c/cMSTdL4EkbxQjTTkKfCq0vWiRrr/2cOaAS/9PZ8xWJA1LSYdMUU/s/aUNmYCWf6k41XxJS9r8zSgZRphOn+mBybYzTTDi56VeSfC9mJJ2uC580nC2vy/IJZQrVYhGxpcxPBNE2Z/D5X9Q6itJoYNC+rhPqSHj+H1OrBJ1xtFMOIYGr3cKas0iO9zSFv/WO8XeNeXZCwq4ccFXnrzyJc/XRfxnlf+r7ozf83Au2qMWre13salYTHwri+JWLdMi8bxu+z7Ife5H+Ate+Eon+G57wjvOsD5vu7D+wZeYpw2Of+k42ZWznVeNt8b8OZPnvx8PaX/budFA/mHA94s8pp1NFnkK19RxchrfvDLX1t2LRThLb4QLIrwZpGGYpR43umlwEt2TLHvMvC+ePEDzKqCVrOF0XDIwKuR5IH1rzEqlQr8ILyhccnOzRE40lKS1CPwsdfbRb3Th2rUINsevOffQZqOUf3nf4TotRLgjWS4oQPp6xfw/utPaD3sw//p30AcnYOklBPSAxNiDz1IpgmFgFdVgbEL2XXhcRpYEyplkDu7ghWrCB/vQ1IUzBwbJLEg4BWuxxrayPehhB6M0xEkXYFvKuz/W3l4wFPl1ukU0dU5gtEM6qM9CIq2jm0YB31M5BiNSIFL0epYwGrWoVKE1/cxG0/QqjbgTyYsQVAonTABL03Fh4BVqXFChJnnwAo8KkoCvBWT4VlJgTemlMiNKnxaHCYBxsRjvXHwwytUHA+z47cQL75NIrxLgJcSMCwbtOc63BwI8/1LGgX/zf4drG9NompZPIYzjFFuhxvZ1G4unqPtKeqc10Dl7fqyRaj59lscrFimwC9iST61vA6YfnZDAYtefkhPXqlB2u1Df/wQUbcD17LgHvZh9XrQdnfhmxVMRQA/9Dg9MMl3ZLE6wvS+OtvbHGcLvFltbYG32G7eZ4T34wMvPdOrX8g2Ba4PCVS3ecbXva+lx9w0Qrvp/qUFXL3Bh7w/7wN480FDGr8IePPOV/lnatW1LQfe1ParSM3072yaNhkHF6XIpKgoDZipE0Gqj70ZAaY0pRtIGtaM8BZhlQf5ghQhq6z5CnaSGKSShSLIJ/xBUb2biSeya5tH5BYkpsgD9xw20qkl9h8NPRy/fokXz7+Hogo0m01Mp9PE81QC61/pPKTn9Ug+kFvln0XiMlsrJYqgixDdzg6a3X1oZh2S7SF4/j3C4SXq//OfIHY7ULwISiQhCD0o376A+7+/RG1/B/4vforo5BIqIriKAEQIZRKwjRQDr6ZDnnoMvG7g5YD3EkakQDw+gKJpHOGlYCE5UQjPh0SL7MgyTHiwTseIVAnCIls2F+bBHkJZhn4yZuANRzNI+13IrTqCsQNtfwczTWbg9bwArghhNmqsG6WXgul4jHalDn8yhUTA26hAqlfg0YI+AVhWtQC8MSQjAV4hS1CCADJF0ac29E6LgZpat2F7qFxOIF68gTlzMX77GuG3XyX3hfx234nwyvz7m+392neXM5EVnomsnWVtkDKOZelz+TjZTEnqriCr18CYH4yzn/PAm70M5dtLvoN4Z8aGorokqaAotCRD5Ugv6WtZWsyR35gi9pB50Z/14BHkRw/g7vXg7DQRtZuInzyErOicMCSWVX6hoGQfsZy0ZU2UDLgbduh32T0PvMtmsdY9bhlQlB1/G+HdTD6RBRqWj1Hr3slku9sC7+2Ofvuty9pXGbBuun9ZiT8kUJWVZdX32wjvJrW33r53Bd7i0bPjEPB2Wu3Fs+8LefT6SEuBNwGodyOx2YCcH8zfiV5ylDGZwswAOet4kv1Sjew9A2+xorPGzVrLFEiycuUjvPTzotTJ+eMtSjyRj/BmP2dVXQTiG8DL55MYeE/evMTz599DkgJUTJOBl5SbFFH2XI81owTjfpgkmsjeckjSQH9I30J/KIpqRoLfhDr9Q+iVFmTHhXj1Au7ZKer/43eQH/SBIIYc0ip7H+p3r+D8xx9h9RoIfv2LBHhjgcAAQ6o+EQgUGep+F7GmQ7EDPqYTuAy8WhzBP7mEISSIJ4e8qImAV5JiGFymAFIYsb4YsY/KyRihJCBXLXiOC3W/h9jQoR6PIC7PIAZTxLtt6DtthBMHSr8Dr2qgFkrwvRC27yXAS5ncUuClCG84nQInZ5DrFY7w+vSSEwKmWWHgdQIPpu8iCCNIRgVS1YRQCHhJwzvhzHIKQXaq96ZEFdWrCaJXRzAdF6PXryF9/6dk4RdBYaqvJecMljQolGXsGngXzgQko+j8pS8PpayvpWOwBDd1YygAb+bSsAycCFRJckHf530M6YTvekLnOoQ00ixS4CW9Li9MI+s5kgDJEkOsUreg1BosYVAODzHb2cF0pwnpYBfaXh9OtcoWcFIQQYHMaZ8pqBTCh4gFVF7q+Of12QLvvLfaShoKTXMLvLd7VrfAW5IpcRvhvVWDyjNmBrx5K9h1D7YSePMQmIe5/DT9oghqMqhea1wXTe2SFdGit+/rC1sUOb6+rEVv8Nl58t/lgTZ7Uy8Cb3bUPJjks3vky5mBa9GHtwi0RfgtvhTMv081mRywI+A9eo0XJDuAz2BCySdowRdBbJZNjYCIPU9TjSWV2ydNKrkKpD51BKhWHKFWqaG7/xBWrQPF8SC9fY3J2zdo/O4foDzegyTo7QMQcQD9hzeY/ut/Qe9UEf7ml5BOB1BigchSENg2jFnEkgPtsI/I0KE5IWt4bd+BWiXgjeEfX0AjDnz6AJquY+bMEhcKkkBQRDQUHM2VEKB6OoYnfGiNGi/Ik/odSNUKlLcjxINzhFcTiHYdlX4XYuJC6rUQ1C1UaN2bLzDxHJiNKvRalROFTEcjtGsNBBQJPz5lL10C3pAgLqQFfRZiQ4Ub+jC9BHihW5yUQqjyHHjD8RRyvY5QTfTbytThCC/eHLOkYfTmNRQCXkr2UQReKXEgoQjvonbPbZCej1Qbm/3M7YFT/iYL3UiXnF/ZNI/npjMMpBde9aEILy+aY8lFkgyDypoB8CJQnrdhklRQ5jNyG6FFbprOPsicHNrQoNI96nZR3duFsn8Ar9uF2+0C+33InRYEvehEgEbeyRQh5tCw4AVuQqbnnippG+Fddf+2Ed5thHdl+9hUknDPLiFb4N0Cbz7Ytyxau6yN5xkzv002fu1Q1tWUf9aFXea4ZYvWeHV2OkBmJ8+AMFtwM4e/XJrda91gsiilOLBe//t+Nbz5aE0RaDnqXEgOseiGFAE6H9VeN8KbHSMP0HnoyFwaVErRKjycpsCLmBLfSgyCBLsEvRTFpA9lVZPJ6xQU7U1QiCzM6E8maaCV8BZimJqB3sEjVBtdXrSmnBxh9Ool2r/+e6ifHLI6lAKKQhIwnh9h/C//CbVpQfzml1AuRpBFAFQ1BBNKsRvDpijyYR+xaUB3BFuWTT2bo6y0GImAV/UjRJ88hG4YDLwkbTE0HRJZbIUCnmODwsrVkwkc0tN2mnDJb7jbhtSoQTkeQh4PEF6O4dcs1Pf6CEc2ok4DYasKK4gR+REmDrlGVGHWq5ykYjoaM/CGtOiMEkVUDJY0CILLHPB6lPTCd+EHArFmcoQ51mQoJOodjkDAqzSbiMmDmB4qSi98MQaOTlHzfYzfvIb8zZdJdjtauJaP8DLLEfAmVnfZTEL+5SR7RrK/6Y01H6ln4DX05YvWeIFc8sK4rCOhMmUuWJoRogAAIABJREFUEdniuPzszKKIVTZjwBriDHg5kYQOX5ERkg1Zswaz04G0uwfsdOD3+/D2elD396HtdBBIMhzHQyzRS5oKjRJIxOQVHfKiPnLu4DotmXq6TSf2vrbdRnjnQ9Q2wltoVH9tEd4yW6xNX7j+HJ/vRf3Esvta2qdsGqHddP/SAq7e4EPen0XnKjv/MuDlsTGVNGTj2m2qYinwZt6gGeTmI5aLgZfgNrNRetdnNw+PSQE/HvDy2dPV74umm4uAPB8Gcq4NtwXeYgR47tubLm4i4JWEj5OjVxzhReRxZI4XrFF0NAY80r6mf2sVi18mklX3FE1P7Mky31ZKBkHAq8kqeoePUanvQHV9qKfHGLx4ju7f/wrKpw/Z95RkoRR5M18eY/i//g/khgH85leQzxPglWo6/NEYFVfCLAigH+4isgzoruAILwEvSRr0FHgVP0K8CHgjmuIWcFPgrZ1O4Dg2qt0WpxyOui0ozTrk4xHU2Qjh+RhuRUN9bxfB0IZo1/iP6UUsxRg5M+j1Ksxm7Rp46w2EMxvSUQ546eUtjKFpJkd4M+D1/HAe4SW4zYA3SIFXMlROlxsPp7xoDUcnqIUhZm/fQP76GniThWSJSwNlD2Ov2zTlc/assESGUw4n0pN8u6PvOLtamvCEQZhAMUqkNxTpTcwRKOFwEnWmNMrLYJd+TxFeinpzB0H+u7lU2LR/Btt5yJu/MZN8gTk1ZjmDrJsICcCrFqp7fdR2+/C6fTjNBsSDA8SPDhE0GnRLaLUddDLFl2UICISgKDPNSGQ+0bScj9QNq2dwbtOJva9t83WR1c+yY5d12GUayUUR9vy5NgWOzepku2itWH+3Bd7S+7vhC19Z+yrT8G6BN7nDW+DdrKdYZ+9NgTdjT+a21N0oi/AWF66VlUc6uxqki8OvLZBop0UHygbpPAQvupiyhz3f0IqR2GzfsgEl7wJBx8tLBpJKSX6XB81spTq/PeQkF7w/RZ1yqWJ5URoXNK1CWhm/ojaL5V1WB/O6YwCJE7N9iqRTdDYWODt+hW+/pgVRNrsxEHSEIoSuaXwtruvC9wNYFSuN+Er8XQZTVEiezp65iJUIZgx8sv8J9E4XHlmaHZ8j+NP3MH79t8BPHkOFDl1IGEke1ItLRP/2DApphf/bL3mh1HgwQJ0SZEwdqLGMkTtDY7cPqVKFiwR4w4shVFOHXjMRnlxCGdiQPzuARJFBUGZiFxVaze95UCIBQRnUaN/zMVQnRNyqIRzbvMgsetqH8vwMsjuBfTFCFSrCz/YxcV3UQxX6gz6c8QRyHCKeUfS5grjX5tl/aTBL0vkaCqIXr6AReO224JAV1jSE1KhiVlGhOZRtjXDMRaDEDNlC1gFfQLddeANa8Fbl6Lepm4DrITg5hzGYQJtM4b49hvLsK/i2DXgusvVjEVU+ZR/TVMQi8UVe2A6osCSnIPCkdkW+zpTgI/XHpYQTmf1Yfv8MeuftPTWy5cmK7FzcTkkeQRYPizt02jwgSa1EOuF0AR3VH708peBNkErryiJ6LnQLRmcH6uFD4HAPfqeFWXcX1d0uZ78LSYMt0x3lOQd+TiKJfCaShyf7OylZ8il/vsu6rtXflw1k933+/PHX6Q8/RJ1sVqM3977v+isra1mdZgGF7DjFgEPx+Le+nk19WMsucMPvb3097xD+x02MsnH5N6y/sv6j9PAfuX18yPorY8BVZVnGTauOSc82+fDSzHd+5nyda74BvBmIZlPu7zwDhaho1olknXW+kZR1SHmwXTQ4LCt8sh+B7E2f0zzwJuFw+nPTQ3cV8BYlB6x7vMVnFfDm31BWAa8U+Th9+xrffUMLombsw0vbk1Qhu7kJ8PowTfPGdHl27/iaSQoxnAJqBCuO8dn+ZzB6fXiIUD+9RPjV91B+/gWknz6FRtnWhIyh5EK9GiL+92fsRav+0y8RKxKGVwM0dBPx1OXFRyNnisZuD1K1BjsF3uhsCF3XoLYshKdXUK5mkJ/uQjZMnuKeOgnwCt+FQrrSwIMkRYgvJtBnAaJWFRFZnNUtRJ/2oT4/g+RNYZ8PUY9UeF/sY+x7aLkyjId7mI1HkKIA0ixATIujep0EogbkCCEDloro+WtoBHz7HXgU6R4FkFp1zCoKdDeCbguEkoNAFlBbDQjZBCiNsOPBG5xDqligjGKmYUIi/+LTcxijCfThFN7xCZQ/fgXPniF2HWjU1ugFhs5HqXVVBRFJQZZFEOg5ogVdKfDySwqBcg54ycd36f45aMzaVl6ukG+2izpuiraSZIEXxcUEvonMgN0XEg8y1iH7MqA0aqh0dyG1OvAoXfThAZTDfXh7e1BrNaBqwJMlBPSCKaspRBPkXmdyW/QYrdM53eLxe2fTGy8KC6Jp933+LfBucvfK9y0bX+YzaKmbz4cF3jV8WMsvcaMtNm7f96zxLbu4jctfdoKS7+8XeO+/fXzI+vvgwCvJaDXvCLynl1clOX+uW0Y+wpv9tgiVWUMp65CWAW8e3FYN3PkIb1aGbPBPPH4T4M3DOJ0zAQManG/66H5o4KXUsoJ0nql9mUxykMDFMbk0fPcNQn/KwEufDHjpegh4s39zutlUP03bzZMbkE52bANKhEoU49PDz2CQ1lKKUT+7QvTlD4j/9imUn316DbyyB21AwPsl4tEY2u9+AUlTMBgMUdcMBl6CsKE9RaPfhVStw5EEL4SLz4ZQU+D1z66gXsyAJz2opoVI0TBxHFgc4XUhi5DBl5OTXY6hjX1E7Qow9ThaG366C+PVBWR3DPtijCo5Mnyxj2kQoObE0B/swibnisCFZIeUTYKBl1+DUuCNKyqk52+gUP0edOBDgjYOgEYVdlWF4QPqLIBAArxas4FQMoBAwHB9uJdnrFGWVRUGRXg9D+H5AMZwDG0wQXhyBumPz+bAq8ox23dRlmiy61J0FXH4LvDO2yO1Tso4lmY0S9ZwJQkhwoj0roKtwFZ98pZl1+36+iWv+JKVPQfpA8HAC0EOE6SeUKESpMvkopA4TaiaBWEZ0Po9WAeHEO0Ops0W4sN96I8OEFNkVwZ8xPBSZwpFUjkzHTtXLJBc5K/nvjvkZTNF933efL+Y/VzWFy7aZ8Px+t53/1D1uOxCyup0EfBmY0sSELk5X3fr6/nIGsyyG3zr6ykecAu8N2rk1vX5kdvHrctb1qBWfP8XDbz5SOk7z0AuwrsMePOdyqo6zHc6ZTdnceQ48cHNPvlFQcnvb2qEs23n2jz2Cb6ecv6gwJv6+IbpwqZEhgAEzgxHr57j9csf4HsJ8FLdEOBmmd0oustARGCVA176me3IoggBLabyQsRSCDMU+GT/U+i9Hk87188HEF9+D/H5A+i//AK6bEILgJHiwxhPEP3bHyGuhtB/8zPIpoHhcIiqbiAiSQMB72yKRm8HqNbhyxEvhItOBwy8UtNEeDGAcjkDDjvQqzW2L5vYBLwmBAFvGHCKYVqkL19NoQxtRK0KFCdEVDHhP92F9XYE2R3AuZyg6sbwP9/HNApRmQpoD/rwXAeRM4NsC0gEvLsdSnrLwMuLogh4X75lvTD2OxCKAn3kI6pV4NQ0WKEMaeox8NJiPaVRh1BMxEEEw/PgXJ4jIns3w4SqaYg9HxgMoROgXw0RnV8h/sMf4E2nHOFl4CXNKsltWdKgsG9x9izkYZPbOr1w0cak2U10B5BVhaE3JI0v3e/UB3rpM0RymFyGtnxbpt8XXUaKUBWlwEtcqlHWM1VGRLZhqgyJnD6sJtTdLsReH0G7jajXg3T4APF+H6JZQ2RaEDT7QP66sgSV0g2zhjdKEnJQHdyyk9ygz11r17J+Zq2DrLnRNsK7ZkXdcbPbAC+doti/b4G3pOK3wLsF3jWfzb8o4M27NOSjtYs6lGKEtxjdzeonP/iW1Vk+CpsHhPx++ePlJQ3LgZeiuIkPavE48zLmMsEt6hDvU9JAgKNQhJeAgaJslPRAAmbjAWdaOzk+QhjYDLzUUYdp4gmG2SDRhmZ1n/1MEgdKSEFw7NoOZF7rFMIIAjzZ+yQBXgWoX44QPPsO4tEezF//BIZqgRaZTbQA1tRG+K9/RHB+Cf1XP2WrseF4hIpmIJjaMCQFI3uG2k4bqNURyDEvhCPglXUVUsuCfzmEejUD+i2YjQbreEczGxZJMHyPgTcg8FVlyIMplMsJorYFzYsRGBq8p7uondmAfQnvcgJrFnKEl6KI+iSAdNiF8H1EkzEUN0oivJQIIwe8qGhQ3hwjcnzI+x1E5BYw8BHWTLg1HbVIZYAXUQK8WqORAG8YQfd9OFfniGQNBskaaPEYuWIMp1AvBlDPB5AvBxB/+D1cAl6PXgSS+xES8BHwErxGiYvCsqkxmcLBaYSXtskDL93D/KzFO22Yts959C56LsuAN0ldnHgI00uCIGDXFci1CvRaHXprF8pBH/5hH26nA/T60Pb3EbYacAmOyVOZF8Ml8geKFNM1SSJ5iQy01YvSPhZ8lvVH7+v7LfC+r5pcfJwy4M3PcGQvnNnvthHeNe7NFni3wLtGM8mereKm+edzVV+/jNFWQTTNpm4kaSgWrthZFEG2GJ1d1LmXrXLOjrkImrPjZ+UqDugUwE2cCa6zV+UBMMnwttoHL/6IwEvlVigvvawwoBKXK4gxvLrA21cvMKQsY8Jj4GWnhjCca3nZeoycA+i/VKJB0V0CXorw0vfk5kDRyjjyYfghPtl7Cr2/C4+ylA3HCL/8Dn6/g8rv/g6mVoHsCUy0EJbtIPzXP8A7OYP5i79ly6/hdAJD0RAS8MoqxrMpA29Uq7Fu0/ACBl5yFZDaFoLBEMqVDXQbqDSagGZgNJvBNAzyU4Mchgy8sapAu5pCOr8C2haMUIarqbAf76I58CAmpwivZtDHHsIfHSCQFahjDzjYYVAToyEUJwJqVcT7XQbemCK8xFlVDdrRKcKpA+mgA0nXGXgDU4NbN1CXNE5kQcBLi6u0eh1CNROHgcDHjCQN0GDW6yAwpMV22syBQgvyTi+gDcYI//h7+JQFjxwq0gQV9ALDmegKwLtocGY4zCK8qaQh0/DSPcwP0osiuWq6/Iu+Y8eR1EIwew7yi3ay88+fU5LBkO0YvRSSX4KiIdBUhBULRrcNq9uB1NlD0GsjenQA+cEhokYTga7zH+gqW89RGyS3En6vJDeJSPAsAC1+c9IZlmV95ocC3mWRvDJgWrOvX7rZFng3rcHV+5fdvyLcFp+h4qLsW7fHjzxlXVa7t76ed4hlu2gtXyW3rs+P3D5uXd6yBrXi+1VwugyI8/y3KCh5r8CbtyjKg+Mias9DZn5QLhZ6HeDNLmrZzVkEvPw7zuSmzVMX56H5OhqcAO/CNw3WvdKfjyRpiCmyRrIEDT5Fb3mZkMDF6TFO3ryCPR3B9Ww0Go00whuyjCEvZ8hspugaM2nDvB7JZswPEQkfhufj6e5T6Lu7cHUZjdEY/rPvEHRaqP/Tz2BqVcheiLEuUHU9Bt7Z2xNYf/cTmK06BvYUuko+vLNr4G23GHhDRWLgjU8GNC/O4OoNRpBJS9upo9ZsI9Z1DCdTjj6TflcRIXzPRaSoMIcTxCcXvJ8lZMxUFfaTPbSHIbzREcRgBmPoIvzigCUG0shBvL8DRZEhLq+SCG+9hmivy4k4MuCNaxr0ozP4UxvyXhuybkAduPB0FV7dQFM24U1txIKAN4RWbyAi4KUEZ4EPmyK8kYpKs8EuChRRNgh4jy8hHZ/DGI8hnv0R3oyA12E7NvoE1J7IM5mBN7ETe/dlLc2uRlne5sArMSRnGt58hDdvrp2BLc8QpPZki4CXyrIywku5RrTEm5hgV7FqiCpViFYdRr8Ho9+F1+ki7HeAxwfsuRuS40YoGGMVnZY6UibFDMzJ15osCUP2hU7AfXUPet8d8qLj3wVC7zoO3OVc910nd72WRft97LLeBniLzwPPqBQ08re+no8MNGX38tbXswXeGzWwbGaurN7n33/k9rHx/V/7Qhc77vxZR3jzcJqHxzLgXQasWeSxrM5WnSsPq3loyKK/ikLAew2s+Tf4xOz/XUuofHmjjwm8PJUcciayIJ0ClqKQHRoo8YTn2pjZY9TrdYYgkjGEQQjP9xh8dV1ngMzqgjrvzIM3y7RG0/MEvGSz9bj3GGq/z8BbH43hPfsWQauJ5n//BSytCikF3rofwP+X32N2dIzKT38Mo914B3hHswlqrRYEgaYiw3TTCK+uIG5Z8IYjKAS87TpqrTZreAfjCUd4JREmqYo9D4IcEIZTRJQRrW2iGuuYKDJmT/axMxZwBq8RUYR34EB8cQiYOnBlIzrY4YQG4cUlA69E5cgivMMZ20tKVR3G23O4lDGNgNcwoF66cDUFfsNAU7GugRch9EYCvDQpkAFvHKow27SYLYZwfVicpe4M8ttzmJMp4q+ewZ3lJA3kNEYLvmgBmKZCzdJq56Kv806AIvPs0pAozaldKlqiyaZFa2RDlyVnyAPv/LkimzUSI6zQ8Oa/eydSQW9YpoTAJ1s8A0azDam5g6jbgbbXhdbdgd3pwnj6AMFBHxNN5YV/pqSx9IbKR3MSEck2ZEDTFQgpRiAC9t0l1wc9Wp06+L475OLxi/8uA6ayvqvs+y3wltXQZt+X3T+q/+L4kP/dFnhL6n8rabhRQbfur7bAO6+/VXW3rF9etE/2zG8kaTi/uLpe+pVbBEYLUYrQmf93Zpv0zmCaRlUDSjKQc0koHouN+NNP1hFl22Qgt2xAT97YryUN9O/itnzM1Is0+T45GV1iUQqR/7IYwc4fu6yLXjXIFTtoCjCwHauIoGsy+7aeHb/B6esXsGdTBASrus5/CHIdx0mj1ZQ0QMAyK1yc/PQ3RYAJ9imrmR7LCLUAlRh4UO3Dau7Ar5iQZ1M43z6Hpulo/+PPELUaQEg6zBjSbALv2XdwvnqB9o9/jPBxF/b5FWfLih0PURhgokTohRqkbheOISF2XOhjF0HgI26YDHru61M0azWGU1/VEI8daLKGUOcCQ7MJjIDAncEimUDdQEzRQ5IaPD2A5grEg2MEZ2OYQxf44hA+uVmQZOFBjxfsheMhtEkItVaHt9tCbOiIRzbDtNmqIjw7g3ZhQ/SbCHt1qAMbgqbhGyZMWYWwPa7HiEBNU1FptxB4PmQ3RDSdQTg2LPLnVWWEvs/Z1qpTG87z17AmNtRnX2NydgaV3Bhiwa4HCvkhxxIn+whlgYikCaS3TtdWkggAiszpemMqS2Kgm+p1E4BlqCVJDhJtN9nvZe0qsx4jKQI99MkLY9aur+U93GZTR9yAssnRIklVRSTHvEiOgFzTTfZI1msNNPYOIHf7GO90MNvrITroQ/7kCSRNhaRriFhrnHhV8zOU/pdYY6TPXuoJPH9G1vZ+WfxULYpQ55+h2xqOlz27H/z7BQPi4oGB7uu7pStLTLEOEN7nNS974cq/pBfLmP939vOyF5ePfn1rpvZdGiks8WlddM9vjLVsh3L3z+rEFalf4YrD3xoAb1nUlcePEwVVnh+Kh19dvvLrW9b+lv3+lpd375uX3Z9Nn5+y4296gauAl76rV2uoVskrP+G5/BiZjIuL15BIBLz5wmUVsQp4OVNS6hN64yHMIk7kwplvkQuuvgjDWcHzDaoIkDff2K9dFvIXmG2Tt6VhAChEw/IPy7Lv8vutcwPz17RI0nFzwKbUrxFEFEGnzAVRyMB7dvQSs8kYbuCyLpf9ayOB2dRmrSbbmYUU5TXmDg5UtnyUl4BXCSIEWsCJJx5YO6g2exD1KhTXgff8JdRIQut3P0O406S8wlAp2jgbI/j6B7h/fI7Oj36M4JMe7JNLaJoMuAEnjJhoMfquAqnXg23KiFwXBgEv6YabSXph+8Ux2tUaxIMuPFrENfGgQEFIgByGMOwQfkQSDRuV4ysoNQ2RIMhTGXhJHyoPTuGfjRLg/fwQPoUWBzbiFHjFdMTeugS8br+F2NKBkQ3fdmG0qwgvL2CczRD2Ggj6DXaDiD0BNCzoiorIdvmckSzBlyVUu234lHrZpYQWiQuE0agy8BK4SpMZajMXzvevYFImti+/weTkBGpIWdOCa+AVpO7QECghuxXMF4axbwiLzzmSixR48y93GfCyBp1UybnEKfnnI9nn2oaOsTmNKHObpWQRBKsSRXGDJGMaJcOQJf6jmQZgVOBRhL7fRfPBYwTNNoYU6X7yEOaTR7ArZuJ4wVnd0s4jewkmo4nciLzsWV7nmVm2zRZ4k5pZNjD9JQNv1l8V7/0WeNd9YsqBrexIm2Zq+xjAM7+mjYG33Ad3C7wfd9HxSuCFhFq1OrdtzbKvUftIZvdXAO/F5SB+502bOtrc9eZBM+2FNwbeRTCZP09+Krc42Cf7rrYV2xR47/JA5wf++YtD4VU9+z0Fy4SIGWZVWhgVejg/foOL4zdwZlNM7AkqlSrqNGUfCUwm0yRNrEJTybTkToZE8CuSSHoGvLQNaW4JeD3ZhR5FODB3UGl0ETdqMEIfwcs3kHyB9u9+jnCnwXpmjRJ52FP4X/8A79kLdH/0I3if9jA7voBBQE7ShdDnCG/XkSH1+3BMGTElwZi48FwPccOYA2+LNKEPuvApG8rEgwwFIge8nggRhh6stxdz4I0iBcHTfRghwe0xxPkEGi2A+/wAIVmuXU0RH3Y5yYWYjqENA8i1KtweAa+RAq8Do1VFPBpCOxkj6NYRpsALTyBuVmCoGgQBL0WVU+ClhXheGuGF7QLuDGrVYuCNyQbOdlGfurC/fwF9NIX09beYHJ/AoAhqHLDWNyb/XQJeiiArFOG9K/BSDDW5r4te5hh4KXFE7sHOor/8fFK7UGX216XIOcGwTPVHix0VGTrdm0YTxn4P0m4XHoFupwftwSPgcB8hLUhM9bkEu9yuU9idP4tp/3DXCFzpgLzgDf3/pwhvaQSmJMJXuv+GqW3XvX/LorjFCP2y7e7avu7Sf5dd043gzr1GeNcoCS163uCzBd6SRe3puF1sR9sIb9Lo7v35WtH/87p0ZqM6l+XWwLsokkADePZZBG+0aKb4mUdKyY4zdUlYNqVTjBDlz5G4MFxP5S4C3tWJJ5JFCTcjwtcSjbJGmw+RL4tCLLrhi4B3Ud3ypDDXD2XniiDFETx3hrO3bzC6OOZo6Wg64ghvlm3Ntu058HL52AgqudnMOLKcaHxDwZIGU1JhSza0MMSB3oFR73CE1xQBoldHkB0f7X/8BcJuC3EksWyBoprBNy/gPnuO3o9+BP8TAt5zaBTp80IgDDBWI7SnMWRaBGcpQBDAGDvwM+Ale7Xnx2iYJuJHfV7VL1EWNZJYmGQ2LGA4SYSXQNF4Q1nNeAkWghAIHu/DihVEl0eILqdQziaIPj8AyNbscgpx0IFpGggnY2gjH3KlCqfXBCompLEDdzaD3qxCnk2gvhnC75BtWRPK0EHkC4CAV9fZwYE9YxHDlyTUuh24vs8L+GKbklrMIFcMBkeSJOhOAryzb5/DGE2B77/H9PiUXTAQ+aQKQawpEGHMwBsppKFOgJdmQ9gZmkXCZOWlQAquF7TlwXbeZtMBbWmHmz4fWVSYZRCU6i19WXXjEBbNAqTPKcktQlroqWnQ603IDw9hPDqAvdvGqGJB6x+g+eQpgkoNQ8+DLqW2fmmUN/8c8POTA+ANxt2lu67qUOn8f+2ShqWR3Uw6UpLYY1Pg3XT//KzZO22nkLp+GewuGliXHXfZWHQfbZPLtQXe+6racqDaRnhL674MSN/X811akDtusDrCuxx4V7EbP7cU4V3UIZVpeMuAl02L0rekRYC5GnjjufNAHrrzAJu5LGSdYgYN2TZlwJuv0EXlW9SxFsu8rJPNIGQZLNNxaEW7qibr+ykN7Ww8xMnbV5hdnSOOQkzsKQ/qpmkx/JM+N7uZFOElHSh9KMKb/Z6ysNHiNUM3UNVNuJIDQwgcGJQEoo2gasEMA8SvjyBNbTR/93O2nkJMSStUxJ6L8NuX8L58ju7nn8P/tI/Z2zPQ8iOFQDAKMZYFmpMIyv4evIoKkIPBxIXruIgbOgxZZklDhfSsj/cQMvB6kGOJJQ0gIHdCeJGALEfQXp1AshTWpPp+DP/xLqqyjujiCPHlDPHJEPFnB1BqVYQXYwS7LVSrFfijIfRxAMmqwO41IFcsyFMX7tSG2jCheA6UV5cIKNq714I6ItlFgLhdhakbEDOHo5+UD5glDTttuOS36yfAi+kEkmWwNy0BKy3+q42mmP3pBxiTGeKjV7CPTmDSi4DwecEaAW8oYqgMvEmEl/1pU+hkNS0tUKOEIRsCL0Vql0Z4WQsM6LrKwB1LMpRKFbFVgVxvwuz2ED95DLtpsc8upQqWmh0I1YBPcg/ySI4DhmV2EFnkZ33PwLsIdvLPU1mHfsd+9sPtVqLhzTvnZIW6cc0lEb5NB7RN918HeFeB7sJrLkjTVt2s+24fW+BdPeW96YO08v5tgbe0esva//t6vksLcscN7g14L6+Gt5Y0UGWtAl66Rp7iLWRmKw7QiwbS7EaUSRoyiXAGe/lMa9lguSrCWwTifAe7qly03bIIUz7Cmwf14gtFUi6yJSPgjRGJEPZkhJOjV5gNCHgFpk4iYSA3BvLXzRJOEMhQ5JAW7bGedwHwaqqWAK/swIxiPLS60KptXrRm0VT1m7eIL0do/tPPEXQpLa/CMoE48CG+ew2XgfdT1vBOj86gxREU0r9GAmMpRHMsID84gGfR4ivK0ObAdRygacJSFNgvT6DTVPiTfQhyZyBJQyQhMCRIpD92QrhBAE2XoDx/i9ikCLMGxw3hPeyjqVcYeKWBg+DNBQOv0WoiOBvB6zc46u0Nr2BMQgbeWbcOpVqBavuwJ1MoNRNa6EF+cQ6/WYG034Y2duE7PkS7ynVKkgbOxCYowgtUexThDUBhZmnmIRoNIVdNRKbGLxzaxEblcozZV9/DJEuz87ew3xyzSwUd2PlCAAAgAElEQVQCj90cyJ+WgroyZS6TRHKfUr17FuGl54ITNfB6tmU+0jEyjWaxY+KXKX6+EuC91romKbOTti9DUXSSCyfOCYoCtdOGsrMLo7cLs9/HeL8HsdNE/GAXSreLUFbhUYidtjXJgox8GSiQm6bnTo89fzmkxBULNKaLXh7v2OfNd1s1m7LpsT/a/msCb/6F/rqPojmi9aZkl13fhxoQl0HtspmLYnmL2/3/EuFdfX941Nio6a4L7HdtPxsVrmzKfAu8pdX7oZ7v0oLccYNVwEuHrFoVljTQdnlJQ9npJALeRQNXmaRhkYQsX8hVwJsVMuvM83CYHzCLUdg8wCY2p6mnaTrw5yOr2c/FAXhZBHhd4M0D+bLOubwzz0AnkTTQhHfgOzg/PsLo/Jh9aknSQMexLIuBlyK8GfRy5jUSNaSyDfqbJQ2ex9voJGlQNDiSDSOK8aDShV5twadFcOSe8fYY8cUVWv/4CwS9DmJJg6ZTYggP4vsjuF89x84nTxF81sP09SmUmDKQRZAigREC1IYBtEcP4FYoKuxBH9kp8FqoahoDr0rX9WQfkWVxhJcCUoFBLg0CpiNgBz5MQ4X0/AiRHnOZHSeA86CHjlmHuHgDeejCe3WG6LN9VDodBl6nW0OjUYdzdQlzIgDLwmynBqVeg+4EDLxyVYdGwPb8DGGjCvmwA3Xiwrd9BC0LhmlwFjaWaYgIoSSh0m3DocVppOuducDVAGqjAlQM9paVBhOYZ1eYPfsOVdL/Dk8xI+C1fUi+mwCvoYHs7jgpCu4XeLkFLGn3vKJNrUBRJQRyhKhqwdjfg0RuDP19KL0eRrsdVA72ELcbmBF4ixg6pzeW4MchhKSwlGMOvbwyLm231PBT4M33HWUzIGWd0TqDa1lHftdzfPD97gi8yfWXA8+mEZxN9y+L8Bb79nXufX682LR8m97vdYFx0Qtr8qZYkthhpca6/P6XXd+65V/3vpSd77bfbyO8t62xm9uX9ZObPj9lx9+s9OXevu8deHlFd0GSkK+kUuCl/dOV40WIzYNp1onlz5VFbT8U8C4qX76MedC+C/AueqGgRWthSJ6rAgaldEWEy9NjXBy/xmw6xtXwiu23KPkERV9nMxskWaC3GYrqRiKRfdCHtqM/7NdLLgiazjrSWTyFHgocWDvQrCY8Q0cVEZTjUyiXQzT+8ecI+jvXwEtT8z8cwfvqBbpPnyD4tIfpmxNIIoIRJFrjUeyjPgygPn7IEV5yadBS4JVaFVR1De6rU86oJj89uAG8vk6BTwHTjeAGPixLQ/z9GwZekmHYNgFvFztWHcHZGygjF+7LU4hP91Dd2WHgtXeqaDYbcK4uYBDwmhZHeDUCXpci5VNIVQ0qZXX7IQFe9cEO1LEL1/bgNU3opgGJIrNeyNeWAa9HGe0YeB1IV0OozSqkWiIpiS6H0N9ewH72LWpk0Ta9wPTVW5gzD/Bd9qGVTB1RLCcWYHGAmNJG0/0hGzJC4Ig0w4mLgiKufUKprWV/5lHf9AFbFuElW7ckte+1ndkcCCQFgV6BYekM/0q3DePhQwS7fXitHUg7XcSfP4ZDvsTs5qBAJXkx+epKIS9YFTJ5yCVyjCQxCouQE/nMFng37c8XAs+8v4uTtpL9O2sb18BXDjybDmhliYPKNNSbAG/W/+cBNx+QWNSfFm/IvQ/I96zh3UZ4V0gmthHe0v6nrP1v2j+UHb+0gCUb3FuEdzAcx9kK7yxiWExEwR1MNn25BIKzaFPWEZIPb9YxLRq0pejaO+0G2GbnyfkAFyNHGRSkNqBLqm7xlGu+I1729l2E3fwJFsFxvgO+hpd3s2zlBy7Sd1IkkO3bYgLYAFfnxzg/eY3paATbsTnqSS4NBLbT6SxJGcwSiIglIyppQTnxnMQ/kwUVQS8nnzA0yGT15bpoaAYqVg26WWX/3nA0gfn8JSq//SnUTx9h6ofQaZFZ4ALPj+H84Xt0Hh/A/fkjBN+dQxNAAIJegYk3heFFsPb3MauRK0GEysSHO5lCVBQYpgn/+BLa1AY+2YPcbACTAL7tQW/XEMxsVNwIPmXlMmRIr46hBQHibh3DkY3KTg/RTh3a6Tni0QzBq1NUHvYR7bfhngzZYSB6sAOcXiSL0HQDUdWE3mpw4ghnMOaMcELzEb06h6qZUA7avEhOTFwohg65bkFyBGIv4Cl7LxacZIOitGTXFoynEMMBJFWD1ahBVhUEoyEqVxPYv/8GtbENcXmKydFbKFMbOgNizNZkMtmwEeamqcbeeXCzfpz8oKPEczcfqU3wklLlJVnMKFqbfJ944QYi5EMbagUhWUJIMTQpYo20kMGLBGOTsr3pUFtN6LsHUHb3Ibp9uL02woMeQH9TSubEBTg5zbyRZwvfNrOluU2Huqhzu+8OddMO+d73X925vZfT54E634eV3bv8yYv3aRnoFgtcdo5N7/+m+98o7zwae/1MSPJmkoL3cgM3OEhZ/RRnRj/4C0dpBDzTby2phA0TP5S1z2J9ZP9eVm8b3Ko77Vp2f+900Hvaqaysi3jMMkw0m835LHe+31l1PImAN9OBZrCaWV0l421uKMxlNst3kFk9zHW3koRwTeBdRvL5RXOLwLQsAsEpoBZoDMuAt9hhF8+9LvAmObSudZpZXfLxadFaGEEheyyiNAZeH4PzU5wdv8J0POJEEwSuZK5MwEsuDdnCNfaaU2mhmQZ6cSBwortEsEu6UfJcFbHg5BPwPDR18vOtQjcs6LoFfzRF9cVLmL/5G5g//hQzX0C3CHg9SC+O4fz+WzQf7MH91ROI7y6gBTE8JYbhhpj5U2i+QGX3ANO6ylH82iSAO54gtFLgPb2CTtnInu5BbjXnwGt0GvCnU1ScCAHBmg7Ib06gkcNDv4nh2Eat3UPYrUM9u0A8nDDwVg96EIdtuGeUsc1C8KjLKX7JkUIi4LVMGO0m17h7NYYBBbERIHxzAY20rPsduFTHEw+qrkFqVCA7ISIvWZhFwKu368lLBLlFTGYJ8FL641qV0/764xEqgyncP36L6sgGLk4xefuW/Xl1glE5RiAnCR4kqvclwFtsf3mXjXzUTGYXizQJRSpdoMgreTELWrSomIgpWYhCHsoU8ogRyQrLF6RaBUa9zumko24PXrODuLsL7dEBgn4LrkmevKszoeVtCRf1c2WdVNmAkd9/C7z3NJKUHHYLvGvW+xyeMhkCaey3wLuq9sr6h9KaLwPessQbW+AtreI/lw3K2soi4KWF5wS8xEb5GaH8zwvHravBaCHwZoPvMuAtFqLYedKK9CLw5d+KsvZavNi5tGGBpCJ/AWUD6jrAWwRiKsuHAl7STBIcJfZtEWdaywPvbDbjshDwEtgSABPwZmUm4CV7LQIdAl36O8u6RhIIjyQDsgolDNEyLFQqNWiqAUXV4QxGML97DvM3P0H1b76AG8XQTBOS8CG/PMX0//4J9f0+vF89RfTDJS9YC1QJmhvADW0obgCrv49ZXeXyVMc+nNEYYUWBaVXgn1xCH08RPd2F3GpBmiYRXgJebzpF1YvhiwCxGkN9ew6NFrz1WxjNXFTILaDXhHx2AXE1Qvj6FObuDvBwB+LShk5OAg93gJNzsJZZ04GKBaPToiqAczWCISmQzQj+qzPO8KYcdOAhYuBVdA2gCK8rIFGEN5ZAFl5JhBdQKVkDZVqbTvlhIm2zRNnWxmNUR1P4Xz2HOZxBOT/B5O0xpMmUgVdIEUIZHA2WIokj38UXxuK/CV4z2U9+kSbrZjl5i2AJC8Ent8v0Dy9cpClVXYKsUzyZEpcAka5DbjehdVrQd/cg7fbg9rpw6k0o3R7MvV34dQszAnyxOoK7Bd4/l+Hg/srxMYH3/q4qOXLZIHqr82+Bd15d60bwN67/LfDeqokWN964/jc6++12LivrewVeWrT2ToSXvEPTNKKrgDe7rEXwmS16y+tfi8C7NLpLsFzw0S2S+/sC3mUNZQ7eSxJHZHBc7ACuoTlLHfvuzedJaxHzan4CXokjdAGGF2cc4Z2MhhiNRvzmQsBLrgIEuxnQEiiRDyo5G1AWMPqOD5FaV7DFmBTDItgj4DUtVK0a1Ax4r0ZQ//QNtF9+gebP/wa+pDAISiKA8uYMk//zFaq7O/D//hNIL4aA7bM9l0oaWOFCcjxYu/uw60mUsDL24I6SCK9VqcCnCO9wAvG0D6XVgjwTrJ/VWNIwQzUA3NBHJAtYp1eQpzMG3onjw6g2gb0OpIsLhJcjiDdn0Np1SI97kMY+FKgMvNLZJUJyVEiB1yTghQT7csjAq1gx/JenUGUN8n4bvhQjGicRXgJeSkIBAt4IqaShjlCmaKkEf2YDrgNV0RgyadEa+f5WxzbC715CPx9DOTvG+OgI8tSGKcsQcg54YxkROR4sGHjzkJEBb7Zdvi2RtpheGikxBkE0v+gQ/KZSILJKE6qEyCBHBg2SQlKNBtT+DtTuDkR/D95OA+HBHrC/C9TrCBWdM9bFsgxLrE5NugXe23Xaf4lbb4F3zbu2Bd4t8C5pKssCdmUQt2bLu/NmH/v8tyl4WVnfAV5aH67raLVaaSKuKOdWdC2VXVQG9uFdpOHNFkStA7w8GBe1vUs0uNngvsjWLA/HZZKGTYE3X+Y8iGfXm8Hj3SQNVB/XU17vvBWzr1QESSYNr+AF77RobXh5htO3LzEeDnB1dcWL08iCq1Kp8M8Z8FKZCIY4u5rrsXZXo6l0kpLQYjFZ4ml4jnQGAZqGiVqlDl03WdPqDSfQvvoG0s8/RfuXf4eIvFepEFEA7egCo//9jG26wl9/BvX1BMHYBiwN8tRBAB+YuTD7e3AaOp+TgNcZjhFYCirVCsLTAbSrEcSTPuR2C4oTw3FcaM0aApuAV4LLVl4hahcjxKMxpH4LthtANeuQD7uIry45woujS8R1E/LDLrQZRcKB8HEX6uUIgecjVjWO8Jo7bdajcoSX8roR8D4/TSzA9toIFAnR2AUlYKDjkQ8uXD8BXhGypIE1uIqMwHYg+4kWmqCaJSKTCaoTG9HzI8gnF1CO3mD8NtHwGrSoLdXwKrQILJYhyOJsBfDKnDGPAPY6EpxvJ7Q/PQOKqUM1DQZdSkgi6P7GEqq6AU+OEeoalEoFWq0OZacLdW8XUrcDu9uF124gOuhB7u4gVHUEYQLRdI3Gat69kWlxYcdRkqmr7PnM9yuLOryyTvA2HeqibW9Tvk3P9ee6/xZ417wzC4CXbAdXfe67/a5Z8qWblZXvz17Du5U0/EW3v3zhy9riu8CbuDoR8NIYnbclK5U0vC/gzQCSoTWN0OZ/V7zADHiLFzOHXiXJlLYITNd72FdreLNj5Ae+6+jsdbT0rsBL6YDzx8ufj48pSAemJMCr0FQ6MLo6xwkB7+ASl5dXDK8U4SW/OdqHpQss14wQku0XJWtwXYZhcmYgAKZoL51bM7REw+u6qOsEvDWYZgWGWUUwnkH/8mtEf/sEnb//GSJNB+GZRJnPTgcY/McfUKGI6T98Af3tjHWx5EkrTWwIKYSYzBh43aYxB157MGJJQ6VagzgbQL0cInzcY+BVPcCxXSjNKnzbRkPI7NLgxx6aVxOIqyGk3RZcV0DWLCiPdhEPLhEPp1BOR/DIv/dgB6ZLyd4ixE/6nO2Mkl0IymJG/sI7HZ4VcC5HMNMIr/fDCdeRvN/h6G1Ei9ZUlYGX13vZPmQRw41I0pACr6rCdxwoQrB8wnMcdskIJxNYBP5vjoE3p1Bfv1oCvFqygKwkwptfIEr3Ni9p4HvthZA1BRplQbNMngnwZpQtLmAPbEvT4akygqoBtdWG1u1B2d0F9ki324HodiD1duA1KnAkdgOGYSTOC6EI5skwlj1Lf+0R3i3wXk/7F1/Iy+pm1WD1zsv9kgZWNsjdpgx3eSFbbwxJt9oC77y63tf9La3/raShtIr+kl+4NgFe6ht0VWPgJbnnnYCXCpAfhMs0vFmBM6jLQDWvwV0GvLQynqZki9B54xgp8Oaht6yTvNkA1gPerIzFaMemEd4y4E1cKhQGV5UWHskJ8CYR3itcXQ0YXgl4yYaLGJlcGjJbMnLB0HWdI4kUhaQQP11Dso2AbujQYgmx46JBmdcqNVhWDYZVRTiaQv3jVwh+/BA7v/kFYooWEkDLEayzEQb//nuYzToDr3XiYHYxhFqvIB5NESsR78/A2yoCb7LILjwbQLsc8uIyud2G5kuwHRdyo4LAIeBV4IQ+yyPagxnCi0vIu224JDOQdWiUsGJ4BWXiwLicYioJzpZmeRKDoPTpHsyxDXtmI4SEyDLmwOuSXy7BXVWC88MxpFhKgJem8inFsaogbli8poyAVw0TPTFpeH01kQ9Q1FyKY1R0E7PxhCUl0XTM55SOzhC8OoL1+vVcw2tQtHYuaaAIL9k2rKHhTW37qA2yxViqIac2T7ZzFHVXLAOqZbAzR0DJMmhRoqwCJIepmRzN1XZ7kHu7ELt7CPf6iLstoN2A1KjDVRW4XggtllE1LcRyxCmoKTnFqs8WeO83k9RGo9l72vljRnjL+vIt8L6nm7zhC0fxPm2B92aFFutnWWT8fu/mu0cve74+dHk2gfNFQdE7Ay9peBdJGsqANwsd56OYeWBdJUkoAm8ejOfHyEkisu8ZDEqmUq8rdn3gXfS28T6BN99JZNdHMzJz4KUFYbKUi/BeYTweM7ySnIFWI9J+SergEEKE8MIAVUoXKwRHfjXK7gXK9EspiCPQ1LpOi6e8FHitOiqV6jzCq/z+GbwvDtH97a8gUVY2yvymxKheTnH5b/8FvVZB/LsfoXLqYXJ6Ba1ZQTScQlJjBMMJjP4uAy9FUEnSQBFekjTU6nWO8BLw+g92EuANJY7wkjtCBryuCOAGNjpjB/7ZBeR+C74XQcgadALe8QDa1EV16GIUeQh7DVR8GZ7jQ/nsAJWpi9l0Co8i3oYOiyKaigICXouAtybD/f6YI+LyQRLhjSnj2yLgDQPonToCSqmrKvBcj102K4aJ6WjMqYjj2QwGefwenSN4+Rq1o7cYH5FLw/WiNdIJk1SBIXue9ewmOPHDy+mkExcG7iBJJ5zLmsYpfellSIoQ6yrLGqg9hq4PHTJP5/iGCaXbhPlgH9rBPkSPbMe68Pf6iHZaEIYCh2YCJBWGrMFk54gQISWVkGOonDB6+WcLvFvgXWdQvC8g2gLvOrV/923KxtGtpKFE85VW/RZ4794Gsz3L2uIy4CUu4qCfoFnydJ0L+cSvYMSFmdayKdY8aBYBMG+h9M60f+I7sLAmsm2vU6KSISmLIK5TraYRryII54G3rJKy1MPLbseyjjrbnqNsuQjctcE/l+odN4fizeOFaEs/BDg6QkERR7p+AiQN7myMN6++xtXFW4wuBjAtC416nXUqnu/PdbycgALg7wjO/MBHxbRYAkHRSU2nBAgCZsWCFAtoIkZbr6Fm1iCpOqfPlf/zGYIHPTT/+dcIKZubHyM2APligPBfvmSZgPQPnwNTH/HRAIqhIXBtVGUJF5Mhqq02lPYOPDIPcFxIkzGUKIJWqcOhLGYnx1B6Lai9LkRMoOqxVzC9x5AOVXcEZrKPjuPDfXsMdacJ4Ue8gE59so/4cgLTCzGLXciXE1TqNTimAtd2oX1yCGPiI5xNEEUB4modcnsH0AzE4wlkkiRQSuHjM9jTMdQ+pVZuIhy5iNQIYVWGFBuQCSAjAZfSEFOCiVqNda5xEHFGOENT4DkuFIrA00vFYAL9ZADv5TEssiV79QMwuoBBjgqxjJCitJoMmSDWT1+4UocFegGkNsezKJRemPTBpNMlP2aOtiaARakq2IyBHChMDUidOCjiLNGsh6YiNFQo+/vYefwEXruNgWUBh4cwnz5G2KzDoSQYSvpMzZNHEGgnzrvJp8SlIZfFcFGnXvb8lXWDZYkLyvb/c/++2CduWl/r9mObguL7qtf7ut51y1d6/pVT5vQSuhp4bnd8erG9WfIsdfjS69m0fKkt5/IhaD2gW7e+39kuTgBkabstsXVbnQmu/P6UZbLj1J9/BZ/8i0lxtn1l/a8dOLxbJZU+H9koVCjHuv0XjZkEvDT7Sp8sAFv8uVj6OfBmG2Z/54E0LysoAmt+v+zgHMHKAe8iQs/804rnXXX+fOHLKvR9AG8Wgcsa0qLpnGUDWxnwItYQCgfEn3FMkKTBm03w5tWfcHlxhMlgzPIAyrRGH9dxOCsbTW07rgPPD1Cv1TlSyBre9E3H93zotIBNBjSeCg+hBQI7eh0Nqw7JMBmm5P/8EsHBDhr/8zcIyMfWjyHIF/dyAPEvXyEydci//QIR6VzfDCAT8Ho2apKEs8kA9WYbSqcLlyKWrgNlMoZK8GbVYfshpOMjaN0W1G4XoaTAdzxoBIS0KCwIYDgRA2/b8Rh4tU4DURDDp0xlnx5AXE5hhRFmig/tbALLNDEzE3A2nh5AnQaIZmNE5PZQI+DtIlYNSNMJYttmvbB6eo7peAC134NebUOMHAg1QlCVIMUmFNeHFgt45D9MySsadXiUzCKkrGMxVJU00g6JJqAGIZTBGNrJEP7LE1QHF5i8/h4YnEGnLGpCQagoUFQC1ghSoCQvcilXZjMeEhF/miHtGnhVjvCyzy5pjilKjIij+AS4lmElCxJpUV2rCr3fhfLwEaRGC26rjWhvF+rhAwSNGlzSxpCrQ5Qmrrhbf3UjbfcWeG9fiVvg/bgR8rLxYVMguu3x32kP97zoatPUwbdv8TdGZ2Al8Jb7GG9c/g19eDe7/o+zd9Ym6e+yPAWl7XfDS1j3+Msi5GWnJ+AlNjJN888LePMXNJ/CXZDQogjOebi8y+BRBrxFeM6gdg7t6XRzHvAXlemuwBtHKgOvZlAKZokmqlPg/RqDqyPMRrMbC9YmlMkszb5FsoXxZArLsjj6y9nW0rccTkoBSkCm8/R8SPZaocCu1UKj2oBiWKwvlSjCu58AL0V4KXtaaMSQLoeI//UrBLoK9bc/ApwQOBpA1tU58J5OB6jXW1A7XXhE1h5FeEdQyNGg2oDjR4iPXkHrtqFRhJeAl+AyB7w6Aa/komm7cN4eQ+80EAeU0U2B/Ok+gpGDiojh6QL62RiapGCmAcINYHxyANkOWVdLwBtXapBS4I0ZeGdQm7V3gXecAS9FVBPg1aPwHeClBdhqLHFklxatSRB8bcpgAvV0gODlKepXVxi//hYYnEKPYog4B7zkkivUNJ6ayBbIpm/+LKTRXlrYJoUxVElhDS+n85YVlqNISoSZR04NMmfHkw0DgqLQB10YD3YRHDyGb5kIdnagPziAtNPBlCL8IuS3XrI12+RTjBzkj5V/m77rObYR3rvW3M397jpgvJ+zLz/KugPefZWj9PwbAtFtj78F3hs9SGniji3w3teTkRy3tP1uePp1j3/X/otS3lOENwPedReurYzw5iO7xUjsOpKGRRezSBtUPE/+hiyD5LL7Ea8QIfLEbsEOKh/Fzb4vnjtb1FesiyI8J+VfLWm4AbwU1UyB9+j117i6fAt7PGOgJVsyKsdkMuHMYuwJG4YYTqZsRWYapKOV2JqMroEjhXEMyzKZgn3Hhiki9CttNKtNjvCSxZX8f58h6LcZeIVlQXcjBEaMmBwT/u1PrGfVfvdjMsxF/GYAiYDXnaEmyzibDtCotaB0duBSRDLwIY2HLJXQqg24YYz49QuoO21o/S4iSZ0DL0VA/SCE7gpM4KI5deAcvYXZaXJklZx25U8P4c4cVMIIUVWBdjoC/BC2HEHyBMynh4gDgXg6Rkya5UoNMUkaVANiNiFLCGiNBHgn46tchNdFpFGElx4XC7LnQSc9dOCRYBdGo4HAF+zgQAEYWkxIwEvTXypFyoczLgslw6hdXGD48lvEVycwooiBV1CEl+zdSJggkim9bKYjA16e7aAgL8VwA8GZ8mgRGkeA+Y/KLyqC0J+0wxJ9p0BtNqE92IN40EOw08Cs/wiVg12ITgszU0WoaZx8hNJJa7T4TV49pVj+/CTtt/gimLX9dTu0ZefZAm/ZHVjv+7sOGOsd/e5bbdo+7n7mNQf0LfBuWsWr99/QZWELvCXVu0Kruk5A4r6fz3WPf6f+Kw3wEfASI/E4G63nxbsUeIuR2TzkFd8QFukussQTxduWh8iyJ27RcfNR1lX7rwLerILyA/oN4M3pdzlimq6eX3QTl0efV0XYaFkSaXjTCC8BL0ka7CkIeC8vjzAdTXlxUrVa4eifPZuxdCHzb3U8n8tF25C+kxa4EWNTxJc+mpYAj3BdVCIw8NasGmLT4Kxc8u+/gtdrof3Pv0ZcqTLw+rpANBxB+vev4UcxjP/2E8RexJKGSCc96xQ1VcHFdIhmpQGZIrwUtSW7tPEAMXnX1hvwhYT45fOlwBuEITQvwjhy0JzYcI+OYe20AHJMiBVIn+yDrs8gaURLh3Eyhpg4mCKEHgDGJ4eJ3ntMwOsBVpWBN9ZMCHuCmIC3vkLSUJMhy1XIrgstDOH6LtuumVR2X7DFJkmLFFmCa9sgvR0D72gG42KC8PUZKmeXGL34GtHlMXRBWEtexhSZJfmfQExp2+jFqqDh5TZEEV5KCU1R2NStg37HSSY4iQTJPjxYzRYUgnnDgtLtQnt8CO9gB7NmFeHeI7QeHMCzdFz4DihxmimrMMgOjzyb00WMZc/Ysu+3Ed671lyy311mpe5yxjsNGHc50S33WXfAu+Vh19689Pxb4F27Lu+04RZ471Rt6+6UcckyFitr/2Xfr1uOZdute/w79V8E+2mE970Db7HjXhWhzV98BrxFcF4UzS0bdLPvM/BcB5rLgDd/XYuAlhrUokVr2WC2DLyvr/cWwDuXNCTAe3V5hMlowpdNN5S85kj3mulyBKebvbaxIh0v6UFpMZgiK7x9zHnH2LYBtUhCz2rCMquIaLqbbOGefQOvU0f7n38DuVqD7sVwdYGYgPc/voHnh9D/+yzh0lsAACAASURBVE8g+TGkNwMIjfSsM9Q0BefTIVpWHXKrC09ToVDZxleISLbQaPEiNfH8e5Y0qL0eoqKkIQxgECMXgTeI4UUy5E/2WaOsOh7kHQvG6ZiTZdixgCVkdnEgOIzHI0SeB5lAvr2DSDchnCkiZwa9mgEvRXj7iYY3kzQQ8Ko1KI4LNQzgkiSjYjDwhn7E6xmoHilYa9szxJLgjHX6xE6B9xz1ywH+H3tv/iVHdt13fl/skXtm7VgbvVG2tVkSF/mMTIqk59iSxpZnxv/kLEeSf5yZH+YcH5GyJLJJqqludDfQ6AYKQK25xh4vwufeyKiKzMrMyKxENdDNTBKNQmWsL168+LxvfO+93ccfQZ48h5kDL5VyJutuEiNN5getMdxS/yJrCc1WFTWzPxAI0wSGrCg00ao3YO3twd6/BbG9g2i7g3C/g3SnDbG9S+Vm4KYJQpro6BqUNIYSkykECDfAu+6Yvdb6G+DdeHiLHeg3y9JQfuuUAdFG4Z3fhtSXSPziN7oKxYxkAdE5m3zTFV4+vxRsaaAsVvRZW+Et77KXS8xTeGfR+3WBN99W/neZKZteGi/6lD2QcqjOl5suDJBv+7oKbzFojQIosqC1EZ5++TG658/hOB6nGDMNM7Mn0EVNU7Yz0O81w+CUHEmcBa2RYuh5XlaOuFLhXLyc6ioIUU0Etsw6TKtCBA2FPKK//Ahhp47Ov/021FqdszSQXzYZDCD+8VP4jg/zf/pXUOIUGAOv749Q1zVWeFtUEa21hYAqfcURZJ+AN4DRaJPjFUkOvBNBaxTUJdjSYEqBQeKiOXARvniJ6nYbaZiyZVh5sM9qbzpyMuA9GXHaM8pNUYkVaPf32XKBQZ8zRKBSA8jDa1qIAydTeMnfPGFp6CApAK+q1yAo40Mcw/NdqBWLLQ0MvOThpcAxQW3qICGLAhWnGHqwzkaQz05QPzlH99HHiE8OM+BNNaSkzpIXIo2JXrMBqBC0djFh4+A0+s/47QFZGuifigLVMKCaJuJKDUm7Du32AYy7d4GtPcTtNmLKsduqA5aGKJYIw4QnOIZpIop8RDFl6aAJz8bSsMoY9qqXLRtfXtX+rqWQvKqdL9hOGdDc9CGU7n+j8N70JVi4/bLrswHexcAbR1GWu338Z9k330Xx8CY7QNn1nXccs1hy+jh5mSRl4KXA/jcaePNZSFGSnz4haqxpFbc4i8lPcPEFWw94i7Ml+nkaeOeB+7IKb+7h5SwNpPBOAW9InlXH4QCmWrUGTaNStFkuXpeqf5lmVuQhImWXyhMrGA2GDMTUESgJFflEyadKwNvWqzAo+KlWg2boSH7+IYJ2DVsEvPUGjHCs8A6GED/7FO7QhfUnvw2FKmg+O4fUFOTASwpvewy8ka5DkTHk4BzS9WE0W0iEnim8W5SWbAcxlEKWBsGgdgG8Qw/xiyNUGHgT+FEK8eAAagzEgwHU7QrMUwfOeQ+ekqAmNah3d7lIRNrvQ6EiEXYN2NpGYtqQvoPEd6FbFtSj46ksDWMPLym8ep3TlzHwei60SmZp4Epu46qhrPB6Dht6tTSFNfJgd13Iw1NUXpzg7NFHSI6fwZQEuRoS8t8qNPuU7LvNszRQX7kIWiMAVsaZFMY+LFXRmY9TSttmUaEJG3J3F9rtfcS3duG328D2LvSDW4jqTXgKBcK5sFQLqqSARwWU/cGXASLEUCl3b7y4/5cNdhtLQ1kLLf5+A7wbhbfYQzYK7+T9UgZEG+BdDLwkeuWwSxmvVnn7TVsua//1Rr/lt3+dCXsReIsK7zK5eMV5t58Wb8Z5Foa8AZYh8OkGvbLNOXl6Zx3HdIMsM5MpBqUVL9zltgior1bCmrRfzB+wGWAKQW/F8522fMx68OXrkzLHqcYSqp4l4I36eP70Mc7PjiGjCP1ejw+fSuhZtsU5d13P5Vfhmq6zspend2PlNwh4okA+XlJ3ZRLDoHy8YYK9ahO2UYHdanM54+Cjj9nzuvX970JutWD4KRRDsCVg8MHHCPsDNP/odyBVC/HhMWwlhZO4EKqBoEdeXgXa9h6kZSKhwK5RD9IPAKsCjawTXzyGValC3t5BpOlQ+wFSQ4W0NKgjHxq9xh+OEIkQ6RcnqFEwXcVE6AQw3rnN3mBx0gd26tCGLpKTHhQqqysTjN7eAYwq1LMzKPSdXeGSumm9CpAFYTSCZlfhD7tQj85g1xpIbx/Ap9LAoyH0LRuR2YDq+tDCEGEcQBoa9GYDQtGzAEAl5rLDlJPXcUao6BpMx0d14CJ+fgLti5dwf/lLmE4PkSE4nZrJgWoJEj2FQlnB6BpQyjLKgEveXs7OkOXcpWA0YRD4kp+XfqVCqVShdjrsfcbBLtJ2B9H+AaKd7GdUK+CSfCJFTAF8/D/uffzfrKj3OEf0mmk2ywbEsu/LxolvetBa6QNjzTyrpdsvWYCvH41jefGT8fLTwsJ191PWP8q2O2+cX2b8fxUP9HWPvzTtWVkDlF6/sgVKBoA1+19p+yysXFM+GSrLU1w2vky3Tunxrnk9Vl29bEI83c+LAiDzA8eZXOZ2n3wDvkSe4lUPeGr5ddtznfW5LWSCer3Oot8qz5IrwDsNtmUAPK/dJuFx8uabztM7C6anwTFfZtkBb5blodgppoH1KqSvBrzTxzdvglBUr3WdAtcy4FUJKHvnOHz6CKcnx1DShDMz0MXMK4qQZYG8vLQN+ptgNw9SI5U3ljEDL63DQJlKmMRUfogdswZTM1Hb2uZlgo8/RqKaDLzRdhumn0A1FMSeg94vPkLU66H9h7+HWLMRHh6hpqQYpS6X/o16DiqqgL69C2mTb9aFGPXZ0kAqq27XGHjJQhHf2YE0DGg9H4mhQdoa1KHPirQYOAjUCPjiBHXdRFKzEAxdGO/cQaCpUI77SAl4Rx7Skx40P4KQMQbv7kAlYKWSxAMHiW0j2d8F6rUx8A6h2TV4Tg/6izNUqnXIu7fgUWngfg/6dgWR2cw8vEGISIaIDQVaswFFNbOJQ+JDh8Yquec4sCkDQ9+Bft5DRBOAo3N4P/sAljdAaAr2HluSAgYlEhNQpcIZGqh0NP1NgWiU5ozUXcJUXTUhFWTV1MiPbVVgbO9Au3UA7HQ4oJCKaaT7B5CdbUQVG5JgmXL8QoLNwjf4KRuQyr4veyCtMkjd4Gm+vk2v+Up93QPPr18xTmHyobneHsr6R9nWN8C7uIVK27essMKa/a90/2XbL+P1kjzFZePLNxF46Zwy8KW3wtkZTnt4L65L2fUvuwHLrs+ahStK+8+C/ReBlxTeXNld5pQmsjQUD2KZ0rrL7CC/SMVl3wTgnXXDLKvw0rmQvYA1tUIJnXzGlUPtrHMvDuSapoMD0KgUsEjRPz/G0yefXgAv2RcIaCk1GXVsysSQK7iO44xfadDrjKx180A7+tmkNFUiha0qUFwfLdWELnTUdnY5+1X08BNIxUDn334H8U6HszSouuBqasNffoz4vIvmH/4epGEjODxCFQkceBDCQNR3YauAtr2LZAp4U6vCwCufPIJl2ohu7yCxLGhdD4muIq7oUEe0HcEgG5B3gRRezbgAXu3BLUSGAeW4dwV4EUcYvrsDzW5BI4WXFFdSmfcmgVe1qvDdPgOvTX7Ye7fgD32g1y0HXrJJSB+a0PiP64xgEaj2+tBO+wgPj1E968H9+QewnX4GvKkCW+ogP4Q0U6hCg5QJJE3FFZGp7lQQQs2CDExqR5Eiou1aNvT2FtTbB8D9W4h32vB3OtCaLYBht4qACk/QxCiNSRTm0sM3+SkbkMq+L3sgbYC3xHLyFT2wisrRvEn7dfpZWf8o2+YGeDfAu6gFysaXbwrwXkLupWhIaUXpBXORN6bvtzKFvOz+K/v+Vd3fZfuZ9f0GeGe0SpnCu+iGyYC1/LVLUR2hQ6D1JkomL0hPlHVWhRVesnQqSNE/O8KzLx7h/OwEUeBzcBrNXmgWQ9ulf9Mnz9rA22C3bvYam/7k0GtqOiu8tqZA9QI0VQuU7be+vcPptuKHnyIWOra//x1Eux1ofsIptZLAw/BXDxGfnKP9R7+HyKzAP3zJwOumHiugcc+FoSTQd/bmAi8FrRkURHZ7B6ltQz33ONMDAa8+Clj1NFwfoS6Rfn58ofB6/SHUtw4gLfsK8KpUsljGDLxGpQ3t/JwV3pj2s7t9YWnAaASVjtsfQn9+CsuuMvAGo4AVXrVjIbZacxXeiKrVpQSX2Uy63+/DUgT0kQu77yI6OoVxfAb3H34Ge9Rj4A0TBZVE55LOkUX+aQJeCl4DVE2DbphZaWCabVCWDLpuVPWO/NmtDpTdXcS39uDf3kG400K6vwdhWEhMC5GSZW2ggzEF5e2lOmzl/fM6g8my0PM6B7x1zuuNWbdMAfsKgfcm2uRV9Y95r37LgOdV7f/abVN2fa+94WzF0vMr6z9lx1eyfun+y7Zfcv5lwFZ2/b9pwJufT1HhLQJv3icu3oyXVfK76f5Xdn3XUIg3wHsN4M1nTvOvS3nQT66O5J2s+HphnkKeDxQZVIOBl151E/D2zo5wdPgFBoMevNGQsy7QcgS8xdRkxchM2neeooTgmPZL9gZTVdniYJH1IIrRMSoQqYpKp8N2AnzyGaJURef730W8uwUtkAy8MsyAN3l5ivZ3/gCRZcM/PEIllQy8GgOvB02RbGlI6FV7wdJAOXHZ0kBBa5rBloaUjr/rg6rtxrYO3Q2RpAkML0CoJ0g/P2KFN63bcHtDKPf32a8qSOHdvrQ0XALvLoxKC3q3x8BLanC8s42kXoVwHRDwkkUg9IfQnp+ytYKAN3RDiF4PStuEtNsLgDeCJSgzg0ASJ+j1e6zw6p6PmhMgPToFXh7D+ft/gN3vIjYF4lSDlVB2hBihSe+bFEgqLCEEdN2EquuQNCFh6FWhkP+61YS+uwd9ew/p7g6C/R24+y2E7Qa0ZocCURGz35f6B9t9oRPqpikiLnBxc5+yB1rZ92VHtu76Zdt/478vA4IyYFnzBGe1fz6O0d/rXp9Xtf4GeGdf6NL2Les/a/a/0v2Xbb8MiDaWhokWKt4HRUvDNPRugHdxx7q2paHsleTkBXrzPLzFZpk9WywHiunXgcXOtwzwUsAIvfam6lypjNA9fYnTo0P43gjeaATXdbM0Y9Uql9CjwLQ8Hy+1fw649Dv65F4WysurpwJhHMLSSHlM0TarEKmCSmcLCgVPPfwMoVTQ+cF3Ife2oQUJEjVh4HX/6VPIw2O0v0fAW4V3+BKVNIabeDBUG0mfijHIC0tD4vtQnMzDm1sa0s8/g6oakHd3AcqJe+4hVFIGXsOLGHhNP0SoScjHL1DTTKBRYeAV9/YgyMYxtjSoQ5c9vAS8maUhA16D4HXgMvBGO1tIalUIjwLTRlDIThGMoL84hW7YSO7dRuxFSHtdqC0DstKZ7+H1Q2hJDF1kHt7BaAiDbAmOi8rQR3J0BnH8Eu7f/SPs3jmkQWCqwUoNJGPgJVim0sE0iyDgTVQVoQCkoUIj28f2NsRWG8rBAcTePtKtLcidDldRk7UqUkLbcWAk+bGp6hupwomM2LBPnuOb/JQ90Mq+Lzu2ddcv2/4b/30ZEJQBy5onWGz/bPKdjdH5mLbu9XlV62+AdwO8s1rgN0nhnT7/WcCbL7MB3hLgnc7SMN1w0x2rqGYu2vTXFXiz486j6eef4byBuKz9Jh8EgqOkCUCjwMPJi6c4O37OVbYC1+EUZPTJgZeUXLI1EPjS/rnARJry7+hv8gTTtgiI0jCGTCLUTA2WBBqGza/nq1s70KlYxEefwpcC7e9/B8n+DlQCXiWBjDx4H36G9OkRmt/7A8SVKtxnL2EnMbzUg6XYnM82EdGFpWEm8D7+DJpiIL6/w6/tydIQIoGs6DB9iZiyRwQRe3ijz56zpUE0qxfAq9RrFwrvVeDNPLwmAe/QRaRfAq/iE/A6bAeII5ctDToVpLh7C9KP2cMrmgaS6mLghQxhqgbn4x05DjSyIQwdmAMH8vgU2vEx3J/8PezuGVJDQSQ02IkOCckKr5EIxLHkSYYwDEhVQ2SoUOs1mO029Pv3EW61EO/vIdndgdLqIG3UkFQMzhiRZnMY9mdnin5mYZCSoCSzn9zkpwxY1v3+Jo/9a7HtNwR4i9ex+Maq7PqWtfGrWn8DvBvg3QDvVAtQGtqxhzd7Rlza2zbAuyLwzgPcaZD7piq8Fx2mhCjmlfZbBXipDblIngA8Z4jDLx8z8EoCXs9lNZeWqVSqME2DFT/6HYEv/TFNk3eXB7NRmWGV8vXKBNHI5Yj+esWEGSWoKDoSmaKxuw/LMqH+8ydwY8wEXv/XjyC/eIHWH//hBfBaSYzgAnh9SBHOAd4qDAoSe/QpNEVHfHeX1VpSeANRAF4ksPyQgTf89JCBV2nVCsBbhzjusqWBgDc57rLCm2dp0KwmA6869FjhDbc7rPAqvgeFbA1UZjhyoVEKMd1ihVcGMdBdEniTGJZmcBU0Unh1MikMHdhDl4FXPzqG89O/R+X8lIE3U3gz4KUCHnaq8sSEfNMKeYwp93HFhr2zhereDuTb78Dt1OHv7yLZ2YHabCDVDIQyRoQEpm6yZ5fglgIkyfPMuX0pxRtlfIgp79nNfcqAZd3vb+7IvyZbfs3Amz8o87dSRdjdWBqW8MiWdbOy61u2fsn3Zfdflutwwafs+DYe3jWvUEnzF4Ldp6F11r/zreVWyDxLw3Q/2ABvCfCenff4XdayM+n89df0oFgMEqNlKPfowvtt6hVa8YLmx5NfzPzvVTxms155zJoJzVdqlYnXe1cfDJk/M/+TH3P24CBVjtKCXb4mzDtx5vOlBAoRoihFTFW9qJRsGODoxec4OzpEFLoYUrqthOwOKtsZKMqftpcFpVHFtYh/R5aIMAy4+fLluNRwHHF6Vj1NofohtqwGw1e1swXNMoDPHkEZRbB/9EewdneQximGRoq6E2H48Anix1+i+b3fQdpsYvTkBSoJ5ZoNodKd5niQAlA7OwxxoP2P+pCuh9SswKw1OC0ZJWDQ376DiIpAOBE8qsFWsSC6I361T0Fg0kghvjyGCEJU9rfgdoeQB1vQGi2kvRFUy0CqpvBenqDuxAiTCLi9Ba2+g6R3isQbIqQAvWYHVrMFQXl1+z3AMJEkAbTDEyiUMeHuLa7epvb7SBsq0kYHqRdCui57YyOZwKZKZqTEJgm0JISWZgm9HdeBoSlIhw6XF06OT2E+O0LwwS8gTg6R2ipSYcIIuAQEQkqQQceURFCSFAolBq/Vkd7ah/L2W0gO9uHt3YG13Ya63UJYMRBQIJqgAhJUMppKDV8+sGj+zj1pPJPnPnejw/HkxqcH1dKH7TJBNV/h8c/a1ayxYN1DWmmbawLHuse6yvrFsX6Za7/Ktuct+1XtZ+6xll2fqRUnj3eJPKh5JcYS8LluW5YFfZW1b5llYHFhiCXOf3xi856/Zcd33XZZdr1l3+BOc8uy27/OcquML0VBcppDFgH1ssdVdn2K7Ve27LL7LC6n0rNSCHQoJqmQorNssn7h4V0FeGnH05XSJrIiUHDOGwi8xQs9qxNMfn/pa6Pf5wFpGdBmytt1gZfwRSQhyOKZpAp0AtcowMsXn+Pk5VNEgQvPDS7qQ3OBCYrUp4pmnLc3OwYCXmp3UnjpWAh480IUlLuBfLIijjkP7161A03VMyjUVeDxY2jDGNaP/hD27g6SOMXATNEYRRg8fAL5+Es0vvfbVLA6A14pEHLNNAll5CGeAN4QwukjdlwkZgVWrQH55WOoIWAQ8NoWVDeGm0bQqjbEeQa82tBBYqZQnp4i9TxUb+3APSfg7UCrt5H2KduCjtQQcF+coOFECJIIYn8LemsXcfcE0h0gVnWkrS3YrRZEFMHv9SBMAylB6+EJB+vJewcQMRh4k4aKhLbvZ8BrUAaMSMLudCA1DRHZQ5IAapIBrOO5F8BrEqQfn8J+doLoF78ETg4hTUCmGjSf8h9rkBbly1W5QhvXmdB0iFYbuHcHeO9t4M4dBAe3oVGhDMo9rKucoiyl4hOMslR5rwC8MyJab2IQKQPDVQbKr+r4rjNYTp9H2cN92X2s8kAqLUxQptAte1CvYLlp4M1Fj1ew6bmbeO39Zy3gpVt4OYW1DKyu28avF3iXOP8N8K58aVcZX276/inb/lcBvNSABLy5GEjHRDy0yH3wGwe8071sPuhfljcugm3+6k+ITL2dvvBFS8Tc2SspdomPRCpcccugCP4owIvDRzhm4HUwGnqs6BLAGoZxEaBGr8npotLf+YUOqRgFwMvlhSjI8kk5YNMwhB5EOGhsQ1cNmPUmV+tKHz+aAF4ZJxgYKZqjCP2HT5A+eYbGt/8l0mYDwycvUUsVBJwzQEKQwpsC2lam8IqIgHeAaOQgtaqs8MovHkHxExjv3EVcsQvAW4HSHSHWlSvAWznYHgPvFrRmO1N4DQ0J5bl9foqGGyGQIQOv2t5D3DtB4gwgx8BrtdtQoghet0uNAZGGbGlAQsB7C4JS4vZ6kDUFaSMDXqoSlwMvZbCQus4Kr0rqcKJyxbpJ4PUgj09gPz+F/OBXSI+eQeoJZ2nQQ4191TElKaZ92RpgW0gqFtLODsSDexDvvQdx5wDB/i5STUGoCA5mE1TYgmaqNJmhUtEFDXfW4FI24Kw8mk6tsO4+b/r4XuX5bYB3cWtugLe8t13p7xvgLW+0krSdS23ghhYqm4iUfX8Th7UB3stWzYQhYGtr69UB76xX8jnkvekKb940ZQ+zmwJeSks1/bnssOQ6D5Ek5OHNgFZGPl4cPsbp0TMG3kHfuSgyQV7dPCMDBUKRukte3jxojX6m8yDYzetqZ6WTU1Z4KQ/vfn0LhmbBajaRUlaIR59NAm+UTCi8+PwZ6gS89TorvFWoCBXJlcTgepAyZeBNKX0YAbfTR+S4F5YGKjwhgoQVXlmtMPA6SQi9VoHacxBRaeKhw5YG9ekJEt9D9WAHztkA8tYWF2JIugMougYqFxcS8JLCG4dIDzpQt/YRn58ADim8GtLWNqxOGyKO4Hd7lKwYCiJWeNNEuQTebhdxTbClAUHEwKsLUnhjVClTAk0+aCITexMKr0mThJEL0/EQH53APDyB/NkvIV4+BUzBRTy0SIdi6IhsFYLap13jTAyy1UKyswvcv4f0wVtI93YQ1C3eTzh+Y6CqGkxFYwsEqfjFNNDrwud1Bt/pfa4KsKsuf51jXGedVR4ey+5npW2WKYhlwLTsQb2C5TbAW96IG+CdnjGXKNwbhbe8Uy0QIcq4prhq3jdXGp9Kjq5sfL9phTcHXlJ4cw5aS+GdB4z5iU57Jd40S0PxehUb/1KBzWYI1wVeSmVbtn5+DFc7BxUmIHsCGQ+oPLCKOPDZw3t+8hxx5F0AL5cJHmdfIFU3z9BA2yTApb/zQDb6mYGXo/ljaLoGjXJqOj52Kk0G3kq7A6ErkJ9+Bi338FIO24KlYfjwC+DJM9T+4LeAWg2DJy9QExpCjV67x+zhpcA4bWsXoFRgucLLwGvDrGaWhtSNuUxwQvWunQgjGcKoV6APPAZedUDWhuTC0pArvPFBB0ZnG5KAV1MhCHhfnLHdwo/9DHh3bkGeHQOjgsLb6UAkMVzKxKBoUCl12uEJEikYeBUpILrnCCsAmlsQYYTU86ErAkEYc47ihCYfdOFCF2p6aWkg4MXIhUHAe3wK4/kp4n/4OZTnX0JYKlLdhip1JIYK31RgmhXo+1tQbu8j2d5GTEU6bt+GPDhA3KxxyWGquka2Ewq5pRvYUFSo/M8EkX7p0n2dwDsPfMsG3LIBceXR/hWv8CoH/1n3eVn7bCwNiy/oa+8/ZROSBTDCX5VNWL7RHt4lzn8DvCuPaNcds76JwDt+wc4K7wZ4x1aDadCdNeuY/2picdBabmmYt/68tCEZJVMpYcq0oIBQhwpBUFqyo5dP0D19gSTycXbWm/DwEvhyUQlS/1gVzNKS0e/z/Lz0u7woBQWyVaoVmJRjc+hg22pyIYhqZ5s9vPLTTy+At+jhJUvD4JMvwArvv/4WkkoFQwJexUBogIE3oeC0KOHCEwS8SkwKL1kayMNLwFtH+vQJpBPCePs2kloNwgkxjAKYjSqMYYBIE1eA16agNfLwksK7tQN53uesE6C0Xy/HwBv5SPbbUPZuIzk7hhgNkCiZwmtudViBZksD5b9VE6gEvDEYeMmTi/MzBFYC0d6BEsUMvBS05gcRA29qmByQlwYjqGnmqXV9DxMK78kptJMe5N/9HMrhEyimikSzIChLg6HDr2uobe9Dv70L3L2NeGcHcnsH6c4uwnYLgaFDi2RmP1FSJJS+LJHQUkHVoNn/HhXy7L4O4J3lg1plwH3twLKCQlEKp0s+mlZpnw3wboB3kWCyZJebu9jGw7teC5ZZFsq+X2/vs9deZXy56fG3bPs3rfByVaaxpYHekOcC7LU9vMWbcVoVpZN90xXeohKdn8sqwCsoUn4MlrSt/M/l7zLozP/wpH68HAUdUWAZffJgt8n2JOAlLy5F42fezdB38PLwc5yfUloyD6cn3SwwUFFgXnhzc19xwjl6CXizTA0SURzxPilvLO0z8L0MeEnxHbnYtknhNWG32lzeVn72GXRSeH/8bQ5aI6FxSLUfRhGGBLyPn6L6++8jsW2MnrxEXTUQGFQpLEbqFIC3XoM6Bt6QPLxjhRfPniAeBtDevo2UgHcUYhB5MBs1Bt7cwxvrEgpZGlwPpPCypeH2NoztXcRnPSiqwkBJwNsaxXBDF+leB+LgNpLTY4hhHwl5eNtbMLe2GHgpaI3SvelqypXWZJRy0JpK7c3AK6F29iaA1/NDztKQmiYSMr8HI87SQNGg5OG1dPXS0nByxoUwxM9+Af3Zl4BGlc8MKMKE0qxBbtdg3boPcWsH8e09RNvbQHsbotWBb9vwRQqTsnNwdGkKSUROKi+BNmXioAwNxsyBaQAAIABJREFUhcjTNwF4p4+hDBLLBsSbeCCsss1VHh7LbnelbZYpiGUK4bIH9QqW21gayhvxSn8vu34bhTfTfuZkqXjd40cZ0JZ9X95jVl9ilfHlptuvbPs3DbxUa4COgRReAt4cdDfAOyP9Wa6Ezr/hxEVasXywnwTezB+7CHgpXRitMw94ycMrKLurojG0Bu4Izw8f4ez4kP28I8r3SlUGKMh/7M0tgjtVYSsGqeUV2HhZRYHrOrAqNpfEVVwfe7UOTM2CXm+QmQLpo8fQnZjTklX2di+At+nEnJZMPH6Kyu+9j9i24Dx5iYZqIiCvqiqRUAW4QMLY2QMYeOPMw3uh8DYgDp8gIuB9cIuBF6MAg3AMvKMAUs+yNMwE3lvbMHZ2EZ33+FyKwOsFLuReG+L2HaQnx1By4G1twdjOgNcj4E0FTB2s8DLw3j1gxbYIvGokkfo+aNpBwGu1WoBJCi/lKXM5aI32Pw280ckZwuMz6B98COv5MyRKjEDo0PUa7IMtqLe2kN56i48z2NtG2G5DtLag1psIdB0uVXFLBAfEMd5yZCl1BQWJyABYJzV6/NkA7+oPh7I1Vnl4lG1r1nUqmxBsFN7FrVr2QF32mlx7ubIJydSGN8A73SAbD++1+96cFVcZs77RaclSekme9S8CXopxWht4c9gqtn2xwfMGnR7Y5w30E/YCwsWxRXHeTKnsgZGrzNPqcw6hqkqlAvIZZA6n/BvOk6uql1kYZinY82AjX5aAavKTbZc/VB2L81HN+6RIqZgAvb5OU9iWidAb4uj5l+ifvsBg0EcQUJ7ekFVc+pNXWMvbnRRdXdPZzkAXm5ahbUVhyGqhkQpoNRuGoXIp39uVDnRFh2g0ENGr/s8+gXYSoPk//zHw9h1onoRjphAygvWPnyL69DGcP/kdVIwmkg+/gFnX4VcUxKGEiAUUz4G6s4u0XuNyv2RpoLRkqVGFWW8gfPYYVj+C8uAW+k0b2igE/Ahas4rY9aClCmeQCJQQ9WddBIGHdL8FnDkwWk0kdykorceTBr1qwn36ErVBgDAO4LUqqN95gCgYQPR7nP4s6ewg2m8DMoJ2NoQUGjQjhnJ4hFimkHf2oSUaxPkAkZUiaW5BpywWvs92gpCg3aagvjYiKaH4EQOo0FS47gh6kqAap4hOu4h7I87HiydPMPr5z2ANh6g264jbW1Ae3Idy7y6GD96C1mpA295C0mxAUrU3lQLiCHKpDnReOCLlf3NvurgnLn7MutMrSks2a8Cc3nb+79cNHPn9nd9ByygqqzwQXvXD6JVvbyFwLZ/ntOy4VlXu542L0/vJt1v2fJjX/5YZ/8vObZ3v1+7/616/wvrTCnv2FMvEkCvtNx5Erj6fiq1R3n/EjKDrifbMTZTrNPKCdUvbv6R9i3nMZ+2mdPvrnte613/N/d/4+ZUc3zRTTY8b9OaagKkoGuaiIvfvMUzNG5/y7lev11EjQW3Jz9y0ZBNBaLNurPFDuGxAm/fASl4B8NIxFhXYvKEyoNV415eAmjVu/snae7IwRLHN5j345wPv5OuZskp0RDlcQCKJYZsmfG+A4+dfYtQ9Rr/fh+8F8HyP1V1OdRVTqWB67Z3ZK+hnazyziQnQyOPLBScodRhgJgKiQmnKFAbeu9WtDHhbBLwpNALeIx+Nf/c9yHfusNo7MiQSGaL2dw8hnzzF6Ae/i6rRRvqrJzCaGvyqAhmkoCS8wh2Ogbc+Bt4sDy+MGgwC3sNHqPQiiAe30GsR8EYMkVqrhsh1WcFMIgLeCI1nXfi+C3nQgjh1OJNEfG8P8nzAtRaMmgXnyxcMvJEM4TYsNO68jTAaQvS70Hwg2dpBcNACKHvF+QiJ0KEaEZTnx4jiBMmdPaiJDoWBF0iaHQZeLouckCUk5hRiZPkIKS0YlSHWBPudPWcETSaoJ4B/co7YC6A0ami8PMHgv/0U6ZMvYTdqUN59APX3/yXS+/fgNdtQKxWgXoW0DISUn1eQL5weJQJCWb5S2m8i8E6PXxvgnWqRslfmyz4ApiZTZaC5Ad4lG7ZMIS67fguAly5Zks4B3vy5nD9g5x1uWSU1lNQuLzv+JZtp7uHNmORPLPu1Bt7lg/qu24xvPPAW+HHW2L4s8BLsEvQu+5kLvMs8YIpAOQ9siwdS3Oa6wHsJt+lEAYh8xqBQIFMBcPPfXw7YVyvBFQE4B9Z5M4xZM+hJoF6k8JKCl/l8wziCaWjwRn0cv/gSTu8Uw+EAruvB8zLgpYIS+fnmOXjpuCoEVCDGy9KS5SWHdcrdK4HIEFAJGP0I92o7MDXzEngffQLtZQa80Tu3YIwkhoZEGvmo/O1HwLPnGP3w91E1O0h+9TmMRga8yRh4KR1YpvDWWVUV7gByeKnwBs8fw+6GmcLbrjBQM/A2q4jovKS4AN7msy68IvA2Gojv7y8AXhuNOw8YeNE7hxYIpDnwxjEMKmyBTOEVz48QRZIVYy3RxwovuFCFTkU8Ag+CPdCXwBuMgVfJgdd1oEmJikwRnHURhhLxvTu4r+gIP3oI5/PPoVkmtAd3Id5/B0GnhcSwAF3jksKhSBHRaxjydINqFKlQxg+sZW7U30TgXXb8mTVJnTUuLdPOb9Qy6wLTkiezUXhnN9TawLDu9dsA7+IevAHehe2zdv9dcvyYt1iZwjtrvSJ/lQmOpPDS8gS7bwTwlr3SWhd4pwF2shIaQfDlDHUafLPGzjy29Mn/JktA7g25aeDNCFYgkhEIUJ1hFy8Pn8Dtn2E4GGDkOFxBjfwpNIuhwDYCWrI2UMAagbBt27yZPHND7uOlQhZWKuALUsBjmH6Mtxp7F8ArNUD79CHU4wD1H38X8bt3YLkJXCOB9F1Y/+3XSJ89h/Pjf42q3UH0y8fQ6xqiuorEp8IIgHCGUHd3kdTrEDKG4gxAQWswq5yWLHr+GOZZwArvcKsG040BL7wAXnqjn8YRK7zNwx4rvPF+kxVes9GAnALeC0uDDOE1LNRvP0AQDSB6lwpveKvDeYeN8yGiVIVuSSjPjxAEMZJ7B9ATgxXe0Ew5yK2o8FLxjlzhzYGXupCqawg8F0ocw5IJgm4fYZggOriPt9+6gygcYjjochEJ3a5BqdQp+y+Cigay4VIAXJT7dClXMqWOI6V3OYvbRP+cB3fLjk1fJ0vDdJ7v4rFP2x0uJ7GXNqNllcpl2+4rX25dYFrygDfAuwHeWS2wuHTwG6BQboD3aw28RSDOx/OivaGMv2YBb9H6M69xbszSsGggJaUrLz08T8kpe2AtC7yzt5OV5p0GXlo2t3KUNfg6Ci+dP4E1QTnlYdU1BYPeKZ4//RxO9wSj4QCO67FyS4FppOTm9aLpdwS8pPrmpYXzC815emUMQ8uA1wP5eyWsQOKtxi4MyiRA/lhDMPCKI5+BN3rnNipeCt9METlDmP//P0EcvoDz77+NaqWD8BePoDZUxHUdqZ8gjQB4I2ik8DbqoLxflB4sHrmAXoFRrSN+8Tn0ExfirVsY7TZguRKpG8wE3tZhjxVeAl6cOLAadcj7B4jP+1AUwZaGHHijJGJLQ/3WWwjCwYTCS8CrSAn9fIgwUWBS+rEXR/D9iBVeEybE+RCBLoHO9iTwksJrmZynmIBXCWJQ6rki8OoEvP0+50+WB+9h78EteEoEFwEEFciQKkwYEImAp1GuhSQz49KbBkpFhxQaafsEwWWv7Ap37G+iwrsB3sVviErzvG6Ad8kW2ADvNw94bx7ISzvXVzRhnQt2KzxfSs/lGguUKbz5+D4twly+oc/Gv7kcOc6CVVR43yjgZUEz98y+AuDNt5efZG54vgThkgcGwcjU56uyNOT2A43SaYkUmqKg1z3G8y8fs6VhNBzyK3YKWlMUlT28dH4EuHne3bzoRK7u0u9zhdekdGVxAo8DGxLYocTd6jZ7eJV2EzBV6J88hHISoPLDbyN8+xZsP0WgE9D1oP9/v4B+egb/z78Lu7IF/xefQm1oDLzCT4AgRRo40Hb3GHip2AMBL5cWZuBtIHn5BOrRCOKtA7h7LZgEvI4PtZFZGtSYlOIYoRqh9bw/VngbSI8ngVcl4K3bl8BLHt6mjRoBb9Bn4FV9sKUhur3FflyyNARSwLJT4PlL+F7ICq8lLOBswMArtnbmWxo4aC0DXireEXoe+5TJ1hAMhpCKBu+db2G700FMyrAKaJYFVyZIdJXLBGsByeAJ+xiIeQX3/YTz7NK/KQ/xsp/fRODdWBo2wLvo/rjpV7Zrb39d4NlYGhYPj+u277KD73WXe83Ht3b/ve55j9crA95ZQuQq/EUR/7mlodFo8F5zFlwEvjfm4V2UxeFVKLyzgPfydzQzmP3AyDoCa6yvLWiNlWSZQNV0OgoquIXe2REOv3wMb3AO13FAr9jz7Avk9yXlllTePMkynSu1MQFvHrxHCi/9zjJMqqSAQKFCFIAdJrhT6UChymHtJhRbh/bwYwZem4D3nVuo+kCgJQi7XSj/789gnHcR/Pn3YNe24fziE2h1FbJuMPCmQQoZDKHv7gP1BhQCXi484SDRK1x4AkdfQrwcQtw/gLufAW8y8qA0KpCUCowtDTEiLcalwkvAO4LZqCO5f4sV3ivAO1Z4J4E3Rbq1y8CrJqTwjkC8aVUBcXgE1wuQ3t2HpVYgzvrwtBjK1u58S4OUELQBJDB1A6FPeYdDtjWEoxESTYP7ztvY6WwjiShgUINm23BkhFAhohWwuHrFZJ5mSuzBmJsKpFRSbcnPbyLwzpuM5r8va5OyN0RLNv3rW+wremBuLA2zL/HawLDu9dsA7wZ41xh91u6/a+y7KG5OH8e01XXeOF3m4S0CL6m8tHyemuxawFs831mNV6Tx4rL572flgcuXI6/supaGou+DtltsSAoGI2V0+jN5HtkRkLVgejYy7RecdX5rWRrYK5xyJgmyNJCS2Ds7xvOnjxGOenAcB91ej+G2Wq3yuZGNgT4EvXS8pPDmRScIevNqa6QG1ypVSMdFqAG6qsCOUtyymqASYmqnlQHvxx9BkML7o+8gevc26qGCyACCs3Mo/88/Qjk+QfC//DHs+jacDz6BOgZeZQy8sT+AtrsPUW9ApBnwxsNL4FVOnjHw4t4+PAJeL+GgNqVuIyYPMpVVljEidQp4j8bA+9Zs4I2TCE7DulB40+4ZtIAU3jHwpgmMsxH8OL0EXtdHSgpvDrxqDGW7BHhDIvKrwBs4IyiqDnHvPhoHe+gSgFPqNNOEKlNYkjKOScSGNq6MR2CrAEJBQpUluLoEoGGTpWHRmDrt0y0OjPTzupXg1hzPb371dYFpySPcAO8GeGe1wNfbw7uxNLzpwFsULItje/6mfp6wccGdMhOMckvD0sB7etZNaWF6gOR2gGW8EGXAOw+SeR/UH1XaH592lpd0KkUYCWVFkM2WzJZjUC28EZ49S1jsAUlLo+QXrz89U5m+QJRnjs91DlDT226ZZhkmDE3F6clzvHj6OUKnzx7e0cjhKmskCRIcEyhpus6eUvoQ4NYpmE1kVoYoyILZ6GOTv5dkY0XwK/4qFLT0KjShQ6nVYNgm8OmvoRw6sP7sTyAO9hm+tVRiGPSAv/4JzPM+3P/wbVRqWwh+9RhaU4esaxBeCoSA9IdQdjpAow6NIhCHHoLhEKmhwWzWEJweo/LCgXZnH8NOBVpABSt8tieQ1zeNIgglyyKBwQjheR+NRg0u5eO1Tej3H0D2hojIg9yuwv3yJWpnDhdqGFQ0NN56C17oIun2YbgRRLuJ+HaHosyg9XwGfq1uIDzrIh04MLfbiBsVxEMPuiuB7TZUTUHojaBGMRBJgCratdsIFED1A64NQIUnQFYG14VFZYYHA6hmBeG9t1BpNjgwULct7pNJHMPUDIRBAIUqs7F3d9y/6UKOk+3SS4ZZhoZpqJt3008PCrOWK3ulVMZDr3vALDu+db9feH582RZZTsrzmJYdXzqO2p08jnEub+ofX2Ge0+uo4a+qfywD3K9qXxPXZDyhmLY65ol91t0nl/bl/09mA5r33JjuL/yGkseOy9SZl8dED4XJgOvJMWBx/xyHFFx5vmbP22xLUwXQFnbndduq7F6Z9X1Z6eTrbLO4znUsVbP617zjyI9/3n5K78mSCfG67TOvn857rqza3kVBY5bgWHr+Yw8vBe4T9JL4l/XbjKnmtnsRePMVpgNGZq28HvCm7HOc94BnBWcG8ObHR38X0wyuDrxZ0Nriz5rAO2703G6QDSaXgxSlpxpfMxiagpPjDHgjp89V0gh4Kb8unZuqqRnsUpspmXRP26JgNmqnOIrZS0oZHOhDpYhz8yhlUKgJFS3Kj6uaUKoVGJYB8ek/Qxw6MP/8+1D296BoGoxEYhj2kP71T2B1CXi/g0ptG+E/PWYPr6xpED4gIiB2B1B2WzTFgpooEMMA/nCA1FAz4D07QfWFOwZeG5ov2cpg1mxWeiX7kxVoIkUydBh427Uq3MhHbBkw77+NuD9CSHmK2zW4X75A9czh8xrYChpvPYAXeZDdPkwnhOg0EN/qAJoBrRcgcRyodRNhtwf0hjC3WoiaVYRDD6YzBl5dQcDAG0GJEqS6Aa3Tgk+g6/lEuwy8Ik0QjByYQsDpDaBbFSRvvQujUUUgUuhWVtpQxhKmYSEIQ6haVtik2GeL13/RPTVrnckHWnkxig3wLr67yx7SOZDOHznLxo/F+58NvIWE6/kAuOqTZMnli+df+nCZsc2y9lvyMOYHpRQ28Kr2NQtI5gH3uvtcF2iKAtTMB/kFsE8+3LPjJkxe3D/n9b9lgbzYluu21bJ9ZWKfN3x/bIA361fT7fCmAG+epYGC98nDuzbwLtsJV2mQooLMxtXCZ2I7PEHNYGHegPR1AN55kwJW1Gn2z4UIUlY5z06es6UhdocIwwDD4Qh+EPD525UKTMtiSA/iS2+voRusKhJokZJM1gYaKAl4wyjI2i+OUVNUdKw6LN0G7Ao0U4Pyya8hDl2Yf/F9iP099hMbaYxR2Af+6m9hdPvw/uy7qDV24P/qMZSaAllVoYQCilQQDntzgddqEfCeLgTeJAyy4C4qpTsG3k6tBi/2EZs6jCng9Z6+HANvgoGton6fFF4Paa8PwwmhtBuIbnUyaO0HSB0Xas1AMAW8AQHvKIbY6UAtAV6aXGiqysAbOm4GvN0+NMuGeuctqK0GQkNBqmlIqQy0BHTTQCglVHHVI74K8M66/4r3wqyHzCyImV5u2YfTssstO068acuVnd+6wLtw+1x0JmuRucB1ww/0DfAuJ2hct99ugPe6LbfceusqmGV72QDv1wd4SeElK+fMieHUhRbzFN6yDpF/fyPAyxacNxt48/NfRiGYpaDQ+QlVg5QxA9U5B609QuwMGFxd14VHVcAUhfPwGpbJim8QhYVgNrCVgdRFsjbw36rKlgYqPcwqbxShKhR07AZsowJYFhRNhfLwQyjPPZj/8QcAAa+qMfC60QDKX/0E4qyL4C++h3pjF+4vP4OoCgZeNVKgJir8QRfqTiuzNKQqMPBZ4QVZGhh4Fyi8AxfJ+LW/IlLEgxGibh/b9Tq80EdkaDAevDOh8BLwkqWBFd6Kisa9+3BDL7M0EPB2MuAlhVftB5BUHa1uIeh2IXqjS4V35DPwsqVhDvAGZLXwfX6LwApvQpYGD5ZQ4PWHMEwLaG1D2W0jalQhCYrDBCpN1DQNkYihUgnhNRTe6ftvGXDdAO+yo9ZshXxiAr5upapFaYHGwDs9ASr2l5t+oG+A95sNvHkltrl3xEKF+Kqyt+jOKps8Ln9XLr/kTd8fG+D9egAv1Skg4KV4J/rkgWvzetJrA15Sz4qfiZuGQOEbBLxXJgfkzZIpNMNAFIZkbkC/d4qnn38Kf3jOBiqqtEapyQhgLdvm9FgcnFawYpCqS8BLH1VRubRwDrycZ1gRnF3AToC2VYet20hJnaQiCZ/8M5QXHvT/9KdI93agqBrMJEYQDaH89U+QnJ4j/IvvodbchfuLDHjjqgotUqAlKoJRD+pOm9OSaVRhgYB3MABMAt4q/NNFwOsAVJ7XonRrKcLegIF3t9GAH3qIKCDvnXcvgLfSqSNXeAVbGlTU796DG3lIu33oTgi1oPCqPR/RaMjAG/b6UPoZ8MZU1tgJGHiTTnM+8KoCehBCsgkvBWSM0PVgaxqCoQNDMxAlKpT7+8CtXUSUpSEADKSIlQSBCuiUieEVAO8yoDtr8rWxNCx+eJY9pG9U4eVg2dkezOy6re8RLkOHDfBugHfWG4aNpSG7czbA+/UD3txBMCug+eIZOU/hLfN1zbsxFnk8ipaGxcDLqM7H+KZaGnJzNB1fsS3ycyz+fhp4ed0EMCyLA83o9bc76uHJo48xODvm7ABUeIK2Qd4UglgK8uMZzHieQEFr9GNCRRIUhUvWUvAafUjhpYcmQTLljzXiBE2tAtusQBDw6grsTz6GeOlD+8sMeIWiwpI58P4UyfkZfLY07ML71SMoNQJeDWoooEqVg+tyhTf38HoEvOThbdXgnx7PtzQMHAjXh2IZIG+H3+0j7vWx12gi8D2Eugrt3feuAG/t3OVUYQNLRWMMvKTwsod3DLyZwusjvADeHpS+szrwhhFkOs7gQe3iuKjqOsKRC0NocLsjKO/fg/7+24iEBj1IYUGBm/oIDQEjyewqxcFzFUtDmWVhFtBsFN4yzLv8/qaBd9Gguyho6GLcpQHiBj8b4P1mA+9CD28hKHPehLrs+T9XrLrBPjuxzxu2/GyA9+sBvKTsksJLSu8bDbwEbsWbbeJnwrVx2olvAvDm53BRupiANwVMuwLPczl1WOCP8PiTX+Ps5SESGbPCa5gmAy8DMgVQaRqncyOwJeCl1+0EupqqjVVhl1VeilykCmWmZXLZXz2MUVdtBl61UoVmaLA//mfgyIf+n3+IZHeb02aZpGSGQ2h/81MkvS4HrVVr2wjyoLWqBhGkELFg68W1g9b6DoTjQamYDLxet4e428dBq83AG6gC2nvvXwHeOgNvFrRWv3OPPbyyNwm8QjOgDALEzghqLQtaE2OFl4LWopEPYwVLA09cEskeXltV4ZPCCwXeizOIf/UOzN/9LQTQYHopKlAxSl2ElgI9Xk/hXUXZ3Si8qz9lXyfwkoBL8/lFloZXVUltXstsgPc3GHgXvGHYKLwbhbcoNK5iWV1lFKZ+tkgQKptw5UFrBLxk+STgzcWlN1LhzZXK6UGf/82v/N9shTf3itDxZhG1dNiZIlj8brrzcNYGetol6Rh4PU5LJiMPn33yIY6ffYE4Chl4q5R2jHP1SijjohOhjOF5HgMvGbUNSifGQVMJBoMBw3DFtqAbOirVKlQpoYURaoqFCgFvjfwuGvRffwhx7EP/yz+F3N3m7A8mZXsIh1D/5u+QDvtw//23UaluIfinz6E1NSQ1HaBKa5SloQC8bGkoZGkoDVoj4B250CoWpJoBL2VbuABe8tC+/x5k3+EsDWRp8J8dZR5ekbLCW79zNwtaI0uDm1kaqLQwKbwEvKnnQqmZF0FrBinAzSryoDVld2th0JpwPU7rRuq6Mg5asxQFLnl4E4H45RnS33kP5u//C3iJCtNNUVM0DBIHkS3Y+vEqFd4yQJt+G7KxNCwefsvac11Lw6JBdwO885X2mfEON1EmdY6HddEbypUe6GMFcp5SWPZAXy9Lw+I8tIvTks1W9hade9m9tEq7LbvsxsO7uBLjuu1znTf4y167/Fn1qoE3395C4D077/F71+kZ//TBTKtIBG7Tv5veRhFmMxDM0oHNGlQmbhqqmjGVv7D4anjerCM/HrqhqfBEDp85lNLfucpaludycR7O2Ze2eFzzBgFehj3KCfSxpcHUFEShiy8ePcTpi2fwPAf9wYileoJeUm051ZVKpYUFgiDgSm20HVKBycJA/t7RaMTfkZWh1qyDSgwnng/V8dBQK6hXG9AphYeuovLhP2M0CKD+5+/DaGxB0PVMI8jEQfWv/jtGoyHUH38HlXoHvY8fw2zo0AwdMgQ4dGzYRb25A9mowVNiaMMhjJ5LsjXkdgvR2TGspz3ot7fh7dShhwliN4RWr3BaMgJeCp6LbQXq2QB4fg7toIURQlQDAbz/DtKhi0BGmSf48Aj1PmWtSNEzBazbdyGTCKI7hNZzkFDw2N0dCMOE0g8QDPuwmhVg5CI5G0BQ/t9ODZEXcRYHsdWCYWoIfRcKpXMLJFKaQGx1EGoKhBtwqkuhiou0ZDYElxYmS0Ov58K4f4DO7/4LhKYJZ+jCoD6HFFJIKOMMHMWeUuz3C4GIO3txQBvnZ7244ZbP07rMK8vr2CdWGdxmLbvohT2XYl53B2uuv/ZDvCxP5jjP7nSe1jIQWvO0Xtnq67bPuuuveyLr7n+9V94k6kze31d822WFR0oaIBtfpsaNojd1bJlZZnyYuas1j6/4BuPqtaDaoouAbsrjzvESTDGFQ52d/zhb4GratnX7w8r9cWH7lXv4v/LjnTrBxYJA+fGv3F5TjErDZ16JlhReequ9TJtclBaeht4caK87Q53eXg6seV7asle2s4Kk50H4rIcElXst5sClASCX0bM8tpM3xPQFeBXAO/cCUJ5hpBCazh5eU1MR+EN88fghuscvuJRtf+TCrtio2BWGWcqxS4ouqbn0c+D5nJtXGUM8pc8iNZKU3zAKUW3UoKsqpOtCcwIuPFGvt6DWa1yUwv7lhxiOIuj/+w9gN7YZeJM0RByPGHiHzgh6DryfPoZR00Fp0OIwxZDG634XzeYu4noFrkrAO4DFwFtFtN1CfHYE88suDALe3Qb0UDLwqvUqkpELMXQBTUViK9DOhhCHZxC3WxgiRMMTSL/1TpafV8YwWxV4h8do5MBrCVi37kJShTcG3hESAum7uxnwDgL4vS6sZpXBOjnvQ9RshJ06ZBBB7YVQtlrQTQ1RkANvzCnNGHh1FYoTsF9aUMG+NEU4cmDxwzU5AAAgAElEQVQLgaA/gCF09ClQ7mAbW7/9PiLbxtDxGHhJjJJJVuK5OEm7nIxl/Y6u1cLP1IB45T5c0sO2zAPtTQNeapfF+sV1hsvV1llm8Fzl+k0vOy9t1QZ4x0hSUvlg3euz7vrrA2/x/s9z1BWmgWsCZdn4kwPnMuPDVw+8hK4l42PR457mb9OKo8bklHryPN904C2vFLdu/11tNLy69LpvwK6z/4lzZvE0ZSa6NvAWITU3ABcf2hc7JP9FQeGdd/CzVON5r4yuqLZTWRyKxzHroXB1AMoUXvpDx5Efy+Xvbh54i+053UE1RUBS0bIggKlrcIZdPHn0EYbdE8goguOHDLd0QfPSweRToX+HQQjXcS5yz+UzHdO0kJDfNAq5uASlKiPg1b0QHbOBZqPFldaoiI/1wa8wcmIY/+WHqLZ2+bU9AW8YDVH9v3+Koesw8NqNDvqfZMCrGwZkAIwI6npnaBHwNqpw1Bg6AW/XRWLYiFnhPWKFd1XgJYWXgDcpAK/VqsI9PGLgJUsDKbw2KbwLgDfo92DWbaRU7vi8D4UKXmw3EPsxlH4IsdVkhTcKvLHCWwBeTYHihmzzIOBNqU1pAkIlninvr6LDDVMk2000futdyIoNLwhhqTrDMZU/XlRam4FuDMRzb/yyB96SQU3LPNA2wHv1Kqz9QClTeOe88n5TgHft8y95opVtv6wdytYve6Cuu/4GeNeckhbGr5njzwZ4F3bhdftv2f1R9v2bBLzVapWLcC3TJhdpyead4DIK7yzlNfcgTStbRZ9FcdsTP5OdYQYQFPeTq7XF4560FExWcsvhM1sm/zP/sq6r8Ba3nAN3fkHoxQvxfJykkHEMS9fQPT/C408/gjs45yIGfhRfZGmgYyboJdildiXbgqRyuABDcR6hmGdpoMpspDRSUFvsODBDiW27hWazDVQr/OKn8qsPMRqFMP7Lj1Bt70KlY0kDBOEAFQJez4H2o++g2uig9/AxzLrORRWSAKzwym4GvLJZg6NG0AaXwJsrvEXgpdLC0guh1ipIHA8ghZfK71qXCq9yq4WhCNFwBeS33kY6clnhpdLCHlsaKAVbgp4J2LfvLQTesN+HUbeQDkYZ8JICPAZetRcABLyWzsBLldbSIEaq6dA7bbY0qF7EldYoqI6CCCPHQ4U8vOdd6EJDKHQEjQrq7z9AUqlyCjlLM9iyQ8vzBS58pu+jMuCdHlCu3Mwb4C0bk9f6fpnBc+EONsC71gN7A7zrAeVG4d0ovGsNgCUrvwnAO21pKHumMgNSWrL83GYN8q8CeFcB4gsld6oS27TCO60eX4WLyyjcq+eQBZgt+qwLvLklpKguT/ycUE7dzHVEloajo2f4/LOPEIz6kHGEIJIMvASzdCE5DZkQDL4EvIaWVRahKEVWfcMwS3FGeXvJ0xtH/LP0XAbenUobjVYbgoBXAI0PP8ZgEED7336ASnOb59MEvJSlgYB34Ayh/fi7qDQvPbzkF44DwCFLQ+/8CvCa5w4rvNF2EzF5eL/sQr+9A2838/DmwCtHLkDQS5YGS4ExtjQQ8JLC2/QEojHwRolEUeGldDtdA6jcmQ+86iBANBxAr1lI+kOkZ30ojSrSnSZCL4LS85F2GqyCx+El8CaqdgG8mh9PAu/IRUVV4ZydQ4WCxKzCrRiovnsfqNYgZcLASwpvklwC75U3F+NXtWU35wZ4b3K4Lt/2Bnhv1kVd1r4b4N0A7+IZ06T9I+svG0tD+cj2apZ4k4A3V3jLnqlXgDdXQSfV0EJ990K0bDFobVYT5gps0RoxrXouUsCm8/QuAt7id/wzp13JAvGuWhnod18t8M6cUEiJRIhxarEEh8+e4PCLzxD7TpaLNk4YdMmMTeBK6i21JYFvDrxZ+jGFQZe+J7WXAJjOmTI96JS9wfdhhDG2x8CLWoUD39ofPkS373HQWg68ZGkghdf+v36CQa7wNjvoP/wcRkNn+GbgVYC0mwNvHa5GgWB9GAy8FkIq8jDH0qDVqyDgTVyPg9YSMwNe5fAM6sGlhzf81tuA4yIHXu/5Eeq9gGvELwO88XAIrWog7Y+QdgdQm1W2IIROCBDwbjVgmBSE50GNY1Z4CXi1TosVXj2QXPo4FQlPHkjhrakahqdnUClIotrAyNZQefseUK8jiRPYqs4TmDSVHPCWf2Y9vMse+InM1r54KzC+97J/X/WgzRvGNpaG6w3wZdendKtfc4W37OFRBqRl7bN2+5btoOT7dfe/sTSsB+SLg9Y2Ht6ytITr9t81b5+Lwjlzt7PkG8hVjqN4zhSCReIfMU8OvKVxMfQ8PTk9T2c13rxXIjnIrgq887y7s2CQgXWGwDBtaZhurOIgRBbj6UC1HCCycxgTxZwWX1fhXXghx1kaqAwtBZ3Ra/Uvv3iE05dPoUjy544Qysx7TGptHoyWnx/BLefxHSdbJuCl60GwSx2AsjpQEBqX2wsD6EGMjt1ErZUFrVEFtvoHH6I/8KH+rz9Arb0Ljeu9hfD8Hqz/828xCFwYZGlobqH7yedsabDGwEuWBnTP0G7tsaXB1WIGXv18BKlZF0FrsywNReAVY4XXPL0E3tzDG3zrAavADLxjS0ONgDeVDLzVu/fnWhpI4WVLQ9VkS0PaHUJv1hDvNBCMAoieh2SrCdMyrgJvu4VQJ+BNMiCH5MmDdH1UNQ3Dk1OSwoFGGyNLRfWd+1DqdcgogaVk15NsF9NZRlZ9QC4GXkLexf135iSrANCT9p+rN9tND6hlZRXWfJyuMo7OXHbt898A78JrUNa+Zd+/buBe9X6ebAxSXDZBa/PGKH5Obzy8a90/aw+AJRt43QpvDrzERjnwEvuUfRh4i0pSvkIZ8BJdT3fY6UEqV3dnpTCj7yaIvZhrcYm0ZNMeYTqWMuCl77kqmSI4uGvRZ13gnTdgX3iYqfQv2xJSeKMhvvj8M/S7RzBEghHl0x2XViZopWMmyKWLS/YFChikwLXc5sC/o0wCYXiRA9igTAymBUQhtCBC26yj2mxBobRkCmD+/QcYDMnD+0M0tvahkV0iDeC65zD/j7/FKPKhE/C2ttB7+DmshgHDpKA1gZFIkZydjoGXFN4Y2qAP/YyA12CFV55nacnyoLVpDy8pvELPFN65wDtyEaUJ7HYN7uFLLAu8nJas14VZNTnTg9IdQWvVEG/V4TsB0nMHYrdzLeAdHJ8w8IpmB0PKB0zA22ggCiUsoTLwUlBgMmWZWfUBWeye+ZuKCRvPBnjLxra1vi8DrtKNb4B3rQf24kp1WTDyOp91r++q9/MGeKeu1iZobXH3LVFI1+2/69w7zFqz0mgVN/oVKbwrA2/RwzsLfIvnMMuLOwty8+0U7QzTgJtvd65HuCTop7j+rG1k4+HlwDi5/yUyfWalPHg3swbXMiDOUp9dWiom2om2K0MkqgFV1+D1zvD88UcY9U4RxykGnocoylJb5ZXW8qA12k4Q+GNoTxiECXgt04LruQzBVaqmBiCWMVq1KpcW1oIE9VoLZqsFXQjY//3nOBMK6n/5p6jVtxBbKtQoQNI/R/o3P8Eo8KH+2b9Bzagj+OgJRNtAUNehSR3SiSH659C2O0iqZJFQufiDd36OSE1RIQ/v8QmsZwMod/bg7jagBglCz4cxzsObeB6fOywV+nEfeHYKHDQwEOThVYDfeg8hKddSolGvYvDyCLobQAkiBHEM490HrPCiO4TaHULWq4jv7UCxbWjDEPL8DBrl3h04SM9G0Nt1YLeBYOgiPukjbdVhVWsQqQLpjaAhRiwAe3sfPlkWwqzwBKnQ7KkeOmjoBpyTcyR+BKXeQdC0YT+4B7KJkKJrkgVCRmwlEwUFZ3b/WfzApjy+lzPK1YendQfEdddf/YjfrDXelPOf91brTTm+eVet7PjmvfErexM4T5ApPmtIH5y4f64cZJk/+RXkES3LsrJmd1/cvuWWpxxYpp9RbPdjoFk0Pq3bPpRnN78Gs65F2fbpIEuu4U0D4zXy6E4IFmtO2Kj78KSQmiLJil3lv6Pfl72BL+t+K00oL9oif2bR9VvuDWTZccwdX2gXY5GUrJ2NRmNcAGxSSJ1efyJo7U0D3kWgkJ/s5ECXnd6s764Cd0mlEjEJy9MNtw7wUsCckkaIofNr89H5MV4+yjI0RBIYeP5FJTWCWeq8ucJL50EWBsvKlF8C4Uy1VrhMMRX3oLx0aRgikhJbzTosmUINUjTrLZiNJqu55k9/hq6uofGf/hSVWgehSeVwyd96Dvlff4KR70P583+DulFH+NEToG3Aa+jQpY5kGEHp96DutCGrFWiKBt2L4JydIVIl6jstREcnsJ4OoNzdg7PbhBrImcArGHgHSJ+eALca6I+BV/mt9xnsKYtFs1oBKauaF0ANIsSRhPpOZmkA+XN7I8h6BfG93QvgTbpnUGsZ8CZnIxg58I5cyOM+klYNVrXBwBu7A+hCIkKKys4BfJq9xj7n4aXrw8A7cFDXdTgnXSRBBGE14TdtVN6+D9Gs8vhrUqAlSbM8Wbp8ZbnS4DHuaGXAUDZQvO71y47vTf9+3fZb9/wy29W8CftkoaB193UT65e1300A76U4QcBbkse17KTXVai+BsCbX6NZf5cC05rts5JlYda1Kmvf1wq8s/Povkrgnd7WxZvjMQuUXr+S/r/SM+s1AC9Vqs3f8hPwNpvNrzfw5or5POgtWi7mqsQLHhhlqe2pMMUsRTvvJ2XAWxzQr3b0FCpiRKnGuV6Hpy8ZeL1hF0mqYuD7bE8g/y5nXBgXnsgvMAWt2bZ5of5S56ZlqOQw7YuAN/EDxGmCNim8kYQZK2g22tBrdVAOYOvvCHh1NP/yh7Cr7Qngjf/mJ3DDAOLP/hg1vcbAKzom/IYBTWqQgwjq4IaB91vvww88Bl5SqQcnJ9AoNzEVsAgjKA+yLA3zgFeen4L8wjHl4T0dQm/VIPaanE9XngyQtuswK3UG3sjps8J7AbypAkUGrNqSwptGEbzBCDVdh3vWQxLE0KwGhraG6nv3obabXMHP4FR6mbJf7F8rDR4b4C1Dka/k+zJgu+mD2ADvYgVv2nI3OVb/pgNvSeECfnl52b7TwHs5cVjQyzfAu3gImNE+rxR4FaqFkKUrzUW+PGbpVYxNKz2zXgPwkqaUj5G5wkv2hnlOgrxNXpvCmx9s8ea66BDsJ50Ma5m+AK8beBcBc67MTA8kl+eQQknpFbrOryT6x89x9PlDBE4PMlXRdz0EgccZGiihMqW8CsOAPbx5Ht7M7qBzxom8uloUZj5fCi7TqfRemnKOX8ULUIWOVmsLaqUKg4D37z9A3zTR/Msfwao0ERgCRhxyurH4v/4EfhQB/+F7F8CrbFms8GqxhrgfQhv2b0zhbXkKxLfeg+eTtSNCs16Fe3oGLYyhRxJREEG5f2cl4NWo6tpek7MtpGdDpK0GjEoNJOOGoz50ESNME1R3byEg4E1C7oPUnkkcwe0PUdF0uL0+hExhGjWcqQka33ob5vY2giiGllfvEylUKkIx/qw0eGyA91WM12tvYwO86zXh/2DvTZwjO64z3+/uW63YgQbQG7tJStRCkaJkU5tFa8Yee+LFvL90JsaON/M8fn7hsWRqly2RIpu9L2istd59nTh56wIXharKAqqhbpJVDESDqLtm5s37yy+/PIdXfrMqvMPHPyN68BY98W5vRqA7nTqYd7Lzf88rX94q/7IH8zKAl3t9Myq03PL9Eii8BLv0Q2VNPFBEKeBB3zSt7VzvrJcMvCQKksL7ygPvqJEkA2EWE/bzC7zD91W2WOTf5ZaGVNJZxIRj4HW7SFIRXddlgEsVaegGEsr0FeaZ14rUwgS5xYiOFF76f/qwvwEwJJmVo5QmSPo26oqF5cUVSFYFiihA/fA36BsGGv/lx1D12jHwpmRp+G8/Q0DJE/76u7BkCxEpvIs6/JoCMZIY8Cp279KBlzzJBLyNWgVuqwWFoDJMEFJ64K0rE4E3PjqAUqsMFN4epFoOvIkXME8vKbyqYSFLCHg7A4U3hbW8gYAi7ab5AkD2ECUxnE6PDR5I6ZVTQBN17KY+ml+5DXNjnWVaE9miSAGZQP+erBg9V+cxB95p+uNL34b7wr7kK5grvJMV3jnwzuZh5QIjr33PCpRz4OWVMPf7MvDSe+rLBrwFZxXAW6x3mtR3v1SFdxLwFmGdXlVLA88SMUrBOPbkUYSKLEQmGwx4O3vPsPvgU8ReH3EqoOO4EMQUqqJCUZVcwR0AL4vYEEYscAsBWWFzoGOzMGTI0xWTwitJItIwRNzts8QT62sbEC0LKi2m++nP4VYqaPyXD6BoVXhKBi2OkHaOEP/XnyGksG1/9V2YksmAV1wyBsArIuqEUJ3+5QLv7VtsEV4UR2jWq3DbbUikYIcxQj+EsjVZ4Y0OD6BSKLK+wywMhcJLyS+Ets3CqalGBXSbQb99vGjtlMJL2e1EiaUW7ne6MFQFHqV0zgTIfoonkYPlr38VCzeuwQ0iktRBWe5oyUh5TcKoNnzZQDXr8Wfdn9tbv+IbvOz7nwPv+YD3THPiARWv/X3OFV5hkLp65G0OWRp4RTHy+znwTi62S7Y00Lu/PJNcrOMpmGrW/utcIs1LUnjpXqkcCuAtolW9ksBbDit2Bg4HYcnGwS7daFk1fRkeXmHCoohhS0MZ7PPvSOGlVLY684m2dh5j9/4nSAIbSSqh47qQFYGpuVSJNJIrEkvQsWjRmsLS2NLUee5boYovElHY/T6kKGGwnAQ+4k4f6/VlbKxdQaZpbNGa8LOfw6/VGPDKagWenEFLcuCN/utPERO0/cfvHAOvtGzCq8oQIxFhJ4Dm2JcKvNLtW7BZ1IkIzUYNTqfNFqwJQYTQD6BtbU1UeKPDfaj1KhIWlaHDFF5xtYE0IOB1ENcsKDopvDhWeClKQw68EoTEZ+WuihI9Veh3c+D1PQ8yhWHounjodrH+7ttYvX0LThAyT5VEyT4oDm9plfMceC/0Sn2pO836wpj14ufAy4ukcLqEz9TXHHgnNkFuWCleA+YA78TEJdMAN2/AwavfWYGcd/8XOP+L8vDS+6RsZSgf90X1W3PgLYXnKhfGuKklXoc9DfCW29y4CjhWTUsbj4Lhs76W2aI0TALeUcp1cf3sX/KGUgYvUUUUxzh4+oABbxq6SEEeXhfEWQS7pNoWDZwAmBq67/nQNJ39vRzFgQIwEwD3ez2IYQzN0JFQiLNODxvNFayvrCOWFYjIoP7iNwx4m//3X0JSLLhSCi2NkU0CXrI0BEIOvO7lA69DCm8SnwBvGEHwQgR+AH1a4LVdxPsF8NbZgjNSeKOqWVJ4O8zDS8BbWb3CPLwZAW8UQ6OKyDLY3S40VUHg+5ApZNhRD/ecLq689zY23ngTfS9g27M6osVupbB6c+DlvT1eve9f1IvjonfG6z9f9vXx7ot3fbN6eIfPPwfeoQHAJIWXvaDEsbGMp/KAzgK8LyKO6wWAs1xCvPbJa99cS8glKrxUP0XUpnKyhaLeir6Dew8TNvg8AS8l4CIPL7FSMes97taEo1Ynj1g7FBfuRXRIZRgdfoiGfa3FBRZ/L+LYFmouiw1I6ijFm2Nh+HIFoPD8no2ZKw6+o33yiAvleyrOw/OC5dd1eoo6///CY5ynKh7+TI7iQOqthDj0kcUBdh7ew9NH94AkRhwn8IOA/AjMxrC8vMzgybEdpuBSQoN+vw9V0yARjA3OTfdBjZ+lHg4DyJKIOlT0QweZ6+GG0kRtdRVxowLDjYGf/RzJ9gb0D76DrFaHEiag1MLywSGCf/gVXADVn7wDWZDR/uNDmKsLSCQJmqhgv32IapIirdQgNeqQkgR66KNDSRkMg4U+Sw6eQd9xIG6vor9SZ5nLKHKEahpIOzYkx4NdFaHIEvSDLoKdI2grDThJDCERYN66ySwNZA+oUZSG/X1oScZiCruOC/XqNsuChnaXJZaIqxri7VVIRg1KP0LU2oVk6oBLiSb6gKUjW6sji2IkhxS3twbd0gdpg23okowwSmAsLyEhlTYMc+WcroB80LSIL4qRkVc6jCE8P8LTNMb6d97F0htvwA2j3PMrkP88Po7hPPbBG9VohgZtpwZJQ2mGeR0Sr0OfNGidpqMsP88jz3WBOJXTnHfSNsfXwVWQeHE+X0DYr5dw/8Mv9Fnaz7R1MUnwGPVe4bXLi573bAc8Y66+WRVG3o3MePyJloXS+3y4vI/fu7zEAbzr53zPu76LAOOMl3Rq9xfVDl/kNZ061qD/GH5NML0syxAn4XE40nJG2XHcdt7rpBmA/Nz5vwNIzGmILJmlx+vsu4gfJznXkUbHeh5mxTPb5TDIxD7iHRL5CHjJ2nB8fWPer68s8I4qjHIHTuG8ik95RJODLb2wcuAtCqDwvAyD7nTAO1w5ZeAd/XLkAS9TuKMAWULAexc7Tx4iG1gXgjCEoMhMyWw0GuweaESXR2xI4LouBCmPvVt8CtM6fU/AS9tsGDWEUgrRD7CdVaA2GoiaFVS8BMLPfoH0xia0v3gPWaMJzY+RCBGUvQP4/+tXcAURtb/8FiRRxNHHD1FZXUIiiNAlBbudAwa8iVWDzIA3hhEFaO/vQzQrUKuUeOIpjF0HwtYa7JXaAHhDqIaOtNOH7Pjo1USoigRjvwd/9wj6cgNOnJAADvO1GyyuMEXPqVkmunt70FOyXWRw7CmAt70L0dAgOiGyto2M0gwPgDc+7COt1qFbGpIkROQ40EUFYRhDX15CSgkxCHAHiyfTJGYJMAiCEZPpN0L2dB87WYq1734bS6+/AZf8zwx4M8RZAoETWJzX4Q63adb1lAd5Mx7/5QIvJ2zSeXvnwfblMuVO2b6CU54XvO2Ru83afqa9ljnwTltSQ9vNgXdywfHK54LFXmaGGQ9xubsfA+9pNa0Q7pI0Oo7OMAy8tM1ES8kUV54D74moWHDUCfCewOpIcJ0i0+Qk0WacIHpcfxny2dRBlAoCXhIEP7fAO1zA5TpigD9SVT3JjEaWg3HAW+6kpwHesxUzK/AyeoEQRwx4nz+6h92dJ0ijCBRjl4A3FQQ2eqFKpGss7A0UazekdMGDdMJFgOkiggOVEynD7W4bG3oNiQKoSYqrqEKu1+BVdJhuBOnnv0Z2cxvGX7yHtNGA7icMeOXdffj/8EsEigLrg29CEiS0//goB14ITAl93jlEJU6QVuoMeEW6ziRA7+AQglmBUqkh3nsyHni7NhTHR5eAVxZhHvThPT+EsdI8Bl7j5vWXCrxCHA8U3pTBLv0wCCYg90Nk93fwbAC8i195E95ge1I24jQml+/Ezxx4T0dhmaIP5m4yB96TIpoDL+8J5D2gnPbJm1LntVYe0E0BDJNOMU7pmyu8vIrJv+f1z7POsHGvYhLw0iqRND4G3lP93kAI4V0/7/yXDbyTwuaV+65x10kRQIsZbYL7LwTw0s0WyuypRjiI0zsKVk8aYq7wFoVXzjxyHuAdZ/WgBAOTRou8xBQEvCxkWORi59E9HOzuIAlDOG4eiitMEibVE+iKkoRatcpOd3h4yMrErFhsdFMEnqZtqQHQvdH3nu+iGgnoJz4sQcSb5iqMpUX0dRlKx4X4y19DfO0a9B+/h6zWgB6Q8zSCtLsH5//9BSLdgPnjr0NmwPsY1bUlxBTXV1TwvH0AK02QVhuQKcNJHMGMA/SPWhDNKmSrimjvMRd4jxXegx7850engFe/ce2lAm+h8JKlgTqXlJRdBrwp4AfI7u7gaRZjhSwNb74JlzKsUUcpZkgIeKewLEzqdGYFFl6HN1d4JwMNr/x4L4xXYcp2bmng1tL4DWYEUu6ZZzw+zzIwB15uDcwkSLxM4CWDQUqziAO++bwD76i+dlz5sm2Zr4Ncn9IphZdmwOkzbIkoV/Qra2koLnIS8JaB85TdoWRpKMChmAooQ/CokdzwS6I4x9kKmAV4BYiSCClLELg9PHt4F62DPUS+D9u2GbCmoshM2MV0BVkbCG73yTYgibAqFURRzMJ2UQMowpKwBkE+0jSB7kToBDYqkoyvVtZhLS+hZyiQ2w6yn/8C0q0bMD94DxlN7/s58Io7u3D+4ReIq1UYP3wLYiag9+lTVFcXERHwQsZu5xAGhTeoNSHV6xQHDWYawml1IFlVZmuInz+a2tJgHvYHwLsAh5TSFHjZwMvsCyxvGgFvwuwmGYWDoykUPwIePMfjJMLyt7+FxTffgJ9ShjUCXmLiGNIceCe/cXgv/Au8r+YK70mhzTpgmrb4v6yWBp5lhjtg4rX/ucI7bRO8lO149fdygfe0JYx3rRcpoMtWeIsB2zjYLQTKkeLkwMNLwEuz4LQNKby0aJ/3eaWBdxx80k0Rng1/Tm9/ovAW1F+Qf/llMK7DLjfo0Y17NuBlWdOyBE7vCE/uf4Z++xCh77MFaQJlUaPwYbR4igzqcczSBdO19no90KpE3TSYdYHU4DMmb1D2tRC1WISbhTAg4pa6ALVRh2Np0J0Q8U8/hPL6DZg//g5bwGV4CVKEEJ89h/0/f45ksQHte1+FnAnof/YM1dUlhHECDRL2ugS8GdBYgFyrIg19mHEIt9PLgdewuMAr2R56dRGaIsM46CHYbcFYeXWAN6WFgwPrTBl4BbI2BDGwc4CHgY/ld76JhVu34bPIGzSQIYU9fwh5Ci7v+1kUOt755wrvXOHlvRym+X4OvKNLiff88TKh8WYI5grvNK1z/DY8YOV5YHn7c+ufd/kTLA1MqONF4eAdn/P9ZQMvLVobJSaOYr5CpDx1yRQCVJIY/5SBl1furyzwjmpQ5cJgoZ+GoKJQcfOCeTHAO87SIBRpZMf4fXiWBlEk4I3Rbe3j8b1P4fQ6iIOAKbzMn8tSB8tMuSWwJWsD/VAF02pESZHZ31nGNYECjeWxeNn1CmQFSVBPZXjIgfeGWIdUrcBlHt4Y0YcfQn39NVgffAexWYHuxsiECMKTZzhn3JIAACAASURBVOj9jw8hrCxBef9NSJkA5+4OA94ojKFCxF7vCMwe3lyAVK0i8T1YSQinOwBe3UTyfIKlodOH2HePgbes8LoJKbzCK6XwUkQOUngLDy+L1nDYwUPPQfMbX8fCzVu5BUUUoRDwkvrN+XAfTMo4OPBjDU9Plgds407DO/4ceOfAy2uj03w/B9458I4qAS6Q8TzQPAV8msY5YRsesPKAd8bT83fnAO9wlINJ0/j8k53d4rKBt9w+Cm4bnoUvrqoMvIWlgcW8/yIB73BYMrp5KhAGdYOpZjbSKUEvD3hPCpBiEOYvvEkK7zjYzfc7UZhHy/K8wOkCszQcHTzH43ufwHf6uYeXMnmpKgMosjTQojWCXPoUMXdZvDlkDHjLceeYp3eQfU3XNahOiG7oMA/v6/oyU3jJ0qD3A2S//BXUN1+D9ePvIDKsHHgRAo+fof8/PgTWlqH8+RuQMsC5+/wEeDMRu70j6CIgNhchVSqIfZcpvF6vD5EUXt1EygFeoeegX5dYlIYCeM3VxYGlQYBx89Xx8J4G3hQCLdjr9nDP7qP5tbewcOM1Vl+KIEJlCm8yclFluVvhAemsU9K848+Bdw68F3kRDu8zB9458M6B90U8SUPHmAJ4CyYq/uX1+ee5yj8F8A6DbpnfCGaL++EBL90XWRqKWfBJ98lVeEdBYXHASQrUcGWUjzOsUPFGW+Vjsd9LURpOQ245Lu9JSLLRoHH6hTeu4y7ve4y47JdJQMuucGy55zHtRIhphN0n99Dae8ZS1pKdIc5oWlxGmoTHYcgocgNBLlkZirIi4CXALQ8M6DtSeylkGdkiYPcQpxEqoYTrtSvwF6pQTBmLz47g/u4PiN7/GprvvQ0xlUEBZEP4UO8+gftPv0a8ugbzu28ic3wETw5Q2VxF17VhiQqO+h1YlLaYwpJVa4hdB1oUIPQ9yLUmUlkFnj5A3PKg3riCtFaB3A/gI4FeMSDstZHZHvy6BlkSoB3acFtdGMsNhHEIFTKSa1tAz4MjpaiSivzsAKJIdZYgbdnA9auAEEM86kA86iOp6Iiur0E06xCdCMHhPmRTheT6ECgOr6kBq00IUYb0yEZQN6AYGvM/h7bLrBtRksBaX0JM5UexdmlxZBRBFkWWcEISBURBSHMHcP0E3YMOzCvraLzzFgJZYOeqGjqCLIHIjdMwufuZ5pmY+GBzLBW8zm/mzvMlKzi8++N9P/P9807A+b44//gZJt6AesYL4O3OiTNcjtPJO9RFvp+5fl5y+xwWas6UAc/Dy32+6S1ziW2Eo8AOz0oV93d837zyv0ijmHqf03H1zxblSUiu0Ydk86mnvpq5PU597dNtOOv1zPr+mXyVAkRROOaXQp0uXzNPYad3MHs/D8KSEezST5HQbNz9fy6BlwqziJs9CnhzQD4f8JaBfBiwR1Uez7JQjuIwcn+IkLMEu4/vonPwHL7rotPtIqL4d5QuOAmZCZsqlJRcqsgiqwprDIMGw5JqDOwMdJ4iPFlEUQWcLkvOYAUyrjU24S9UoJsKlh4fwP7dHxD+8BtofPubUGIJqSyAkFS7+wT+P/0G0do6rO+8gcT2ED09hLW1io7TZ8Db6ndhikBq1aHVGog9F2rkI/Q8iNUGEkmB9PQBgq4P7eYVoFKB1PPhCwn0qglht4XM9hHUdciyAHW/D7fThb7UQBSHbGFcRMDb9WBLKWrkE356AEFimA+0bGQEvIghtnLgjSs64mtrEK06JDuGf7R3CngFU0O22oRI684Y8OrHwBs5HqQUTKWtbCwhEgWIYb4KNg4jKAx4PZbMg8CX7CheKsHZaUFdWULj228h1mWWTMPSNXhpAmkOvJw+78WHJZvuVTDdVrO+MKY7y/itPt/Ae/kew5nrhwdclzylfvnAO2sL5I3IJj+/rzbwno6rP6otTW5fc+CdtXURwxSCXQG8ZcjlPd8EvIwD2WJxgbESCWNTA+8w5E0z5fmyFN7Zgfckju5wwY570QxX8CzAm2dLEaAIKXYf30P3MAfebq+HMMlYFjkhS5jCS9fDojakKfPr0oeUXlJxKStb/l0enozqI1eCKYNYjMztIUGMSiDjan0TXrMCzZCw/Ggf3X/7A6IffRPNb38TUigCsohQDKDeecwU3mRzE+a3X0facxE+PUBlew1dx4Ypymj1O2A5TaoNaPUGUt+HGnnsHsRKA5EgQdl5dAy8QqUKqe/Dz2KoVVJ4W4AdnAXexQaiJIQGGfH1LaDjwZEzVKuVY+BNEUNoOQx4Mwa8XUiDTGvR9ipEswbZTo6BV3R9iK0+CHixtoAsSpEe2ghLCu8Z4KVoC2XgJdD1fKZGh0EASZIRyTr6Tw8hNupovvsWUNUhOh50RYadkte55Mq/QO8w6wib12HwLmnW/XmLbriLdngXeMnfz3z/M17fHHg54yWuwsmpgDnwztZCP9cK7xx4eZU/6/uHd/wy1xRiI0/VLR+zDLz09wJ4yQoxyc98rPAWBxuG2OJiRt3AFwF4J93fpEqbFXiTJKOJe6bwtg+eM3W0b9vHwEsJGVgMXjHPqEZKLqXaJcBlKfTEHIQLe0ixgI2A1zRMkMU49XpIhIQB73b9Cpy6AVUVB8D7EZIfv82AVwwEBryRQMD7CM7/92uk16/CePc2kq6D4OkBagXwQka714EuCcgqucKb+C7U0EcwUHhjUYb09CHCrgfj5iZQrTKF18MAeHdbENwQQV2DJJ0ovBoBbxxAF5TxwEtpe8nScOMaUoob3O5B6jrM0hBsLkGk1MJOiuBwD5KpQHJ8CB0bAqUWXm0iDRMkhzbihsGyvpGlISYoTrIThZcGj0FuaSCFV5VE+GXglRVkZg29R3tITQOL3/4alMUaBNtjmdYIeDVB5j3zE7+ftcOZFdhm3X8OvDNV/6mkOeUjjVPOZjvbBfbmTblf8iryz3v7nCu8MyYGuUCTHfUcjXv/zxXe8ZbMGYv+ePdiTRaVNf0UwDvNu69saaADkjhICm8R2WqspaHV7g7SJJdSxZElIJ0cdotO8kUB3qIGztOJzgq8VLxSFuPZg09xtPcUkR/A9TxEZMUQBJaBrHgYC/B1XAdhEDIVlxRe+hSRHFiGNvKZyjIDYpGsEaGNTAYqiYqrtStwqgY0BVh4uIfu7z9G8sG3sPAOAS+QSQJiMYT6yUPY//gr4PZN6O/eQtS2ET7ZR/3qBrpOHyZktHptVFQZiVljWdUi12aWhigIoNQXkYgy8Ogeop4PvQS8ucKrA89bLJbtWOClocDNq0zhJUvDKYV3ALzC9auICXi7fUh9Lwfe9QVIRg0qKbwEvIYCpvB2HaCiA6sLSIIY8UEfadNkwEtsSwov2YPDOIa1vohIBISgZGlgCm9uaWAKL3mUa3X0Hu4hVBQsv/s1WGtLQN9BlsZwhIT5kGf5TPPQTzr+edryqOPMuv8ceGep/ZPFtJ9PD+/c0sCr/TnwzoGX10Zm+X7W/nvW9880117YUQvgnXZ2nY5dBl46Di3uJ+AlNpr4XiyAtwyw9Pu4zGSjRknDqsPwhY/6vlyg0xTu8DazeXjzZAKjRnfTNpRZgDcva0o8EePJvU9wuPsESRDCDwO2aC3JMgjkVWXWh9ymQGDrB7QwzIcoy2w9Al0rfUc/pPC6rssWyymKiixMIMYeRFNGIzNwrbEFr2pAlTMs3N9F+6OPgb98FwvvfAPwMqSUMIEB7wP0/9evIH71dWjvvIao1Uf0eB+Naxvo2DasTGKL1qqagsSoQrIqiBwbauwjpvBpjUWkooLs/mcMeI1bW0ClCrHvw0sjaDWDAa8YxMfAq5CHt92BtlhHGOUKb1oC3gpZGp6QhzdBmpGlwYZw4xoDXrFvQ+n7iCsa/NUmJL0KjRTegz2IpgKBYLbnQKyabNFa6EWI93vIFirQzBx4C4U3IOBdWwQ5PMjDSyNO5uEtAS8NLGRZQVyto/9wD4EgMOBtbK4hs10kSQRfzCDzpkw5PcI0z8QceKfpVi+2zbT9wMWOzt9rbmmYXEYz1w/v+Zx7eDkVMPfwlgto5vbI7xLOtcWs1zPr+2eaiy2fo2xnKC/EH3ccAt6yD5hEPgJesntODbxl6P2yAO8o6B33t9Owz1sBy+kQIEHOYjy9T8D7lIUkCyiRRAoWLQCUnpasDIMsagS15OFlmUUIxJKYDUqogml0Q3+nkGbk5VVkGYkfQUoDKFUNC2IF1+pbcCrMHYvF+8/R/vRT4IN3sfjON5C5KVIhQyKEkP94H71//CWUb74F9Vs3ER71ED7exwIpvLYNk4CXFF5NQUp+2UoVoWNDI4U3LCm8Dz5D3Aug39oCeXjFng83i6BVdLZojTyyZYXXaXegLtSPLQ0F8JKH16pYSJ/ss0VrBfCKN64hzEKIjgvVCRBZKvyVBiS1CsNNEezvQTDkXOHtORBqJrK1JiI3QrjfhcCA1ygBLy1ai0Ch0Qh4pSgdAG84WLSWR2kghVeUFQRWBc7jA/gZsPzO17B0dQNpn8o/QqCIkPiheCc+mLN2OLN2eLPuP1d4p+nyx28zB9458F7mgHa21nk609eoY80Xrc1cwjMdYNb+e9b3D+/iCytmsV25vyuHWp0WeImDCHiZ3XPCR2h3etmoabMvE/COAlxeg5lF4T1ZtJbh6YNP0CLgjSIEpPLGKcI4YovWitFKmmUMYo87EVGA5/sMcotYvVRfpPDSYjVSIIUogZQR8OpoiBau1jZhGzKkJETz/nN0796FQArvt76BzKEsaxkSMYT00T10//GX0L71dcjfuoHosIvoyQEaVzeYx5gBb7cFS5NZlAayNBRRGig1slRrMkuD8OBurvDe3mbASx5eN42YpUEgS0M0AXghI7t1/djSMBF4XReqGyI2VbjLdchqBYadMQ8vA15SePsuxLqFdLVxCnjJ0iCST5egmFkacuAlS4MU54lNRim8FDbOMQz4Tw7hJ1kOvNc3kfUdllY41iQW/myWz6wdDq/98q5t1v3nwMsr4emAbm5pGF1On/f2Obc0zC0Ns/UQ0/UfFz3HrO8f3nkLMW94gVmRPIu3gG1Y4SUOqtVq+YL+CQtazyxaK1TeQlYudh4m8uKGZu2Qh/fnKRvFecuWhuKaT0nkksQWJJV9xuWCKFmUeXUz8vsi8cRpHzOZrxk+c2MgJpmANHSx9+gueke78B0HtusiE2QW4U9W8kVptOqQ7Ayk3LLpdEliiSk88pQOMrGVG0kRsDkjeEtT+GmIFWsJ15avYV/wYaYR6n98jPbDZ9D+05+j+vptds526mGFGO3D32PnN7+H8c7bEL6+DeXBEQtNJi5VIUYpojRB2OkBpgCl0oSsWSy1cBrYEKhQVYsCrkF+/ACBE0C5tY24ajGFN0hiGKYB7ByBRVuwNES6CONxG36/D6w3kXVtyFUL6dYmcNRHqIkwdQ3Z030Iigg3CSD1AkjXt6CJgN/tQKE1ZlRmzUVkegVREEHa3YFEESG8EGnHYVEUhPUmYi9EtNuG2KhBq1gIEhpcZFBSEf1+D421ZSSyiMzPI2KI5JXOUuaxlkltTzNESYrQqmP/+S7CNMXmW2+yAYGfxKzN0YJBWrNTmPLLA6qivYx6oF9kJzMrEKQTwqpR6xZLiVdGPiAvecqYC9yDix7uGwfJ7fipoTmLsl5kXY4q33J/zLOMXaiD4+w0qX3lA/p8Qe2otj/8krtIW73IPpdRDi//mAJOstycQOTk8pkcJ35UnQ2/73mZ1E4nLsj3Lp4tCupFkTXHf+ieJkW54V9/+fkbVRbHiaPGTdTy+q9TcfaHD0LZTmcTPGZtV7zn47L7p1mvf2L/LYAtdk+TlKEWLein9zQpvJZp5X3OmAv44gLv0BM17BnmK7STq6wMvKMfrklPtACIMkKnwxat9Y/2WOIJhzy4goxMEmFZOsuwVlga0ixFHOWRAwhqSc2l0QxBbwG89DstcKNtIt+DkSTw4gBr1RVsL1/FoeDDymLUP3qE9tM96H/7Pqo3byKVFBwmLtaTDOlPf4ed33+MynvvIvvqJtR7h8i8gHle5ThDkEaIO32kpgCtsgBJM5FGARK/xyBPGACv9PAeQjeEdGsLSbWSA2+aMPtFDrwRA97QEGE+bCGgBV8bDaDTh1SvMuDNjnqIVAJeFRl5eFUC3hBSn4B3EwYp3a1WHh8XgNrIgZfFLX7+DFLNhOBFSNp2HjaMAW/AgFeq16FWLfhJxK5bgYhet4vm6jJSRUQWUPLqDJIsIU0SxAS8lMUuA4IwRlxpYG93F2GWYuutN9miPj9LIUGAnOYe+KJehtWcok6HW9iL7IR4HR6vQ5oEvLQvRaOY+OG9MC7ZIzk98J7uGsdNxZ6+17NxOMuQwCvbF/H9qwy8dH/jMmXm4HM6LfxF2upF9nkR5f5KHuP4WZsWeFkNTbwVnvB0PuA9HROf9X8TozbygJd//Vzg5UUR4fVfvIZw2f0b5/y85+NFvmt4RXGh7yeVP+GTCCYClm2fXzrgLTrT8suHKr54OVAlFz+0zm+WzzjgPTn3+OPT9dC0uN0+wpP7f4Td3kcU+PC8ACmFsxJF1GomszhEUZi/IMQ88hzZGwjACIYJHglwqeLp/+m4ZGeQJBFJSLFxIwRxhLXaCraXtnEohagiRvX3D9E/bMP4m/dhXb9OWIej1MdqFCP+37/B3kefovpn30HylQ2o9w6QeSGwWIEYpgjSGEm3j8wSoVpNBrwZAW/QZzAoahaQShAf3GXAK9/OFV5SZaMshW4ayJ4dIs0mA2+2vXUCvJqK9Ok+RFU6Bl7xxlauYB8eQZEleBTGrbkIaBWEfghh9+kMwCuRoTcfbMgis4nQokKJwsAlKQPepNrE/t4ewizB5lfeQG1rHb6QQRZEKKTeUwrsQXsr2mABAsMv/KIdvshOiNfh8dr+HHgnZ1JM0nwGYBh0h1VNXjlf9Ps58PLWUFy0ZD+H+82B90ylzYF38vPxIt81l/LEcAYcNGAqAy/1hwS8FauS98ljLuoLo/CWYbf4vQCN4iV0GkImJwbgNQgC3tN2htMlLAjjj8+AV5TQO9rD43ufwLfbbJGaF4Qg0KDEtJauIoojplZSxZKqSz9JmrKFUwRhumEwlZe+pwgOBMKyouR+3ziC5HvMgrBeX8X24hZaUoQ6Ehj/fh/9Xh/m37wPc2sbFBG4k/pYJsD+37/B4Z17DHijN9Ygf7YPIYyAhSqLXEAWgKRnTwDeCgSajrp3B5EXQbl9FWHFgNQPQZopAS9lTZsGeEEKrybBHABvbmkghTeEdHMLRhAi3D+EoilwNRnS4hIExUIchMiezwa8QpQiSRM20MgosUcQQk4zesoY8GbVBezt7TGFeOON26hsrsCniBqSDGWQV7WsFpYVk3GrUHlt7jwdyxx4pxvQDpfTNAovbZOk0SnYLQ9qZi37aep5Drxz4D1uJyOBd7Yp9Zer8NI0wHTP77hnZQ68X2zgpRmGYnFbISAV6YUFSjv8ZQDeslJWFEL5RUR/O5lmng14iymhYeg9UXgmAy9VSOdwl0VpiDwbkpjC9SMWlizOAEPNrQosMkMSsypkYbLimHl5fd9nCi/90DUU9gdVU6EqKrM0CK4DWo622djAlcYG2nLMgFf97Wfoeg4qf/t9GOtXGKD2xRhNx0P0z79G5/4jVN7/DoLXViB9tgcxipmlQQxOgFeoylCsJkRFHyi8NiRSRPUqO1527w4SP4Z8a3sAvAESATAME8mTvWMP7zhLAym8x8Crq3mUhgJ47RDirauwKAvc830opgbHUiEsL0OQTWRuiHRvFuDNLQ00uBBEAUgTpFEMhd4hA+BNrQb29/fhxRE2Xn8N5sYyfLo/RYMuyYjTXCEut8NiIDZuFeoceKdBvSm3mfKFeRHgpdB/hcJbVnTLv7/Iuhx1x3PgnQPvHHjH9wVz4P1iAy9l6mQzsINIVtQSCHhJ5f1CA++oJn9iW8hj1Y6yNExSYIfV4tGPVe6BKp+r2C4/5wTgJck9y9A62MHTB3cQBzZbBOSQv3QQo9fSc+W2nG+6AGCCW/o7rUwkSwN9CISLMGWapiIOA2R9G5AFbDevYL26is4AePHLj9FLQtT+9gfQl9cgphI8KUXNdhD8/7+C/eQZKt/7Ltybi5A+3YUYJ0zhBSWLSCIWfkusyZDNHHhp0Vri95lJRNQqECnbxYPPkAYJ8/AGps5UWUpuoesG4se7yIRkooe3AN5QzdVuFoe38PAWwEuL2p48h1o1YS8YwPIyRMmE4ISI92cD3tSPjxVeIUsZ8Ko0biQ13Q+RmHXsHxyw7Gzrb7wG68oKYlFExTChKypsl5JQZCDvdbldFO3l87xoje5n7uE9m5inDM9z4J0vWptyaDb7ZmcUXrLATfbo8hTUl67w8kqFM6CdA++XA3jZrDeFcS0BrygUiYfPNqLPpaWBhDYKo0WfcdOHwy+c8v/nqtt4IB0FsWeLLh9hjIbj3LIw8RPHODp4hqf3P2XRGmhVpxP4SAYeXkvR2MI0gluCWqrYIg4vnbeIxkD3X3h4CwimWHQU1izt9SCqMq4ubGLVXEZXjlHLYiQf/h62DDT+9vtQF1YY8Ppyhmq3B/effgHv2S6qP3wfzvUmxE+fs+gMwiIBL4VNi1iCBbGmQDYbEGQNSeAx4KU7Fgh4IUN6dB9ZmEJ8bRO+rrGFZrQYT9N1BrwUB4y3aI0U3mHg9RKKvRtCuH0N1m4b8aPn0BoV9BctZKvLEEUDgh0gOdyZwcM7UHjpQRoovFmcsGgQiMh6EiE16jg8PECQpkzhtbZWkUgSGtUaU3m7du94wMLrfIt28iIhadZp9bmHl6MgvgKLUsbPLgnHfROPGy76Pa99zRetXbRkL7DfHHjPFBqvz+UtuuMNCLi19Ar0D5Ou8UW+a7hlcZENJg5oThYNEwcVs/aFwvulBN5h9bWYWj4p+8keoXIc4tH1dbIoacQ4YjLw0lR3FOJo7xme3P8ESeSCHkCPkkrIOsukJsYpOp0O8/CalgnTMFnFRrTN4ITHkQBopj2Oj7OyaRTGixJTdLuQNRXXljaxoi8xhbeaRoj+9d8RGDLq//kHUBpLEGMRgZTBanfg/NPP4e8eoP6j78G+1oDwyXNIcQ68tHiNFN5h4I1997TCOwhLRsBLCq+nqaeAN3q0y5JITALeZPPKKUvDcZSGOGDAK96+Dut5C/HDHWjNCnrLFaSry5AEA7IdIjqaBXgpjm5uJ6FMz2RpIOClsGQZAa8XQKgu4PDgEEGWYv32TVhXlhFLMhq1GiqagZ5rHw9EirY0bK8ZbjcvshPiAQmvD5oD7/TAO6reZi1/Xv3MLQ1zS8NxG5kD7xx4h0qA1/+8yHcNr6+60PfTAC9FrBLF44hIBLwUi/fcwDtatRx/2aOUziJO7qi9WJRajqe+DAnlY0xbUeXzT7PP8DaTFQoKpEB6Jnk0T13dSR9EIboKOwVtOQj8yxoihQ2LAuw/uoP9R3cRuB5iUUIsiJAUAapMCQ8y2LbNgJcqsl6vIY5pOt1n2rYgSyxpAi1gS8McgqlMZVGEpulIkwiwbYiagq21a6gqVfg60HB6EH72B7Q3lrHw4/dgVupoSSlMCNAP2/D+/qfohg70D97HwuIivI8eITAlKI0KEIZo+w4qdozIVKFVKhBUhUUu8Hs9IMmg1SqIgwD6g6cs4kR0YwNJ1YLS9kGhkRMpQfL8EJmiQDYUxLoE/bPnSPwA2eYCwr0ujJUlpBtrSA7ayExKqyyyhW60vR160IMM6o1t4OkO3EdPUF9bg73QRLLcZPced7rI9vYgN6pIKSxZ14ZQNZEsVpG6AaSWA7FhAFYNPoURyxLoUQC720NtYwOhKENMIwgpjSQFZlsI4xBGJkBxPYR9F0FzGe1uB26WoHn9KhZfu4aEHkAIaFp1hInPgJdB8+lGcsoGM85DOsh8PfKhY03oHGs6eJ3fyGd0QvDuC3VgL2Cnc1kGeB7eiQoMLywSPdyTU+lxy3yaDn3EDNa4qebh4uWe/wXUx0UPwe+PBfbSmvjhvUDOc3HHdVGG6EkvqBcQZ5XXPideP+/8RTz4CQeZ6fz8wi3qeLgd5v8/Oqxf+ajUk076zNa+eeXHvz/uFi+ofEfHCT8pv7KIUua285QP/3nk3u2fdgOK801L7Qf5CejkxGumaWKhucC+G2dqGGlpuGzgpePzwuB9PoD3dD2ftU3k/uGiQujfooFSGtv9B5/g8PE9eI7LwCsi+JJp4RN19gqDWwImsijQ4jSyNxAAE91SuDFNUZElKRKKz0vqY5JCFiUWuSEMfUiuC1HXcHXjBipKFZ6eot5rQyLg3d7Awo++jUqlhgMlhZUK0PZb8P7+X9DJPFgf/ACLtQbcjx/CryqQaxaEMETLs1G1E0SmBo0SSqgy+cfh9/pAkkKrV0AZ14x7T5FIMoLrG0irFtSWD1nKEEsJ0r0jZIoKSVeQ6CK0Ozsszi22FhHudmFS8oeNVSR7bWRWAbz7kA2VAa8RAur1LWRPdmA/eoTmxhXYzSZSAl5dR9RuA3v7kBsVJF6MpOdArJqIF6qIbQ9Sy4a8YOXAK4iQ0wR66MHp9VDduIJgALyUZILC15FtIYwD6JRXw3ERdh24jUV0+324WYrmjS0s37qJWBIhxCkaRhWJkPusCw/2qZaSUXi53GM3DngpcPvEDp/3AJV2Pk/nV+x2kX0uu9ebA+9Je+G9pF7F+iu3j8nXT8DLsYS9yCnjEVEOeHFqWac3y2dWIOKcn1v/s56fc++vNvDyUyPPUrVs3xdUvuPeD0X7G1XPZ2ezJ98Nry+ZuSwu4QB0zcPAS4y0uLA4B95pKvRiCu9JTY5S8cqjr+Fp7SSJsf/4Do6e3odju3Ao1W6aQpEBU5MhCOpx5AWqWDoWwe+AktCz+2xEo4gSA12kA/AVBGiqCt9zIXs+ZFPHtSs3GfC6aoxqtwXxZ39AJnrP6gAAIABJREFU77WraP7gHdSsAfAmgLx3CP/vf4aeEKDykx+iblXgf/QIfl2FXDUAP0DLd46BV69VGPASe/k9OwfeWg68+r0nLKGFf30dsWVCbXlQKHucnCAh4JU1SIaMRDsBXmFrKVd4V5eQrK8g3m8DlgaZsqo8I4V3euAV9g8g1StI3BCZ7UOqW4iaFQTdPoTDPvSVGjKrniu8ZeBd38iBN4tZVjUCXsqmFiYh9DSDYrsIujb61SZLtUx6++KNbSzfvomEklSEMaq6hUzMYbcA3qJjKqaieQO6OfCe7SXnwDsH3uNWMStwnqLvQk0uq8ocoJ31/LMC0Rx4Z8OoWeuPd/ZZ63dw/HHAWywRmoZtuJc6NAPJ2/5V+Z4Wfhcz8fSeNXQDi4tz4J1qAccswDsKdstqLv0+CngPHt9B6/kjuK4HJ4zhhjFUAl5dRhhmDHCpUouViGyxmkyT5gJsx4FlmmyUw2b3sizPxDYY+QQl4CWF15IrOfB2WhD/9Q+wv3ITje+9jRotvlJSmHEKcWcPwf/zr3CUBNZ/+BEsWUPw6WPEDQOCoTLg7QQuqnaM0NJRBt6AgDfN2N9C34N69wkgq/CvrSM0NCgtH5omIpVTpvCmTOEdD7zx+sophTcjS4M5PfCKB4cQ6xYSJwScgKm9YdOC3+ohOyAVuYmssDQMgNfudo8VXimLmVWDgDfKMga8BllGeg68Tg+9SgOu5yFEhua1bay8cRNQVURBCFMxALJuDIC3rHbMgffi3eWfDninUGguFThOT1mWS+yLYGmYpgXwprRnVljnwDtNNVx4m7nCew7P2YRS5gEvE5NnBNZZ979wI5lxR2KjIvkE/atrOhYWF5g4OLc0TDkFU2w2jYd3HOgWxxin8NL3YeDj8MlnaO89gReGcKMEbhBBkwBLl+H6MQJKZ0sL2CSRwSxVsKzILIc0nZvi7ZKbhQBYHoTnSOKEQTHCCJLnMo/t1sZ1WBIBb4IaKbwffgT3G6+j9t2vo6ZV0VIzGBR54Nkeov/5IQJDYMArZwKiO09ZlrVUkyB4AXqRD6sbIqzoTM2VNCVPt0vJKJIMBoGl50H57DEEVWPAG2gqlCMPuiEhlTMke4eAqkPSZMSacGxpELaXEO31mMIbrS6dVXgp3u6UloYCeFM3OgHehgW31QUOOjBWm0DltMJbeHgDSYFEiQVKwBulEQNeqWvDbXeZwkvxkEmVr29fwfqbt2mkgsgPoIrqMfAWK0iLAVC5fQ3/rdx5zRXel6nwzoF3xnfRzLvPgZdThJc64Jq5+o4h7NX08H7+LQ1lhXd4cFGIKtPW4ucReMtWURIEye5JVk5SeImT5sD7QoH3bFizcSu1R3l4aVun18Xek8/QPdxh2dD8JIPnR9CEFFVDhRdl8DwvB15RZN7dHH4ltlDN0HQ2kmEx6AQBqqIcJ6qglYuUBpc8vFAUbK1fgylZ8DQC3jbEn3+M4NtvwXz3K6gpFlu0plNs2WfPkfzDrxDXFFj/4YfIwgjxnR3IK3XEsgDB9eGkIYxOCL+inVF4yVqh16sIPZcBr6ybzNLgayrkQwe6LiNTMsS7hxB1gwFvpAHqp8+QUDrg7WVEe7mHN1heOAZehRatDSwNTuRP5+HdP2AL7VIvLlkaLHjtPnDQhbZcg1AAL6U8Lnl4Q0mBmIQsMgMpvLEAxGkMnVInd3pwWz3YjUVm3fDjGNXNdWy8+TpEsnMEAcWoOAW8w4Mnqv9xCshxO+JNiZ1jSo7r5xvxbFxkn2k72Itu9ydVeC96kYP9uOX3JV60Nk3RzoF3DryTSoD7fPEa2Tn6T96hRn7P67+nPOg4hZeiOpXfI4V4UsR3Pw/EnmfbKS/70jcr7Az0biUuYuFbVRVLi4tsRnwOvJcIvOMazDiFlyI2dA6PsPvkDrpHO8hEWrAmwvNDqFmKiqbAT8GAlxasUeVSTF6Kx0uVS383VC2PzTuI/kDphKny8zTEIlJShz0foq6yRWumbMFVckuD9Is/In7/m9C/+Toqkom2lEB1A8RPd4B/+i2yhg79J99H7HhIP3sOdX0BkQQGvG4WQe8E8K0ceAXy8KYZ/G6fKbx6nRTeHHgVs4LwxgY8VYFy6ELTSeFNkeweQjJMiAXwfvKMpe4VCXj3SeFdhr/cRDLw8J4feFvI9g6gNmugBBKZ7bFFa1HTQthzgIMeW7TGgFcQoQyA1+33UbuyiUCQISTBKeBNKJJDmkHo9OC0uvAWVhD6PhzPh7W+gs2vvgG1UWeLCSVIEKW8LsqL1kZNR49dlMDrMM/RYV/k5XCRfS67l5sD7xfHw8ttXy+w/XPb5XzRGreIzrvB3NJwmZaG3PI0LJwwZVPMz3seiD3PtudtB5e1/TDwkv2TeGhpaSkXBsckF55HaRjUyPk8vKcV3kkL1kYqvAS8B4d49vgTdI+esxBjsSjD9wh4Y5iKDDuMj0OSUeVSiDJKG6ypOjzXgSRQ+DGNXX06SLFXZByhinc7HSg0vW4ZuLp5M/fwKjEq7SNIv/gY6fffgfqN26gIOlqngPd3EBdNaH/5vdymcG8P+voiQkoU4QXwEENvB/As9Rh4hSRjURpIEc2BN7c0qFYV0c0rDHjlA4dZGhIpRbxLflxa8CblCu8I4PWWGgx4hYqOiwBvursPbaHOUgSnfRdCxWCL1qK+C6nVB2o6A96AgBcZjMgHA14WpUEBYn8E8AJCp5sD7+IKIs+H7XgwVhax8dabMBabCAl4BQLebGyUBmov5UVs5U5hrvCO7yLnwDsH3uPWcY4BH/elOwdebhGdd4M58F4e8DLcTfMF7OVyLtb7UD/JzyNwUqNfKuA9PGpno0bbvEKY9ftRD1BxzDIQFFJ9+Tv6fdxIptiOE9VpbJa0k7KgbEWnR0plxbZ8jeOmFnK1NQ+vQ5I7/U4qbRyF2Hn8CQ52d+F5Dvs+9AMEQQhVlpkf1/Xd3IsyWIlI5ygUXvo9ihK2Hfl4KeJDFIUsKRjzs4QRgk4PehRhcXEJq9dvwkmAmiTBfLYD+85dWH/xPuq3byDMBNhyBjVNoP3uLjr/+lsoN1dhvv99xJRJbHcPtYVF9GNaMCfDOTqAnsaIrEpuaaA4akmKoE1xeFMYtGjNdaDdfYTOYgXm1W3oooZ+uwfJlGEIKYKdAwjVOkt7LBEYfvYMEcUftizgyEb82jpUo4pevwvDMqHECcKDFkxVRdfuQtI01Le24dz5DPHuPha3ttCt1ZAtL0BRFaT9HvB8HwItWnMjCG7Afg+aFhLbg9x2INcNBLUapABIxARa4CHq9CBe3wRS8iXHLPmHECcQZQm250KnSBkdG6Hro19rwCPIJy/1QgPLt66hcWWD2VMoYgYlrCjaBaUYpv/+lJ/y8zlJTRt+jseB+PC1j9uv2G6aDnfiuUYofCf3wY/jeZGy5qqOFznoBfehZRejP3kc04mBzFm/9eLC2l3oFjgKLa+see8X3qI13vGHo6Tk2w/i144oP157P18ZTREHdlaFm1f+vLCGvPOPbZ95SZyOH8tWVZ9usxPb50k4z3HlymsfvP5vtkxrU9Tf+RrEma3Ls4HH75EBj1DZDqemL7PJNKfmlR/vGFzxgWPZ4iVi4L2zCv6i57hcFiz5RLU2Rt8FhDnwngaRk4I+mRoYfnhom2EoL7/g6ftiBeEo4I1CHzuP/oiD/X0Wa5fImhY7MR+KJDNoDZMAEoUcy4A4jlj7o78XxwvDfBEbbZ9mCWLaV86/J4+v3+rCyDKsLS5j4ep19JMMi4oC7dFj9O7eR/Uvf4DGzWvwM8BVMsgU1uPXd9D68LdQ37gC67vfQ3ywB39/D/XmErpxBllR4RzswkB6DLyCJLHsY2GnzxI1sCgNrgP97iO0liqwrm7DgIpetw/RlGBmWQ68tQbI6iqLGaLPniLSJGiGAaHlILy9AV2toOv0cuCNYgQHLVRUFZ1eB6JhoLG1BefTO4j3Dhjw9uo1pEsL+aK+fh/CHkG1yRJPZE4AsUFhySyEBLwtG2rDgl+vQfGASIyhhS4i8vfe3ISQyJCyhGWYQ5RAVCT0PQcarQrtOoj8ED2zAq/bZy9JpVnD0s1tLGxtIqapJlpUWAbekmeX15G8qO95HX5xnjnwnpQ4D5JeVN1Mc5xZPawvctHjNNd7ZhsecHESm3BfyDMu2ir76nNAOxkgsP59SDF5scA7xaIpHnDyFG5e+V868JYHXIMQb+Vr5l3fjO2D1//NBrxT1N+FHpqzfdEJ7J6s+yhYYPgU5+m/uM8X5/pnA15++fGAl57fIq0wXSqxEN2TZVmo1+pz4B2uv7JiXP7uRHUi2DxrDC93juVKGQbeYlqBKoWOU4TPoP8PfBd7pPAeHsBzKRJshiSMWTICAlh61lPkIxfaj0C4qOC8Ykkxzqc0KLNalqXse1WVGSQXwFuVRKwtraCyfgVOCqyoOsS799B/+BD1v/oxate3EZAdQQEkWuX4yz+i9ct/h/7WNoxv/zni/V0E+/uoLyyhF2cQZYUBrylmiK0qg1uSlZMgQti1IUOAVrEQuDaMu4/RXq3B2tqEnqno9/sQDRl6miB8fsiAN5MyKBIY8IaaCN0wc+B9/Qp0xRoNvP0uZNNgXlv7k0+R7B8OgLeOdKl5DLxgwGswD69g58Ab0o/tMoWXB7wiAW+UIKWoFwS8vgtdkZH0XER+BFs1cuClhWz1CgPexe0t0HuSRWZgWfhO/8zYB55rd16HPwfes8V5nhfGuSrjAhvPgZczIzIj8HIBdgjIuNuft45nBFaews1LfDAz8HEV3jnwnrdJjOKQ8uxx+fdC+Bq1zzTn/TwDL91foewW3FUAL+UmaNQb44H3qNU5nRx3yphuvALjfT+qUsoQembEPbiuotIv29IgDDL9jIJe+hudnwe8ZUtD+XfX7mHv4UdotVrwKcMY8+TQMSm8mAyaAo/TJAffNM0TUJDCOzhnDtA5TFFmNdb5keVhENHBp/iw3T6amoa1pVVoi0twMwGrqo7s0zvwnz5D9W8/QGXzCqIkQygJEMMA4s8/Qut3f0Dtmzegvv0ewr3nDHibiysMeAVJhnu4B0sE4kqVZVojJTMOQsRdB7IgQq9a8Ow+A97+RhPalQ2oiQzPdSEYMtQ4RLzXyoFXpOsfKLyUYpgWsrVdpvCqiome0z9WeP39I1Q0FT27B9k0UVnfYArvGeCVJST9PrB/ALFGCm8ZeE2EvQHwLlQmK7xpDGEAvOQ17gcedE1FanuIvRC2oLFkG6zNVkws3tzG0rUtGmqyNNIMeefAO7HvnVsaxhfPHHhnswDxgI4LsHPgnYabxmxDloQRSTzmCu/UZVq2NNBOZdgtFM0vq8I7B95SzRcd2aweXgLecqc4DL7nBd5CoaXVhP1uG7v3fo9ur8fU2MLfSWE1WJKJOIEf+BBEmlrL1WGBYvCSH5hNt6WU44ElelBkBYJAwExZ2iSmOHqei9j1sKhqWF9ehVRvwoOIZVlF8tEfkR4ewPi/foLK6iqSMENCGdB8D/jX36P9h0+w8N7rkL7yNoLdHQQH+1hcXkU3GgDvwR4qssAsDRSHl8Au9gLEPQeqJEOrmCzkmnn/CdytZahrq5AjkcUUhiFCCUMkB22ItQbSMvBqEoNbse0huL0BRdLRd22YFQtyEMHbP0RV0xgEK5YJc3UNzqefIT04xNL2NvPwJosNpvAm/R6y/UPIA+ClxBOUaS2sEfA6ucK7VJ0MvEnM/Luk8AqaBDvwYWgKEttn90vAS4v6aMFgauhYuLGFlRtXaVQytzSUEq1M6uHnwDsH3nElcBHB5JTaxZuyHzrxGQDG6dTGXECeGmUGG37uFd7JN1wIRvlWc0vDuZvHwNLBm4n+siq8VC7FLDqVQWEzJUvD1ArvOIV1khr7IjusV0nhpUUfw1OcZejlAW95FMIqhrKkDeLpto8OsHv331h4sSiOkaQJU3hVXYWi5CmFPddjwEv/0XkJhJn6S/YHir1LU0oZoCrywNKQL2Kj7X3fQ+IHaCoqNpZXIVbr8DIRi4KE8Pd/gO66kP/zX8BYXkZK8c9UCYnrIv7pb9H75C6W//yrwO2vwX/+DMHBAZZW1piHF4II72gfVVlEaFrM0pAgY9EKaKpflRWopgG700bl4TOE19cgLi9BDIE4jJHpIiTfQ3bUPQZeSUiZpSHWCXgtBrxkaZBpodsAeKUghLd3iJqeQzABr768AvcOAe/RaeCliBe0aO3gCBIBrx9DJA9vjYDXQNh1oLQdKMu1icArJBHz8DJLg0pRMzzoFOu47yF0A/QkFZHj5QMSQ0Xzeg68AoWEo4QVNFiZK7xzhfe8b7qCh4aA68xhOMD0hffwTpxSzyCInNTAc+Cd3DJn8hCzVEil48+B97zdwLDCW+xfMNIo+9V5LFkzDyhLHuuRx5qp/Zz21I/jz/KC/gJ4ydLQbDSnszSUZXNe4fEKjPf9JIgu6L3YprgZ+v8/laWBwtsOr3wcLp9JloYy8Bb3QdBKkHu0v4ejB39AGEWIkhhBGCJKImi6DpXS04YRPIqhW7JNsAVrosTgOI85R8quAIVlWIvZ3zQK/yXLLCtb7HmoCgI2VtYgUrzZTEQtThH8++/RJGj+mx9Aby5C8FOWLS22+/D/5bew797H2g++geT6m/B2njLgXV5dZ8BLOd0IeGtKAbzVY+AlECTglXUNvfYRao+eI3ntCrCYn4Nlh9MpeYULtHpjgLcCqeMxS4MoaLC9XOGV/PBY4XU8B0rFgko2jTt3kR2eBl7KMkcKLym/pOpmXgzJCZm9IagaiHo25JYDdaU+FfAiTiGpEhzfg0bHJg+vG6Ct6ki8gAFvpCtoXtvE6s1ruac5SVl2vDnw8lSg3Oc3sq/50kdpOK0wzoF3uAQmhX3iA2/5nVK8V06ggh7jucI7ebQ6aUAxB97zAu7w9uOAd9JxecxW3vcifDZOTZ4D7zkDHw+PXl428JItkxTXAniHVyQW13cR4KUEEod7z9F78iniJGE/jufCDwOomsZi7RKwkreXILc87Uu/k/pLcKvrJis2WrRGURwS9jcNum4go8xtjgMjSbG5sg6xUkOQSbDouL/7N6yqKoK/fh96vQkhSKFoKqJ+H96//Abu/YfY+NHbCLdvw332BOEhAe/GaeBVJQS6CaNeZYu0ItdH0vegKTIkTUX36Aj1J7tIb20iW1gAvCSHP00AHAdCu38KeMM7T5AYMgyLgNcfAK8C23OOgdfdO2AKbw68FaiLi2OBN+51GQgPAy+lQ2aWBorSsNqYCniFOIVMCi9FniD1mIUlC9DSTaaiU5SGSJMZ8BaWBlKFKZTZHHjnwHvRF9/cw8vz8M4OvGXQPT11LMyBdyaFbg68F33uyyLf8ECMd8wvE/AWQglbID6wN9C/bNFao3G+xBPFi7oAvlHK73BUgrJSk8evnTylNAoiR40URtkKinMN+1vK2xZJGM74BAdSPHlPj0E7b1mn2tN5RkBnts0oLJkMZBFkSYCXpYhSka3yD3uH2H18F063y0KSxXECx3Hz7GmmBcu0mH/XpgVbhnEcY66I9sAWsGUZNFnPvb+igDAOkIQRdE2DQXF50wSZGMLoJtjcvAHZrKGjJVihmLT//Gtkm1UoP/k+FL0GSdRgJx6qZK/4+5/C2T9A5a++C2l5Bb1PHsJUVGQNEz4d309YZALRUiEYBlA3IaeA3PfhOQ5A6YYpksPjHUhHLYivX4PQaABOjCxKoNQ0eIeH0LwQgWlCsBRUnQC9u4+hNWuQUgrlm0G8tYkwzJB6PqTFKsS9DhmTIVCiinYXwtoCKvUl9H75O8hSCm11GbFRQ7y2iFQRoe53EXW7UGsqU3thJ5CXlhHUdIStNoyOC2l5EU7VgOQmEAwB6HcheRGSa5sQKK1c4kOBiCQiqR9wAgcVVUHc7sDp2jgya1DoesMYkSRi5fXraF7bRiKQ/URmWefyT3nx2kmLO7Wmg9eTjfj+PJ3bBQ7P3+VMHM3huK+8VfY8oOFfwkxqR8ZRUGeKm8yP0zk+zi7r3Wa7eV6cXtYsJwMjL04mLwoA9wZ4HlbOAS69/c8EfLzy5ZYOf4OZyo+AdJb6p5iLnMQKp65v+FkvA/EgRi9r9uezoZQL6Ux7KE457lGaMrX3MICeQMP5y2+YefiVPH6LWdv/efhmmuscPt5Fru885UPnKyIzlOGXmImAlxJzjfqMzbRWxCkspn6GvSOTgJdOxAs8PyzZD8PruIZWvg4e8JYL8FQFkKd26IU2XGHnaRBnt80faDGLWMYt0gFDSNAkCX57F3sPP2M+W1JxwzBEv2cz+DXNCksl7PkegtBnMeUKlZctZhuEKKOyUQQlvwdJYHaIlMKKKQqkTGD7ilqKRU/F1vYtQNFxqERYdQNI//w7CK8tQfngzyHJFeaV7cY2aq6N+O9+Cr/Th/7X34G0sIjuxw9QNS1EVY3ZLHQ3ht+3WfYzyTSQVHXISQal78N3XWQ1DbqkwH+wg6zThvzGNWQUE8/OgVet63AODqD7IXwC3qqKes9H9+5j6It1lughygD59hYCP2GZ3aTlOrBzCNEPkOoS4qMOsL6IemMZnQ9/A0UXoCwvIdWriNeXkMgCtL0Owl4PGgEvqb0EvMsrCGoGoqMWjK7DvMVOVYfkpBAtAWm3A4Wysm1vIovFAfBKSCJyKQNO6KA6AF6708OhWYOWiYiDKAfe29fRvL6NRMzjJQtp7uFlbDEU3o49rDzeetkvfF4vx3vh8faf4eXGO3TRAU54XQBc4L34y5edlxc2i+fRneYmJxI/5/p59cerH97+vOvnHf9lt3/e/fGun7c/r3x43/POzys/XvubeHwC3kkdGA34aJ3JuM8UCjDv/oe+PzdgXSrwjn7+zwN0vNs/9/0OHfA8fMO7luIdV97uItd3nvIpggCUeZD+RvxEwMuiV434zAy8wzdW/P9lA29xL+NGFsPnH77OchSHUZV/3gZxevv8gRayEAItyhJEpKJCbAr74Cn2Ht5FGBHsRgx0KSkD2RQsq8pgiWwPEPMgyuTJLZR22oYUXlEQc6ASBeYVjVIC3hgKLZgKY7iuA0UDrsgNbF+9jTDO0JJDLDk+5A8/gviVdag/+DPIsgEZKgNes99F9Hc/Q+JF0P7Te0C9jt7HD9CoVBEY5AuOoNkRItcDKjrkioXIUkBT/lrXY5EhKF2vIasMeNHtQHr96gB4I2RRegy8hh8hskykloJ6z0Pn3hMYi3WW5IGAV319G6GfIPNDyEs1BrzwfKSaiLjVg7CxiAYB788JeEXIK0tItSriNQJe8IG35zLg7Vc0yG4KmAIEAl4/Rnp1a2rgVVORlXskClh4bRuLN64ioToRRJZeeBzsMh465yry4Wf3Ih3KNB3X1NvM+kKf8YXNu87J5cN7YdPR58A7sYxfcv1fevvn3R+v/fL25zVg3ve888+Bd3IJzIGX18LO9f3LUngLYbbIWaBRFtZ6na0nemHAS50ND2hnA8bTOaLLF85TYscB9zjg5R1v7Bh1kG1t9LXRPAopvCGQxYgpmYSiI4sjdHYe4uDRPQRJxBRbglu777C4hZZVYYejvxEvkR+lsDLQ9RcJKChaQxJSBjAZtEgrTEKm8NKoJosi2P0+ZDHFjeoaNq5eh9P34eoC6j0H4q8/gfT2Neh/9i5kyYSSSbBTB0rrEMHf/QxCJkH+j+8hq5rof/wQC7U6PF1k0QrUno/MjyBWDZbFzDckIIihdjwEgQehbsCSVDj3n0G0ewx402oN6BPwJtAapPAewgxixBULsSGi1vXQffAUxkKDZWyjnHIEvJGXQPBDSEs1ZAXwKgISAt4rSznw/uK3UAwR8toSUrWGeHUBkQjou22Edn+8wkvAu7oM2yLgTZAZgNgh4E2QXsuBN2OWhskKr0IiRpIhEID6tStYfu06MjlfrKZK6ingLcPvHHj5Cui5ettRI3lOpibulOzMF8CxdPEUtks+P/f+eUA1K9Dxjs8DNl79zlp+vPvjXT9v/1mvj3d+3vF5mc54A3Le/XEUYm4UB971D31/7gHQ5xx4ecXDK4/z8hnvfH9q4GXv0AGH0r8F8NKi/3qtBk3VvnjAO87SUNgwJoHycJze8zaASfJ7PpMtQwJBbYiEIiyoJmLfx9Hju2jtPEIs5OHFbNtm2dYoHJmm6exvQRBAIi+qqrKBRTGKYfF4BQGqoiL0QsiqAkmR4YcekiiCrqoQkgyO3YcYhbje3MDqlU30Wz2gaUE/7CL9tztQ/+w2tG99A5pISX9FBPCR7j2H89//BapWAX7yLkRdQ/+TR1hqNmHLgyQXbZf5bCmDmWAZ8DURqRdA6/qIAh9i3YAhKnDuP4XkOcfAm/XCU8BrhTGSShWhmqHS89B/+AzmYoOp02EBvE4MMQghLzeQPTtA5npIVAEpLXi7soR6bRHtX/4OiiVBXlvOFd6VBRY1Qt/tIHA4wLu2gr6l/R/23vy7keQ813xyz8QO7iySVdXVi1qyZcuyJNvylTS2dX3tse/MT/N/zpmZu82da/seb7JkrW2p966V+wIQa+455wsQLBBFIshCl7vVJs6pQxaBzAxERkY88cYX74fVTzF8MNotBbzFa3chFWuxWcDb5ahUxZbsc8UoRru6tcba229gyqZDccywvblCGnTtUdeh6Tqoud/XDXi6C8w7YM8LRPOWf87vp92Upju/7n1d/eq+/7zHz1u+ee+v7vq69z/r+tGVT3d/dMffAu+MGpLdMRcnrC/0ty/RPm6yZK+7fbr3deODbnzRnX/6/c8D8Mq46zgOtVqNkh98usB7Vcztp1GR45jHMcVfBq7XjfkdHztdLl1Ig+6GTzeoyfOrTXtYuKZkSQvJZInbKxP1uhw+/pDewQ65aykw6nV7KrRBbpR4/4qKKy/HG/kYjjepjT3n5KfMXiKJx3VsFcMbxqHs9qJSChSQisI+s25XAAAgAElEQVRrxRF3G2ssrK3TO25RXlmAnUOSX35C6U++hvuVt/EMDy83SM2Q8NkTTv+vv6faWKL4/u8qP9nOe49ZW16hbaYq4YVx0sMzbWXxZQQefQfyQYjfDsniGLMRqLjW3sNt3GiI+aW75JUaz4E3YHB0hALeUoXIySi1B/Se7lJaXlDAmxii8N4jPg2xohR7tQHbh+SDIblrkLW62BtLlMtNWj/+GW7ZwV5fJvdrZMtNFdfs7bSIhr3ZCu/6Kt2Sq4AXv8BsjWJ4i/tbGKnYv80G3uNyDTPOVXa5QZbi31lm8zfexi0HKi57WuF9YXKmUVB0z5GuQ9O137nf13X4ugvMO2C/aiB6xd/vFnjnCxl55e1fd/917Vd3vO750L2vu77u+HmBV3f+me/fxvDq+ve5qvcqq8eJk37a1//XBt6xqDmO5RUuGtm1WlSrVSql8qsBXjnrVfA566bpKmgcMnEVWOqAd1rlvQikhYp/nSz7NBjrOtTL3n9eJtm0J64MkMRDEonodUsMTk85fvwhg9YBmTgOJAn9Xl8lpZCMacPhaBObH/g4rq2UXVF75SWxvGPnibHCK32WHCsuDY5lU6tUIM3otFr4GWwtrNJYXaZ/0KJxZ5nw4bZK8tD83/4A+8HruLmFm+QkZkjv0cd0/p9/ZPHOXfLvfx3ilO77T1hbXeXEjDEsi/y4S+D5WKLwOs4IePshQUeAN8Gs+TiFQe/jp/hZgvnWXaXkXg68ZYZWRrndZ/Bsn2D1OfB6X7pHeDzAEmcHBbxH5P2BSlyRt3tYm0t4bpXTf/45Ts3BubNKcQa8WZHjC/CG/ZnAa9xZVSENVjcBr8BotXDPFF4j0wPvSaWOEWU4pkUvTfBWF7j3279JUKuouGzbGE1YJidvFyZyt8A7b58+e0idd8l7XmC53bQ2+/7OCWy6/nnuxqW7/7ry646ft4C66+vOfwu8M2roVuHVNZ/p93U8d53z3UQBvwp4BXyrlSpVYaFLXi+1ae0qmLzJrEFXQZ8G8F4G4+dQepYJa7JOJsuk61AnLTGmYVkU3iw3KbsmUdQnFjMFt0T/pMXJk4+IOkdEFgpuxY7MMm1s26HX6ysIrtaqmJahZiwCvHItCW8Q4JV/KrlEmKqkFfIvzVPKgU+9WlNZz04OD2lYLpuLazRWl+gfnLC4tkr7g4ekj3dZ/z/+GPPuPezUxI5iEmNI5+MP6fznf2LttTco/uR3yXsDuh88YX19nUMjwnAdsuMOZb+EWZOgV4uBXSjgLXVGtmhWPVA2Zb2PnhLkKYYovOUqeSdSm7v8Rmmk8EYpealM30oV8IbbhwRrCyOLLwP8L91ncNhVwOuuNtWmtTHwFu2+Al7XKtH+iQCvi7MhwFsnF4X3DHhDHfBurNEThXcKeA0Jachs0nx4ZQxvv93lpNKAKMExbQW87kqT+1/7KuVGbXRPz2I0Jydmt8A78bTNO2BrelDd86vtgOcFllvgvQVebSOb4wNzPj+6THzzushobr4+E9sNq+bGz/uveQyvjrWEGWa9dMffsPrPRc/xcTe+H1OqtK584xXvaYVXrivAW6tWbwa8ugvqNq3pKkyn0I7jVuU848qbhofJa1y1KW0aRnXlmr5hyiVQbKUk9dpZWS6LEb54XolpyHFcnyhKlArrmiad4z0OnnxC1O8QGmItO1SHyfllZ3+aicPCQMnyvuupa8qxIlYJEJuyUU6ii7KcOEnJ80wBr3hmivIaKBCOGIgnbpqx5Da5X1vj1E3wVwKcn38Cp0Mq//HbmJsb1IYmqWUyoE/0018y+B8/ZfVrv0Xy7a9g7B5xtH9A9c4Kdi8h9W2yoy75UoWapCpWhs8xfpRQHPZILFt55tI+gsc72FbA4O0NAq9CvN+mKHs4jkm4d0DJ9ygsHwKT4skuWfsUe22BQS8iqDYwN5aVX66FS9IsUTzbw08iFdKQnIS4D7YIiozTn/yKoFmmWFrCqi0QNmvkVo797EBtrnMqFhy1yC2XwXKTklsm3dknzkPctTVSz1PWcHXXZLC/qzyEvTsb9AsTS0JLxF3HKNSGwHgwpB4E9I6PGQxCjp0KZpFjmQZhGmNXy9z9ypepbdyhH8dYRfo8g5jypT7z4z2zw9OtQOg6jHyGj6asXZjGnD63rxj4rvscvuznZocM6H1ytdfV1Y8OSHTHvwTQX5iw6zYdac5/cWVClqDlNXIekf5o0md93Faft9kXFbKLl5NNJjO8htXzMtuLeNbzIVcv8lEY1mS2ysnxQ/d86Tb16cbHsS3drNC3ybHt4jil88nVts5P4QOT9X/mlavpUy5813nb95ztd977e5nt6vP79bz/0Al3n8KNeCWn0KqpmgmB1qdbV+qXOP9kmeX3cdKJ8TOuOEpCPj2PZr1xC7y6ezCGz0mwHf9tUnHWAq8K4k1VGEMsPq6SKMI0aIsl2ZOHRIMOoaTplWQKYlmWjzajyTX6/b6CX9t6nqlLFF2J8R3vRBzHqihf3kxifgu1kU2ukUUJw0Ff/VzzlrhTWuK0nFFdKeH+7GPMKKPyl39IsbJM9Qx4h/QJf/QOw799h7Vv/g7xN74Ez/Y5OTqmtLGM30lIApvssEu6UqUqSnImw0pMID60Bx1iy8FeqlIc72M+2cFxavS+tE7ZqxDtnlDUApWEI97dJxBLMtPDDCzyR9vknQ7mWpN+L6JSW8RYXyRptbAMl7ARkD/dpSKuFg7EJxHe6/cIspjTn75LeaFKtriAVVtk0KwiErP99IB8GKsNbRydkDs+veUmVTtQwBsaMd7aOrnrMggjmpI6eG9bTTK89Tv0MLHjVDUXAccsiYl7AwW8XQHeYcSxU8UucmQiHaUxVrnE5le+RH1zk0GaYInCPZVvfBIiptuidgCdOmAW8Co0uQXe2Y+7Dkh1nYVuQNedX3f85wB4z/vD87KaE21aE4Or+f5aBWp6V/FUfcwGmufAPb7OZJ99rWdNc3+05zj7/i8HvJJ6ZE6jbl371b4/qRCe3WvdqsVkGNG87ftzCrzjahvbSv7bBN5PwWVH1z4uaWvXAV4RC2U1vCH+/5eEtV0Z0qB7oL+ICu90SMOksjyGFfnbdYHXcgKSNFfqiG0UnOw95eDpQ5Jhj9AwGAyGCmIFeOUldSoKr/xNMoXI/+V3gV35Jy+B3fOwBvHlPVN4XcvGNQ218SsKhxRRxN3SOhW7zGmpYGmpBD/9EMuwWfjfv0vWaBBEJqkBcdKj/4OfEf70Q9a/9XXSr71B9niH03Ybf32JoJMQnSm8xXpDZYNLc4kfjinFCfH+qQJea6FCfryH9XQXL2jSe3OVwCkT77VUVjZL4HBnn1JFA7x3FolaLWzDI64HFE92KGUxqW0QtyOCN+7jx0O6P3+f0mKNZGkBu7bIsFGlsDLsx/vkUYJdMuHwhNz16a00qVrPgddfvzMTeK0kVYq6CFF5EjPs9qkHPt2jY/qDiJZbwTpTeKMsxgwCNr/8Jep3txhK8HyezAReXUepff5mZkq6BV4tMOiAVAcEL9FhXzil7vjPOfDKysf4dWlb/UyB9/mAPO6vp8uqe74+W4X3Fnjn9SnXPb66/uGy9jH5t3HIh64f15Xjs3p/PoX38wm84/AGAd6xwjsNvf9mgXc6TGJS3T2fxU3A7TQMz+wwlcKbYIqimEm4goGZZxzuPOLg6SOKZIgEM8jmprHCOwZe+ZvMUkxGmboEeEXhlb/JDR1vXJPPJ+kofleWBz3bwZEZTZqRxjF2lvJmdZM4MTkt5dypBAx//C52rczyX36PolbBSSxSCU0Ydmn/w4+IP9hm/Q9+l+zLrxF/8oRBr4+7uoDfTQl9i+y4i7WxOLJLywxyIyYQKzEBXtvFXiiTH+5hP93Fry5x+mAJ3y6RHZyOFF4B3u19AgW8LmbJPld4LVF4+7FSeFlfYNg6wTV84kYAj7cJ0pjMMYlOY/w37uEN+/Tf+ZDKcp14cQGzukDYqIKZYT3eJY8zrMDAOGpReIFSeCuWrxTeyEy0Cq8CXpl4SCx1HBF1+tR8j87RSOFt2SPgFYU3FrgNAja+9CaNu1uEea4F3smQnfGKwnm7k8nPVKrr6Y7xVuHVCLg6hewWeGdW4Hn/NhFeYJwlU5EDxyGCl4WmqX5LI1Dqlpx1MabXUXinFaHJL3wLvDrU+vVWeHXfTge8l03mPlXgfYklfd13usn7X1TgVfudHIeF5oKqjlvgPWsVly03T0OvfGa8JDa5HK1VeCVOs0gxBbAEeGV0SGL2nn7E0fYTzDxhWEAo3rWmeQ6xcg3ZpCaAO76evD8O0B778EriCYnvFeDN8gzLMnEFigWS0owiS6mZFl+u3uMwiulW4K5hc/rP/4KztcLSn36bolzGlExhcYbT7XDwtz8g2T1m/dvfJHt9k+H7nyg12V6q400C793lswQXBZmZECQZ8WGHxHZxFipwsIf9bBe3vkz7tUUCM1DAqxRecgW85WqZRIA3sCge76iQhmngHbRO8AyfVBTex9t4SUTmmsTdBP+N+zidDsP3PqGy2iBeWMCoNIkEeEmwHu2qRFmmX6gYXsMr0VtZoGS4CngTO8NZWb1S4e1iYqUZlkw2zoB3cNql7nn0Tk7ohwknZnCu8CZ5SuF73HnrDQW84iWsU3hnAu81ErvcAu8t8E7XwIVJ+ZxLwhf6womQhvEgcpnCe5Prv2rgzYuLqW1nwe+lLek2pGGiWn79Qhp08Pf5Bt5PQUHVVMCvO/COBUL5KWLg+P/yvWQ1fLG5cA67F57945P2pbtbdDPgX/eQhmmQnVYqxurqZED0ZJ3Mrp8CUxxhDUf4UwFpHoXsPP6Ak91nOEZO98yBQW7WWLWVGyMuDWPgHdexKepulp37zMkNlRVF+azYcImjgyWBE2mqspUZecaS4/IblbtsZwnDuse9fszxT39F6bfeoP7trylAywwbI0qpnJzy5K//lrQ/YP3b3yLfXKX/q49kXQ1zoYrXy5TCmx518V5fo8gKkTXJrJRSmhEddZXC6zUrGAd7OE/38BZXObrbwDd9isMu1AO1ySt+tkelWiE2HaXwCsxmpx3s9YXnCu+dRfonR3hGQCaOEI+31aa1xDOI+xnBG69hn5wQffCY8nqTqNkYAW99BLzmwx1M0ci9HOOojRGUlcIb4JDuHJDaGfbKyoyQBgsry84UXkjCkOFpl5rvMzhtEw4TDvGUam/bpgorKTyX1Tce0Lx/j9QwtMCrWwrTPn+3IQ0zu3TtgHar8OqYQL2v2uElMbyzQxr0mwL/tYD3qjA13fVvQxp+vRXe2f2nhKrNXoJ45SENxci28vKXPD8XJ2zXelhv8KEvGvDK/VK8ZBh4ArwLi+cK7y3wqiW50QM9VlInFdxJdVWAdKzoXh94wTLFYcFWCq8ohWk45NnD92nvb+NZ0ApDpeYKvI6VW7mOyhYiFmRFThKLVogKIZDyiqIrZZANba5pj1INI8uHBobc8DhWsasj4LX4anCPp2ZBvlJhY6/D0S/eo/6d38b/rS+BpCR2HKxhSvPwlE/+6m+UWrz6h98kX1mi98sPFXjTKOP1M5VeODvpEbyxQSqeuzFK4fVEaT7qElkOXkOAdxf36R7+6h0Ot+p4uHDYU2mHrTwn3N6lUq0SmQ7WREjDGHir9SWK9QV6J0f4RkBeL8GjZ3hxSOqbxP1cxfCaR0ckHz2lsrHIsFnHLJ8BbxFjfLytQkVwc8zjNmapQnepcQ68mZtjL18DeC1R1yEZDhXw1ksBw9MOUZSyn9kXgDf3HFZfHwFvJqEQmhjeWercdfqtW4X3VuF91QrvLOBVSygTr4sAqQdeXRv/NEIaJkWMcfl0m+XOy3Wr8E7col8/hXde4L3KpWFcKfNtWhObk1nAfQu8Y5eTq/uY0Z4neQmjnQOv8NIZ8I7j92+B9xUDr2xSs6yCLLfOgTce9nn68Xt0DvcIXJPDblf58ApUjpe3x+ENAsFRmpzblpXLZQW9aZqRJLGyyyp7voJjEfrkHAK8WRSRRbFSUhcM+E13iye+ibFeZe2TI45++QEL3/8W5pfuYTsOoediD1OW9zt89N//iswxWPnDb5AvLtB/5wMF3nmjNAJezyQ96VJ+a4tEUv7GBpmd4mYpsQCv4eA2SrC/i/dsj9L6FgebtXPgNeslzCwbAW/tEuC9s8Cgn6gYXgHe7skhgVGiqJcoJoA36uf4b97HPjgk+eQZ5Y1FwmYDs9QYKbx5DB8/wzQtCidTMbxWuToBvPtkbjE7pMEYKbwyURkD76DTpRmUCHtdwihhL7Iw8hTHtkiLjNSxWX39NRYEeCWVtAZ4p8NipidTOgXqFnhvgfdVAu95+7wihrcoRs4y5wBw9vvobzpbMh3uiqvjy9uSjaQdsU0cLV6Of06HqM0sxS3w3gLvWQ282M7ntSW7BV7dCsrLAq886+JYtbS4qPqn8b/zfurouHUe0nDVMuv4hk92IJOdyGTHoVuKHX92ujOa7jjFhnFcsMuuNfZgu2wGcJlcf1nnd1WHN0vJnVSGp7/LhbLIxg3bJY4iXFFTh12efvw+g9MT5d26c3ikvp9ztiEtoyBNEtIiVwquODEK3Eq8blAqSa/NYDhQarDc0MD3ieNIpQD2PRcjKwj7XdIwVuENC7bPV+pbfNxvs3JvhdK7Tzl4/JTGv/82/le/rM4jyffiIiJ++JTOX/+UoFqn+UffpEVK8f5DgkadQlIeJ7nyCE4LCFYX1ZK9GaWERNhRRH4aqrABq+yRP3uCt3OIuXWfwUqFkuXTO2rjNatY3T75cYtisUxoWywUFsNfPmLYcHFlI1trAJur+NUK/dYxlpQnszn56GOcmj0C5tig9Ppr2E93iJ7t4QrwiuNEbZG4LJsE+xiPdjAsTym8xcExbrlGf3URO4bk2S5G2cZcXycjx8gSKqZFe++AoFLFW1qkK+EMuYHlyMbBlKI/JO8PqfglTjodBlnGaVJgSb+nBleBf4vF+1usvHGf1DJAwj4mguYnAXdyVWFyQJ78/GR7nbTEm1xxmDVg64BZixw6F4FXGhIwv0Ko61Bn1881rj9vpqqz46f7y6v61en7NW/5DU1IjGbPpPKnPjPn1TalWR+4aszRAe/NLjoeSc4g2hj5a88DvJqDlTf67PNLWS6D+rPjdMfrKkD3/OqO1z3fs84voXAz8h6oKBmdq50mBl0bsnROD5d9UenXJydr4zp/XqjJ9nfps3YTi7ZLijDdvl+4hq7+LzmnNkzhSuAZ36yJ9qgLqZirfV2jf9W1z0s2pI3HVRkjxaXB9/1z5Xcc52vMAt7JAfgqUJ2+UZ8W8I4n+Fd1iJcB77i804A+DRVyzusAwVWQPEudU/UkT3ReYLmeClvwbJOwf8rTTz4g7LTEf4GDk7baia8cGSxTPZ4KbCxxBrBU5rKx/Zgvau5ZUgopk9zISrlEr9dToQ+B5ypXh6jfU5nWbAzWK00elNd4GnZY21jGfucTlYGt+affwX77DbI0pSIxtUVI/4OH9P7nLygvLdP4o2/QjkLyDx5RXmySq/jhQoUxyO/eYkMBnTFMiQgxw5CiEykV1Sy5ZE8eE+yfYNy9T7hcIbA8esdt3IUqdqtL0e6QLZYU8C6lJsNfPmSwXMYOPDgZUNxfxw8Chu0TjFqDxcjg+OOPcZouRpISpRalB/exH28rizPnDHhLtSWSsk+S9uDRDqbtqxjeYv8Yt1JXwGuFEkO8i1l1R8ArGwslSx0mLUmIUWvgLS7QlbTICnhNZWAvWd7oDyn7ZY67HfpZRjfJR3HTEjYk/se2ycLdTdbeeqDqR+KcL2tjl00aL5s4jdvoJByPFarLsvzdDIiu0ZvoOrSX6JAvXPUzPr/2+dd9v8818Oo3veiAQdePf1q2Uf86wPtie9eWX9c+dY/QnO3nMoVLd8kbPV+6k81Z/pkuHTI8vnLg1cw3boH3eQVNbUodZVzSxBC/6udD1z5nAa9p0qg3CIJAnUU46gsBvNMgexmgXwYT16jLM259cUlsfI1ZKrAAb5HlmI6EISQqy1q/e8IzBbwCuhlHrdPzTEAKYEQUlF7AHDlDyARXAFjCFeSfxOtKogp5T0IcqpUy7dM2cRITeB7iw5sOB0T9IXYBm80VVuwaRySsLzVJfvwug2jIwp99l2JrkyLPKEkYRBHS/cUHdP/+XyhtrtP4ztfpDofEHz2kurhAZkh8DCqMwXQd7EaNzDQwwpRQUg4PBhSdGKdaA98mffKI8kEb6/4DwpUKHg69dgevUcU8OcXodEkWS8SWxUIC0a+eMFgpY/suZmtIcf8OjucSnrYU8DZDaD98iN10QdIg5w6lB/ewPnlGvHuAs7XEoFEnqCySVQKSuIvxeAfTLVE4KRycnAHvAmZYKIXXqroY6+vkZErhLWHQ2j2gXG8+B97CxFbAmyjgzbsDKkGFI1F484yOAK+apQjwmmSWwcK9LdbffqDgtxA5fOo1htdxu52ekU/GIV01eZteormqLWuBTvcQ6Do03YD4OT+/tn503+8WeGfeYS0wn4VA3ALvFdWoa3/zPl+643XX17T/W+CdHZLz+VR4x0rvrzfwCiNJ4omSrIzfFHgnIfIyyHuVCu9VneZYYZ0EiMnnd5aypnvOXwaQXyinbCA7A94iy3Aky9rJPjuPPibqnZIkEa1OD9O2VYC1AJMouFEcEZ9tTKsEJaUQCuzKDRSlWGJ+Jb63UqnguQ6np6ckaUIp8PEFeMMh6TDCLUzuNJZwM5swcFkrBfR+8HOyssvCf/guqcS3AIFsectCOj/6F05/+C7ltx9Q+/3fImr3GTx8RG15kUStXJpEYYQTBBi1MqlpYIcpiRFTDPoUpxFevalS/8YPH1Jvd+H+A+LlKlZuEnb7uPUK+eExdn+g0gUnjkV9mJN88IxwtYLpulinQ7h/B8u21cTArDeo9XK6T59gNRzyQahSEnv37mJ+9Jj04Bj77jL9eo1SeYG0WiKLu/BwG8uvUDgJxcEJfrWhbMnMYUbybA+rdhF4gxxae4dUmwK8i3QkcxrWOfBmvT5Zp3+m8HYZFuKyUWBKtrm8GN0/y6B5d4PNL79J7lrkyUUJYzqMYfK5Uu05L8iLkc/yWN0dW9LdZGI3br9aoNM9CJ818M7GqWssGc/OJa+tnzkH/OsqiK8mpOGzV3hvgVcjYX6uny99+9GGDGlCEnQhK7rnR7dCoe3ebhXe51X0BVN4ZdysVaqKk64NvLOW/Sc7s1cBvCPh7MVMPleBrK5zvUz51R2je3/ygbrss0ZegGWr8AZJ83q0v8P+009IBl2iMKQnAOm6IycEiaVNE+XLO5SY2DynWiorGV5tSDMMBbyySc3zfcqlklKOJaZXXiXZfFYYxAKfUULJcrm7uEoYZZiNKqu5QesffoK9tUTj3/87kqCqzukaGXYScvq3P+X0Fx9R+saXKX3tbdLdNv3tZzRWloil/KbDcDBQMa552VfZ2bwoJ7ET0m4XOhFBc4nEzAk/+ZjF3pDi3mvEq7VR/O8gwqmVSXYOcAXcG76yBKv0Y/IPd4jWa7LLD7sbY7x2hwKDuHeK1WhSOo0Z7uxg1R2SXg/LreLe3VQxxhIP7NxfpVerEpSbSuFNoy588gy7VCO3YwW8Qa2pQhroJwp4nYYPa2sURo6RxnhZQWv/kFpzEX9pkdMkwiosHE+SfSSkne458J70ekRGwWks8b+Sbm6k8CYm1DfX2frKW+A7M4F3Mk5zMvxG7vv43xh2r7LF0wGb7n3dgKAb0H7dl1y19XMLvDObiA5IdP3nZWFnF8QVzaY1bfvVfEBXfm371xVgzvbza/983QLv7Cn7VPv+fMTwfnEU3mq5ooBX6nWcsVb1L1fF8E4OyrPg7lUD71VLXpepvLMg/ablnEwMMN05T1/nss5dZUozRrnnZTf//s4TDp49Jg/7DIcDQklscAazYgeWis9uJqmCM5VUwnNGMHwOxGI5Jn/3PBWbkqSxCnOQFMSyKa6IE6JuFzPNqXgBD1bu0BpG+ItNFjshJz/4GcFv3qP8v/wehlsZqYgkuGFI53/8iO6HTyh973dwv3Sf7OEhg6M9FtZWGaYZjuPS7/WpNBqknktiFgRhoVwaotM2dGPKSytEJAw//IiVMCG7d59ktUYWphRxilUNCJ/tUkoyorpL7nmUTkN4uE9yp04uhtG9BPPBpqqLpN/BaizgnwyJ9veUwht1unhBA3trg/yXH0K7g/PaGqe1Cn6pAZUSWdgZAW+lTmpGcNiiVF9QCm/RT0hlo1szoFhdRcWNJBFumtPeP6S+uIy/tEA7HgGv7Uo4xxh4e5T9Cq1+XwFvO5JwiByjMBCf5KjIqG6sKYXXDDxyyb089bpuSIN8bhJ4xwrvVc/kZT2rFuh0A/ZnrkDNUmjnX3LT1s+cwHJdoPqiKrw6n/bLNv/eAu/EQ6lrf/M+v7rjddefM6TnVuG9GPJwC7y6Bvni+5cxnRo7DYNyqUytVvviA+9ktUxWyL828AqIykZ9qfwiS9h+8pDj3ScKsPr9LlGanwOvKLey+UzMfCTVrwwWgeudpxWW/wvcys2UkAbZtCa7gBPxwxWnB9n0FsbE/R5WJjkeytxbXGM/CikvLdDca6ssa6VvvYX7h1/HcWrkeUZeRJQGIZ3/+gN6T/cI/vxbmHfvULy7w7B7wsKdVfpJgu+V6J92qC0tETsmMQK8OZmdEbZb0ImprqwxyCKGH37AelKQ3X+NeK2m1F1Dlv8rAYPHz6jkBcOag+H5eO0+5qND0o0GmQFuL8V6fZMoTkgHXezmAvZhj+zoSAHvsHVKUF3E3lgnfed9jE4P5/U12pWyAmEB3mLYofjkKU6tqYBXFN5yY1EpvHk3Itnew2uWyFdXlH9xkUQ4caqAt7G0QrC8SEsy4OWmUnjFpUEU3vS0p2J424MBkSE+yokCXklwIcAbFhnl1WU2vsbvCjQAACAASURBVPwGVtk/j+GdbHdjuLksFGfyvfHAL8dO+0WrCZS0Kc02ei3Q6fqXW+CdXUNzDvhjBfEWeC/Gup+LC7cKr+4Jnat9ak8+J/BqFeo5n5/bkIbZAKgbHy4c/QULaZA+pOQH1Ot1NX5OCpRXKrzXVThvCpLjip4e4Md/V4P5WUjDZRAwCQNjcLgMICbPN6kcjMurUyDOs5xN+KtIuUR9nTzfWH27ANri82uYpPlotpEnMc+efMzJ3jO1hN7vdYmyHNfzlIIrcZsCvKL0RmJNlqYqpGEMPAp400TFecrnVaY1ExXmIO41riRISDK1aU3idwV4N+pL7CUR5cUF6k8O6f/sPfx/9xWs3/sqJbcxSk2ch5T6Q/r/5QcMdo/w/uMfkN9Zovj5U6Kow+KdNfpxTOCX6XY6NJeWCW2DmBx/kJE5OeHJMXQTaqtr9JOQ/ofvs5Ea5A8ekKzViPuRgnCj7NN//JRKAcOqg+n5uK0e1uMjso0mCYU6p/n6JqH4CQ96Cnitgy758bEKaRi02pRrS1gb6yQ/fw+z11fA26qW8f2LwOvWF0iMUAFvpbmkFN6sGymF11u4CLx2nNDeO6K5vEKwtMhJNDwDXglJkbCN3jnwng6HCnhPhrECXssQlw2LYZ5SWllkQxTekgdnm1zHgHqh3SsTj1E7mmzj08/S+P5Pf+YWeG8VXu2ERmebxM0zTV3o4zRL1rr+9VbhnR1jrgVGHbHqJqy642+B97yGLn3WdM/XhEf1ZVV9u2lNE+Oua58zXBpmAu84tfBVM4KrFIjLllcnl/4nvUNfhGJxIBgRwfi9MRiMB/Nxul3xOL04Gznzfzwj90novUrdvUbdvfCRm8yQXvysQWFapFGE77sMOi0efvQ+Ub+jXAHax8cUtqMSG8hOQgFXdQ7DoNPpKEgOyiWl6lbKFRUj2m61VBklnEHqThTgNM8wbQskb3ySkvWHWEnO+sIyy/4ix4M2zmvL1H72iOTjXYy//D28t1+jXIg/nUnHHbD29JD2f/4BJ55F43vfpFSvsf3+B5iFSXNpkcEwxBWbsCikVKlhuvbIai3LiSyDZK9FyXLI6z52t0/4yRNs38FZ3yJbqcIgJnKhVFj0Hz6jqPmUTJe0EmDvHWDuHWKsNLFyl6GkVr7boNEOGWYQLwYs7HXpdk6V5Vne6mJIiuDFJvE775MmMfV7m5wGAWm1get7OL1T+k8e4zWaJGFE0ephLtdhfQlr75TksE2y2iBYWGRAgl8UlLoRrdM23p0VTC/AyU0GyAZBnzzJGBwd4JHiewEng4RBZhD2h2AZ5OTYkiGvgNLSAotvPIBqSUG+pJR+7psrcCtm+ApzKaYyVd20jWqBZ+aAdw0fxCt8Ys+vqxsQb/qFbvR5MemevQtadzptyIHuBJr3Z3XnVzmwnp9StRHNpjsNcM6OQdXd/0ljfDXNHxVt8p7P2b607Xee+hef15k+rPKVNMA5z/Wn6+qSwVl7/Qt1LSs66qRn90F8bosLqzyTY9A4JGrmV9B+/8nn66wNaLyBz+/pRLKSy8uga3/6yp+v/ej7j+n+4cbXm/P5mO/5vX79XWQXWT0cHXsT/tFf7ZJPaNvfrLPKRvHn70+XVXIY+J5Ho9FQCu9YvFWM+VkArxR1UgG4DJ6vilc8/3KyjC/2X2f/pm/SjRvoVP3e5IZfBrwYFpn4uVJwenzAztNHZPEAspTT1glxmivYHwOv/C7KrViPSatT6q0B9froprXbbfV5CWcQtwZXklPYpvKslaxHeRST9Qe4acGdpTUaVp12eIrz2hKVH31Mun1C8R9/j+CNu5Ryj6ww6XkD1j/Z4/g//SOtZpmF73yTcing6fvvY1se9YUmwzDE9jzCNCEoVbBchygKFfCGJqS7J5Rdn7TmYrd7xI+eYVZ8nLUN8sUKxjAm9AxKmUH/4TZ5s0Q5t0lrJezdPcyDQ8zlBazMo28ZxFs1Fo4HiJtwtOSzuNOh0+0o4C1OerDaJGjWSd55nzhLaN7doh0ERLW68iN2O6d0nz3GazZVOAXi/LBcw1hfwNpukx51iNablJqL9IpIJd8oSYxz5xR3cxXD8fBzi74Ar+uTxwK8kvUtxXV9jocJw9Qg7A3BMZRSa4mKL0k5FposvvU6RbWMLSmlJePaVGrqUVv5rIH3+ruwX+hMxj3iZwq88wPLZwm8epzVfz9t+XUDysz7N50J6pLUsnOd/7nQ8VKD5TUO0vbfuvJf4xozPzJVvy+MR7rrT00uRt/n+aYiw3zRBWayPNrxT3f9CxOum6cW1sXozqtga7+f7v7dMKTixtfT1a+u/5z3eM33nxQnL2s32udHV7+693XfT1f+iQn/ZcDrua4CXhl/L2xae1ngvaw80wrvpHp72eeloOMEEpOAO9m4XlSHz7xxzdFUZHK5d/L/N26gnyrwClBYmEbBsN/lcPcZ7eNDjCwmTxP6gwHDYaiuKJArACtQO0ofnKrfe/2+eq9arao66na75/G7YRhi5DmWY+OXArI0Jh2E5IMhgWFxd3WDIC/Ryfr4mwuU/ukDsvYA/uJblO5u4OQOeWESBiGL7z3l+D/9A707iyx+95t4ps3T997DL9coVysqxMJ0bBVb7AVlpShLhjcvzRiaBdlui7IfkFQdrFaH9NEOdr2MtbZB3Aywhwmxa+AnBYMnOxTNCkFukVVKWHs7WEcnsNzETByGtkWyVaNx0COyXAW8C9ttuv2eChPIj7sYawv49Srxz99T6mrtTOFN6k1cx8ZptRjuPsVdWLgAvMVaE/PZCdlRl2Rj8Rx4A1F4T4e0uh0FvNgunlipmSm24yuXieHxEb4Ar+Nx3IsZ5JcDr9ess/TWGxj1Klaaq/uoEotMrUbcAq+uN7zG+59ih3mNq934I7oFO62+eMMB+YUC6urnFnhvfE9vdMArBt7pxAA3Hu907eMWeC/c7k+9fm+B90aP0/SHJyf8LwIvKhutAK+EgL4y4B0XShrHZEjDZGEnwXYSeCePHYc1yN+uAt7L9jRMwq+ugX6aM5jLz2Xi2Catw112nz4iDgcgMbpRRBLHCnKljAJDArmTMdNqh/6ZJZlArwLkwUCpu8qhIUlwJJ0thcrSNhz0SYeS9Syi5gbcX9vEyTy6lrgnVLH/7l0VFmH82TcoiztBLpuxTGI/ov7zjzj8r/9E+uYWC9/5BmaYsPve+yrrmoQICOgWEldtGrh+SSXGkHhiL0kYGAXF3inVoERYsTCPWmRP9/EWqhRrd4hrHu4wVcDrSqKKp/uwVMWTGN9qGXa2cU5aGCsLEFnErkOyWaOy3SIJSiRLJWqPj1TCDKvkkR6eYknWuHJA8rP3MByDytYG7cAnay7imCb2yQnx/g72QlN5EhunIcVylXy5AU+PyE965FvLlBqL9IjxZYNge6CA19tap7BsvMwktrIR8KYFUesYnxTLtDnuxwwKk6gXktviSpZhywbFvECAd/mtNzGbVUxJTHEGuy/OpsVzV5PJRjfD1cSI3WjJ9NLZ6AjJbhXel+uXXznw6u7/yxV74qhJJL9VeG9cna8YeAvSC2PjtEikHd9ugXfmLX21IQ3XX2G7spA6YL7m+HFV/65tPzd+IKYVRe2U/9r357KyOpZNs9lUIuGnAryTUHrpeHm2i/wqYB0ff1WFzwLmSZ9eFZcxsWt9HOLwmQNvYeDYcLD9mL1njymyVKXz7Q+GKqNaEkdq9jFe8hbolX/jl8CtvC/fR1IICyDL3+QGSnxzrVohThK1pB72e+TDCNl8VXd8tlY2KFKHYamgVgngf/4Ca7mB+f2vU20sEmcGRmGSOiHeD39J63/8GOt336by+7+tYl5PPviYysb6KCG6xNWKmuy5oyV+o1Dfw01ihuKWvN9RG+zCwKA4OoZnh5RXFkjW1hmUbIIwI3EN7H5MuHOAtdrEjnMol8iePcU77cDqIsXQUJZn2UYd/8kBWaVGulKm9Mk+cRJhln3i/Rbe3VUMzyX+2bsqVri8dYdjyZm9tIw4GlsHh2SH+1gLDbJhjNmNVEhDulQjf3wIrT7cW8WvN0fAm+X47T7tXhdfHCosGzsuSF2JwXWR4NyofTICXsMaAW9uEYmibhXkRq5AO0lz3EadlbffxFlsYMTZubXYZFsftctb4J23v9QCva7D18XAzlnAW+CdXQO6/nnO6tfHIGqBb84S3ALv7Ar8lIDtpe/SDVdQbtxede1L9/3nPV7X/+kyHWpcgF663scH6r6frvwzQhrkUHHJWlhYUKvmnxrwnpf9mpUzHX4wqxHpgFdcDcawO6mgfV6AV33XNOJg+xEn+ztK3Q2TlG4/VKppGvbx/UABr9wUgViB2rEEL3Vr246Co7ElmSi/8rk8y6jXa6NNawKkUYgRxphhTNl0uLO0SpbYxA2bBccl/v9+gvPWBsYf/w4Nv0Zf4kuxiY0ejiSd+Pt3KH33d3G//jbJzjGDj59SeW2TOMtUeYZxjFcuYTseaZGTZyl+GtGXTVgHXZrlKn2/INs/xNw9pnpnhXBtnb4LlaggtQ3oDEj2jrE3FjCGKVapTPL0CX6/R7G6QNYvKIKAbKOG/dEONBfI1ip4H2wr9wqz5BPtHePfv0Num6Q/fRe3GuBvrnPsexjLq1iSM3v/gOz4ELNZV8Br9WKMlTrJYoXs0SHG6QDj/jpupUbfSFRohtfq0Rn0Ce5tqM2GVpRTuCaG5aiQhuj0hKBIVca5o0FMiKOANxPgJVcuGXGS4dRrrH75LbxlUaxHoSnTu9HHbTUvnk9uXqbz0HbAug7lmh3urcL7MndH5SOZ+dLqG7oB2ZjlsjCx0ezKUmhLMHHkrcJ741bwioH3NqRhvk2rugnzrcJ70S7wxu1fd4BufJoHeFWOAYPFxUWVt+CVAu9kyMJ0mSc3mMl7Y2Adf26cZWr83uTPSbge+9WOQwJeBnh1tjlaoJj4cpdJ6rIjf9hpcbL3lF7rkCzNGEQJA/GYzVEb2ORmyLESppAmqcq0JpvYVD2Jx+vZDkP5ObYvGwyHylJM0glLeIEovmkUUgwjzEFE1XLZXF4njCBZ9lkuLAb/7w/xvvEW5vd+m6ZZ4rQocHEJ4xb89Q8Z/PhD6n/6BxS/+YDok13yZ/uUX7/HIBzi+j694ZByrYppOQqylUtEGtMrMozDLs1qlZ5XqExq1v4xza11BqvrdKycWgyZbZC3emQHJ9ibSzBMsIMy8dNH+LJJTxThXoZRKpPfqWG8/xRjZYl8tYr93lPlaCDetsPdY8oPNkiA5Ce/ImhWcDdWORLle2WNQhJx7O1htlrkjaoCXrufYK42iBbKZA/3MTsh1oMNrKB8AXi7wwHl1zbJDAsrzEA8eA1J6JERn7bwikQBb0tikg2XgQCvmSvFW4A3ilOcWpW13/gyvgrRGC05Xgq8hmzavAVeXZ848/1PscOcqxxXHPzZAq8Uau4S3ALvPA3jFQPv7aa1W+Cdq3l+gRVe4ScxFBHglVXxzyXwSiGVH61kGjtLsHAT4B3HDV9X4f3XAN7Tw11aB9uE3bYKYRjGufLfzbGwSBTESkyvQKv8lM1o4+wgEoMiIQ5j1VfgWJTewWCgQMrzXBW/69i2CmlIewOsMGbRr3B/fYtePyNbL7GSGPT+6z/hfec3sL732yxkPm0BXsOlPzyk+O//RPTOJyz+xXeJvrRF+MEznN0T/Dfv0u338Usl9bPaaKj0v6NMcBmlLKGfJxhHfZq1Gj0nI97Zx9lv0bx3h+7qOl0zOwfe7KSrgNfdWiGXVMOlMvGTx/jhCHjjnqi4I+Dl3cdYaytka1WsXz1RSTYsSVyxfUjl9c0R8P74lwQLVbyNNQ7FjmxtXTlVWLu7WO0WWb1KHiY4gxHwhs0y6Sf72N0I6/UNDC9QwOtnGe5Jj144pPJgSwGvOUzBM9V9EuBVIQ1KkTVoS4iGeTnw2rUq67/xNsHKkkrxPLkCMb0pM8vlW7z8Szsh0wHhrcL78pV/jSPnxs25FN5b4NXGIOqej2vc45kfeaXAC6YlFofPVbjp38cT7SvLqP3+mhjuS0482SfdujTM6bOsuz+6/lunkH7BgVdsk5aWlq4G3svUWN3fLovPvaqjmf67/F8eyvMlXlnml4xjsmRfFMpHTV5XxviOY4SnCnmVEK/OM7Yxk2POXB6uahezgHgEMiO7CwlJGIUdjBQ9lQpYXSvh2aMP6bf2MbOYOAw57YeEaUGGiW+bKv527FKhQD/PsR1HnWOs/p6cnKg6kQBsOb9Ases4mHmB5drkkqJYFMP+kLTVYaVcZ7mxyDCzcF6r03z/GScPt2l87/ex37xPXvbxopzYEJA7JP5v/4C916X+H75NuLFM+MET7OMO3oNN+sMhdsknTBLlydsfhCr8QvxtnSKj6A3U93LLHr7A/JNd0ixWYQfx4iqxskuLaHgBve0DtakuqJdV4grLdskePsF0C8xanX47pHRnldxOSZ/ukW9uEpQ8jA+fkXommQnJIMS7u4bXiUh+9q5KUmE0GsTlMtlKg2AQU2wf0E96+JWAvDWUrR0YYntmW2S7Upcp7voC+GUVw1sVFX33mJQCZ2sVMZLzU4NU4o5tl7Q/JDw5ouFZhFFCJ7XoSQxvr4+pUg/nygfZxMaqlWm+/hoLW5vEylZupEJcGAjGg9RUh3Vl6MC8A+9ndPzkqstkEdTfb+rTedb5GxPmi6reZ7y0E4KZR1/DJ1Q3IGnOf94MpjafnftgTii0N/8usqB3k5CFFws7Gxg19TN1f18s//z1q7Nl0wHvzDrV+fiqxDGFso08f8Yllfyk9+9U+7h4vWt8/9mt+xIf6umRb04FVNN+x5tup/u4q577T70bOu8TplP0nl1JNlSfPWTTq86jPmj283HVSvV5u9IA53wTjnnbx7y1bajEWSPL+DNXrLF//NiSe3IPRDHlE62I6PmmysuetdmJN1607XzhHDPvnzzAuXK4EgHxgtg0tiXTwe1l8HlZtV6lsF4GvNMKmIJdcQUoRhnFZgGvrkNTsvbULGbyARDXgVkv3fkFeKW8401nosTK7yoGN0uJwy57Tx8x7BxjFynDcECnN2R4BryeUKo4LZypuFIWx3WVYivlHu8u7Pf7qpjlclnVjUwK1GY3yeJmW4ThEFMGf4lXHUSs15o0Kw36hU1wv07lpx9wcnDC8p98B+vuJlHgUJGNWHlK1Nqj/1/+Hu80ZuHPvkO4VKf/7iO8/gDn7gb9UNwRfBXL21xcpNvrI/52URjhSYdyKpvpRK11CcKU+Mk+iZHh3l8nE+DNU7I4YsEJ6GzvYyUJQSUgEsXWsskePsMMDIxylcFpSHlrnTQfku4cUtzdwndszI+3SX2L1CjIo1QpxO7JgPRfPoA3tzCrdZJymWSlRtCP4dkBvXyAX/bIT4akYg22sqSC2NO9E7I8xV1tQFBRPrw1yyLdOVKpjRXwFgZ+ZpG44NgeaX/A8OSQBd9hMIzoZDa9zCQZDBXwyoMl4QmWYWNVy9Tu32Pp3pZS5sewe9mAP5144t8U8KqMhZoB+ZIkB/LMjV4ymL1K4P0UdlFrxpyrBtRRW7nY4d8ceGUtYnYmNd2QqOv/dD6qk/f30vLrFCqdwq3ZdKgrv65OdcdPmtmPn/MLx8wE3mu0L+0Nmm9Cozv97PdHm24n63D6d139zXf95z7V0/fx/P/GcwX81w94P4X2MWcFX9U/j/snFTMwfhWjnAiTPtGfB+CtVCoqvbC8xmEN54knbgq8043oAkyeqbeT55x+AC5kv5gA08vAePI8151BXvbAnZdRnhfNeDv7gRWFd7SBbDyTExAdJxpIkojOyR4nB3ukwy5WkdIbDOj1h8SZRNeZGEV6HlAtiRzkfBLLO96YJucSNVf+L3EoUp4xRNlid5XlGJZJOBgob1+xEytjsl5foOQGRHaJ8p0y9j++Q3s4YO3P/xh7dY2BY1ItDKIsIj7Ypf2f/pZSZrP0F98jrPicvvMB5RzMtRXCOMQKxJ8Aao26Kr+USxRe3zIoWh0VZmEHLt4wJtk+UBu5bAHehVXiNIEkpmF7dLf3sfMCp+yRCeyLSvLoGVbJoiiViboJ5c11wrgDBy24f08CCjA+egZll1ys7tIMZ3NZpRtO3/sI3tgcAW+lrFwY/F70HHglvW8rJLWtEfBikuwdkWYpjnjyBlV6RErhTbcPySUe+u4aSQ5eapL5BrblkvQGhK0jmp59Drz93BrZwLnyoOcqxMMsLIxKidr9uwp4pV7GA+G4jTxvu/kLmdZugXeqB7oF3vMK0cHZZWPbFx14dcCtG+91daoDtn/rwDs9YdfVp+5+3Pj9KxXecTa6W+C9cZ2O5QQZm7MR0F6l4E9nXfw8Aq+IhOLFqySScUTAyyq8k76x56A/kfVsWtLXgey4cqWCxyrxZEHH17gu8F4VkqDOr7Z0zN6FeBPglc/mmSzTW6Owg2Gf492HdE5b5HFIkSUMen16spNMQiGwSM82rYmSO1aj5Vgpt4C0/N5qnShlt9Foqhhf+SfqrlKAZUOUZRH1B2RRiBWl1D2f1VoTMzfIqk1qTZf8b/6Znmey+pffx24sKu/cimmRpEPiJ884/C9/R73SYOnPv8vALGj//D3qvkfRbBJliQJe8eEtVSsqpEFeWZwQ2CbZUVs5RtiBg9UbkouC6pvY99YoGiujbHFZStV06O0cSGIyLEkR7FjkcQpPdrDKNrkXkA5zBbyd/jFuu49x/x55EiuFVzK35SaYkq53Y4li+4Ts40fw5iZmpU5WqZAsVnG7Q4ztA4ZFiOPacBqRuY4CXhODaPdIKbzeWhPDfw68yfah8hn27t0hygvcGPLAxDIdkv5A+fAK8PYGQ7qZzaBwVaiG+ACrFNl5rmzeipJP9d4Wy/fvKiV+cgVj/Ltq00qhvOjDewu8t8A7OcBMtofLVgguKCyXjGy3wDt7uNcB2i3wzqq/ayw5vyxtXfe4W+C9bk3d/HMCvBMLaJcq+ZpMgJ8HhVcExHEo6JgljaPj1rX9JyY7gXmBd1yASWV4EgomIXryjt0UeKcHjlcFvHKdsZNCr9PmePtDBuKPmyYkcaKyhaVJhuW4Kn44jSMFtxITO95JKIqu/E0gWBTC3d1dFYOysrKiHBzkPPJ5eVX8QEXpDfp94m4XI0xYqlRZby6SxBnGwjINtyD+qx8S3mmw8L/+EV5QZ1jk+JKWOR7Sf/cDjv7qRyxv3aXyx79HFMW0f/EuzcUqaVAd2Z4FLoZl4wY+wzBWccYCuQK8yf6JejJcSfvb7pIfnmJUXMx7q1BfUcky7KKgXBh0dw7xHIvCt8B3yPoRxtM93KpD4ngUsaGA97i9R6kXYT54jWTQx/xkB7tWQmzobAycO8tETw/IHz+jeGMTu9pQwBsvlHHafcydIyIiLMfE7MTkjoOxOgZeidVN8VebGF6FvhFTEVu3ZwcUlol/f0NtKrSjgqJkYxqWAt64faKAt9sbqJCG0HAp4gQx/lXPgSyvyyTDdxTwrrx2/3zSMg29o7b8og/vLfDeAu/1gVe/5HkLvLfAe3PSucERn/UehFvgvcHNeomPXhFSdK6UXojh/fyFNIisKfugBHgnnZJeGnjnDWm4DHgnb8u0ndNNFd6xSjypFp8DtSipGoVX30TMC9nR5Dqy3C9hB+2TI9o7HyKhCqLWCsj2un21DcXx/VEaYctE4nPld2VLlqbKgUGgWVRd+V2AV34X4BUAlgxnkjJPjqmUAqWSDjpdhu02aW/IerPJ5soaSZJTrKzQCAekf/Nj8q/exfuT36dkV9UmLuU/EA85+dHPOf3Hd1j/7a9ifesrpJ0BvV+9R+POArERqExuhudguS6mgvCRJVmRFwSWQbR3iJWDE7ikrVOK4w5WowR3lzGqy/QkmYOEaqQ5/d0jPN9Vm8EkiYRcy3y2h1f3iSwbK7Upba6zd/iUepRjPLhP1O1iP9zDrgXEkuwCE2djmeHjPdjbo3iwiV1rkJcrRM0SdquHJcBriJ/xCHhF4RXglZAj8fHNyPDWFzAdsSUbAW8sGeBsi+C1TUJR6ocZlB1VU7JpLT4dAe9pt0c3c4hMAfSUwhrFkqrw/twgcS0q97ZYe/DahUyDL4Y0iEJyq/DOfMb+TYc0yBLc85iryxXe2Zn6vtjA+6LCON2WdAqu7v1bhVczAt4C78wKmm/Tmn5Cq+eTeT4hm9ZGewAmBcnJ/1/YNPo5jeEVcVCAd3I/2EsD71XVOQbM6Q7lOiENk7sCr1Jyr6vwSvnGG+AmyzSGXt2eGX1zGQHvJJgL8AqoHh/u09v7UEGqhMIMw4hev69CAxzHRYYyAVYBXjnHWBkWWJabJF688p44NIxleQW8yUjhVS4OkjIvismGEXGvR9jusFyrs7GypjaZGavr1CRt7z/8HOsPv0z0B1+lZlQxbYckDfGSkP2//ieGv/iErX/3LfpfvgutHvFHn1DbXCRKHeUxW7gOjudh2BZpNrKOE2XZNSDa3scxTBXSEB21MNo9nMUqxeYSRmWJbqdDWRJrRCm9/WOCwCP2wK4ExK0+1rN9gobP0LBwcCltrLO994iF1MB47T6Dzine4wOsWkAkbhACvFsrDB/uYRwdkj3YwK01ySsVonqAedzB2T0mthIcy8QQ4JWQkdXFEfDuH6vv5K8vYthiSzYC3ujJHoZjU3qwxTDNMAepUqplJ69sWks6LRqudQF4Efg3ZQpTYMrJM4PYEeDdVMA7OUG7DFhuN63dblqbVHRfnNDfAu/VffAt8OpcBvTj13yfEOCZHNOnf9cC33yXP3dZmO5bz/9/u2ltvhr+tVZ4ZdPuiKvG6YXHsD4X8F4GtVfNjKf/rgv6n55Z3FThHX/ByWQW4wFGhTVoXBr0rWUEvCNbstFMSB5yAdXD/R36ex8oQCwMk2EU0+sPlKYsn5eQAM+xFcCO62HsUCE3aezLKymFBXjFjYSEQgAAIABJREFUXmMcw+s4Ylnmq+ONtMAtDIw4on/cpioxvEtLhHGCtbVFXRJB/PCXuN//Gu2vv0WTKq7rMYwG+EnI9n/7O9L3n3H/+9/h6P4S9nGX7NETqlsLhPEIeHPHVsknCrHvUrE9OZaAuyTWeLaHI7AaOIQHx5jdAe5ynXxzEaO0SO/0lLJl44QJ3f0jSuWA0MmxaxXSky7W9gGlZsAAA9cIKG2u8eTZxyzl1gXgtas+knBDgFdsyfqf7GC2js8V3qJSJar5I+DdOSK2U5Xu1+iOgDdfWRgB78EJhVkQ3FnCMH36ZkK5KAif7GG6DuXX7zJMMoxBjFn1lJOAKLxj4G13ukrhjS2f58A7qg+Jaohtk8rdTdZef6DaxHTA/+QMeXrTzW1Iw9QTd6vwXpg0XawdsS26VXhn9dE6BVf3/q3CO3sEHCt8VymAt8CrcdHQ2RrqXEz0gPLSn5D9XbM3rU3Zpn3uFN7nwCub1sZhoGqv1MtuWrtsc5muExnfgckwg6vuyvj8F2T0CV/T6ZCKyfOo86vNb899btUmvfEGzskMWKMLvDBbnfldpOLEPk2sroQCC0kDbGHkCe3jQ44O9ui1DtSmMvF9HQyGJFmKJRvOLFNlXcvT9LnF2FkohECvAK+UPw4jojjCMi0azQahJKiQvNASm+K4BI4kjuhhk+NECcP9E+4u36FSrtPLUxqvbVL+5/foHR/i/P5XKP/mbzAUmy2joCb2Zr0Dev/nD0l7Edaff4N8qU75nR3o9IneWMTt58pNITUN/GpFxfPahk2epMhivxH2aZ92VDnc4QCrc0qvN6S0cRdzeYWo5BAPhwSmgdEdMDg8plqtMzBy/EaF/v4e1e0O8VaTLEppWAHRWo2TnT1KuYP3+j2Kh0+I+if41TKD1gCzVmFpY4XWz3+lwg7yNzfJ/BJuvU5c8nDbPeLtXbKSRZAaxN0BScnD21wmHYQku22csk+2UMG2fAob3DBi8HQPb7FOttokL0ycQUZa9nCLnLjVJh/0qAQVjk97So0OM8nkkikrM7FXI80QKb+QycFyk/U3HmBWyqPNlxIWMqJfle7wuVfnqDGONo9K+3v+U96RTXZXvpSj3bVD71+645vrQJ1P4kuVf6JONDYrOp9WvUI2Wf9nqXpfqszPLZQmbXtUpzHjdd2+9KXv0cwBVVxUXmx/F/ZDzGULNvL5nPWaXgF56e95gwOn93tMHnqZuHPlPdL6TIO2ferKPScwXeyLLvrdS180XtLWFeP5+5+uD/CUPfVUMW7qMTwx+E+faepCV7WBF+//LFtEcXGaVcZr+Ozq7q/m6Rlvar1ypf06/fMIbdT4dPF1HZ/v8TGX1cN1vv/kcTe939J+R7a0sgdKVszlpcTFzwJ4xxfXdfjTs8dJxUwLvObI7WEyrGHy+MmGcJWafGX5lM1DriBmBLyFWkLP05jW0b4KaRh2W6qZiIor6qzaAGZZCnjleuJ0IK+xDdk4o5oAr/yeRrH6vMxOROU9abeUC4SEF1QrVewCOr1TLDKloKZHHV5bv4vjl4koqG4s4/7dLxhmQ4Jvf5XaW1+mI2mIjZx6khIdPWX4f/9Epc/lz75OVi3h/+wJdpKTvrFMcTygcC1yS4C3qjKsCfCmYYQEZVjDHu3BgJLt4EgscveU3iAk2LiHubxG7JvE4VDF+iKgeHRCrdpQLhFuvcxgb4faTo/w7oIKzajbZaKVCqe7B3iGi3//Lnz0iChuK+DtHfUxmzWW1xZp/fRfsBOD/M0tEtfHa9RJSq4C3uGzXYqKTSkxiHoCvD7e1rKKcY5323iVEmmzjGMHKgbXGYYMJbRiuUm8XKPAwhvkhGUXP8+IWy2KQZ9SUOHwtEdo2IQqrCNXMc6SnEJiqY1cgNfCWaiz/ubr2I3aaIPf2A5FJSsZtcnRazTgX6WQWLOAV/hZAxzXH6he0Sd1Hfa8CsacPq164L15pqmr+4vxuS455xUHfbbAOwnpE0gzkdlL1/5mK6TPYwQv//r6kIVX0WpvAry66+t8pnX1pzu/tv3e8Pl6YYVpTh9nbfk1H3jl7f/s+lcB4ZWhEmfH6VYAtOXX3R9d/6mr4LPzvxzwjsaXWVw07x4Bra3gnN/fOutqZXVc9kF9oYB3Gl6VHiMixTiz2tnPcfyufPnxMVcBh7ZBC+iKRZeodrJhTbKthT1ODvdpHR+SxUOiWOJuY1JJmSybveS6lqkgV4BWwhvk2OFwSCpJGUolpfCKu4HED4iiKw4OogwfnxyrMvvl0ij9cJpxetpWWdycKMXqRrx25y7YHpljUWpWSP7mJ1hVh8YffRN/8x49gTMjpzwcMnzyMcP/9gusRh3jT3+HVFrIL57g2zbmvSXC/TaG71DYFn6tRpwkIy/b4Qh4nWGf3jDEsy3sQR86bfpxiq+Ad4XENhTwliXDWeuU+OSUak0U3gKnWmK4s03lcEC8saDS8Fb8MvFSmd6zA1w3wN/aIP/oIUnaxa0EDI8GmAt1mos1Wj/9JS4O2ZubpI6HJ9nWfAe31SXa3qWouvhxQTKIyMoe9sYSSXdAuneKXysr4HXNgNTKFfCG2wcEK03ipRrif+aGxTnwRq0Tiv6AUlDmoN0lMgV4ZaPaCHgty6GQMIgz4LWbNdbeeIC32HwBeCcB97na97ydjvuwUXuaPaude8DUdZjzvq/rsHQdvu76t8Crq6HZ7+vq/5L6/XQV3lmJMW6BV3tz53y+tCFUuvNrCzjfB7TAON/pz4++Cgh1tqq6y2vL/xLPn+6aF97/Nw68al8NqHBQSUDxhQVeBRVnPruTwDsJudOwOwki11V7/3/23vw5kuS+8vzEHZmRJ5C4C3V1d7G7ySXFY3iMRtQxY6MZ7S9ru//nms3a2sxoVtIc0ogiKVFks0n2WV1VKNyJvDPjjlj7eiJRCRSAAApd000SWVaGKmSER4S7h/vz5+/7vgrgCIOsHW8+JyGTYY/O4R7DXgdd1xhPJsqhQT7C8KbCCuvT9MMCeGeMnxwjLg0K3Iq3bhhiG6ZiB1WQmmXhS0Y1XcdyHZVa2IgzuoMuWhziRAleorO5eocEA6vq4ToW/b/5EZXNJVp/9gO0hWUCyQJnQGk0JPz1B4z/268wH6xj/Ok3yKKUya+fUq562K06QbsPjgWWoRje8BjwKoY31zCGA3wJotOngDfpHxEJEN64i7a0ouomDCd4lknU7pIOR3jVOsGxF2+0tU1pGJGtNUj9CKdaJW2U8Z/tY1eqWKsrpB8/JtN8jJJDeORjLTaoVkv0f/5rHKtE8uaGArxK0uCYmJ0B8c4eWm2aPlnKTSouxtoC0XBMuj+gVKsQi4WZ5qiscNYkINw9xFteIBSGNxXAmxFWHWzJgicMrz/BcyvsdfoEukGkdmTE72HK8Arglfi1zNIxGhWW33iAt7w8t7swW2DNpAunh67z+lwRgXtjwHuVLa1rjbBnDi6aMIsG/KJr3wLeohr6QgFv0c1dzhDdAt6i+rspw3vWVnQeoCm5Q1FmpsIbvNkBhYDxZsUXAt4ZGTU7cH6BIP8uur+i7183wzkr//eV4ZWgtRngFdA7w3i/tZKGs5naTrG8c4B3JmmYddwZy1vE7BYxvKQZmagyNQ1TfHXjgHGvTVfkDKOBaBUYDkcKqKrVhWSXThIVLKd0ukmq5A4z0CvfCaCdSRxc2zml8VU2agIWxeVBPH/TnMGghxYF2FFC0yyxvrzOOE5pLC9hxTGH/+MnLLxzn+affJfUrRHrJlg55fGI+J9+Sf/vP8D6xluY//IdtH5A9+Mtyot1bMciDRKwTTJTx/Y8AkkhLBreSOzBNFJhsXOw0DH9MWHngMx2MDY2YWlZgcAomFBxLMb7bXQ/oORVCcQfV6QST59jRTl6q046CdAX6+QVl+TJAdpiA6PZJPv4MzQrRnNMwk5AqbWI6xj0f/FrPK9G/OY6ielgC5C2dYx2n3TvAL1RwpzEyjosqZTQl+uEgxH5wYhys06y4KFnJhGxArzRwRGV5UXCVpUs1XGCnKjmYiWxArwEPmXHOxfwGoYNInHINDJTQ6uVWX74gMrq6omkZn6xdfLiXZL2Wo75YgHv52CLcwt4X0zJJ3Xx+yNpKMIjv++AtwjwFAKmG75flwJeFYR7fd1kUZtf5/vC579OYZccexEgvAW8r1PSULygvalkQhnP5rnaDf+dB7zSvyWGWaV9ndPxzoPesyu3qzK7U8AiEt5phzCEdZXgrnDCsHNA/+iA0B8TZTAejRXgVYFL+rF2V/4tIFncG3xJ1asrrW4SJ1Onh+NMcMLwikZYefSmCbEEuaUJrgiwZYUZJvjjkQK8TpiwXKqx1Fqh4wes39skax/R+ekvaX37bUo/+CaJVlJOC7mRUgkCwr/7R4Y/e4z9R1+HP3iItTvk4Nk23loLexKhSYIMx1SBa1a5RBBGWPo0aE0Ab3iwj6abWJKZzB8zPtzDrNbQ1jcU4M3CWGWcq7kOg909rDjFKXtElqmcEvQn25i6MKI1pa9NVhsqyQWf7pOvLoJXVQyvWRbmVCPpRVSWlrC0jP57v6G6sEj8YJXYcHBqNSamhnHYI9s/xGqWYRiiJZnSJrNUZdIborXHVBYaCvBqmUgTQmw/IDno4q22CBY88kzHCVGA14wjBXj1MKTkeuwedZWkIRHn3SwmkWQYpgDebJrdTvTKVZelB/eprm2c9L3ZIms6uE5Z3vmgs9lOxHyffP2A17xkGih2ASicb244Id+0/EIGvOj+jjXW0/s4DlB5VVb6FvC+1Jy3gPeyoKcXkrsL34Oi/lvQV28lDdOavZU0nN/DXq+G938N4JVFnYBdJQGdGR78tgatncfwnkgVjhnVmSXZWZZ31tEvYnkLJ1t1gK4YWCUz0CEYD+gf7jBoHxBHPlGu4wuwDKcZ1UxJcStShixVaYitY2eGmffwzOJM6XtjgVQoKYM0lkgewjhSrg2e0POiH/YjwmCCmcRYfshqdYGF5iIHown333rI+OPHTD5+wvIffgPjW18ly1wlbI5zn3ocMvgvf0/40T7eX3yP6I1VrE/a7B8cUL2/hnM4JPdcpeHNJFCuVMKXtMaSFllcGnINXwCu5WAmKe5kwvhgF7fZJF9bh6UVUgkGE8Bbcuhu7+JmKMAb2yZpnmJ/tqPKt8QBYjjB32hiWCbGR/skm0tktkv86WeUqroKnEv7MbXlZfQ0ZvjeB1RXlgnvrxCbNk6lhi+Ad79Dtn+EveiR9sYYuaRYLpO3Kkw6A7SjMdXFpnJp0HMTPwkw/YCs3aOyuoS/4JGlGqUQArE5i0JiCRaMIsqux85hVyXJSKUe0ugE8GoCeMWzV8/JPJfW/bvU1u+caMjlXdNE+jIXuHYW8M6YX9W1lGSiIIq/CBFf2olF4H65hrLI9qrwHbnhhHzT8m8Bb0ENFoH3G2p4Cxm6AknNl92loah/FjKkBfV/s/q7/g7NbdDatEVn9XC2/i+UBlzQEQrb7xXev6I+d+r7L7WG938d4BX9rmCok+RPvwuAVx7mPEnDPOA9C3rlnLO6nMuidE93Nk3ZUYmbgtB1ep4xGbRp72zROzogjQNy01WsrIBUubbjukqjG0vkv4BH3VC/F9AsoFg+Yp8h5fr+ZMoaGoZqLHUdXVM/JWgtDiMFeOM4xE5lWz5irbZAvd5kbzDijbcf0f3l+2Q7bVZ/+B2yb3wFLbXVLto4HtJMYo7+n78hfz6g/n/9MeONBtb7u+x3j2i8tYmz3SXyXIyyDWK15XmMAx9DPCHCSDlE+O0DbMedMrcCePe28RZbZOvr6K0VZUk2mYypey4d0eui4bhlkpKtLNrcz3agbON4HtFgwvhuUz27/eEe8b1lEsNWgNermyQGZL2YxsoqeRwweu8D6utrBAJ4DUsB3onBCeB1WhWS7ggz10lrJbLFY8DbHlNbWiATwKvZTKKJArz5Uf8E8OaJhhvBRFIkSzrnfl/JQxTD2+4S6CaptF0SKsBrmDb6HOBNy44CvDOGd7q4EoWLcQrw6vrFDg3qnOOgyIsGuUJAdwt4L58figD5LcP7Uv1dJ2itcMK/BbyXv6GX+3KdJF64sJArAOqz89+srFezJbsWHCs8uLD/FJZwtQMuA7KndM2X2Jedd6XC+78FvAUz1GWETHHbiqRBbF5nDO8LwNvtHJOM84zSyz6MhZrWM/dw9vii8y/bYjnv3LOph2fs2ez3AkbkMwO6M/B7EsgmPrqX1JsSph+jlVnZ0/9Ot6VFNCFpetVaZRLgtw/p7m/T6x/gxwFxbE2TUuiaqvhU7sfQlbWYsH1ZHCsmd5ZkQhJKuG5JpeNN00y5H9QadeW/K/EDwcRX3ryt5oLKOhb6AaaWkGohlX7Kt9ff4WkcktRt3q0u0Pv7fyDyPBb+8DsqQYNuuTAOkQ35pNfF/7//I47mEfy778Jqg8qPP2ESByT3V2B/rECi1EH52NJDnjsJIpVkIRJP2+EEz7HQgwn6aMLg6Ijq2hr56pKERhL5AuJTask0sUPu6oS1MrrtYPcDtGc7RAtlSoatnC7ilQbJMCDe6+DdX1d1k20fkDQdSuIVnOVoD1pYB30mHzzFengHy6viSxBaq05ZN/E/+AwrDqBi4h6NiDWb5M7KVDP8ZJswS2F9FcsWS7JMgUpzr4s/GmK/fY/csrAijdg0lJwjm4xJ+31KAlhzg+12B92rMokSLE0jyKbeymJRZ4qGV5hcTwDvJu7aqkrBrBs6pmEq0Cv9QD4nfVdRCseWIuqf8t4d/7IgsUDxK3+TI873YX1R4gsfxQvf23MAzalFaQGDXYBWhQK/yQOKsd7l5xdtCRdoHCVodfp5RS1k0fXnLcKKwNGr1FTBgqCIHLjRgkwkY3l2isS4NsN2asHycgWc3/1e9KkCm+DCGi1ieIuabMZwq+c+aYs5W8Mz40MhwDp7xy+175n36YbvV2FQXUENFj3Ppf1LOYVefQer6Fov36rE7hQ8QNGCugjwzhf/kiTqc5CcFfbgGx5wnedXAZKzv7PrXn98f9GOObnYwMruu2UhySckbmrqw3su4C32YSyqjiLAeyI/OGfkmY+CvKicSwGvpk0B5vEWxUzHexb0XvgMovs9jsScB7vzE74mMfqGqQBvNBgyPtinLwknxl38JGQ8EfbPRNO1KZMrYMuYNoAAYfHhFXZXZV47ztgmzxSI5ld8fXWdcqXCaDxCF2svOT6KWag3FNgVDbFjpoTpmEXf4Jur7/DBZIC+VOGtzKH3o38gXmvR/MG3FcjLLYfcD1QyhfH+LvF/+Eu82irBv/kWeb2E9w8fERkZ4eYS+lFIuuApgCYedkqrfAx4RXcbiL/tKMBzTAx/TD4cM+z1qa6voa20yCqesgTTjJxKkBBv7ZOXTMYSCCaAt+PDzv4U8OrWlDFdaRD1JoTtPrV76ySRT7bTIW46eP0AQ9rkzRbmdofg423MN+4oz+GgViFaqlPRTCa//hQzj8nLOuWjEZE4MdxfU44Z2uPnBEZOtr6GY7pkRqIwk7XdYTIZYb57HwwTJ9IIJYudgOTxiHQwoKwmHY3tww5mtc44FHcKHV8AryxqTgBvjlYWDe8mpfW1abvqhlrkyGe2+JoPiFD9e25Am/b3L8GAdsUB6zqAV8G/M8F6RePIhd9fZ8I4p5DXD3gLMi0VPfjvM+Cd21qeVdP1Ae/lC5oiAuZGgF3uv2BBdDnIerHlexrwznYlXx4frg3arvh+F3XTi+fQm/X/oucpap9c7IguvrlTmQqLrnVeMYXnfJ71+zsPeK/vU355m0wBr8yzgqlm6YUFz5wA3hk4PBlgjhmQIuB6UZ86b0ApYgUu2mI5wfznsBrz4HgGTuXnbLyZMbpn9bxFA96s3HnAOytL7kfXMjRJW5ul+N0ew71dlV1tHI4Js4h+b5olTQCvnKcAuASr2RamAN44UYBSvhOpgzSMSBbkepKwQJwfxLO3PxxiObYKcpM5sFoqMR5JMl7wHBj6Aza0Ko+a9/hw1KW81mS14zP82c/RH92n+b1vkiwuKi1uHkfYacbg8WeE//m/0bz7BskPv0Es3rg//RDNs4jWFzF7CUndJclzFTQ3TSesKzmD2JBJQodoNKFsG2rbP+0NmIzGCvDqK8sq65lkNtPFAm0cku60oWwxqtrKTsw8GsP+AcmihyMrccsmW24QdEfEvdEU8E5G5AJ4W2Xc7lhld0veWER7dkTyeBfrrTuYVomgUSNu1SilGuMPPkX44qykURKGV3eI7x0D3s+eE5ka+cYaluGSaTF6lmPsdPBFC/3uPTTNxA41QmcKeHMBvP0BrryPmaY0vArwRjG2MLy5JBPRydMMW+QTOmglm8V7d6hsTjW80p4zyc2sz6k2Pu7Lv2+A95Un0LMnfsGAt4jBKpwQiyri9xzwnq2eovH6pe5RwOAXlVcEqIqa7xbw3gLeS/vIdcavW8Bb9Lqp7+cZXo53iGaAV+xdXwK886B3ngEpAq+X3c1lDO1l5b4K0J49sAIUx1uKZwHvPGgtqsWz7O6JDvjYnUGzBKQGjA7biuH1R338xMdPIsbDKXgVHa6gUyVrEPsqcSY4ZnXl/8LytlotxfyORqOpR2+SYIlmN4npDwYK8Eo6YQGdrmnhjycKhFZtjcGox8PqCmvOEp8GPdbur1P6ZJvhrz7C/c67NP7FN0nLZRJdUmMkOFFM+xe/JvzvP6L1rW9hfO9rRP0R+c8/xJTgrmYFZ6KRlI/TGJdLRKls4esqQYQjqXVHE5IgoGTq6IGv0u+K3EKsuPT1NXzHIBuF6JaGNRyj7XfRShYjz1L2Xuz3yTptssUqZiq5Mkqkyw0VWCayi8rdNeJeB22vR7pUwWwPFeOdPFwiebyD/ryD+ZU7GIZD3KgTLVaxwwz/o89wjIzEgfLRmMRwFeCVADHtyQ6JrU8Br+6Q5tGUmd3t4ke+ArwCYpxAU0ksThje3lTSIN+JpMGs1PFjcTvWCHkZ8Ip3cfPuOs2HD14KgJjvn9J+J+/b7wnDW7TgLXofT31/nQnjNTC8t4B3bvv/nP3dmwLG+UXhWTJmnuS4qM8UMfi3gLcAkN7w/Sp6P4re9aIFY1H/KlpwzNvCFV3rluEtaq1zvr8Ow/0KLjZFDK8A3hkIXlhYwHGcKeDt9LrnaHiLJQ1FA8Z1V+gXAdwi4HtuZxWAIlFBxx8p48pyhuNzzpMyzMqRQ0zdVKlpJ6M+/f09/M4RceAzTgKlhU2j6YpDAKz8FM9dAYVyH8IKik2Z/E7+rq+vqwbp9/vTYyU4zbGVbdlgPFJb4grwMrUzi6NYHICpGjAc93i0dI9KXmKHgDcebpL/06/pf/Kc8p98i9o3v4ZmOFOdrJFS8gP2/vYfCf/5fVp/+oe433iHdOeI8Ncf4aw36TsG5dgiEQ0rYHslQnGCEFFbmOCg44/GkjMZRyTKYYjfPlLOE+XVNcz1NcaGRj7x0S0drTfAPBpglh0GrqEyqiXbHZJBV9mFGWGGW66QLNUYHvYwkxzvzgrhwR7GwZB8pQb7PfX8ycMWkw+e4RyOML+6qZwWsmaTuFFBn4T4Hz3Fc3RCO8XrCOAtKcArtlL60x0yxyS/s46p2WRZRJommPs9gjjAeOeeYnEdHxVYp1kG6WSkssS5on3IdXbaXaxKnYlIUYBQy1QwWpaIVZuuFlmJpdPYXGP50aMpoBV5wjE2mO9TNwW8Re/fqwzip97ZKw5YZ+/j5Lpnzj+7e3M2k9G1h9QbTshFgKjIJ7VoQr9x/f+eM7y/7YC3qH9c3t9vJQ1F788t4J3Gg3xpP1ecP6aT5OctaZAyp7vn8hFJgxgCnAK8Z1fRswnhqkD0KhV/dtK7DBRflVU++2KcbBWfBI1MrzJjdq/K8J7VCJ+9HwliyrSE4aBDd+c5koI2zRJGScQwCrCY+pyKd60AVtHfqhTCx1ZmYsEl/xfgs7i4qDKqCcMrADhLU5r1GsPxmEngK2mDY1oK7EpGL2k40Rh7SUIcBzxafwh+TtfNeHNzleh//DOTzhD3336X8ruPcDOLNMuZGDHl4YTdv/yfpM93qP67H1J+4wH6p7v4j5/iPmhxlETUtTKhuAhI0omKp5wmlKQiSlWWtaA/xNAyRMEsll3D/QMl3yitrGHf2aAnAHMyQbN1ssMOTn+C6TkMbJ16qUr49IAoHKItVtH9GK8yZWl7Bx1cDMqbywTPn2O3xyCZ2LY7eCWX6EGL/vufUulHmF+9g2gItIVFokaFvD8mfLxFtWTimwled0JmlonurqgAGPH9zV2bfHMdE4s8jVR76QJ40xBTgtaSnJIPackFuXdJ0NHtTRneTGP7qItVbTA5to2LxE9Y118AXkMnNqC2vsLqO2+r7+b726xPzcDuyTv3CgzvbxPgPSXfOH7pf9sBbyFgvsqAeNkxv+eA97K54SpVW9Q+he/PjWz/zieMrnLfx7OVhEKrf6r57QrjQxFAfOna1wEkV7/xF0cWlV9QZtHzFALeawTFFl3rvFstPKfo+a+zYL+VNFypB863ycylQd5zAbwSi6SC1mYM76zE2UBwmaRBhdUcb8ledCezi18EmOcn/bNg+7wyzxugzrKw86BWRcyfs9U2f8xltTgLLJo//sX1RKMAmpkz7B3S3nrG5Kit/GUnecpQ7MKYRgWKXtc2LbIkVX66ovcUmYNm6kwmEyVvmAWyiYZXQLCkDl5o1JWcIYhDFfzmlcpYkm44ilX0f5KkOL6PuDs8XL3PuDdhXNW5t1Aj+OufoJku2p9/G+eN+9QiAXgpXXwqnSF7/+/fYote+C/+kNLSMs4Hu4x3tvAerbE/HtNy6gRpQm6b2NUyQRxhoKNHCU4KQW+AoUsgW6YAb3/3QGlz3ZVVrM11uhLMNR4rd4TooK1cFiwBvJZG063hP9kjTifoSzWVIKJWbxA0K3T223iGjXtnCf+zJzidCdqdRZLvIDSfAAAgAElEQVTnbaqlCtHDFkc//4jGKIF318ljDbPVIq5XSHpDks+eU604TPSYSndMZnmEmytTYPtkB01kGsLw5iZaFiuphnHQU5prQwBvnCnAm5dclSY4m4yUXKMkFK1oeDu9E8ArPrkCblVmvDjBEcmHoSMguLq2zNq775xod2d9XYHjLJuy/Mc7EKpfX2FCuy4AKByQi4aQKw7YV2F450H/bDv6FvAWzfiXJyaYr/cbt/W5A+7lW95F1y8CJIXd7wxguYjYuHD++YI1vLcM7xes4b0FvEWv2Ov9/orzh7qJ18DwCuAVclHmWpE0zILvtW6/l58HSs+ukM8ecxawnq29+QHqvPLP+uK+BLiv4Hs3A6Cz7a/ZxCrsp5iOzWsm5+/vKizvTGc7f59SngpAkgCqKMd0dMaDQ/Y++4ThwYG6ZqDnjGLxqtVJk1Qxn45lqWQRSRyr7W1JKJHkqQK3ImUQVne6760pT17PK1OybTrdrpIT2K5Do1qbbuuLb6wE6QpQHo6oVjzurdzlaL9LUDdZd03Gf/UPOM0lsn/7Lcy7GzSDaYa0djqm0u5z+B/+O9VymeDPv4NVbeL96rlKJOG9u8HeYMCq12ISheSOhVPz8OV50NFEw5vApNsTe150Mow4ore9h2t7uKsCeDfoiARCAK9j4O8f4o0j7IpL34BWqcbo8Q6JHmEs1Uj7AY16k6Dp0d4/pGK5lDeW8D99jNP1Me4sEm0dUvVqiuE9/PkHLExy0ndWyYIce2mJpFEh7gyIP9umXnNPAd5gc1lJF4ThFQeF7M4aRm6iK8Abox/2ibIY8+27JHFGeZxDuURuG6TjIXGni6teSo2doy52rck4FoeHecA71TYL4BWZgySxWP/qu2oxI31mHvDOtNwidTlZ6P0OAl4ZP+aZ3bMsr3K3uMnnOgzJOdcpYgCLJA2F59/k2eTc33OGV7Exc3PALeCVTnHr0jB7rYoWVEUM/vzr+SoLxsJzrgP4isaKW4a3qIbU92cZXgG8Mt/OAK86ptudanhPA07xly2w9VApUk97pRVJFi6664s656nypujgwgd/6V6OjzzPLu+EoZbMV9OaegE+jq8jekwp8yzgnVVqhk7ZMRke7vHsk4/oHAhrGZMJIDZ0knQWoT/1VhVWVv4oRleY2jSjN+hRlcQSacJ4NMLSDSzTolatkWQxg+FAefDKlny9UlUODZPhcJppTctwBglevcHG0jpH+/uw2aA5CtD+0z9ifv0rTP7sa5RqDZZjl91siCC36vtPOfgvP4Y7m9T//NuMEp/lnz5jkEdEb69jtwN0r6zSI1dbi0RyLZFfDIeU5d7jhEG7rY6pZKAPR/R296i0FtFbi+RLLUZZqtwZPMfgYHuLPM0pVxvKf7iu6wy2n2PqNp0ll/KBT3WlhV+zmTw5wK55lFcWCD59Kn4LLOgunU4HbX0Bz7Tpv/cp1VoFfbNOpJXwV1bU6s16/JxBex9joaJ0xnr7iK5Xorl2B703prf7HGOlgbu6DolGkkywM+g826Vcq1FeX8LPUuV7XKnVlEOF3RsyGvWouC7p4YiDNGHgOtiSCcOYpq0Wn2X5pMd2YuLC4dZqLLz7NuWKp9pW2lAWPsLuizREJCvC351dkJ0ChZcBnlxkLdO+KWVMgfU03bW4gujCNqvk2hd/zgZ1nB7AX/jsXmmkucpBZ1/dm/pYXv505/r0Fk5SV3mOk3HlZrZXRZcqmtBVpzr5nK3MK7TfpRPyFc4veICiuj5v7pgnIi5fEMm4fXkHKiL4TupX9csZG/miTAnwPTuJTqeGc+agOZ/cWbUU+rQWLdhOvEnPr+iz7/d167twwVZ4fy8zuLNnVvNrPh1/zl20nKrzCzrSK1y/6J2a/14chC78KB/fogHq8qsVvb8y/p63O1bUji9e+ct3gK5TF69ybOGCogDwF9VP4T0VlJ9L1lNxwQJqs2xrMmq8KuDNj6PgZjd2GfgtvPmLBpJzfn8VcHyV680zCGflFwroHvf3c9lgYe0kc5gG/YMdtp88ZtjrKFcF8dsVsCyARFCICvDPp4sDuY5odUXmkIQxw8mIar2uzhF5g2OYCvCWHJd2r60ytTklF8PQqXoeZdH5dnuqIUVSUBpDbXGJhUqT/tER1r0FnMMO9n/9Fe73vs74h2/jlCq0IofdfCjuX7g/+ZCD//ZPGF//KvU//hrD8YDmjx7jlw0m95eo9lPSkkMcCOBtESSpsl/zhwMFeEXCMOp0MapVKkmO1uvRk5TEK0voSy3SZoNxmlIOEjwD9refkYu7hFdXqYm9PGWw8xzH8jhqOVTbId7KIr6jEzw7xGzV8BbrBJ8+IzY0FnObXr8Pd5p4iU7//cdUWg2MtSqRUWa8skxF5B4fPWPQO0Bv1ShnOtrREZ1qmcWVDbSjAUd7zzFWm7jLa2iJtI+PncLh1g7VhQXKywtMyFQ6aFmExJIdrzNkPOlTLZdI9occ5qKTtinFwuYei+KPAe8s0YnIU5xqhdpXHqnEIQJ4T3Yb0gzXshXwleM/X8A7ZZKnAFgnO55wLnoXLge8xQzjVd6xGx1TxJAUFX7OhHnlyaSobLUX80UD3htG2RfVbxHg+EIB783r/9SEew6D9mqA90WbzKcOP7eqiuq3YEFyNvVyUd9+CVzdMPHKeZKNF/cgPvaXAF61cnjN/begf14KeK/go1w0RBQBupsB3iuk5i1ccRU9weXf/1YAXpHd5jkVz6Neq2MIGXkTwHsZyL3uC3jh6vkCMHxehRc2wlwbXgZ4Z5KI2Qr1LHMtzyYJFLLIp729xf7WM/zJgDCKmIQBiWTwMs0Thnh2LQFDAniF7YuCQAHaGQsYhZECQ6pRcjg8OlAJJ8rVCqah4zoOFjDqDUiTmJJjUoksllbWlFtBIIzs+gLhp09w3t+i+kffIfj+I0zdoRGbtDUfVxjov/05Bz9+j/qf/hH2Nx8odwn7J59gtOoMFz0aoaEyjUVZRLXZJEglQ5x4744oi+7U9wmEja7X8fyYtH1Ev3tEZX0FY2WZVNIQJylemuMkEZ3dbTTTQvdq2JLYwfcZbm9R9up0Fxwqg5TS8gI+KeFOB3OlSblaJvzkGUnJpJEYjCZjjI1FnCCl/+sneKsL6EseiVFhtNzCs22sj5+qAEJhcUuJAN5DevUKjdYa+UGX3sEuxloTa3EZLZHBNsSKMw539qgvtHBbDSZyD1FERTLFpSluZ8hoMlCANz0Y0mYKeN3IINOTFwzvXKITaXdJxVx99Cb1haZKJT1LgiKZ3Uq2o9h++d0t4L2MZbmZBvA8SUDRmHSdKeAW8BYwXAUT7kXj94wcKJK83LT+bwHvzTINFgHes4B8Npee9JovGPAWAdJCQF604CsIerwp4C0iNG4cI1HwfIVY6wtmeDNtugMrfyvlMvV6HVPyIpwPeGUX/vIJpyjo7KqTy1WZ4asyu4UNcdyQ1wG8ZzXCUoS4LISDPntbT2jvbhOHvtLb+kFEQk7JcRAWXNIEz4KUBPDObMryeMoEi4ODBIXJMeLEIGA3jYX9nSacKLklxBFMMpxJtrHEDxXgtQ2NhlFhY2WT3misjlloVum+9ytKR2Pqf/J9kq/fR88MSpHG2EwojceM/8uP6P7mE5r/x1/AgxbZ/iHJLx5TubfG0NSoi0xA7tvI8Go1gjhVFmqJ7+OKtdlwMHUlaDQoDX3i3X1GkyHuxjL2+hqx5RBEKa4G9njMYH8Po1QiKZVxLQej12P8/DnlhRbDmkUl1LCXGvh+QNQeYm62KOuGYnjTqoOXaIRBiLO+iD4I6H3yDG99Cb1ZJreqjJaauCK1+Pgpk/EAfXURVwDv4S7DZp1qc5l074hh5wBzfQGj2VKAV9ditCCis39IY2kZq1kl0HKV/ENWhFGe4xwJ4BWG11UMrwDenuvgxGJBNmV4ZedL+odsnsj/pX0tWVF+5S0aC7JgSEiP0xzquYYjSUdkESGJRY5BwXk7DJdqOCWGLptmblN9cU4rLGUpd4gbSRpuGd5C8Fs0YRcWUAAYi1wCiq5/Iwbx5u1fNP5fBnilZoom7FvAe3pL+7r1XVR/RRryVwG8sx6v7vV1998bAtLC+7th+TcFvOctKOZvqag/3HB4Ol/aM1/olwjweqWSArwiJX1lwHtKbzj3oLPfX7fCbwporwqcZ7d6FcArzzD/HLMVg5wbS8KJXpeDrWd023sKBAqzG8tWjmFiHksiZlH5AkpmgUoSzCZ6XQWak1hJIUR3aQlwySEWb9tgglsuY0uWNVM8EpjagOWaAryZ79OqtthorbHT7lCueyygs/ezn1O1HOo//AHZV9aFyMRMMmI7w9k/YvCf/hb/oEP5//x3sFzBeHrA5PFzFh7dZxQElO2KClLLSwauJ5ZkEqClKd9dK8/xux2VBMKs1Sj1JgTbOwRJiL25jH1nnSDXScIU1zbRjzpE7bY6dmRZygtP2z8k3NmltLzM2NEo5xbGcoOwOyAdhmgPlnAnCdHjLbJWBStIVbBfZa1FdjSk+2RbgXO96qI7Angb2JKK+eNnqs6MtRZmBOw9J1huUaotEG8fEgy72HeW0OoLGGJnlgUqG1z/qEtzdQWj5hHkmWrHcqlMpKEAr/gcC+CN9wZThtexcWMDzZKFzDHgFfeFY8Cr8nd7ZRa/+i61ZkPVpWiwTcNEF1/mHAWqDct6dcCrttymmt0Z4JWfsz4tqZSLBsRbScMNh/yiCfuGxd+YgfotArzzC76rzh9FgK2I+LhleF8nwztdMF3WBkXt9yqA+zqv3I3fry8U8N58QXqdujrv2KL3q2jBUFj/RTdYMP4KwzubE4V8FMArQf8XA94izXY+ixh9cWfzlVAEeK8jSbjqsWelB5fV2VU1vOeybwInkpD+UZu9p8/odQ6V7Zdsg4vfgoAZkmjq0Zpnagt7BnglclDJF2wHy7aUjlckFLbjIKSOAF6RO0RxqLSkpmXiODakGflxAojID+QgVlvrLHuLPD1q01xv0TyasP/P71HdXKb+/e+Qba6QBYlKoZs6GeYnW/T/899h6KD/xb+GmoP9wXOG3Q7Ndx4w7gyxyxUCSWxRNnHcElGUKAs2M8uw8oxB+xDPdclLJbzumHBrh9DM4O4S7p0NwjAnDzPMkom2c4DW7WEvNjnUcyrVGtr2PuwfYq4uKRmDbbnoy3VSyaomrPebqzgHA/KnuySrNTI/REsyaqtLRLtHdLf3qL6xiebamF6DSauOmcaYH28RRD762hJGkMPuM+L1FZxynfD5AUkwpHR3hbzawEgNiCcqRfKg16e1vq7yNIfKfiyjJCy1jtLwjsZThlcA7+Ec4NWt44BGbcpGieZ71v+scpmFr75Dc3GBMJWFUKoWO5I4RNo49ANMx74h4H2h2Z33950yvLeA93VLGooG9KLxuuj7wgmhCHD/lgDes/NE4UR6XHFFgKmonFvA+/oB76yPn9cWRe33ugFvUfmF9/cFA96i8aGo/xeNP0XfF5b/BTK8U4Xz1PpTXBpc21aAVzDXKwPeeduhU0x2UXjsmZq8KjN7XQa4qEGKAO98auKXG190BxFHB/vsbz1l3Osr+YKfxIRprrS3RpYoKYD4Fcu9TOUMFnEcEfiB0utKRH9v0Ee3TEqy7R9GKqApDiOkQ9dqNVWG41jK6zUJfMUMhxNxGMi4s3GPGiWe9rusPLxD5ZM9+u9/gPcHb1D91jeh1SAJYnItJ5Ucvr/4kP5f/T3NlRbxn/0rNNfA+efHdFOfyqNNooMhWrVCLCmQyxa2YRMLwyt6XGEns4zO/h71epVQN6h3JwrwpiWDeHMB9+4dgnGCEQJlE/3pLvZojLW8wPMsptFsYmztYbU7ZKstJkGAgENtpQHPOyoUKHm0ivnZIeZum2SjQTAaI3i6ubzEaGuf/t4htbfvkekGbm0Bf6mGHkUqaC1MIlhdQg9StL0tMkky4Vbxn+5C7FO6t0JWqaOLy0IyYdIbMB6OWLpzh7RsEUtgYZarthmTUVIaXgG8ZZL9AW0NeipozZQVwNTB4xjwyvs9Y1x116X61husrK+SahpJOo34FkM7yVin2tecWpbJ59qSBjkpn3r6njC8eU56HLR2C3jPZ0CKFuFFg/ypcW4W1XrBSTe9VtGEVgi4v+SAdzb+nldPRWO3emduGDR4C3i/GMA7bVtxkvn8r3+d9/e3HfAW3f+16uIVDi58R78sgFcC/22bhgBex70Z4L0M6BZWyNzJVwG9l5V33vlF1y8CvEKDziQMZ5lrAbGjfoej/V0Ot5+ThIHy1g3TjCBOxIMKW5sGJc1szcRvVwLWZDtbAK8EcImkodvvYbmOAryTwZAkSkiiCNs28WrV6QrFdRSDnMURZdshHE8wo4jNew9xQp3nowFrbz/A/efH+B8/xvvDd6n+b98gb1RIJxGC72ItIvnJLxn+1x+z8eg+wQ9/gOgunB99wKEV4765AQdDklpFATezbGHqFkkogBdKho6RpRzt7tBcECeGnGbXJ9neI61YBHca2HfvEA1irAiyson2ZIfSxMddXuRxGrDQamE+28U96hOtLOCPJ+gVD32lgbF1JAbFRG+tYH64i9PuEW82GQ0GOJnOwsoSw8926B8eUXvnPnEOXqOFL+mJRSLw4VNisQBbXSL3U6z9LfJ7d9CtMuMnO+hpqABv6tUU4NXjCcNen8lozNLdTVLXnALePMc1LAZZogDvJBgqwJsdjjjSNHqlKeAVlwYlVzm2mpsBXukrmm1j39vk7v176LY1de+QDHs5CkxLEhLR/N4C3ktG2iIGs2iQfs0uDWclIWdv5xbwXr5FeAt4C2ylfqtdGk4vOF/eeb0FvLca3ostZouGdvX9Je/HKYZX4o0si0a9Qcl10fr9/ktXLgKL6oQ5267zgG9RGXLDlwHd86UEL7NhF22bXEfeoOrvrKcwGVGSYQpAAaUjlWQQknBh2O+yv/Up3W6HQX+grC9EeiBFRHGksqDNZAwysCv2VlYajqOSTahridRBXTdTcgeh3yUBhQRoCQus7MlENlCtEIa+SvygZ6kCymJNVg587t99mzjMaVsp9x+sYv/X94i6I9I//yYLb75F6JawJkLvR+T5GP+v/4Hhe5/Q+KNvkvzBu1T2BgS/+YzRZo2G65F2JwxX65gdX9mDid9vFiXkcUTFKZEFIUeHhywuLjDyJywOJnS3t0hXmjhrG1SqC8qlQlL7Vm2T5INt5WbhuC77VoLXqmK8v4UjgXyLTQajIWarTqPk0Xu6Q7BQpiGpkd97gh6GOGuLdJ/vUqpXqawuMP7lYxgF5F/bREtstEaVdKmK2RuhPd7Hd0BbqFLtRcT9LvkbK6S6RvTkACvMlMY4adSndm/hhLQ34rDfY/mdNxXjyjhCd20CS8MMUqLBgGQ0YKFa5eiox1D00yWPMMmxcglNnH5mWm/VZ0VSIE4N66usPNjEEi9eyWqXpNNgMglw03KM7OKgUHlhOU4tOuuX8z9PtOVTsuTF5+z/Lxs5zgwYRe/raQB3BZ/Wm/q8FgHeIgbznGc/9Qyv+/6uNGrf5KDLgorFj/k1Z2q7af0VPforlP+iD4sd5KvYXs1epuLJ+KYLmqLHL/z+Uh/m884+80yinbvG+FB4P2c8d4sYyFlbna3HaUDb5+CDe9Zbf26slgucinE4z0e54P256Q5L0Q5FUf2d9uF+abl9lea6jG0418f8WoUWjd/XKux6B88A74xwlNioarVK1aucD3jPA4BnLzl7367Czp77+h1vCV50vgIHx7YSs/s5G0D20j3NgdZXua9TTK6wokmGZlgqqUCuqHGTPI1p7+3w9JNfqcvLOQJoJEOasLGzj2hfXddVIEd+CtAVHaeAWnFmUFFHx+fLc0k5Aopn6fBk+9txHdxSiUgYZEkmkMTKq3d4eEQTuHvnTQI/Y1w3WFuskf3VzzA1E/79v6By5w6R5WAHMoBEZGGP4V/9iMnjbRb/5HuE7zyk/Nkh40+ekry1hCemZ6OIbsvD7UcYrZpKGJFHMZk4FziuyvI26HZpNBpMooCF7pDO7nNYX8JeWafs1pjEAYGV4pkayW92lGOBbZocORnOgofx/jMcNPJmg+FkjLlUp2GX6ArgXa6wsLZM+IvPIE0oLzU5er5DaaFOeamO/95nGGFC/u4GpC5501OBbebREO2zQ/yyjlYvU+uFhKMh2htLRJJi8ElbBbLZG+vEjSpJnOKEY7LuiPawT+vdt1SyEH0UYpRcRjY4fqZcOCTbWrNS4fCoxxiNzK3gpxlWNpUpyGce8Kp/mybO2ipLD+5g1ypE4VSHbGg6qQ6pJoqIywHLbEA+D/DKNYui2AuHiBsB3isETRQNeEWA9abnn1MBVwe8n8PzFTbATQ/4MgPeK9Rf0eO/QvufGr9v6jNbcH9fPOD9/G37Tj1yUf0XvV9XzBR4LuD9PHxwXwnwzuq0eMH4xQPeG7Z/0ftXND4Xnf8K/aeoyKt+fx7grUjyiUr1iwe8F4HrGQgsAt9FwPai788yyLPKPFl5GpI9S4J/JDOWpJnIlRXYaNhj5/lT9p9/plwHBHhI0ojxeKwA78w/MgiiaQYwy1K+u8PR8KS9xHnBUJncpgzvzMlBAXzZ6pbVhNhiibWZiv7P1HZ4LqynadHbO2DDK7O8fI+Rn2CuVqnlMcO//icWVtdw//y7mIuLRLqFJRZcJCTtHTp/82OVgnfpz75PcG8d54MdhlvbWO9sYEYpegQdz8QLNYxmZZoRLI7Jw6mUIhpP8EdjqtWKSpxQFteHg13Me2sYiyuYRokwjYgdKGUJ8cd7GNWKcp8YuGDWbIxfPcc1TbRqjWHkYy018HSL4dY+8WqNaqtJ/Msn6rnLtYrKIFdarOPVKox/9US5HOSP1sjyElrTI13wMA/7GE/bBBUTaiXKHZ9EvHsfrqigsejZAXZuYgrgrZRJkwQ3CojbfXr+mMV33lTXMycJeslhZIHtpwrw5v6YernMYaeHrxkkTpkgzbHPJHY4BXotE3dtTQFeq+op1l5PM+XEIeyugF4ruzzVzy3gfRWG7vIh8RbwvqifszKtq04mJ8cVTWive8I8p/xbwHuNVixqn6L2vQW8BYPN5TssN2d4bwHvRQ1wLuAVb/wvC+A9D9TOA9KzoHUeDF8EiM/bor1o2/ZlOYNsKGeIue3M79S2DAwyDvd32H76lDgcKnAr7K4AXgGtwuAK6A2CAE0zlCRBjhGJw2g0PDlGNLkSWDQDurPgI3muGXOnApwsiyAKpv5xIgOIQkqGRW//gDcWW5Qqi/SThNXNVczDQ/b/58/Y+PpXKf3wW1CtkKam2tqz85jw8WMO/8dPlWXayp99n0mzjvneE/pHh1TfvUc68jENm46WUdMdtJpLFot+NyUVVwnTxu+LB2+svIGFpbS3dvG7bdw375LVFtFyU3kQZ56OO5kQPmljNGuYuUboGaQOmB/sUHJs0rKHn8ZYKw2sJCfY7ZCvNyhJ0Nz7T8HRKVk2R50OpVYdz7IYffwc07EwHqwQUUJvVkjqLsZ+D+vZEVHDJqu4uIdj0iTCvrfCJJwQPjug5JQx1peJSy4iALaEiT7o4KcJjUf3SdIUO8zRXIuxpWFNEoJBDyMKqTgO7W6f0LAJDYsw1y4HvKaJu75G6/6GYnhPAK8E5V0J8L5gyF6Z4b3mhHU9ScMVGLxrXv8aU/UxrX791Jq/W4C3YL4tMr6f2w17JbayqH2LAFVRg79C+beAt6hS574vap+i+r8FvLeA97IaeIX+c43ee+mh84BXxgRD0/DKHrXqF8jwzrYEXpekYb5Grgp+T8CF2PZLRRmGkjXI78VXNgknbD99zN72M+WcIPIEYXZFzjDLoibgdzQaUas1FAAWACvfy1+VXEIFr1kkSazAsZQ9A7qKHZatGPFXld8b03Md8WyNEwzR+6bg9/p8ZWWNxHDo6zlv3dsk//Az9n79Ias/+DbuN98hr5TRQ53U1HHSiPCf32f/p7/EWG2x+kffY2jpWP/4CaPEp/bmOpPeUGUIG4UxtXIVxLVAtKdihxZGilkW+zJbN1W9SP3oT7eJhz0qbz8k8urkwlqK51lZx+4OCHe76EsNxW5ScQkIMT/eoyQsq2kTS8DXaoN8EpK0B5h3WsqxIv3NFlrVoRxDezJQ0gYvzhk82caseZgbiwRGWbHQScVG3+1gb3VJF0vq/+beQKlgy3eXGA0HBM8Pcas19I1lYvFIjkFPAiZ7R0rjW3vrHqEsJiQDm20qSYM5ihXgtUVaYZq0JcOdXWKU68SajiPhaueABtWWkl54fZWl+1OGVyQNushjrszw3gLewsGvaMIumpCLBuSi8ovOL3yA13tAkcvDLcN7/QXTfIu90iLh82zym/a/19C/T9XJraTh0ta+nOG9QurgIsnOTftaUf8oKv+m/bOo/Eu+nw9aU0m/AK9cpia2qOcFrV3Emp4CkQVBa0UDwnyU83mA9KaShiLJwuxZLgLcmdhwiWuAbOnnGbYBg26bp59+TOdgl5JXVgA2jmJiSRwhaXdBsb2i1202F0+ArDC+8pHjReYggHE8njK+s2hl+Z1hmpiGoYDUDCCLTZllGkpLKyxn6ofkQcw7a3foRwnjqsPbKyvEP/4lne4Ri3/8XZw3H5B6Do6vEVk6Zjgm/tufcfCbT7HffYPWd7/JMApwfvIJfkWntNJQFl12s0EySRTLmjmGSoBhiDWtAF5Dp9/uUPXKCqjHaY7xdJvMH1F9+yG+46FJEgmxUHNy7IMuUWcEq020MMGueQyjEcbjfbx6lVhstSwdfbVJ1B+h9Sa4d1dUVrL0g230RQ9vGHOYjvFWW1QGAd2tXYylOs5Sg7HlYTcqRJ4FW4eUtvtkSx6hZ6Hv9tBNC+/OEoPOEZOdAyqtRbSNFlGu48aQJxHD5/tKwlB94y4Tf0IlN8ktU0kajFFE0O9RIsPRdbtnUNcAACAASURBVAV4KVfoxzmxZuAeDwhngcNUw2tgi4b3/qZ6bvFdNkTSoBtTSUOhhvfzALzmpUOCigyZ+/yvZ3gv16Cevb+XHuYVBuTfKYa34PkLx99bhvcGU+qL4OkbFXKTk28KKIren1co/xbwzjVo0ft5KWC9Bbw3eTUU1ppzyZKZRnbbX6uGt3DAPeNjeZ5sYQa8X0XScLbCLtP6nidpEBmtYdrKnSHPU/Q8pb27xdPHHzMe9lUWNDlvZjsmIFD+isRBfjpOSYFgYX4nvq+ybElAWqVSVXKG0WiApk8jUmeBasIIS8PIOcIST9ldG010vkHIQqXKqNPDM20eLW1w4E+IVqrcd8sEf/0TYteg+q+/j3Nnk8jWqfo6Ywv0UZ/0r37K0bPnON/7OrWvvcNwNMD78afkm3Vy12Q8GGItNjH9HKNSJnc04iBSGeMU4EWnc3jAUnOBMIyUhZfxdActnFD5ykMGho2lu+iuRaIn2Hsdwv6YfGNRAfRKo0pv2MV4ekhlsYHks8AxMdYWGLe7mMOQyoN1wiAg+3AHRJfcDmgbEZX1JbyDIZ2dffT1BdxGlaHrYQngdQ3yZwd4OwO0lRp+2SDb7mC4LrWNJQb7B4x3D6muL5Ovt4iSnEqskWaxCpRzaxUqD+4ox4i65pBZBiMrRx9G+P0uFUNXGeaO+kN0r0YnTEh08wTwzi8OZzpeDAG8K4rhFUmDLIoE8IqWW/S7ifStFzFv577bM4bu1SQN0q8KfC6PXSAuWvidvamX3ucbT5hFGrQCBq7o+ufU6i3gfVEptwzvLcN7Kai4BbyXY66i+rkFvDfFrK98/jzDKxayslv+Wwt4r8rcnldb84P8pQCYXKUJFksyAaOGWLikMbtbj3n+2SfEUYhTLitAKrKGedAw0+PmuTDEkiXNUbIHuZ4wvRItKEA4igLF6EqDSDnynRwvGUEkGG44HCq2WFYlwrRmfsBKc4HO7j7NSpWHzVX2hCW+u8h6nDP+j3+Hsd6k/G//JeWVO0yMlObEoG9l0O+S/eWP6e8dYP/wO5S/8gbjbpfqTz5Df7RMkEf4ownGUpNKoJN7JXKTY3cICZaLsTVDBZCtLS8zmfgkuYa1tYMeB5TfvEtXk0QVJYySTZRHODtt/OGEfHNJSRZqjTqdfhtzq01leYEoyhW7qq81Ge63ccYx1TfuMB6N4ONdtPUG1b0xR05CdWMZb7vH0d4B2uYipUqFflkY3iqRo5M/3cfbGaKt1fBLBunzI8xyicb6Er29fUa7h9Q3V0nXF4milGqsk2YJnSfblBs1vPsb9IcDGrqrJCBjG7RBiN/vURPtdprSGYzQK3WOgohUty4EvNIXxKXBWl0+AbyyaDKEET8GvCKj0MVI+JLPLeC9BbyXd5CCoJjjKPWLyrgFvLeA9xbwHtfACXj9srg03DK8r4x2j08UhldlQBXnLJGkCgH2OoPWrr1FOv+EV/DhKyr/VHFnPXbPyQZ3urxcDKjIRXOZo4yLB51Dnnz8IZNhRwHgIMmVX64UJaBXOSrkOePxSIFa0W2qLwHLthkNh4r9rTcaCuDKN55XUSBXALH8FRbYq1RUWRN/qIKd5Nq2yCuSnBIwOOzwYOMuruawZ+asL6/QeLLF6P33MO6v4vzg+1ibb+KnEyriQatF6E/2SP/yZ0ySFOvff59kfQHjN0/xd9uUv3ofrT0iFP/gWpl6YuAvlBQQ16JEBZQ5mq6SYkyCMY2FppJs2OJKsXOEXvcor68or62+6HcrHo0Qwq1njFwTzykz1jNWKw2C5zt0/QGLZY9hnrNYrjHYqOM/2acW6/BoFf+wrRhbZ7WO3R7SczKaGyuYjw85er6P8+ZdjHqFtNJEqzm4msH40+eEgyHltSZZmhDvdjAaNaz1BbLtI4LnR1hviSWZR1mzSIIAJww4fLZL6d4GRrOBIb67poYuGuBRSBb4jPt9Kq5LHMZEGUySjFAzyE0LPRHmP1d2iOqnLt6fyqMMYXjdVZE0bGCIpCGKkER3tm6oFMTyVy9iCJQ7x8lS6ng3YbajkGHZL0sWZn34hGm+ZNQomu6L+NdCW56bjlhF5xcxKJfaEokr4OWJES7fobqCD3HR/V/n+3Mm5CLJR9H9FyXELNqhu87tv3zs6Qn9la517vszt4gs8pk95wGuE/RWpJG+Wf389p9d1KZXnb/PlqP+L/jgjCTrbI0VXf+Fj+3l48D5LXHm/X+F97OohQv7V+H8cdkVXgbUp9ujKDHIl2D8k2xYBZ+ZXFSAr+CsL9SloehmiyakohdmvsOfx+aed/6L30kgWUYqLO+x88KTTz/hYPsplp6RRiHDID7F7soKQj4KDNoWvgDYY0mDlDEYDJT8QcCwJD6QuDSRLshH2F0BzS8kDSZxEqqMXIiGVxdXAI184kMY8/DOfbIwp+fZbDYXsH71EcHTTzHfvEP5+99HW71LkAWUtIw4C9A+2iL+q1+QemWcf/9d/GoJ/ZePCQYjyu/cJdsfKrA9dgwauYm/WCKNYhVoZUTiqWsr/11hRSv1GmHgY/Z6ZHs9tIUa5fVltESnI8xopUxzAv7Tp0yqLhXDVbKKFbdC8Gybbu7Tskp0soSlSoPeapXwyQHNzCR5cwl/9xD2j5Su2GoPGJRy6mvL6B/v09s5wv3KPbR6lazaIPVMSplO8Hib0B9TWVuEKCLa66I3q+SrDXjWJt7tYT7aIKqVqOg2YTChHAQcbu1RerAJtQpWkONbYp3m4gwCEn/CZNBXZtWiwU1ynb5IOTQBrZI6ehpwOPOjnuEn1e8E8K6sKFuyE8CboVjyqwPeF8lQZv3yhX3d+YBX+tLs2CKf3lvAexPAewWXiqIB7jrfvzShysmfH8N73q0UAobr3P9Lx74uwDt3oVeQvNwC3hs16qmTi/pP0fw9K+xcwHtOoqjrA97CJf3llTHfv17h/Syq6dcLeF8ev16SjRYFxb3C+1X0zBd+f96C4gqAV6SlMg9KH1KA9wt1aSh4+psC3tmEf5F04aw2cnY7J4BBEyfUKeAd9Lr86pe/IBwPWKxVGA779MeBsrKa+eUq+lxYUU2cFQL88eikkkUWIcyvfKeC0wwTy3GUXGKWsEJ+L6BZ0g/L+jWJQ3V+IOl3JVsbOuOjDkvVOvfWN+n2J2iLNdbE3uunvyDrtrHfvU/9ez8gaS4SZjFulpDEE8JffEz0d7+idHcd99/8C5U2N3v/sWJxnfurBAc9Kl6FXhJSMWzSZpk4jKbOAmFM1S3RPTjEcWzssqsAf767h3Y0hqUm7tqyoi37tqbkEI1RyvjJU8KmR013CRydumYRPd9laCQsOi7dJGahtkB/sUz85JC65ZLcbRBs76P3RjiLHubBkJGn4bUa8MkB46MB7tv3ySXlcqVKVjKwo5zw8Ta52IetLpAFAdFhX7lDpIse6WcH0B5jfGWDpF6mlBtKqlGaTDja3qf04C55xVOZ1VSGtXpJAd5oMiYUz2HF1sfEWU4/CIkwSNEwZ4lDjnGTANnZ4KwZJs5Si6UHm5j1igp8NLJ8CnjFtk0kDVdcoStQffx3pheX/mFal2t0iyacW8B7C3gvG4KL+s8rT17qxFvAe7P6+/KfXdR/bgFvAZ4usBW86Q7bWUD9UnsUzU+/BYB3Pn254KvfacB79oW7VLP70v7edECWMgS4HuztsPXkMTopzVqVwWDIYDxRPVYqVTS3wuwKgBVxtOhvJdBMzpdKlgA0kTiItEGYXAG21VoDP/DVefKR380ys4llWRT4ykpj2OujpwkuBt3dPR7de8Dy4hK7nQGNtRaLaUb77/9ReQSX/+Admt/9DoHtEueJstSSxAmDH/0C/58+pv7Nd6j8ybcZdvqEv/oEW4Beq07vqMfywiJHowGuW0KrlkjCaTpc0e/W3BKHe/vUa1U0Q5MUdKRbzzCGCawsYqwsqe33sWtA2aHSCxk/3SJZrFLTHJKyhR1lJDv7+C40bYdhklJrLtCvWOTPOtQqFcIVj/DZLmacYHsOxn6foGZiiYThox2SSUTpnYfEtTJJqUJeNrHHMf7HWyI4xlmqkwa+cnywN5YJag7hJzs4owTj0YaSbNhpThpHOMMR3b02pYd3ycol9IkAXrAaZdxBqBheXzTU1apqoyhlyuqLN3OuY+TTqLN5hvdU0FpjgeU37mI1q0RJgplmmK8AeKVis7ngSNWPFYk8BWwXTSxFE84t4P3dBrw3hURF/edm5d8C3pvV35f/7KL+cwt4vxyA96Kd7hsnxvg8u+irMOja1AHrJK+Brv9uA96z9X2VF2ye9ZUofrEIe/bZJ+xtb5NGvtL1Soa0MIoYTQJMy1R6ImFlRbIgYFYkC6LH9UquAsAzxwUZAESbK/IFAcVOqaz+LfpOWX1IGcL8SoGSCUwxlgKW+320dKqlHbU7fO3RV5QudmcUsLHRwjlqc/iT93BqdSrf+wa1r79DIM4PObjCQA96tP/mJ4Sf7tD80+9Q/va7BFttxh98qpwLxCnhaDRmaWGRfreHIaDQdY/vQe4jUXZo7b19FpoN5UAh95M+fYITaOTifrDUUiykXzLBMSi3J4x398gXa1RzC63mkQ3GpPuHhFWThmEpv9/SSouBpWE861JZajKpmcSf7mC7Jiob3U6PtFUiL5nEH26j5ybuuw8JPZfEcdE9G2MQMPngKWnoY9bLStrg+CnVNzYZlQ3Cj7apRDram2uktRJGLFGbGWany+Cwi/fGfeKSgya+u3OANwtDBXQ9r8xoNCFMM/woJdNtyYWHlkWnAK/S8IolmaSJ1nTMWp21N+/jLNaJxLYuyzEka981Gd7pokocQF5Y2Mk19DmCd35yKZpoZu/FLeC9Bby3DO/pGriVNHx+KKVoHLrKfHzegn5WbtH5Rde/KUPK74Ck4WJZZ5GGt1jSdeP2me+KNwS8ci8z8vGL8+EtiJq4qaThrEThJcnCsW/uufpeASVSSVnEb375C44O9vBKjkrEIHIFufUwSY/lB1Pd5MyJQVhaAbqOZSq5gvxb/d9xjrOuTVlgcYEQgCznCuAV+YL8W+k001RtmbsCkEXSICl+JwFOnvP2w7eIw4SeaXN3qUr80YeMP3yGu3EX7199G/v+ugKlSaZTShOSvX0O/78foQ98qv/7v8R4sAEf7TN5skX9zU31TL08oVr2iPoT8sWKCgTL5f6OfXiNPKfXPmKhXieVe5YAt2dP8HKHfGOVZLFJHudEZRNMcA8GTDpdkAxpsY61UMc/7JAfdkgWHGq5TpBkmOstRmmKtdWjdHeFiZOTfPAMd6GqFESG+OmuVIksCH/zHNcpY33tIX7JJjNsjIqD1h3jf/BUIgdJqhb+aEAphsW3HjJwYPLxcxZyh+z+EnGthBVlmIZOtn/ApDOg+tZDIsciFxsyAbz1Em4/UMk2JkFA2fPoS8BhmhMmkmPdQqystSw8F/DKilIAseFVWXv0gFKrodIbSwKP6wBe6QuqrDxX7Xk2SYkMuGeBbuEgPzeI3ALeW8B7C3hvAe/nB3FPl1Q0FhUBollptxreC1qoSHJwacPeNGjtywB4L3tAmadfEESzvvZaJQ037fCfF+A9tVC4wGz9JdALpHlKMOzz6Ue/ZtLvKADrT3zF1knK4ZypHjfLp7Zi8pnpeE1JFCHJGeJYyRuE5RXAO2NzJflEGE+BsHzke1VWlqnfKW2tUMdZTqKynaX4vQF3/3/23vRJsutM7/vd/ebNPbP2rqreuwECIEFgQHI4wlAcS9ZC2TNfHP7ov8cRDocWO2xJDsuS/clh2bI8EmWR1mg4C7jMkBwuWHvv2pfcl7tfx3uysru6UZ230AUQBFgXqKjqzLuec+45z3nO8z7vwiKXl1dptbvEcwuslw1ab30f83CEffU63je+StIsqYCqNDWxwoDRrbu0v/tDqgUP9/d/h0G5gPvLHeK9fapfuIzf6dMvietAhuUnRAtl3DBT96DYaLFmCwJGvQH1UlEB3sT3iTfuUTZKsLrCuFpW6XqTgqEamr3dUt7DNKs445TiYpP+1h4ctkkaBbxUgL2Ovr7AwPdxH/Zxr6/Q10LSX96nsNIEP8TY6eBcaDAkxn/nAaVKHfOlSwwdC1230VyD5KBHLKywqRNWLNqtQ3X/C9cu03Eyxu9tsGAUCVfrjwCvaJGDhw8JuiOqN68pwJt0fQV4jbKL0x2TjgLCJMIrFWn3+0RxRhBl6Ia4cQgR/xjwKlb3CYZXQ3c8Vm5epbBQJ5KMepJ4QqpUlx8NQ/6YsZ0EeKdLNIYh7W8CWR/pho/Y5dMOYOeA9/MNePMARV7/nPf9advZyfudSxrOVn6//kfntZ+89nkOeGfbVn6cDPVJdXFWSUNe/ea1jyda+IkM7+kAr2AyIYtk+1wD3ik79izA+3RxHa8gtTwf+LT2ttjffkgajomDsfLF1QxZ0gbDshVAlcIUUOsWCspCTPS6hYKrAK9832q1lMZXGNxut6vYXZE9CMMrAFg2AcOmZSlmV/n6SpCa6IfHY7I4UQxv/6DFl26+wMrcPFvbe1gXr7DqRGx+9/+jGppYN79A4Zu/zbCgUVBBITb6cEDnF+/S/6O/5MKFFcw/+Dp7WYz30y30Xp/yK1cY73cYNT2C3pByYhIuVXBGkbp3YZflXv3+gGjsU/EK6n6i0Yho6x5Vs0K2usKoWiQTHUVBOMwEc/uQsdh2NcpYw4TK0jz9jR2ydod4roArgljJtLa+wGg4xtscYN9cpZ/5ZD+7i3dpEUYBxnYbb32BvvgE//I+1cY8+kuXGVg6tgTXmRDtd+DBvsoAF1Vtdvd3MMcRi5cvPQK8S1aZ8UqVsOxiRRme6zC+d5+wP6b24nVCSfXcGTE2wai42O0x0XBELK4a1TJdSQIilmSRcLfWRBukPdbwngh4rQIrL1zFE8/hdOK2IU5Jzwt41UToiPWVyVHG5CU+CfCq+8lZQTkHvOeAd9aQ8ZEGpI+Mv84B70cuss/YAXntJ69/Oge8nyzgPR60dmJd5DHIp0wd/axmm9c+Pm7AK8+oAG+73T6xZPNuSLSIMzF2OiuKXFFkM4/XNDl+us8kUl2WcR9VTl6FHJ39JMmCAgoZ6OIbK76o2cRzV1wUxC5MAsYOd+7QbbfpdbtqeX08HCmdrmWaKmGEbpkqqOzg8FAxvKLBFZAt0oZ6vT7JuBbHChDL/ioNcRRimRaO8nYNFbgVF6t6o64yuvnBJPmEAOiiV2A4GqBHMfrIV5m/Xnv5Sxi2y+5Q7MQucfGDLfo/+AlRo4TztS/T+OIrjKIYy9QxYxilPQZ/9CO6P3yfxd/7GvbrL5B0+4xu3UfHpLa8QHvQw6qUGIxG2JZDoVQk8sUSTZb1xaGhpJ47CAOatSrZaEDc6qJv75Isz2HOL6KZLolhMCaibtgMb9/HKBTQTI2g7Khyyu7uMBoNMRerZMMArVhCW6qT3t8niAOsl9Yp3G+R3t4i+eIa7kab3rDH0voFlfZ47+4m8xcvYlxcUbpfz3LouhnanS2cjUPctQV81+DwziZWZlK7cRkGPboPNqnUmkpnHHkuZBFlyXb29l1ans7cCzfIgpTxOCAtS734FMSTt9fB0Szcgsder4tRKXPQ7WMZNqm4LpgiN5jEmytPSMXw6hMbFF3HMF2ql5apXbxAIvKZKEFHJ0pidMNQ7e9Z21Tacvz7qSXZo8+OXCF0dc2Jdlg2OVZOfeQK/JzD5Mfgs5j3fuZF+X6ix5/i+c54/VyGZHbvKYtIMxpIvg/pbAYo//nz+v88hmmmrdIpfFSfs+E+OuwJPe5JSThyfHynKyjHJ5XH7ymvfJ4edz60f177mrzNx7y4J1efdd0nHjPHh/i0gPOZgIW8FaqZ6GAyAM/YNHX+5/HInZRb/vln45Nn1f+ETIBEgmRkVU3+O3F1LY9SOFsL/2Rty/LL76z9S97xx8t/WlLHORwZ8549gE4wnRBDsk3djYRs/JQAr7qN2Q1eAd7JJql9J2/742PyJA+Pj33yxZq+6IaMKFNLKelYZJldgQiDJInYufc2t27dUs4JaRSzu72DIb66pkUURzheQTGzwtoKcJXCFD2sgBn5WwDvVJ8rL4TsczxALfQDlUZXnBtqtcokLXEUqEry/TGWZTMeD9DjGK0/xosNvnTzZXyxx8pi6jfXafzoPcJffkC42qDwO29QuXadKBHwnmIkEI4O6f+/bzG8tUPtW7+LeXMNc7dD99Yd3HINr1qi548xCi6jMMAtFJW8IokjFaQn+X9Ltken0yUhpVosYIis47CFuX9IvL6I0VjAwCI2DQIjoYpO/4MH2NUyGhnjuosn6ZHv7OCHAeZClWQQqGQP2lyF9O4ugRZjvLhK+dYhycYe0Sur2Ld36UYjVtcuMDjssPdwh7mL6+hrSwxsg7Lt0nFTtPc3sDZbOJcWGJsardubWIZD/cYVtE6b7uYWleY8WbNJWBCv5IiSPM0v7nJQd5i7dpVsnDAWV4qqRzQe4QUpo/YhrmHj2AX2+j3MaoX9Xh/HFMAbo2QForlWg9Ik8YSA3QngFU22TXl9ifrlVWIFeCcuDeLYoJsGmsysZmyPJ3YTAKuu8dTPo+tNg+WOvs8bGE/V1eYB0ryT5A3oeef/jB9/NsArqqlTto9n1cMZyy8P0J0J8J7CRzWveeV9/3yA99Go8Ugy9Kx3Ka98Ph7A+9hXe3pnswHvMRBwRgYur3zz2ncuoM5LHJPnA5t7gzn4Yub5n70CMQW8afLYJefkOvksA958jW7e+/9EUN9JdTWzfzo509zxNjXLZ346Tj4NeAXL/doCXp6YQR41no8J8EpTFbeFKeaQoUUxaFmKLsxdmnD//Z/z9ttvU69UGQ6GHB4cKEp8GjxkObYCIAJipcFLYQoz22g01D7C+k7dF6S+RQ8rEgX5TGVlS1IlfxC5g+e5ZJkkupjIIOR8Mr8dj4YYSUzaHbDgVLl68QoHgyFGucjC6iLRf/gB2s4e+guX8L7+OubSstDWhHGILtOhh5sMvv2nhGFM4fd/F5bmcB7s03r3NvX1NTJTJ8pSQvH9JaNUrh6lUoZYAd6IouVx2GpjOxaODlYY4e/uY/cGZJdW0OsN0lgjkwQdtkYhjBjeeYg910QTHXTNxRG98+0d5VtszJdJ/Qh9rglif3Z/l1gSPlxZwr19QHbQIb65hPb+Fj4xy6tLdPdbtLb3aa5fRLuwwMi1VDIM8fTl9ibmXhdbgtKA9t1tzIJH9eIaafuQwdYulYUFknqDuOCiaTHFJCT55T3acx61SxfJxjFhlCjAGwvDO07ot/ZxdFtNPA4HA4xKidZwjG1YaHGqmuezAa/oux1K64s0Lq0SC6MrQXofAfA+wdgqKvmIS1aBjRPwq9rJkbH20xO8vAE5b7zI7bDyTnBGwPXJdqiffIeeBwjyiu8c8OaV0OzvzwHvbMCVC0hzij+vfeee/zMKeB/1s6nxhJzswwTbOeCdzejMXsI6meF9TALkJlY6siSTcXDK8Arueibgzetu8iQNuQNWzgWyqcGp2u8oIn0amS5ayFO2p2dJGnRtEgWfplIgAh7k3xKsFjMa9rnz9s/Z399XAFBYXJEsuLYzsRwrFhVbKRIFOVZAq2zy3cLCggK7wuiKlEEkEFLo8pn8yN+ObWNb9kS6UCrKaviRZCNTwFjOJwBp7A8FKZO0+1yev8Di3CJb3S6N5SXmbJu9f/893DjE/a0v4H7lNZJiRWV5GwQjTF3D/PG7DL79Z2TLDdLf/x00r0Dx/V1ad+6y8MJNhr6P5loMBIjbFtVqXT3DhOWVrG4xBcPh8LBFqVwiDX0Kccxodx93HKBfWSOrVEmCRAFe3bPQuz38BztYKvtaTFQvqOQV1p1dtdSvzZXIghgW5kBY4c19KFoYi3WMu3sYQ5/0ygLJuw9JHYO5pTk6O/v0Wl2aa+ski02CkouTaYzTEO3uNkZviHNpkSzJ6G3so1VKFBcWiPf3GOzvU19aIa7WiF0HjQg38ol/eZ/Rag1veYlsGKsU0lrFIxWmexzRPtzDMRxMzaQ1HkLJYzCOsAwTPZEMaxPQeTLDq6MbNqW1ReoXLyj2W46xdUslodBOwfA+DVifZHclAnUCeI9reKUNTtv7OeDNyaT0CTPMeYAgr3/NnXDkTSjyLpAHOE6SARw/Z871zwzY8+4/d/x4PDie+C58BIbppOPz3q9zhjdHg5rX/n4NGN6ZdZxNMng9veUC/TO260dM/yecmOIT739mo+EnVlg+PJmYGATM2qaE0HHAKxju1xbwTgHtpFE9BryPZ1in0/ecCHjV0m+Ebbukia7AqQBF09IY9Nvs7m6ycfuO0tUetlpKWyvBW1LIAoBNw2QombiCQAEMYXUFvMrfVbHuEiZTAouOWDgBeuJ6MIkWFGBt4Fi2Ol4C3AQ4K/CiowLjil6RxA+I/DHJeIQ2GPOF9esUvRIH/pjli+t4ey02/+NblKsu3puvY73yEqHu4CrAO8DUQP/Oj/D/5Mdkr13D/9uv4wQahXc36bQOWLp+g1a/h1Ms0BkOcD2PcrlKr9NVGdWE99XDBDM1lD9vtV4j6PfwkoTR3gEFqaDLF0i9EvE4RhOniZJFvHdAtttCX15EiyPSepF4MMK+s4vlumQNjyxKyJbm0MKE0X4Lu17EKBWI7+xgS30v1wnevY9VKVBpVjnY2iUcBDQvruPPVVXiCUds0Pwx3N+GIMC5uKiypfW3D1X2N69ax9/ZYtRu07ywRlQqEzk2OjHWeED03gPSy4uYzQbpULTUhkq4kUYh9jDksL1HwXTQU0kpPCZxXUZRolhaUyZcR1KGZwFesS8rri4owJtYJoakFhbAG0dowvieUtLwIab3mLxB3oVndcp5A3Juv5sHCPNOkAfI8s7/GT/+HPCeUZKR177OAe+HSuCJd/5c0jCzheS+nzPKT43rPGZ4n5gH5gQLn7FZPzo80uex6gAAIABJREFUb0J5VsLxrIA3D/jPHp/OJmk4ifgRllfioz45wJtXszkD2tMMrzrdiWbPsy80C/BalkMST2wrbFuSPoTs726wsXGfUaevAKnIEETqIMycUOJ2waXdapHGySNNroDcTqejtLuyTaUMSZoqoPuIiTuKnpfPRNIwSTYhmt2R+q0bmjqnsIhBfyDKeKLBgFKq88rVF5CwJ980WFpbJfvxL2i9/R7l1Xm8b3yF5Mol0szC1nX8cIQRBsT/6nvw/n2S/+RlRl97kfpeRPbOffpOyvzSGq1+VwWpdYdDZb/luh6DXl+x0hgxVqIRD0P80Zh6vaZs2pwwYrR/SMm2iS/ME7keqR+jWxamZzLa3KDQ9UmXFtDFcWKujN/uYt3Zo1ApEdXEwSKF5QWVNGLQblNaak4C/u5sUigW0BsllUxC/Hidksvew02MzKB58SIDkR3USnhyb90+2f1tojTGWZ/H7oX0d9tkq3OUvAr9rQ2CXo+F9YuMZRLhOOhZhN7vEn3wAPPmOlm1TNYXNt6CkkMWRhgDn1b/EM+Ue4WBlKVlESSTWAhLJZCYBFDOArzehXlq6yuklomZaTimo9oRhvj4zgYE8oI+DWinLG/eqzULCJ/m2A+9a6c+6NiOn3HAmjtgfMoMFZn0V8/a8oOC8wa03AnTOcObyzAd3+FD5Zn3fhwdnMsUH7vIOeA9Xhhn0fCeLHl6Vl0cL/fHsRc5K0zP06cef7xfc4b3Sfz24YeVFfVZ/ddZJQ3TsXKKvWQ8FYz1TMCbh9CfUBw8T+V9ZMB7HPVLbOTpGtTJkgbxUxXQqasf/YhFHvQP2di8w/7uNlokEtZJENrY9wmiUIFCOV+301HAR8Cp6HonDgyTwDWRJCityPGo+WOzPgWShO2NYubm5tQ5poBXTqq8eMOQdOgrWULU67PglXnh0jXa/QFmo05zfo7Rd/4Eej1KV1ew33yD4cIipuZgSgKGJCRrdRj9y+9SHI4I/86XGd1c48K9gO4vbzG8WqVu1RiMhrilovLClaxukidXgunUwxkJLibDVk/FF0qK3WjYRx+NiTpdSqUiwUIN33LQw0xpnw3XoH/vPvVII55rKIZXn68yEBb3/gHFepVRxVL+wtrSPObBQDHjtfUl9DCmdfchxVoZo+zhf/CQwlwFzdLYfrBJyS3SFKuxok1SK+NFkB10STd2GOsJ7uochVZA/6BDemmJklWku3GPaDRk8fIVhk6BVLK3pRFZp0146yHeK1eIih7ZIMK0HNKCqQCvJOnoBl08s0Aq0pI4JjB0YolqjFMsDJIjx5BZgLewPEd1fZnMthRI/jgA73T2Ku1r2rZP0ivmApa8dzaPgc07Pm9Azzv/Z/z4XAZpNlw6cUnv8SHS/80CvLJnjuYrD7CfSxoeFfe5pOEEwJIjOcjDD7kTrk9V0vA4aPT4c5z093FZ2ROllNd/5fWfOd//+jO8ebaPnyzgVT3gMbJx6mH/3IA3T8ObO+DmNogJoJ00siM7sqNOWj7Sj7k4zGobJwFe6cttW2M8Es9bA8d2CP0RW9v32Nq6Q7fbIhpEEy2trrN/sK/8WCXl7u7urvLcFV9aYYAXFxeV164ErdmOw2g4nASlHXmmTjUkUx/Vo4dSBhGrq2sqcG08HiqAnB65UYwGA+xEw7EMok6PtXqTyyvrPNzdpbi8RKlSZviH/4GKqVO4sY75116nU63h6R7aaERGRLixQ/dffpd5zyH81muMLsxz8d0R22+/zej1NWqBq7yGnaKHf5QSOYoSBcTTNEbW4D3dorV7qAK1yqUSiWhZe32S3pBqrcqgWWRs2lixjmZk6I5O9+5dFrEJqjWl4TUXa3R3D7AfHFCebzAoG6RJhjbfxNztMRgNaF5ZRRv47N95QGm+hiGpg+9sK8AbaynbDx5SK9eZv3KZw4JJXCtTGMew1yHb3FUZ2rzVBbxDn8Fhj+TqMp7m0H5wl3g8YunKVQYiXxG/4zRSwWzB7YeUXr1BVHBJ+yG2XSBxDTLxRu6O6McDSlaBJEoZJwm+WJmlukq1bAvg1WdoeEWbopt4K3NU1iaA19aMjwR4TwKxTwPcc8A7iyT4LGt4T17SOwe8p0cJJ70/pwck+T7BeeNbLjObO/5N7jb3POcM78mNIm9ClwOop4DyJJA7Ja2mYPdE0HvK+j19i35yz3PAm094TldJpwnBVIB3u9UTC1rlBzuhgdVrpoJyjm8fmrF9whU6e4Y4cRqdtU0AZKaSOSjNzVNeeZppEoURjmlgGbC/u8XdW+/T7Rwqxnc4HD/S7E4dFyQITZhcAa+9fo+VlZUjSYI/0fZK4JauK9ZSmN9JkJpIHCQ4ThiXx2U6V2koG7SxL9nbQmV5Joyu3G8g+t0ESr0Rc5oN6wvUsyJhGFB4cZHa7W16f/aXWEsLVL/yGvZLNxjqJkXbZTjoo5spo7/8S/jOu5TXLzL6e18ktBPqP7rPsDsk+eJlOBxiFRx8BNBF1Op1RewOxWvYEpuxlGY3JeoOyebKDLKAgh9htHvKts2o1bFqNXqSvjiFouPgZnBw5y7z1Soj02RgxCwWywx29hj4Y+aKNRJJ4NAs4laKWLf26GgRhStLpFstgoMu5dU5+oM+ZmuAfnkeDvuM7mxjrS5SunKJQCQgnkMpTtF2WvR2dnCbZWrlCqOtA2XbZq8vIOlBuu/eI3ELOItzuMUiA0uYfdDv75Fu71N89SYDx4KRAF6XxELplvXOgH7YwytW6A5GxJpFKKmBxU85TpRMRVWs1OjReyN1Kd6Aos9WL1amYS82qFxcw61USCNJPJGgGRqZuCvIAU9ts0DudNdc5uS0PeiZGNZT+DTm3ccZ+4/ZQODTv788QDS7eCS1+ZEV44k75ue6VwPiCX63k3J7coXsRDI3xyc1V/Ix8wGfr36e1fZPKuvpYCe3cVqG9jTv3/GVu+kjnvb8ea/E6QH5KVxGPtLFcnZ+9K4+7rPyFgDyGFzVcT5zO018zuwo/9lL5qc5/0k393j8nv51ZE72oZ1zAelZ6+eJ/vPDfs1Pp54/Pn6cjjA8XkZHEqnjfcIZ+++8x/9w//70EbPqcNK/HA9Ye/SuHh5K4gmJ9p58pB8ByVQ/5nl7khD7V/zAeQU0Czw83elJYYpvdMG1IY1VRP7e9hbdwz1GwwFxFBOE0SN7Mek8BQROgbPIHETuIAywAN0pXT4FvBJ4Jn/Ld6IbMc2JTjhJJ4koZFbRKNWUd6sEMYn/rvgAK2eFiVUEfpiit9ssmwUqVy+hDyAyM4rXmxS//zbj9+5irF+g/vXfQru0TqDrOIalnB30JGT0R39K8peblF/+AuO/+SJaMsb7wW2SRCN65RLh1iGFcol+FBBrGZVaTWVR84dDDNNQ12q2YtL+mGS+xCANKI1jjE5PZflKBfBWKgySRJWlAF4rjGlvbLBQrdGXbHWexoLh0tvcZqSlzHs1oiAiWKziFhy0D7YZOhqFy4uE93ZJB2Mqawt0Dg6xB2O4vIC20yG8v4dxcQn38jqRbhK6tgqe07ZadPZ3KM5VqXlFepv7hIaOfWEePQ4ZvPcQrVLFWGio5Bd9K1F2YsbtXbTDDoVXb9CX2c44wrFdYpEuRzFaZ8Ag6FEsVWn1hqSG/QTgPT6YHge88oIpLbYCvGAtNKisr+HVaiQyg0ljlbAi/cwD3o9hwD1j/5HLfOUB+rwO5Yz3d1bAe5KG7fgt50kmTmKo5PhpuR0//sR7zSu/M5ZPLiA6oX4+CuA9ad+8OjkHvM94KR7V9WOQORtQnqJ/OGv7yZE05t5f3vt/xu9/tYD3wysB0/fr6TZ/0vt/8qMen1B82Bb2bBPe/MLN7d9zJtTSf06Z3SluU78PW51MMVayBC9+qYJ8dY3kCPCeJAl4miE4cS70K4pWfNY8TJhSqezj9hXTB5djojTB1KHXabO9tcGgfUiWRAT+mNF4pFLfCmAV8CrnEJmC6G3l71qtpjJmiYWXAFgBt6LfFbCjgpKO+fOK+4MwvMIMB6Gv9pfsWGWvpBhD8d4NokBJCQTwFiwbSzcZD3163UOuOGUurV2lfdgnWShRarro3/4+mTDQNy7R+NrrJPNNQsNU1xXdLJ02wf/zH+jtDKi8+RX8Ny7i9vsYf/4uTrnK6OYFBXi9con2aIDpuUqfHI7GSqMqwDx1Dcr7PukoIK17RMSURQIigNeEtF7HKHiMxL/YMHFMk2w0ZrS3z3ytRl8SOTSLlIKE9oNN8GzqboVgHBIv1zFtg/D9LdJaAe9Ck+HtTYw4pba2yOHGNoUwhtUG2VabdLuFdmUFa+0CqWHh2yYFYe63D+kd7FGcr1G2HfpbB8QSILbcJAvG+Ld3MBp1zLk6rldgYAo7m6Dd3sUcjnC/eJWBCNnHEa5dIDRTpSUWwDuKBhSKZQV4M8MhjIXhFTmGWII9zvh3MuA1EIJNn6sqwFts1MniTLWvc8B79MaeccDL7RDzAFten3vG+8sDV7MvnydpkB54VqaokzWIv2mA9+k6ODG46FhFnAPec8Cb1y2c9vtPF/A+7j+eX2P8+QG8x9ltrd3tZDKIk6QqEEwykAnmjY4xvMcPeEQNn1W0ntNyzrp0e1zGMNXcyO9JdiqRDoRsb2+ys709sbcSkBcF+OOxYm9lQBEw6o/9I5bWVABXwO3S0pLSv078eS10w8Q9ClQTOcOU3RVWeJLtI1XgWQCvbKL39eyCklzEaawytynXBl3DMUwMdIL+mINxmy/Wl1k1ajzodCi9dg231yH7N28pr1n9i9dofOU1lUEsMUzCNJwAwXvbRP/nd9lzbCp/502i9TqF7QPiH75L5cIF+utzZPtdCuUyB4MupWoFy3UYdfvq+pIBjrKFvTPECGPCooRcZZQGIVm3R+rqMDcHlo0vy6aWhW0YBPKdJN8olekNx3grTfRWj9b9DexmlapdnKTwXZ3DJGN4ZwtrsY7XLNMRGzLbpLYyT+vWAwriZLBUU6mH9c6Y7NoyiNWZaROaJnaakG0eMOgc4s1VcQ2T0fYhsWtjLDbAHxE/OMBsNKBZVfUjgBdh2G9tY0q2vBcv0dc1DD/FtV0FeCWdsgDeMBnhFkoc9oZgOgQCeA0BvMkkmfCRy8IzAa9UdL1MeW2VsiTZkBXqVNIKa+cMr0Je+RqsWV3EOeA9B7yPxqKc9fWTJh8njS/ngPezBHhnA4izTThPC2ufvd+nDXhFEvVMjbHKY5Qn6/gsA97JCsNU0iC1NP1b6/aE4RWtq3jL6YqZkgE9MY7pVT6DkobjTfE4IzdpBBAFfT744AN2t7cwlY5XJxgPCY+8daNw0mAEqMpvYWaF7RWmd35+/ijxxFFKYWF1hU3WNKXfFaArm9iOKUeGJFJLiXESKTBcrVQxdZPheKRsz2T92zZMLGmDUUIqWb/GMQPN5/Wldax7XTbMlPW/8RWyn76D+dYvYHUZvvoilS99gUSyvhg648SnOA5J/up9gm//OQdXlij/3W+QeAbG7YfKe3b+6lW61QLGMMQsOLSHfarNhkqGMGh3VRpgAf1W2SXb7mJrOiMrQ1I2eO0RUb+HVrbR5+YVsxtIq7FtZWU2aLUwwlBZlo2GAeW1BeKtfbobW3iLTWXz5Qcx2focph/R3dpVgV0F16H17j2sskdlrkbv3XsUSi40SsS3d3CDhPjmKsFCA9twSCR1b5aQbuwTDLq4c1WkuY52WuglD+ZraP6IbKuD0awTV4oq0cfITNAFsH6wjSXShhurDADTTyk4BQI9JglCdNE5Zz62UzwGeBMVwCgTE2kP08HxRMBrGOLSSFIpULxwgdrCglo9EYb3HPCeM7z5w+k5w/tRVg3zwM054M1vcTP3+LWUNJwD3uMl8OQEbhIDMCuoLjshhuTJEv38AN5pOQiG0w4OdzNDNxXiF/N9CXSQLE7KKf+EKNGTgh4+Sud0xlfv1Ic/AiTHAtbkM/mJooBea5uDgz067baSG5AmCpgKgyfgP5D0t4oNnkgbZB8pOJEuKHlDPAGvhiShGA4mmdUMQ+07lVHIfpOsa5JmWFeMsYBgsSOTyUWn21XWYAK2C+IgIPc28glHPnqQUCzaXC83af/0LqNry1z5+peJvv1nFDb34Nolkjdfwr56EcvXVOq5kAh7v034p3/F+CfvMPzKC9T++m+T+j7+e7fJen1Wrt+gLdpiXUfSgY/DgHK9pp5NPHgd3VCgz/Qsoq0OnlegT0QhhcLhAH/YQ6t7WM15UkljfAR4bcui32phSXpmAZUxFJYbhA938HcPcQWs6haRpMUVhrczVPZuxQvzOCn0bj1U/rteySN45wFWswiVAvH7mxSxCL6wyrBRUVZhSaphih56Y5/EH+LOVcjiGH+/i1kpkc1VycRCbXeAMdckKDqqrgKRLEjQ2Qdb2AUL7eoKvSTB9TNcx8PXY2LfR++J00WIZRcU4NUsl0A0uLqmAK/U7yzAq3S8ktOt6OCtXqCxuIgh71YSI7/ONbznDG9uR5YnyTilD+7JkrQnJRGfVw3vuaQht5WdbodfR8A78/04vW3p6Qrgo+/1aTO80xiA30xJw5MM71TaqsjLe/c+yAoFD910MHRLuTfGSYr5OZA0PAoykyCiI7ZWGNXxaEBr755yPRgNR4rRTJNYGT8oRjYWe64JOBagNHVmaDSaFIsFBoOh0vDKd6Lrle/lR/afgl75LdKFIPBVJjXLMpV0QY6Za84pv4b+YIAfBNimWFZZGHJtPyQaB8QjnxuNpkqbu//eQ6p/6+tUxdv2X30PT8uwXrhB9M2XCecbVMcaydgnMRO0Ww/pf+eHxMLEfuM16q9+iXS/w/6772AWbVYvXqGz18WqlxhIBjFdo1gqqSX6UPTKwvSLxEVPCfd6VBo1urGPl4C91yUIhugLZaxqUwHeSB7EtNSzDjptbB38wYCCUUBreoQPd8k6faxGBUM6TtsmWW6gbR0yigIKK3PYo4Dxgz1YqGCZOvp722TLZTLPJnr7AXWRQryyTqdaoGQWlR5WmOR4Yw8k3fFCjSgMCPa72PUqSaNM0DrEafmYS/P4nqskF74hGt1IAV63XoSLi/TimIIPnusx1CKi8VgBXt1IMCyHw+4QzS4QiKb4CPAqacNRYoiTGN4p4A0KFt6FFZory1i6RaayrMlqvo52QhD+aZZUzyr1edR1nxFQPU/Q0RPDxrmkIYeiyvHRPQe8j5vyKVO85jHBp3n/puc4ad/jFZp3rVwIlfd+5L2/uRf4CDt85gBvvsb9Izz9c+366QLex0GDv5lBazMA79s//3FWrtawXA/DckklYC1OsZ96oT6kmfsMaHingHea5lckCaK77fe7DNobSpMr+t3pLEiY7SSZOCmkEQrEKmZQ2YtpXLlyhWKxyObmJolijlHnECZXAJCAaWH/5LekDC4WSwrwxrGkLrbxg7F6eer1OlGSKrAsjLJp6Jiaji4zEAGbYt3VH/DV+TU233uf7n6XK//VH+B3+xT/7z/HabgUX3oZ/5uv0C+7LIxM4l6fzMkIf/YevW+/hVZz8X7va9SuXCN9sM/dd36GvdpgdWWd7u093LV52v0uhivZ4wrKoUGYXdGwWiLhEAB52Ke+NE8nHFESa979LkE4xFiqYpZqYFiEwtgapnKsGPY62IZG7/CQqlcjLplEG3tYowCt5inW1/Q8EtHm3t3F11PcpSZ2d0S80yJdqmKQ4d7aI1opk7kW4S/u0yiWGX3xIq2SQ9UqkgYZuu+TCNMdBXiLdVWP/mEft1Ejrnn0trfxejHuhSX8koutTRhezQ9J39+gtFAjWZ+nF8Z4ARQly9wxwGuI/MF8EvAq2VM6mdRM0kQ/aUsmbUS+mwLesWsqwDu3soxt2OeA94k1uHMN78yRNA/QnAPemYD33JbsuXDayQedA96PXJi/DoD3WVKe09mSfX4kDdOVerVK/6ff/cNsbukCJbGZslw1yOumoTxDpxIAqe3jqU7FZSBP9PyspbSnW86zZiAftYU9MeMWezUtEXcvMs1Ek6X3MKTf69DvHDIadDjc31ZgVIL1FHBJU+WeIEAmCkPlYCDpgi3TYm9/T/nqXr92nSAM1P5C8A36fRW1LwWqQLFE5hu6upbj2ipLWxLHiv0U9wZhlEvFEpJyONE0gn4fzykw8kdi9EWlWKTuenQ2t1nAotlc4YOfvou9UOWV//QN+t/7S+x3t+DiMsZXv0j5hasYmankFUFRR9/YIvrODxi/cwfr2lWSv/sqVa+I8fYmH2w+ZOW1lzHGKVo/JGl6dHpdKvWaCuITwBuJ9GEwYK5SIz44oJegrMe0OKQkaZb39jHdAkalAuUyIRma4xBnGSWvoNL4aoGPJM6gXqdgpBR//oBB0WK00KDUy7BqHmHDxn94SJjGFG+sot3fU4DdutBE3zxA7/noa3No/T4Hdx+yuH6ZeGmZgefieJP0wAx6aLd2iUsu2VwJY7eP7idkyzVi1yC+/YDIMCmtrxNYEweLkiTyODzg4OEmlStXKVer9Ht9xK7Dq1VVRr1kOMZKUiwtJur4BIZJy9SJ4oRiohMnMb6lYYmZn2h5jwLYJP20pumPAK+kDxbHiMrSMo0Ly+iOQySzqGzS3pQbyjO3x0typ32PPur7ksvQ5jFMMy94Cp/VvPPnAb68B555/vz7y3NByLv8SUyg6meO4iHOygCe/vhnZDTK89nNe8C8+ss7/oz1m8ew5l0+9/tHz/d0+cl7e4r2kxNIl7dSM7t+xfz7dBPGyXmmtlKTVctTbXkTqlwj3lNd5dPb6Vj7O7Gs88r3E5VU5Lev2fV/1uNPsDl7qqZO3/98GlX8YZcKwXWKAP3X//s/z+aXV1lauUC52iCTZeo4oeDYjwDvcT3shDUVheLsF+74izXrJftEAK8GpgFBFCvAa1o2UTDmcG+b1v4Ow36Xw/Y+wXiMY9kUXFd57051ukq3myaKqRUgK/cvrKywmBNrMlnSnqQBNnVDfS/ssbB/wvYK6BVrr6muVz6TlMOyyTmCMCQzNVLxf9UN5dQwFqbSdag7Hq37m1ypVClT4p337jL/2nWuXF2m8+//jFI/Jrm4jP3mb1FYu4ARZgRJTOBpaO/cJvzO9/ElGOz1LxP/3guUhYn/6T3ud1qsfPklwsMhTmYQli0VNCcWa7FMbkTbGoWM+0PmyhWi/QP6uoFVKikZgOePGO0fYBcl9W+VtFQgFK87KTvx4S04hP0BmgTiDUcw18BJfMp/dZ9B3WO40KTUzbAaRcKKwfjBAYkJxSsrZHe2if0x7oUm2t1dZYVmry+StVvsP9hk6coN4vlFRiJN8Gy0JCDrddDu7Cs2N6sXMXd6GCLFXqkRi1z21j1Cx6G4uqYArwDSqmXi7+1yuL1D7cYLlAsevU6XzDYo1CqEQUg68jHEMUMAb2tMaNscGBpRklBOJhrtsa1hSXrko05f2sE0jaFieE2DTGQPAngXl6hfWEFzbKIsRhPAK9IX8VueCXknUfifTcD7MfhwnhEQ5QKCM2ZiyuvGf30A7zPu9JMu39wCypFs5Bz/qwO8z1d+eYAgD3jmA97ZLh3Tu34S8D62U8yrnrz3J+/5cs//ae/wiQLej0FSkfd+ngmQ58dQnK19ftqVOwPw/vN//PezYrnG8uo6F9bXKZdrKhPU04Pt8Q5c9J66PjuX+3GQfPzxT+qonh4c8gpbznf8hTtpfwlCFLmAsKyyiX3V9sZ92ge7RMJChr4CKUW3oOQGoR88ypYm5+4PB4rtPTg4YHl5WQFeYXwny9kiX/AVuBXAK5tKLBHFyqFBGN1xMFJpg0UCMZU5yOfyfRTHJOLMII1WJA22SU/SCRsaXqIzOjjkxeUl7PtDbvXaXPnWb1MdDGl/5/s0ak3iS8vY3/gaWqOCORJuOCURh4G/+CXBH/8F4/GI4u+9Sfr6RWUlFv7ofTrENL9wjcFBH88rMtJiBQIrlYpirYWJFquwcDim5LjEhy3Glo1ZLGIEPvagj9/pYJdq6JUqsW0R6xmGKzIYY5IGeTAgGw6JggBraRE6LQpvP2S0UCFsThheY75M7GQM7+9jVAu4y03SDzYUw+0s19FvbasMeIW1RcKDPdo7eyxevUE8t0hQ9DAcAy32iQ8P0TZapPUSVAuY2z2V3SxZqioWNRGG1ytQWFkhdGw1qSibJqOdbbqHhzRuvqgs2HrtLtgGXr060WGPAmXFZuoTwBs7DgfC8CYpFcXwJowtME8DeE2T8tIS9ZVldNc5B7xPdARnTP2b16eecUD4/DC8zwfY8oo3DxDlHp83oJ8D3pnTYbJzwJvbxmYyCo8nXB8/w3sOeM9UNx/HwdpkcvdYrnpESv2z/+G/VflWS5UaKxfWFOit1hqEknHqGPCd6iDkJIrNeg4N70nA9HkZ3lkMiizaxGl2lB0tZtBpsbP5gIOdLfzRYJIC1rEVMBX7qJFoeYNw8m/DUIAxEN9c31cg99KlS8qdQf4WACvMb78/nIDfKMaxbRX4JX8LI6x8eNOIXq9Hs9lUQFq0viKLkO/EfzdMIqxMwxTdp2nQ7ffwDJOk3cNN4MbyPKM/u013pca1//yvkfzwZ4x+8DbFaxcxX7wGb7xC4tqY4xjbkEixEdEf/5jRD3/OuGzh/u1vol2aw9vuMv7J+2TNMsW1FXrtvkqE0Bl0FWCXhBPiMpHGsUqzLEFzZqaRdrokhaKyLtP9IVqnQywZ5CoNzGqDUBPrOk0BOU0C7rSMeDAkHQ6UPMReXCTe2sS+vUVwoUlcrlIc6hjLFeLEx3/QwlltoBdd0vcekhUt7GYZ4/0tfC2ltLzAYGebYafD/LWbhM15Is9DtzT0aEy8u0d60CdtlJQOWRheYVTThQpmEBM/2CArlRTwjgvishBStgx6W5uM+33qN15ET1K67Q6GY+FWyypYUfMj8AMsI3kMeK3JJKecTrS7IwG8R/Zk8m5+mOE11RJ8ZgXyAAAgAElEQVRDbOhPMLwxyTnDO+3MzghIc/vEvPPnnOCsDNZnnuE9Y/nl1s854J1ZRLntL7d+JhPKc4Y3f8J3Dng/XEZ5pGNu+8ztAD7hHU4AvAoA/2//9B9lhvjFZhqOU2BxeYnllQsUqw0FzqZMrzzg1I7powLeX7WkQd2zWENJUFm3xc7GA/Z3tgjGAsYS5ZnrlkvqeZIwUoFsAlYFkAqIFWY2yVL6/R6O406W/Y/SBAsobrfbSsMr5SDMsHwmDHAcRupY0XglWaJkDGJBJr8Hgz6lUlmBcAG4InnIAtH3OsrFQfS9VcthsLnHarVB0zHY+t4vab75ZRZev07n3/wx5kaL5MZF6l97lfj6FWKRboQRjqmj7bcJ/u33Gb13B//aAoW/9dfRqi7GrR3G796ndHkFrewxHgXKMaHbbiuQLqB3MOwrSUNBAGMYk4YRSCa3UhnDkkxkA9LWAVmcolcaGPWm8hRORett2xiOozxmk+FIAV7Rp1rz88R37mNs7hFcXCCzixQjC1YqJN0uwW6PwvVlxcJr72yQLZXRSjbWO1sEJYtKtUZne0OVy9y1mwyrNWLRI+sZZugTbm0rJwutUVUODPpOj9CzlXevPfCJtnYwRJ88N0fiFVSikLJp0Hl4nzQMKd98gcyP6Pd6WK6NVfJI4wQjiJWswTSngNfl0BKJSqYkDWItJwyvyB6eLWk4Ary6TnlpkfrKRNIggFcSeMg2W8P7mCE4lzQ8Z8eYCwhmn/esHfo54M2bUZxLGmYSkHka2dz2fQ54Z88oPs8M79l9vD8vgFfawBO49X/+7/+bzCl4SpMqy7alUomFxSUuXL6u9KYCiKbBa1N/WWG7dPFXmrF9qpKGo/TIo16bva2H7O1sEo5HmKKrVAkgYmzPpd8fkAqTLX5kR5Ziip2NIvqjSdrgxcUl5dwwZWgF5LZabQWEFbCWACfLUuUkoFk0vtLcxv4kJbHS7AbBJJDNcdS+IqHIEFeEANe0GfljLNOgrJlEey2uzy8T7u1z9/4WL3/rb+DYcPDv/0wxjP61Nea/8dskCw0lZTAk8jBLSW9vEP/rtwgODgh/5wbem2+qYIXwZ7eJ9w6pfeEKw2CMkRoEnkk8GONVykdyC9Efp7iSHlhY6tEYM0iwK2XlRKGP+oSHu1iGRSqAtzZHEgWkpk5mW9gFj9AfKWZUAK8kodAqVbRb99FbHUaX59ESh7LukaxVCTa2yToB7strBO0e1vvbZFfmSPQM950t4qUKJcPhcOuhIEPq167TLhRJiyXMLMWOAuKNLcI0QW9WKYih8G6XUcVFrxexD4b4+7s4c02yWh2tVFTposu6Tuv+XbU2UXzhBZJxgD8aYxUcNMdSz26EqQLuppkStY8kDUcMbyU1lKTBt7XTA97FRWorywrwJgJ4j2LVzgHvpyxpyIlB0M4Y1PXZB7yzJGsyaTtl8NOzxohzhvdsDO/so4XxOWd4Z84ozgHvafDbM1/fvAnZc/IUH9dh4pIxNVqYunQpovaf/sP/OjME6KCpHWzHoVSuUFtcUxnFhLkUgHYWhnf6EL8qSUOaJnQ7h7T2tlWg2mjQV7pOSQGsGaZYKZARK8mBSBoElApwFRZXNgG43X5fsbONRkPtJ4BVaXNVINs0cC3FklTAU19WpW3WlTZ2OBqo88o55bknKYY5iuLXSdNY2X8Fw7ECrlWRRHT7NFKLi+UGOz97jweLBX77m98gff8+hz/5OaVqDW5eofL110FSGcspxT7MHxL94jb6H/4IMZxOvvU6hZdeJR2P6fzFLzGylOYXr3Gws0ezUGEvHisNaqFYVIyluFJomWR708miBL8/wEp1nHKZLI0xxwOig10cr0hcqkOtqezABPAKy+uKzEOYbQH7w4FK4xvaDu6dTYzRiP7FJpqvU3GqROtVRu/dxfAz7FcvMdzYxbu9By+tKLeK0rs7ZJcX8PyMg+2H2EWXytWr7Bo2abGInaV4cUT8cIvA1NDnahTGCex16dcK6FUPb6dPv7OPt7BAUqlglkuMBkMFeA/v3Ma1TOwXb5JIVjqpV69ALHZ8QYgdizRjhC4M7xTwmhLEmD3S8PqOfjpJg65REsC7LIDXIdESwe/nDK+aKZ4D3rN07mdloGe7dAgBkKcRPRtDm+sSklM4v9lBa3kt53H9nUsanlFWn+ugtXOG92nAK61AAd7/9Z/8AzVVTxJZhp8s04qNV+aUWV9fZ3V1VelWhZkU9lO+FyuuT9uWTO7jWcu9Yjf2wTt/Retgn0Ayg0kq4SgiCCPcYoVypcJw2FEMrm1aWMo+TDKtJQrYit2YH4W8+OKL6nlFwiDPP/1egO9o5CupghwvEwIBtgJ+p8koRMMrAWFyrHwmzPnUBWJifTam4hXZ3d7G9VyasoT/cJObzRUWUpt73/8r9r55k699+Q2SP/oJrXt3cJbnKL38MuarL2KmKYapEYc+g2GH4KcfUPj2T7GrHul/8XX0hSukwxH7P/wrvHKB5mvX2b7zgIu1Re71DnF1E7vgqvsWgC+peU3pJ+OEUW+Ao1lK9pFI0ozxhOH1ylUC8d+tNjHiCeCNdR23WFLOF3oUw2ioAO9I06nc28GII9prNfQ+1EoN/PUKw5+/j5NZ6K9epH97g+q9FumXVun1e1Te3cF4cRW3HSjAW6iV8K5cYVvEAJ4AXpEWxBPA6xrozRrFYUy626U/56GVC3hbXfrDNqXFBZJSBatSZtTrU9F0Dm/fwpMJ3IvXSf1Q2dK5wsJnCXEQ4EQoLbJuTRjeSFwangK8+S4NU0mDRmlhkeryktI6J1p6DngfzX7PAW8ebJlJUJ2VYcmxVToHvGdrn3kTkk92yfgc8Oa+W+eA91Qr9J8XhvcR4P0X//QfZQLEJrpcpXJXy1WOjmL0qvUmhXKNxvwizflFNMNSDg26SsU7Md8/HtCm5A/KmzRRi15iv6RYz1QY1EQFjEk6XslefHybyiYU+SNegdokF7SyEJRMx0fnESY2EhbOsBV4ULcrgE0Hy9Do97psbDxk8+FtlfBB2Et5PmEyxU5NgXaVeW3Ctk69d0XGIO4JIj8Qhnhurqlub8rOTjOoqfR0mkY4Ch89v2XbCuTJ58qtQdwh1N8TazLdnFxXebVKEeuakiH4g7HSxSoJQBzjJTFfWl6jc2eD7Tv7NP/L32WhVmH4f3yPeqwzfHkd/+XLLN24ThJK2cdYUYC5tc/Db/8p4YM9Cjcv0vy9N4grHu79Fts/fpvy116SSiLpjTHW5hjf2YZGWblEJKOxel7HK+CPhtipxmDvkGa9TtdKKOg65k5HSRyiioexMMfYD7Fti0gDp+xNWFIMet02QRxSbzbQ99r07tynuNhAEzmCr5NenCfQxlRu79KrlKleWSH88W2GRkzx8iLG+9v4/gjn0iLWXofDTofC/Dz28jJByWOcZHi6Bf0R1tYGQ8+gVK+RdkcMhkOsxTpmBtHmIcMkoXHxArphE3s2sZbRPBhyeOcu2cU5vAtramIjjL9l2uhaRhoEBKM+NhruKKOfpfREniKiFwkwlLTbEqynpxjp4wHxeNtV74Kw+RLIZ5rK37eyuozVqOJLNr8wpmBYxDlLwicNmLOs/p4eQPMG3NkDwmOG4GnbzgnOOmvqzrP7RKq0iLO77Jnf5pWPSI6evT3bJ/lZUoanz5V3/bNKInKP1x93wHn38uFyEEA1u/ynhMTxd0ORKUc/eYAvF7A88f6cdC/HPzuSYByXqTy1wvCh+YPsq/5/cqD66GWV/yTPtUfeCsmJkp1jz3JSqscnBuQPA/5fm2c/CsZ7WjY5vb/8+8zvf2avIMj7P9tHPa9On77Hs78PT18xR3I0S7Il7T7n/c5bYdFmSl5PIYk6o+RpuoIo7/V0DFNBa//sf/z7mSy9C9iTAB75ULKEGaT4fkBBGNFanVpzjmp9jlKliqTYTcKJ0b6ccFJ5ExP+Cfsr7OMRhXwU7KZS9h6Z/4qPrUgoHoHbo7p6VIgKjE46RzlOQK4U4NS7VAKIUs1U13EsU4HdYDyi322zs73FtoChQUeBTAU+jo3aKotamiLplKU7k78V+3uks50AXJ1qtTIZ2LWJ5djUZ1XNFJKU0XBMo95QwWjD0Ui5Maj0uoOB8vTVRSsskwgJLLOMSXKHo/sQUGSIFnQcKE9f0RYPDg5ZdGxemV/h1k9+RlpocOU/+x2SwwPG//ZH1Jwi4zeuYb3xBaqNeQX6g9THCX2c9zfY+XdvEfZHuL/1AsXffpnM0rHf3uLg/ia1r75M5AfoiUZUKxBvt6BZUcv3UX80uUfx0RWdc5gyPGwz32zSNiNcCUDb6mAlGn7Nw5prMh4HGLZFYkChXFLpeKXFdNstQhIazQbGxj7tjQ3KK3Nouksam6RXFgjCLqU7+4wX5ikvNQh+cpt+SaOyMofxzgajLKSwtoC2vU9bdMaLixiLC6SVMuMopqCbKlWxsbmJX3Eo16oEh12GkmJ4eQ49jFWa4sA0qa+tYJoWgWsp3+PadpfO/QekVxcpLq7Q6/eVzMU0LMk9QRz4+MMeBbFZ62d0tZSunhHJ4JKiWPBMgLGWoh8bcE4EvHJOsairlKiurWDN1QjE61g8jQ2baGoG/4ye8dcH8J484Oe5tOR1+LlL2s81oB+/6uwl99mD4umXBJ810cgbwPIG5VzAmsPw5h5/JsB7CknKsaqYlkXeM+e2mY+0w0fLFPWhezsacD/eieRHeoCc+Vxe4olZ308Ipdnzxc8z4M33Cc8FdDkuVXk1fby95fUVeed6ru9zAGUmvq4zttzyyYnxepQM5VnX+NgA72PcpQDvP/8n/zCbinoF+MmPbJKMQVgz23axHIdCoUixXKZaq7G0fAHXq2FbwvZKBPvE82wa1CZA1BRbpjh69PmE/TzyRhNW2JgkbHga9E6ZAcHDk4xuku5XXFoFBAtbLNoyuZYk2xJt7iQQqN9ps7e3R6d1iD8ePQGYp0y0POcjEH103gkjK8v6EzmHyBMsy1SfqeCyLFNlIsFuArhlf/HgFVC7tLysfHo77Q5Ly0sKuIrjg4oKFEcDXVfnsuyJFETKRTblYhDGxJpGJNOEJKG7sc2LzXkuOhV+/hc/pvGV17jx+kvsvvUT9J/dw25WSd58heZXXsWIdFKRWmRD3PEQ4/tvM/rjn5EK0/w33iB6eR1DXBZ+eIuBkdF48Sqjbh+rVFSTGOW5Wy6ihwmByBckKk4XqUqkgtkEBDdqNfpmrLKO2btdzMwgEAswSYssyTikjCxdZaQLhyOsJFN1gGUoyYjxYIfe4QHlhTqkFqlRgEsLjPr7eA/24dIlzIJN8Iu7+A2HaqMK7zxkbGV4S02SzW36fqR8dPX5eZJyUQHGoqYTHXZga4tkrqTa5Hi3hR+HlFcXSQc+/Qc7ZKUilZVFbNPGd0wyQ6O80aK7uYl2Y4VCc0FNTgxZsRAdtjC3gQSx9fEk4UYvoadnjwCvvH/S8qQdpHoO4JU2ak4kQE6lpBhee76u0jATREpOIozzrO3TBbyTAWEmg5ILSHO64bwOLff8eQP+OeB9um89/u/jqU+fC4jm1I8aXJ4Bymd991yD94kHnQPeZ5flOeDNm3DnArqPCfA+DXZ/ZZPD31TA+y/+p/8uk2V/AYOWJBOI4klWMN3CNHQVxCbsp6EbVMolZaNVqdVZWL2mgrJE2ypSBdlkmVuxt1mqHB+OpyNWgO/oDZS5g3kUrn7SDFqB3FjsgaXTksXFCXhUoCxNiKOQaNSn3Wor2yrSmH6/y1ACp0ROoCQUE6AsSRXEY1c2lSjCtNQ5BezIdUSiID/yndiSTVwphN0eP+ovJpKNyXOJW8NoPKYgjgGGoQLa5DnlWMm2Julpy6Uy4Wis/HknySYkNG6SvljYZnkqJ0xIHJNBHNA/bGMNxnz1wjXSgzYbDzeY+9abrBUq7Hz3LSodn/TSAto3v0z95nX0ruT81TnQ+rjil/vtH5D9+DbayiLuH3yD9noN6+Ee2Z+8Q3Z9mcriPINWF3e+wWBrH73iYXoe6dgn7E6SY8SSBUyW79s99CCmWC7hmymGHyjXA900CecqGKWyslMLbXFoMHGLBQV4jTBh2Osq9wsl77i7xTAYUqlXyWKdtFhFW20y2N3E2W3hvfgiiT9m/MEm2XKZkgR1vb9BUDQp1Sv4DzYYZwbF1VXSZkMBXnHXKKUZwd4hye4e+kpD+SP3N/dIyaisLRF0+vTubmMsNCkuNHBMB9/SFePt3t1lJOmRv7CGVaopZt40bSWx0USiIyz/eEBBJCbdiL6e0dchzHT0TJswvFlKpjqLGZKGY4DXLhUprS7hLjSQkMhMAK/22QC8JwGmRyAmF5B+0oD3bNDonOE9i6Qhn+GdrohNJQzTtjRdDZmSI2erxVlH/6YD3o///XuuidEnVMGPiLET0nWf/T6fXOE56XxnXuE6oVzyQPbHWpSfOODNk5ydsX3mFcbR+PR0O9H+l3/8DzKx2JoGdk06JGj3BorlLRY9wiBQYMgruGpp3iuWqC1eUv605XJJgeWJPnbCoArjGx8xnOrExyQFxzvA6T1/mNIXKYHIJSZ5wIVVQ8+Ud624JAwHPQ63Hii3BLkvAcGSLEJ8VAVHh1FEp91TDNs00G563amEQX4L+yqMpwB8AX3iyiD7Cai1bVMFsIne17EdBZLl2kqTqxvYhYIKSJOOexqQNmEMDbyCx7gvzKmjAK8pYmN5hikTLg4JQUpSsugFY/bu3edaeZ4vLV3k3R/9BKdaZvFbfw3t1gbBD96mYtrEL13E/N0vYtbmKEWWAl1tbYi9uUP4f30P7d4+2hdvUPh7b9KqOvDObbS/uEPhay8or9ygPcBp1uhv7OIsN1W65bA3JBn5FEtFlQhDQJ8AXgcdUyY/MjfoDXF7PpprE87XwHYwI1TAmGQoMx2HaDRCG4cEwwFetaIcH7Tbm4yshFqpRBpqRKLrnasy2LhPoTek/PLLjHYPCDf30dcaeDIBuLNNNOdRdlx6Dx6Q2B7FixcJ61WSoqukLSVJ7bu1S9zp4FyYw7Rt9UzibVy7sMjwoEPv3hbW2jJ2o4JruvgGaJZB9v5D5QFsv3IZw/YYjsdYtjPJGiiBcL5P7A8pWjZJN2BgoABvnBkK8IqzhQBekTRMpi2T7UOSBpkcHQUwCuD1VhbwluZIhfkPIhyMzwTDew54n92rTge8c0nDyWV0DnjzRuQzfv8pTDjPDiTP+MzHDv88Ad6TJA2feFn/pgJekTQISyvAbcp2KjeCOFV+tEXPncgPRFYgSQI0VFIAs1BRll3zc/MK8KmsY6mwupNgNdstTqy4JEjhSGQ+baTCvqI9NsY+vnQ6/Xsis5jIDSQxQ5KEKvPZcNRXwUbd/d0JiJQAMgk2CkQPOzmnANPBYKTApsgS1LmU9jZ5pNWVfeV7AbUiURDgLoBXykBY26Iwl0fM9yT72lj9CKtdqVSV/rPXlf2KFDzvUcIJOaew5AKMlTziaLlcn3C8iuUV4OZGGWnBYBSOad15wFfXb9DUPf78rbd44Y0vs/47r7L53bew7u/hVopor17D+crLRIZLzfRUcogxQ9Kfv0v4h3+KFiTwu69hfv3LBCn4P/sF7oM2ta+9xF7i4w5jNN1U91ldnFcOC+NWFzNBTWRCAXxRMGF8bZdYWHVhcQ+7uKOYrOgSLTdIMg0vNgg9k9TS0QyDeDgBvLE/ptxoKC0wd7YYVnSabhFCjfHKgjpHcPceRbEWe+EFxve2iNo9tPUGbmtIunlAeqFKOdFo338A5RqlK1cZV0pEBQs9jSgHEcONLdJxgL3SRDcN+g93FatcXppjsHPIYGMP++oaeqlAwXbxRWduG4Rv30Ubj/BevUaWWWqiYzmu8pROxeos8EnCEUXLIeqMFeAd6BoxBkYqgFeaXKLcFk4DeCVozZL0xsvzFJfn0SxLJbuQDHtJXhD4CcvBxzvGZy2FTceEs3aYsuT9TEmDTDNzghpyh7azShrOePw5w/vJMrznkobcN+BsO+QB3rz3I+/qJ5z/rH1K3iU/yvdnB7yzNc5iWzqrL/24GN5n9eOf+ArIJw14j8UInFivv6L2+yGGVwDvhLXUFSMpfwtbWvKKChwJCyoDt2BU5XaQJArgCsspvyVYq1avKSZ16vYgUe9uqaqeU+CuaZkTpvNonzCMMN3So4jdKZP0OLDtKEIoTQn8EYNeT6UEFkCl5AyRgLNQBdoJKBcgKuDUcuyja0wkFtOHFRA7ZRwmbhESpCZOAxN/YdlkaVwyoQkoFSCUSOYwBfAn38v55TzyzAJyD/dbKkiv4BaU64I/9tXEQGQOURyhCbssbhCCyUkxNV0ll1Asb5xixCljQpX9TT/s88aF6wwPery3s8kbf/ObNGtF3v9336McJJhLNQqvfwHvxeuMdQsjMzGDiDTqM/yPb5F+76fowr7+na+T/v/svYmTJNl9HvblfdZdfU4fc187O7uLPYAFQBCUSFCk6LAs/0kOh2VbFMMyRQYlkWGHj5AjHApLpkwSBISDAAEQS+w5u3MffU53ddeZ9+n4vazXUzPT09U9tcPdJbomJrq7KvPly8xXmd/78vt939Ii5E6C7rX3UEsVTF85hw+9HczkGuK2g6Ckol6qIEAGp9VGSdEhySIou8Fz+oAfo2pYTGqhqTLSVgdmnCMtGwzwhmGKciojK+lIWC1XjpT23QtZQVZ1uoF+p4P83gacKQ3TigkhluAuTiOh7dy5j4qpQTx1CvGdNRb+kC/VoK7uQtjusQAKy4nQXlmBUp+CffY8BjT50GUoaQTbD+GsriFPc0hzNcYm+xs70HUDVrOK/mYL0VYXysVl5LoKSzFATsdQZXgf3oKSxLBfP480Ehi7r+pG4dQRF4A9S0LYqoag7cKVBPafAK+ckfcunXGKjyCWdzzDS98bydBgzE7Bnp+GqKpAmDDg/EUAvAcxvOOKGsbevMbdkCe9II5Z/xjwvljAO3r+/850iY8Nul9yScO479e4L+gx4H2hgHc/Vnf0vWPAO6HP97MkDf/2X/1uTgeXg0P+e8ZY1QSSTBrdBJKiguy3PD9kIQ4KWWuJAkq2zaQNdHNnxVAygVsDCeShhpeCHQy2jKbrjKX1/AB2bXovzIK2zcEu84XNEqQiPWLPEbguujstDDq7yJMYqjwElcRiMgsxcn8gpwXqq1T0I01ZIhZzLCPP22EhHi9aKwrPfMb8UuEd7RdzdCD3hGFhW6/XYftN7TN985AFZ8eJ9MFRCk3X9uxJaLBSm7QO6Z4FTS4+I+u2LIUqydBUhe0TMc1ilqPj9eH3OpiKRbxUP4HVe2uImxW88evfRHzvAe7+5G9RJU3sqTnUXr8CfXkJnqSi5wYoU0Ky10P7P/wl5HdvQrq0BOGffhOBVkJpI8D2J+9htt5E49QSfuZs4JRUgn9vC+HJBqYVG4MsQm9rBw2rXGhSqeCuvcuKz2pWCd3Qg6mpyLbasBIgrpqI5+vwvRj1TEVe1kGZckmeIg9CCF7ErNVqU020W9vI729iMKtjVjYhpQp6S9OI8hS4s4JazUa2cAIp6XeTFNlCFcqdhxA7LoTzMzB2Xeyur0JvzsI+dx5dS0ekStDSCJbvY7CySqV/EKbKjDGPNtuwKBWwVsZgs4Vkpw/l8ilkqgxbNeHRdlUZzvvXoecZSm9cRORlCCn9zjAgQEQShYzhzYeA12eAF3AlkaYrkDMBEpM0HBHw6hr02SYDvBTBfAx4h/eRcTfkY8DLDtTzFrVwQP/M9V+wSwO/n4zKfbisbJR1GYe7nv/zY8D7/Mduf432McP76IhOyvCOe0J3DHhfEOAlH14qtiK2k14EBomNJfBKRWykpR0FfhycOsOoXmI8ddK4ZkWaGP1euJRR0VlRrEUaXOZWICvsAk5/V2s1xo4S+0tFZQNnwFhS+pzWI79TApue6zKmmXxt6bE1vUi+EMcpY1JJ1UDuCaS15RdXArtksUYv7hHM7M1YP4qgCNqG73l7SXLkrkD9p/+kzeXJaKzSXiOdp8CK87jjA+mF6bPRgcs8fCnMggrfZAbJiuhhWWKAlwBVROCQrNpyEZY7wH1/C0szC7jSMXHz/Vuo/tZbOPn6RXT//V8i3NiBdmIGyWtnUHn5EnSJ9MAGekkETQhR+eQ+tv79twsA/uUrUL/2KrIkQ3p7E/17q2h+6SIkP0FfylGNRTgrW8heWYaagYFL0g+bZRtIYkhxBr/bLY6xIsETYsw5AsJWF2HNQly1oJt2UYxHyXSailjKmZRBdUJ0vT6EkoqpcgX+nXVEO11k8zVMJwp8S8fu6TqsTRfqahvOuQYMU4X9ixX0GirCmRJKH29CoOLHpQaU7T6C9V3g/BKk5QXEooxUJAcNAdpODxFNDOolYLoCveVAaA/gzlgQywbC66swAyC9sAxNUZEbKrw8geYn2P7gEzQW54ETdUgR4CYRzEqJhU9EfQciTY6SmLH9yU6PgV1PEpDmEvPgFTMwhwZWRJkVSVTMUZAG4YhOnXFnw/EuGSqM6SlUFmchGwbSKIaQZBix8d2nmp0mVYe/XT3NFjzhM7kHHjkIIKb60SO7p7c0qc/u4fu+/5LjfTLHJbWNY3DZo5eDXiOSjSe9iNlZ39fT9dHxPWz07pP9LP4eY4vGuj7OpeLAnXu8//ssOu6GPnmBzRjbrEmjiw8+ueP3f1ywx7gJ2YTbf/IJyqcNNg/evUMUHI1OWPe5vgh0sXyRr32O/2PXwTHBEoRr6JrN/jFlZGFBWhznR45Kz9yFic7/p3Bgxhz/sdefCQmHZ9UufAp7dogm9r8/jH5HnjnRJ4Y3YMU76h6Yo4Qwro0lgEgAgMAcaVvpZVAUKzkOIIeqagzMccArixKrpqc6IM6KjmYak9sDMbEEIjmoJA0uuRuwwIYhy0peu9RpbpVG4JI7QlCSGvnyksyA24URKEWsBXEAACAASURBVCcpAmdk6eeoSwQHwxzw0mdcxkG/Mw0wAe00ZUVrtM+0DvWRF74xMD4MwEiiQqPL+0h9oe3TQTctC7lYaHXpuOiqAkPVGOAlkE1aZ3rKXnYcDHIHF0+eh3ytg61ODyf/yTegmTIGf/oDCP0Q2ukF4O1L0M6chJqpkKHARQI1GcD+6SfY/YsfISmZyL75JcivXIDU9xF8eAeh46P6ylkkXReZrkLuB0jaDvIrixDTDOJ2nwFBhTTaFLscxAzwWrbNCqpiJUNzJ0Lc9RA0LGSNMhRRQRrGkCwTuSwjITczL4I6CND1B5DqJmqqDvfGKnLPB+ZqqIQiwqqJ3sk6zAc9yJt9uJdnoIkp7F+swp2zEDYsGB+vM7s2Yb4OYWMXSWuA7OISxIV5pKSxFQRIqgB1q430/iay+QayugX9YR+qG6I3YyIzFMSfrMDOFERnFmHKKlJDhocE2iBE66ObmDqzhHiqBCkEXGKMq2XGwsc9BxLJXfIUVMQZ0/GRsQd4yaFBYlIECoJ+BHgZ6GWFno8AFP0mKEXBpKipMGeaKC8Q4DWRkkczOZiM3O/3u5kdRTKw3+Oxx2x3jgx46ZI/Llr2ENelSRaZ8II8FiAcof2jH1/a8cPd8J8L8LJBNwngHe9DOu78v1jAe/jj99xDbMz5Hzt+XvDxf/GA9xCg9qCD+wUHvJwA41pzRkIN7+2c1Dt4zjLh9++5B+5wxQOP/yG+P0e4/u3X1c8W8O5//ToU4KXgCdohAnbEpBLoZIB3+OISBwKUVDxGLCc1TMlcZGdG+kfSrfI0NDoQZBVGsbcELuk/9/llDLCuM7su0t8y6cHw52iwA4Ftkihw0Erb46CzWCdlVlJFKlpxYyGwSf+pvwRWmT/wMDCCAxJqh/eJ1lE1lUUKc5DMwyc4c/vkl4D3g9r2XW8PFBPY5esSCC6VS0yWQfpimj6SbEIVJZBMhCYXtE0q9jJ7fVRVCeenlvHxz65BPnUCL//GV7F77Tqiv/kQsqTCunAaxtevIp6qQ8wVpl0lsKTubkH4zjsIf3EdwdIU8JtfgbR8AvpaG87PP4LQqMI4Pc9cF8h/111vwZY05KenWVFdurmLXCGnBRkaSUpcH163h2q9hjBLkJMf7qaDPEgQNm3IzTrSoNgf0TQBWUKmihC8EGLPg58GkBs2zCTH4MYDxogK0xVofsbAsr9Qh3RnB3LbQ3J1AZLnQL62BizWEZc05NdW2NgQp8qI7m9C8BNk55cgzs8gA7keUAFkCunhDrDWgrg8h8CUobf60JMcTlNnECO8sQpbMxEtzcEgwKvJCIUEYsdD9+Y9BngJwItBhiBPmKtETtIVSr0bunJQYESw02fuDr4ogcQxEtmSEZN+WMCrkq2fxACv1qwVgJeYcXISocnc0JaPf8+evMEeA94xgHEije54wDcKKI8B79O3vGPAOyHgOWLR0FgAfkQANXF7X2DAy54yD5/4jmIDlrw6lHeOPZyTTnjGbmDMAseA96kDdCjA++/+1z/KiW2lhbvdLmM3OUiln8yxgYDtEEjSVph7gSwzPS4Hhaw4jUAJ+zwchkOITLJA73MCjFt1EdB9khnjsbwUA5zlAojJJX0u2Z1xH1xqv/i98NDloJYXmBHgJMBKfeTs217crygyVpb6QP+5KwUvXuOeusRy9rrdpwA7Z3iZBo31S97rA22LtkPvmWTlFhXyBpJisNQ1Ar9UzEbuZAQaZRlGf4Dzagmak+Jv7t/Hyd/+Bi6fO4MH/+k7EFa2oTYbsF8+j8qXX0HPkJET0xmlUIkJvXUT0Z/+NcSHHXivnYHwW29DMA2Yn6xj8PMPYL52GVLZwmAwYJ7B2/fXMDc9CzRK8EhasbUL2dRBnhoGOS30XWYrVms0EKQRyEpWWG2TPwFjRLVGHUHPhajIyCwdCnnJagILekC7j0zKoTXLEB0fzo0VGKYOoWoh82OIM3WkzQqSm5tQKaHvyiLQ2kF6fwvm8gwiCQivP0CpUoFo63Bur0CWNQgXlpBNNZBDLtwg0gDCxg7UVg/iyXl4Ygpl14UhyfBqGjJy0ri9AbtRQzIzBZPsxcidgQrNWj34K5uYOrsMp6pD8VJWuGeUbVawBjdkvsBkc5aJAsKui0AUEZL3cy6yQjOSPRLgTYUcElX5DV/7MbwEdOlpB00o1GYNpflpBnhJPiHnApu07M/uFY0eA95fZsD7tHZ30vvj03eHMcEcYxj+yQHvp75HR2vwmOE92vF6cukvMOClXaEnGEX9T0GsMedTqksaMr1UyH3g64sOeCc7+0/VFkw8gTpqf/b5/h4a8PJCLSq6IpaULmYE3FgABcCYNy4/UBSVBUyQ3pb51NIAYQERgKqorJCNgKRAyVVDhpUNLHJUoAKuIZvMJQ1s2+RjkBfRw0wjS4NPpm34e+wrSWt4wAX1jYNL6iv/nfpJL2JbuS6Z2qf+8L5ywE0gl8A9AXnuHsHdKmifqI1RH9/RCzy1aRnm0NHCf0waUey7AD/wGNAnTSwFGrj9AfPjLZkWY8XdgYNSkuAVuYyVj+7gYdPGlX/yG6h7Edb+03dhxgKk0wuwrl5A9aXz6JD/K00o4hhmnCL66d/A+8t3oIkKvG+8DOEbr0F0I2gf3oF36x5KX3uDAWsnDKCLCloPtzC/tAxZV9EJHMS7PcbSJ3kGHQKi3oA92rerZQRpDIUCPtZ3oegG0qkKVArWaPehGDoSW4chKPClDMnARbbTg6wrMKbKyHZ7iO4+hFaxAEuDn8TQZ6doECG8/bDQCJ+ZQb6yjqDdR315DiF5K99bR226CZJO9m49gFmvIz+3gKRagUA+uBQRHLrARgtm14N4agFuGkLquswWzrdEYHcAb2UT5uIssmoNpqwglUXEQoZwcwfZVgfNc8vol1WofoZIzKFaJmJ6MhDECJ0Bayuk8eJFCGkcEGilmr6smLik5ActZuMBL0286HypEpRGDfbcFAO8VLSoQDxQ0sAmVGOiHUevD0dnIJ8vaemo16SJlp/wkdvYC/AR2j/68aU9n0TScAx4Jxo7h1n5GPAe5ig9e5kvNOAVCivKoeyRiKm9UCwGeAXmXHQMeJ99BL6wkgYqWit8bgs3AmJkCYASYKQXB4Skb2VsJcX7CiILeeDBDFQ0RkCFGGFIRZGbOowOJmlC0T6BWXJTiNlAY4+vSTNDj9OHjxi4ZIA0vjQCqR16cYkBt0UrZmKFjRoxzTQ9448jCKTzFDWSNjwCsxRSIbCCMl6gx8Epb5eWpz4UPrwW2/aTsgo+OSB/XTpGtD3aF5KB0CCg9+i4OO4AqiyzBLaM/u71YWoKGtU6KzLbWdnAlK7hdCzj2sc3Ufm1t3DhlZcR/O2HaL/7AcqVOoQrZ2C+fBHW7BycJGbgTY4TaO0+3O98H8EvbsGYnUHwrdchXDoLcXUH+bUbyEMH1pdeQ9Jz4MuA4MTwogC1hXmYuYRttwfRj5g3LTvHccy0vpahAZoMmpbINKHZ6YGCE/KZGgtSSHo+RFNDWjJgQcUgD5A6PrJ2H7qlQ6tZiB7uQtzsQKpaTMdKTgfm3DQQpIhWd2A0a0imSshv3UcgpJien4W3tQuntYP6/CwS18fg7hpKS/PITs8jsiyIVDSmqHD9PrL1FqpeDOHkCQamxYEPpWQgUABlowP3YQvquQWkugmbJA2SwACvt/IQctdD88JJdCwRupcjpgRgU0dMjh1hAqfbRblShkM2d3HG2F2yJBPIkoxJ1nMkUs4KKqV0RLO7n4ZXVaDQ2KTitXoV9vyzAS9jHJ6sIjkCg3B0QHYMeMdFi362kgYaagdpLFmp5KcHWPZp6YVreI8w4ZhsR5+x9jHgneywfsEBL/Jh0fHItZtdg4eFa4JQkHPPfB3h+jzZgT7E+H2qRuMwE+7Jika/sICXktYK790iSpeAHgFCAo3kwMBBHP+MfpKrAoE5ts5QX0sBAJJauDAwLS3pfIlxzfOh1pZY4yKcggAhlz+wsAqaYVFREBWzsaAIGUlUSB64kJy2S6C5EJkTuJb3wDALvRiGSvDCNS5toEHMAS0vQONsNd0yqGCO2uRgt/DgTWBZNgO7XDbxyK2h0AaHfrDnXkEShmqlWrhKDAGv6w6Y527JspmNWzBwYeoabNNE5PoQewFmyxaytR08jAOc/i9+HQvQsfPtHyIY7MKemkH6+gVYL1+ColhsskBgSyWpxv0NOH/xXeQb5Dd7Cum33gaqdcifrGBw9wb0ORvq4hnEm23kVRPOWgtGtQypWUElFLDudGAJEtPqkr446TtIBh6mG3XmvyuStrc7ANwAcqUEYaYO3w8hBzlyU0VU0lFKZXRTD7kfQey5MEsmJEuFt/oQZidAXqcJQw7XVGDPzyB92EfWGsA+OYceGUFcv4+gqmOm0UD/7hoC30N9YQ5Bq4Ng9SHs8yeRnZyFr+mQMokVRzpuF9lGC40IiBem2fEWvRh5SUOQxzBWO3B3diG+tIxc1mCJCpMnJEjRv7cOM0jQuHAKO0YO3UmRKRJEQ2PRyEqSobezg3qzga7jIEoFRJQaCBHCMHSCTcKI1RZzKMnBgJe7NIiaArVRhUkML02oiOFlRXhPA5bHQO8RLqjHgPfpm8IXn+EdV1R0OAb5mTfbcYDvRUsajgHvwXjqiSc8Y8fzEVHVxO19oQEv3ZKLVNh9yQbmwvLLDHjHA+YvLOCl4AkCgKTfJZBbBDDYjD3lcgEOGGmAEJAk6QJpER3XYewsLasaGtM/EqPrOAMGaiuVCmNeuTOBppH1mcA+o3VGASVjGocODazgLCoGHBeXP8k0K2SdRZG2wz5xFwke9Us/uc6X+s8L1ri/HbHRBG6JzaV+Uspaq9UC2ZNNTU3tbZsX05GLBYFD+pu5Q1Dx0bCqk44ZJbAVqW2FDCOOAvY7uTOIyBG6PnNroKAEt9PHxdocGraOu+98AJyax8l/+HXU77bR+8sfIrVz5kEbf+USrKuXIfoi5FxEJMTQowjxtdtwvv09SBRK8coF5L/xVSBXIb93FztrN1B5bRGCOY14dQfiTBW7Nx5g5tQiXEvBlCdg1WmjZphwAp9JDPzdDnI3wOKJebScLpMt5K02xCiFVC1BnGmg1+kx94PEVBCVdVihgE7isWUUJ4BF4F0V4N5fR3mQICNnhzSDXzNgz80gvrsNoRugfHEZW7EL4/oKgvkyZspV9D65jyiPUVucg7+2zVhi+/JpZMuzcKnoMRWhawYGTgfZ5g6mExHedI1NqhDESCwFfhLAXunC63SBq8sQxBHAK2To3l5BKQFjeLe0DFo/Qa5SMISK0POgpUC31WLnvj0YECGNWCCwLELMBCgphVgTw3sYwJszFwv6nkg6Ad4aixYmlwY6/zJEZm12kIb3KFX4x4D3GPAeEe9gHMN9zPCOmXAcYUK677k5Llo78pB9bIWJbMlYxdHI9XdoBTh80kxEjUi2PL+0DO/fY8D7f/zJHzCGlwAjd02gG2i9WmMSBfIl9VyP3ex1TR9qdFMmfWAOB3nhb0svLokg6zECwjSMyI0hCHzEUVwEPZAMQRQLC6+hSJwmVKMWYkXQA9mkJXuhD4XtWOFhq+uFpRn9TjpcrjWm/tP7JC/gfrkFY0tWU+SlW8gtijZ0VtBFP4nVpmNAnxGTS30hIEwpcvQ+bYMmAQRsCcQS0CbAS+Cf+tJs1Nl6br/P7NUYw037kANB32V6oFwgZk/EYHsHCgS8/soVpO8/xAetbZz5nW/gUrOO1R/+FaKNh6gIGpJLF1D5lVcRVsswcpWlw2WI0BgE2PnuX8N7/11oZhPir34ZypfOw4195N97F9aOi+i/fBPKWh9xECHXZGxubeH0+bOI6Bg6buGLbOpI+h70oZ6YomStks0CGCxJATZ34NMj/2YVQonApg9JlJnjQ0ahGqIEcasLMc3RzQPUp+vAbg/O+haL+4WloxqJ2F4uQa1WUftwG4M0Qn55EVrPR3rzHpLzs7Ao8ezWKrKKAbVkwLu/ASnJoV88jahaQ2zbEPIMNXpSsL2F3vYumo1pCLbBfHRJQkMvLcnRXtlgrHpzaQGZqsNRMwYtG36Oe9duoEwuFidm4NNYTDIIOvlMA0G3D408gKMIVtnGdq8LXzQLqc1wHPMnyPSkmT1loOjB4Wu/ojUqVpMILJOPc6MK+8Q0JMtishpFFFlyIXt+NvJ6BIDH+NAy29/H131RM+5ntjuOoRt3O5sUMIxr/8D+0UkcA2jGrF8Epj99Dsd16/P4+dOerOPY5cn3YqzN7YSKjXE9nMyHdnKf6HH9e57v80FFO09ub2KGd8wOHNz++OM3roZh0vYfJxQKwLv/tXj/Hd2PZBh97+DgiKd9to98Pl709XPcAP2cf054ZvT+zH8XyIeXgC1nQ5lgmyy//EKbyh0PiL3kIJJWZqBmyMrS+rQcvXihGm+TACOtW7CspMctluX2H6xAZ8QmhLOmXHvLdbzs1kJerMNwCM7aEivNYoUVAi/F51x/S4CWxwHTvhBQpf4RcCVQSyCYp64x+7ARUEzrEXCmnzQZoPZpHc7gEuAtgLnMAC/pNVkE8hDwGpYFjZwmXI8Be8VQ4XR76Kxv4vTsCVxcXsLaj26gXS/hpd/+FUx3B1j90V9BCCPUzQqyN15D+ep5BLrGqvrDLEaaeKis7aL73Z8genAP1swy5F//KqIzMwgePoTw449R1iz437gI4U4LkqbCi0J0nD4Wl5eYdGTQ6zMwLuoqcyagZDWXIqT1InFOohS9OIO024evCRAbFeS6Bs+jCYoIjTTJJE0RAKPlIAsj9JQEtWYN2O6gv/YQim2wdWqxiJ1TFUimicoHW3AVIDs/D217gGx1A/mFOaj9ENHdTUjTFYiqBPfuKpvsaBfOILRLSOwShCxFLU0QbW+ju9tDY2oWoi7DSSMIJEtIc6hJju21DXZOpuZmkSo6BkYGmdYdJLh//SYq509BmZlibDvFO8tWES0d9fpQo5RpmTVLx8NeB7Fa2RuXT3632YXtsIBXkqBR0RoBXpsAL6CwCeHToOKxi94RGaDnuUEe5pr19xPwHsLHdsJH/oc5tp+XZY58s/0UOj5um/s+tfgUtrt34xuHuMdta9yEb0JA8jzf5y8O4B1vCzgZ4B3f/rgnaM8zPo8B77gvzd/d588EvH/we/9dTmCQFZwNC8QoEa3b6TBQysMjCPRxsEdaWwJNnNkqgF/hucsHCj/5vOiLg2X6nP5zppUD3kKbW1RIMvZkeEHiAJrrb+lvKoLLskLfSxpcLqug/tP2ODjlkgwenkHbpH2g9wlQk5SBADMxuARuibGl/aQX3yc2FyP9bEJSDYcBd1YsR4V7Qw/geq3CUuQ812H9oTYY6A5jlqyVCRkM28LGygNkAx9fvnwVthfjww9uYfYbX8a5Vy8h+fl7GHzwMSuiqi0sIPvamzCnmoCkIMpihEoKeH1I795E9KP3kboOrIuXYP6Dt7FVlSC+ewvqtVVoV07Dm6siW9lBuVbFVnuHsaDVRp3td7/TZcCW0tSUMEPuU+iHB7NksYhhQ1IRdnrQgxixoUCsE8BV4DN2XYJiF6ETxPzbgwi+4yKwRFTKNsTtHtqr6zAJ/JLPsCDDWaqzubP+8SbSqo18uQnc30buOpBPzSDf6rJCNOvENPOoJa2tUSlBPr+M0CwhNk2IaYxSGCJq7cAd+Kg1pwFFgJclbD8ksvoKM7Q2NllUMMUbJ4oK3wDUNIOx62D13gM0XjoHqVaF33fZOVVLReEkOU3IYQSJ4qk1GVsUK63XJga8siCxSYJKRWsnpiGXbAZ4ZYFELk8XDUwCeGnMjl5wx12wD3vpOQa8+x+pcY/8D3t8Pw/LfVpj5fOwL4ftw8T7fAx4DzzUY4/vESf0T25s0vaPAe9hvylfzOUOZHi5rRd/7M9Ao1TYkvH0MxpgXE9LjCVJFRijSxZOMUX85owRpkf/e5ZmrOixALicoeXaWp5K9uRn/HPy4H3ykS/Txg6lBzxcgrVbNM5AKX1OfaF2CHRy5pqnojmDAetvrVZjzDD1g5ar1+sMqBIrzKQXasH+cUBOQJmAMf1Nel2RbbWIJSyXLLa9wHX3ZCHkwRq7HmLaD0mEpErYWl3DUq2Jq4tnsP3eDazmKb70X/8OKqKA3W//EMrWLqRGFZWrlxC//SXomQSd3AmyCImRQ9zdQfDdn0J6/w5Sw4Dx5Vdhv/0lPIgG0L/3AezdAbJfuwrHDSE7IaxyCSvra5ian2X7Q4ET3XYbpmGCaiK0DIgGBUNuV0tIkxglTUN7Yxsm2XHZBpMzJLQvMUlBZCiUsqZKjLmuRGDab6FqoKRrELe72NnYRHluGlmSM4Y5Xagjdn3gzhbUE02IU1UE11chqSK0+ToCCplo91FbmmVewP0H2zDmpyGdWUBoGIg0A3IaQydd+E4bcZLDrjVp5CEQMgg0+UozFnG8u7UNu1KBVa0gVlQkugidbO42dvFwawtTVy9CsCwEHQeQBKhlkzG1medDcH0olDiniNjq9yZmeHNyZ6BjSJPGahn2wgzUcomNH/JBmRTw8gv2k4CU/z32hnDI69gx4D0GvIccKl+oxSb+fhwD3mPA+8QRODzD+7Tt4OPjcbzkYxxg/0J9GV9AZwnw7veUSKCiNc7cEijigJN8ZikAgsAQASUew8ukCgBcr/CwHY30pc+oMI2CIbjkgING2ideeEbvccC8p4Qbgkt+4nncL2dReUgET2sjHTCxZ7Q8d2gYlVxwQEyfc/aaACstQ4CVwP3W1haTJNTrDXbISfJA/aYXd21gj7wJGFNCWpYx4Mh8gONC70tY3iI/W5I+eF7hV0x+rcRI0oQhjKBoMlyyuur18daFl6AMIjx49xMYX76CV7/5NQw+vIn+X7+DOkX3zjRgv/UqklcuQHMTmIoGJ48hKinEew/Q/rPvQ13dgbC4COXrr8G8eBbrWxswf3gNZWKZf+Ui3JVd2DrFP6d4uL2FcxcvMEbcdQYYdHso2SWkaQwtE+D3HeRIiwCGJIYpyuhubjN5h1KxkRkakiyHkIsQFQWirjFJQ9jrw04FdAY96M0yTBoUm230O21mQ5Z6CbKKCXmmjHi7y/6bZ08UMouP7kNsVmBWLTi370EKYtSXZhBtduFtdaCdWYCwOI9Q15HICpQshtzrINztQVB0GKUqsthnlmOU+CYm5Afsob2zi9rMFBTLQKxoyFUBdpojuL+BjjtA/eoF5LKKpOtB0EiPrLNAkDwIkfUdBvIFRUDLGSCUSxMxvAR4KXI7J4BbKTGGVyNPYZLdkJyBstyfeB2F4X3ygveiHgEfA95jwPsC7kefeZPHgPfF6rTHHt9faoZ3HOCdXJLxmX/BPusOPGN8CX/yh7+Xc+cB/riewGAUhAwYks8tgT1iP4sirULXi2HABA+roAHOWdECeBLLWhSWPfKyLTS8RRgEMbGPn3jOINOxou3QNkeDIbiWlvrFnSNoWfqdmFpq1zQpVrjQF3O7Mrpp8yI3vg/E5BLApbZof8idgbZFf1P/uQaZ1uVWY8yhgpwoooh56bIJArNfU5hVGzG8BJQlSUTouCyylvSntO1Bt4OqrOPy7BJWr92AG0Q480+/hdlKHbvf+THitXVUSHawtADtzZchLM1B9VJIBGLzCIbvAe9+gtb3fgSFwPYrVyG/fQVSpQrn+j0IN+7BWphGsDyNcK2DcqOGnd0dhEmMs+fOsWPUabcRByFsw0QexxCTFKFHRXUyRI0y1QSIQYKg34dg6FCrZcTkYxtn0GWNeeEmisSAZtp3oMYpC7awpihCOEKysoUoiSBPVSEMUgSzJWgVu3g/jGBeWIAYRoivr0NYnIUuCwzwkh1waaaB4F4LsRtBurgEYXoasaEhpYQ/KozcbcHvdKGaNYhWCXngMP0uMajE8AadPpPhzCxSwZqMRNeZRKOSgvn60qSh8tIZFlMs9EKkGskzdDa2hSBE3O2jrGqkN0DHdxFMBHhzZIoMTSomh2LZRmlhBnqtyjysKcACQjFGR1+TAF5q50WA3mPAewx4X8S9a9xYHQuYJuzUxO0fM7zHDO9EDO+zCpbZlfzzb4s24ffvha/+jCQ2BngZ48qKywhgkheuxoAAgU76T0CUACVPIiOgZ5dLQ4uxkD3q5yCRQCMHrgQkedIZlxrwArdRcDvK6hJTynW4XGvLNbkEeLlcgX6nNnmxHP1OfTUtssNKC6mCbbP4YwKsBERJp8sZW9LjcvDOC83ob1qOX4xpG9w6jVup0f7QsTF0ArZFWouqSAycU2IXSTqINQ7dAfK4iAGOKCI5iHB2ah56z8f9azdRe/kiFr71VeDWBqLvv4NcjCAvTMG69BLEK+cgGwqkTERAE4s8QXWjg/QHv8DuBx9CrBlQv/oWxNcvInETqO/cQmfQgvHqaUiRADgZ5KqBtfV11JoNVOo1BnT73S6LuyUNqZynSPyiX5qpIcpTGJqGcKcLFSJiCpKolOGTZCWMYWkmZBoXyEBiFokYb9dHIgNmowK158K/vQbV0hGXdeieBOdkFTr5/N7aQKwLUM7NQWj1Id/bQX5mgXkK+3cfQCsrLAY5uPUQUq4gvbwMoVZFSmNPFGGTP8X2Q+amYNZmkGsmMrcHiQrvCFAmGZydDnq9LuZPn0QkU0UdOW+EaGQi+vdX4SkCrAsnQbJf1UkQqgJUuyhkFMMYUaeLCoFkMUc3CBAqkzC8jwNeoWQxwGs26oXEhxjz4aTseQEv15A+S9LwaV1QjgHvMeD9tMbSaDvHgPfgo3pctHYwAz12wjLhhGRc+/uN36NJGo4B74u4rhRtPnLBGD2PTG3wv/3b3885yKRFuaMCBSbQ75z1ZDG15E9KdmIkE9BUTE9PM/0rAV5iSHl8L2d1iSlWVIXZl3GwyovbiCUlPQAVqXEmmOtteRLbqE8v9+ilZbhVGPWbts9BOdvenJ9n6wAAIABJREFU0F+XH0xahoApd2bg/aB2aF36m4FZAjtDj11eqEfWZLQvXLrBAyvCIEStWmXAmIrUZFlkj8aTKGLJahS9nEQ+Uj+EJkjo7O6grOl44/RFbL77MbobO1j+r74F6/IyOn/+U5Tfuws0VXgLdcy89RWkp5ehRD4EWUFHyFi/pm9tA9/+Obqr95Av16H+ylcgXj0Ld72Nxg+v44E6gPb1y7AfDKDLNnwtY/rdc+fPIyKHA6/QIJctG0kYwRDBLMryOGEFa4PAQ8Wy0V3fRM0qI7QNaGUbThgi8EKUDRsyySvSCBFymGEMr9eHYGmw6iXIuwO4N+7Dbtbg6CKqsYH+mTrUHEivryGpaRBPTyFdacFa7wPnT0EiPfXKKvSGiUSXEd7YhKqWEL20CKFUQaYb7Ml9WQTCzXV43T7s5jwy1UDG/IK1YjIcp+i1dtHr97Fw7jRCMYdA49f3MJVJ6N5fRWgq0M4tIg8zmF4OX0Vhg+Z5kOMUwU4bFcNAihTdwEekFsl5XFLz1M36QJeGAvDqssoKKmGbKC3OwGo0Cu/g9NMDvPsxu+PAxFEuNMeA9xjwHmW8HHbZcWN0HOA47HaetdzE7U8IqMb1/xjwHgPeA8fIhC4g48bfF/vzAwDv//nHf5DTTdmlqnmJ/FUF5rtLDO6w1GzPL5czvbyYjcAdAUnGsg31tNzNgUApMcFcP8tT0ggMypLCZAHDuq9C8pAXRvwEfnlUMQe3e+4Qw3hjekxMbXMLMto2d1fgml6uxaXlRu3HqE3Sp5Ikg5hg2hZV7JMNG7lPUFgA/U3BAFSQRX3jhXic8aU2G9UK8+pl4J4ibulRNT3qTxJopoEozWD7GQvh2Gxv4xsXr6C6G+CDD95H9eXzOPuPfxPaZgsr//EvUKfCqWYJ4sUzqL36CkLLhqwqkNwIik6SkjbyDz5B/9s/g5zJEC+dh/ib30QoedA3H0L8y/cRXV5CeuUU0murrACsvbKNPmKcvHQevuMg2O5AoX0vmfDjCHqUwY08ZHmKsm5AzgQKhMPm9i5qs9OQSiYoMiOJYgRJDGgKZENjx4xYYcQx4p0OjOUZ5n1rr3bR63ah1CzYqQS3bCNcrEFv+8jub0FcakCsGPBurcHMRODkLIwHLfS7u8hPlKElgPfeHZROLaB/dga62EBW1pDIGSyKp37wEDkxzXNTGOQUHBHCqanIEWPaAzav34E+VYc03WQa41gufI/r/QT3btyBdnEBdrUKOUjRi0MoZgm6KiLs95G4LvI0Rr1Ww26nh4AmPpK+952nMTN6A2JPGYbfDv7+6E8an5kkQhdlJn0RCPAuzcGcahS+weQwMpQ0PHnjpb+prcJTWiw09UO5AmtrqHUHc3koiiYfvfjfT0fPPnUDHfEp3Pfi9kIvqF/8ooxJAdM4wEfnhG+D/xwdYwf7fI6MiMcHyNMR1s+8s00WPTrpDfMwx4dvY9JzsV9fX0SbRzomHFCz7zc/F4/OycHeyS/+kfhoFfxT+7WPT/iR9p3G/md6fXokD3tyHPBxOen4GLf+wROev4Pr56QTunHrjxkQ7PjQONrPH3lkfD3rOD3TpeEP/0VhS0Yr8lhekglQwRM5FxCo5OwtL/biwJdrfzlbSsCQOhpG4Z7GlRhWrpelz1ihF3mRDrW8XAIxGnpB7bqBVwDwoQaYscqyAlESWSxxo9lkYJTe55Zh3OqM3i+0tEXkMH+/AN95UTAnUjsya4tAKvnqEjCm9kiyEA8L9ug9zgQTwCWwSw4PWRwxdpCikHMCgaRbFjLWTqlcZux1uttHu9uGVbLwlYVz2H3vJjbdNha++Sbmzl9A+6fvIXr/E1Q1BelsHcYrL0E/fxaxRjpkQAozyGKOaHcD/l+/g+S9O4BhQ339FeRffQNC0kf68Q0kH95H+c2rcKs24tVtlJemsXtrA3nZQHNhDkkYor++hSrpk8lhQ8whuxGCNGRSUoMCJVI6bwm6fojmiXlm+yXEGbIoRkT7pSmQNIVZh+VBhCwMkbR7KJ2eZ4yxvtJGEPoQygbMEPCn6kjmKlC2+sx2TDs9h1wVMbi1CkvTIS5MQby5Ad/tA4sVqH4C/6P7zCu3d2oKhtRAZilIpAQKaWxXtyDHOax5ArwptEGMQZVCQiJMOykeXr8Hc2EWeb3KtL2UiEYRvuV2iLu378G8egq2XYLsxminIYxSBZokIOz1ELsOS8OrVqvY6fQQZUAoFjZ99HouwCsS4JUKwEuShqVZmM0GckkEpQofBvDypxrUhz2HlMcA79O63UcXgMejZz9fgPeLX5Qx7oY17gZ/GED3+QW8bESO28WJPj/M8fmlALzsArQf4D2IAf2MAS91+Ylo5KMOhmPAOyYIYxygnJSwmLT9cesfBvDuU5eyN/kfjq8jA95/9c//25xAHbG19MibWEz2u+/t+dXy9LFR1pSWIYBMYJZ+Epi0SzZUhSKDC5DZbDagaTprl1haHvLgDBz2mJ4HUOQ52Y0lTFrAmWCSTHBHBH7jJwDLmQ3acd4fzgTzAjcCtRRewEE8D6YgwM7CIwKfAd6SbbNZRMwK8jQGXmn/PcdFKhRevRwE88I127YYcOq1d5CmGSyTrK2GGucoYIxxo1aDlKdYe7AK3w/wxktXcSLT8cEPfgbrwiKWfvUNVLwIn/z599CMMuiWAenUCZReu4poagoZJdqlEfP6FeMQ0Y2bcL77Y5TbAdzpBsxvvo3k5BLMYIDO938CP0+x9NYbGLT6TO8rVHX0HrRQmZtmvr5CmqG9vonZRgOO7zHgmnQdtqxqqJCyDFKcw3F8CKaFqaUFBFGA2PGZjzBF8AqGiow8kpMUAvkLux5Sz0N5eR4RJfGttphjhWjrgBdBmJ9F3iwhWWkx2zHr3AKiNEL/9hpK1QqU2RqCj+6yiYN2ooak4yC9v4XaxTPonKjB0KaRaAIyIYHguIg2W9AgwZxuwM1T6H6KQUlCGgeo9ULs3F+HsTCLrFpmPsOJlFLOGYyHA2ysb8J65QwMw4Q0CNHPY+iVKuQ8Q9TvI3Idln5ml8rY7fWZK0UgFEEqBwHeJ1nfPQaO4MAI4GWShqVZGM0Gs1E7CuDl452D7scZ3mPAe9Qb6ae1/DHgPQa8n9ZY2redUcBwDHifPkSTAroxJ+9ZTO7ng+H9OyAMxgHWccd/3PqfFeD91//T/8CihbkNF4/hpUf+7XabAURivogFJuBK/+kmTCwnZ1AJ8HL97iggJVBMQJjAL71PAJbZjVH0rlBYitGLs7AM7BaWuhAoUY1oTs6wFb/s/U3AlLdL/aCBOFokRwvyQjkOrDmYJoqZ7KII8NIje2pLVwt2l/S5BMZFVWZt0mf0HkUpc2kD8x4O/L2IYqq692iy4HtQFQU1Yng9B3dWHqBebeDL51+Gd2sDt27exoXf/lXYFxahv3MNd372t5i1axCqJVivXoJy4Sx8wwQUFVLqQ6AwD8eB94OfIvzhO6hqFvqXTsP8B18BTBvGxhZa3/sx/MvzWDh3GdEHKxBO1NCK+kg6AeaXF1lABLlFDDo9NOtVFp5B58Hf7SIVUhCAB7lJJDm6fQf2zAzq87PwBw7T6NJEhECzaJI9GcXvJpCiDGmvT5EcqM9Nw+sPEGxsw9B1Zvfl+SEsSnazNAR3NyCFMUrnFuD1+3BWHqIy04RStdH96BZUAbBnahhsbAMdH7WLp9Fp2tDsWWSkxRUSpN0eolYbhqJBq5fhJinMRMDABIQoYIlvFDmsL80iK9nQFY0BXqbvXd1Fu9OD/epZqJICoR/AFzPolTIE8m2mpD53AI3S3UwLnb7DAG+IRy4K+zG8BFpHATEfp+wnA7zCnqQBlglrcZoxvIIiMznEOIaXP714FrB68jH3k3158npyzPB+uvDk7z/g/XSP11FbO2Z4RyYU+wLeMdnL4wDHOMAyDpCMkRxMzPBOmoR31AH3xPLHgHfMhHbc+Jlw/HGG/1kMLh9fR2Z4//d/8/s5190Sm8n1rmleMLAEZImdpd9Z4AIFLFAVexiyZYt0NQKt2Z6jAXdZ4CCAACktS0CLAdwkYY96ue6Xli/ALgGcQrdIWmJetEbAloNV+ox7BdPOco1uof8tHCICKjqKKMq48OAl2y3aJneZkBUFtH/E6MZkk0XFeYK4xxgz5lcSmZSDGGxqlxweaP+pL1SoZlDQAm2T9CRZipBkEGHA2tQkGX5rG7tOH1966RVM5QZuv/cx5GoJr/zOP0QvdJD8f99H6vjQDBvZbAPNr76BaKaOiOy/RHJo8EFSV2Oni+7/+13IH9+D0mwgevs1yG9ehZpkyH/xCbybtxH+6mUYehXqtYfQzs/hxsZdGKqNE7NzzDnCZftAtnEKUrIjS3N4nR4yKYdNoRkkx4hz9HwflfkT0GsVJH0HTq/HzqtWtgBDZftOOlolShG3e5BsDZVyGV67h/7uLupWCZmQw0GC8tJJJHkG/94mdFWGeWoOzuY2wlYX9uIMVEnEzq17KNGTgbKN1oM1SLmEKkkaKiak0hREZFCFHEG7zdLfbMuCZOrwqMhQVOErGRSyrtvYhef7UJbmkBg6SoqBGIWfcnhnEwEFa7x2jhQnELo+Ek2CWrKQBj4yP0DkDKAbJkRZQ891kWRAPJKEdhDgHdVVjk7OSLpAGl7yP4ZpwFyYYoBXIm02je8hoN5Pw0vt8GK50Qvv6LLHgHfCO9qEqx8D3gkP4CEZtsNsZdJzsd82XkSbh9mXvWXGMrzHgPdIx/OICx8D3r+ngPf/+l/+KCdASmwugUpiZQl4Oq4LnSy6soxpVekGzJPYGPAZFtbQOCJWk1wOCBQTqOShE9QeXTj2whqGdmHkaEB63NE4Yu7VywcasYm0Pg+ToM+5ZIFvh5bVdQLSWjGcCXgnhSUZrUfaWwLOvuez/nMbsiRNEA/7Ri4FDHAnFFlcxAZXyxUESYRWq8U+azRImqExdpv23TQMmIbOgEtAj/aTmGldyXNXlRUEvofu5ibI6eLtS6+ifWcV9x9u4OzX3sTZyxex8v41uH/115iZmkNAXr5nltF4+1W4OqW7yTAEGVlOcoII8q0VuH/xI2ikLV2ahfprX0e6uAC120H0/V9AEFOkv/IS3B0f9XYKacbCzbU7qM4voEkA1A2YP61VLSOIfBiigmjgInR9SJoE3VBBD+/TMEGQ5yjNzzOvXWngM2kHjQWlVABeSqijRDM5TBB1+9BmKrAgw9/pwPEdNI0SkiiEa6swTiwg6jmI11ooNSsQZqpwH2xA9GOoy9OQuwP0t7ZR1Q0YkoL1B6tQK1VYp0/ALRkQrAZkYnIBODstRI7DopIhi/D8iE0sAiGFHkZIVreQIId0cg6RrKCqGojTiBUmOtdXkEkyrFfPIAkiiL0AQklnBXghFatFESLXZWEccSag7wWIqUjtEID3IElDAXgVkFwnI7s8Dng1FfIhAC9976iYlG+DTw45qOauZk/OcPf+fmIGfszwHvGON47hmpCBOgyD+ZlqeCdkaCY92oc5PnwbLwKcvog2j3RMDgS85PIyoaRkHEM3bvy/cIb3aZ/yR116uij3SMf2EAsfA94XDXgfSQafPh2PxvenzvD+8e//LtPwctaWwCRZiRXODS6TLRC7STfc0eIzeo/CI4gB5FpX+snZMBqS7NF/FO0BYC49YGxtmjHAW6SVPQqnoPXpbwqjot9pHe61SweG2FqFgi+Yv23hk8uT1jgY4MBd1Yo4XdoP2hYVk5GIggA8sY/UPsW/MjuyMGLHnYFiSUbf7TP9LY8dpjZpUkDHoVKpQBRyGJrOksuYvCHNocgia48SvwLHwaWFU1iUbNz+8CPkiw2c/uZbKAUpdr73DsLtTTTnFpBUqzBfuQjlwkkEEqDEOWxBQpCHEPouvL/6W8jvXkcuZwhePo3K17+BRLERrdyB8MP3oV6YAy6dxM6DNqasCny3h12vg9rZ0zBTEVnPRd/pw25U2T6VFB3eTpcdf6NkQCKtsiDAGbiQbRvG3Cxc0g93XJYmR0y3aOnINZkdSwK8IoVMDBwYJ6eh9kNE2114YoKGYiDsD5CcqEOamoa30YKw3UNteQ5+SYF3ZxUlWUO+UEd6Zx1JHKJGDhFRhrX1NVgn5hlLG9omcrMC2Y9QynJ0tjZBUdPN6Sk2LjwvZKlvpEG2ogTe/XXA0CCdnEVAzgyKiSj2IcoyOtfuQjZMGFdPsYmP3Aug1UrIFBHBoM9kDWTZVinXEEQJen7AGN5Rn9z9GF5yWuCvp1jeoaTBkAodeaqrMOabjOGVdQ2KRBEfxQX9WQwvrccngbQcf7JxDHgPcbf6O1hkUkB0GEB3DHgPdyInPRf7beVFtHm4vRkudQx4xxyuCQH/mNaPAe+LBLwE7g6e0PAJ3acOeP/Nv/wfcw4Q6QZLYJBYUQKWJGWgF4E+0vgSA0qfk5yBa31ZUddQh0sglNmFyTLT6ZLmlW7UvGCNficATACUAhAYsH3ixr5XmMb8eQvdL7c2437BHARTu/QeT12jvnDZBYFk+pz6Sr9T/6kd+jsIQ8b+0ctQyWqr0BVzJtp1XPScPmuL9n00PIPaYFrkJGYa4H6ni4DSyjJAV2RWaLbdakHXTbx95jKSm2u4ff06Fn77bZRfPY3o/btI/vP7kMoy5HIF2vISqm9chdMsIZdFxqxWBAmelEHc6WP7//kOmus78Gwg+trLaLz5NaS+jM4nv4D5s5vQvnYR+UwDuw/aaC4vYfv6dUiGCOv8aShujGSnV6SflS0MfAclSYXX6hQTmVoRMUxzrfZuB3azCW1+Bv3Qh7TdL4y3FEqWUFl6GU1gBC8C3ACJ58E+Nw9pq4+41UWoCWgIGvx2Fzg3j6xWg3NvA0rXQ+PcEnpKiuDWGhqlMqK5MsL3brCY4ZphQHBCrG1uwD57EtLCDNPhJqoNyfFRSnPsbKyxfZg5Mcdqw8kXmDSyFH1djhM4d9cgViwIp+bgZzkaCvkruywZbufD20yvq15Zhtd3oPRDGM0qEjGD3++zgj0CvNVKA04QYuATwytAGgmGOCrgZcysJOIxwDvXZLZkx4B3nxv6fjefCRmoI4GL51h4UkB0DHgPPuiHOT68hUnPxTHgPfoXYJyLwuQa3oMAEfX3GPAeeNYmvX5O+oTnwPU/Q8D77/74D3NedGaXSuwxfbfXY1pMApCsyCwM9zxvua630+kw0EsXGypWolQzAoJ0oeKglmt2uRyCADB9zgEwWYIROGDuDASmRJGxt+KwCI3e56wr9YXW5QCX+kztcAcGArScaSaWlizEGF6jwi/S7A7lFNQXHjPMGOkhE1346BZ+vlTYRftFLLZq6GybrECOLZyx/wbpMk0DWw8fssI3m4B5BvaInArELpw/B8XP0PrJR7BOzqL2j99EU1Wx+X9/B8J2F3W7jtZSFaXXr2D65CkEeYZQFKAJIhQvQpoFUD+8hc0f/w2sIAPmZhH+1puQFqYxfbeLh++/j7jvY/rX3kLSC9Dt9VFamMbuRzdhnzuB3DBgJAKchy1otoFQyCg1F4oTIeoMkNcrEMIQNYppzhJs9juYPnUKkFVEQQxpdxeJJEKxbQRCDkXVkJKWO8ngdnuQNQMGRQqv7SLcaiGZsiCnORKSPFxahqSo8D+8D1fO0bh0CvKug/bKJrSFJpSSifTnnwCajGazDrfdw/bWNmYvnofXLCFt1pBnKnQpgb3TQ3d7Fz1LxVS1CSvJ0IldJOSgESWQ3QDtrS0GJqVaGYJusjSzNA+gtH08XN1A7fxJRBpZr1EhYwa5UYIkyQh3WrCiEHBctn+9JEdk2HBTFkA89Ll9JCvYe/rAvU2Z9KEopnzsJ70lCGzyI5NOnGKoa2U0lxeRGwriLIOpFv7Vj1wXissXv9HvF3gxeoF7tg/rkHlm3ad+FX/TMeHts8LQoWTjySfzT9i2Hv1OuIdCJmEInvCZfKpoZ+SR7j5ejcWOHuQj+zSz/viOjvG5fMwb9RmHaNIbxpgjL+wTTf1olfGPfHN6VFIcqOH/0cpvGi1jjt9Bj7QPcXyOAmifPhST+5C+aJA8dv/GjY8Dz//48/P8X9zPx5oHA2pWdX7wEZpIcjT8Tuy3ieHl9dH3Z/9ujJ7//cbauPH3ohlm3utnMahFSMIBLyE9/EDZuxaPtnmwBv3R8XnSa3642ef8/gh//C//OZM0ENgjHStjWCUJu902+52ni/HCMQKJo8CWACcdNP4+SymTKMBB2St4o2WoHQKiJJegrysBSwKpvC3uM0q7M+rvS+sVhXE8/riwLqPtMaAeUkqaxsApvahdAgO0Dndp4G4SzEmCQDAVDkmPNCS8OK6IV45YQR3JFkgSkZNvLfn2krwCAhI/ZEVu5bLNtkfAP4siVO0SUs/HYLcNWzfw8qVL6F17gN5WG/W3X8LM6xcg3VjF7g/eQUYhB+Up9M9No/SlK2hMzbAIX18iiaoI1Qshk6PBf/4J/Nv3oEga1JcuIP3W64iEHDMfb2Ll2icw5qbRPH8Wnc0d5JbGXBOChy3Y5xeQChJkP4HX7jLbsxAJY3LRcZGRbVizBgQBqpoOP/bRTSI0lpaQizJiN4DY6yIlOQnZzxFgo/Q4z4dADH2vD80uQ69akB9sI+t2kU7ZyCOyApMgnZ1naWLRJ6vwbQWVswuQ1rsYtHahLk4DkgDhg9uQjEJmQses33cwffE8BlUTWbOKLFNhqSn09Rb6u104tRLqdpUlvPUyHxEVQgYxRMdHr9OGPd2EWLIh6AZSFuwQA1tdtB7uoPHSWYQimI8vgU+pQWNFQLK7AzsMmO0ZTbb6mYjYLsPLwGQee/KcEXeQJ4vFnpIz8GXJhYT07ZqGiPTvlRKaJ5cKLXQ+HvCOu2GOu2DSDWOUmR7tNwPuz5BUjNvuoa9y4y5I4xiIIzzS3bfPEwHeT8H2Z9L9nwjwsqvogS08fsMeLjvSZz4+ntXIOIZv3IRj4nE24fEd9/059DgfWXC0zbH7N67/487/iIvM8/T1877OpONr4vM75vyMY7C/+IB3TPDMcwHe0TYPvj6N/S495/dH+P3//r/J6bE9Pb7nARMUOEFFW5xhHQWcBHzpxS3GuH0SB8eceeKxxNydgQYAgdFR71we4UsAlhelMc6BdI9UGDf8nWt894A1uUkMk9ZGNcLc3owSqizLZgwwd2agNngBHJdN0Hskv6D0MNInk5SBwDCBZyo4I9kDBVCwPhPgzQXmcpAlCWzTZCwyOx5ZCl1W4LbbiBwfVy9dRl3Wsf7j9yGcnEb9117DCc3Czn/8KyQPW8gtFfr0DKQrp1A6fwqmUYKfZXAUAtU5DCeAdHMFW3/2PdhRgpS8Zd9+DXjrEoKtHdTff4D7a6uY/+absGMZa1tbKJ9aQPfuKjRNhb7YRJ4CYXeANAihku8uMvb4PtjtQSPT5kaFsbUkSOl5A4i2CWuqSaVfiFwfojtALskQTQuxIEAjmYrrICX7Nc+DVW0wD9/o3hq0OEVeNRCQHVm5AmFhCjH5/D7YZl685lwDyb2tIqDixBRbX7i9Ct02IEsiurttpKKE5vkz6BFwr1NsswpTTSE9WIfTGSCZm0JJsyC7PlwxQgIRih8h6w3g+y7s6SkIJRu5rCIlgKlkCO9vo9vto3HlPEIphxSkDPDKjQo7h1mnwwAvqBgxzeAIMpJSBT6x7JgM8GbMeowAr14A3nIJjZOLLIo5pnMsF0luz2J4J70hjQO8BEgO0oi+6BvGOEDELDX2aIgnjfcfL9o5Brz7jZZjwHsgQTURA7h/y2Nv0qOrPecNmzcxbkIy6fXjs17/GPAOn8w9MU6fxfw+7/l6NsP79xTw/tG/+GfMh5eAKf0Mw4ixeWbZZiwqgUQOGgnkJiQNGGp7OdildbkDAgedfB0uHyAQQsVhHBhz3940Tdg2uTyCXzQ4oB7V+PIoYdoWB92kKSagzqUKo0VuHFyP+vDyR8W0HWZZJkkMGFNBGjHG5C/cbBJgTBhTTfZl5E5AaWrE2VFcLZM/iAI67TbzbxUoGY60vIMBFmdmmBXZyk8/wM7GQzT/0VtoXDmNyofrWPmzH0EzNZi2iejcIipXLsCam4aQgMkGPEo8ThOYbRfx995B+2fvYq5Wh3tyDvlXX4GwOAXx9hqkd26gIwuY/kdfhXR7C7vkRbs8i51f3EDz9CKkqgWEMbo7u0wrLUkF+KI4YHe3yxjo1FShCzLIpaLjOajOz0E2DMbyhwOX9UNQVFYcRjG5xDyHjsOieEm/XJmagZhl6N9bQUXVmTyhF/qonTgBqWwh2NxF3O5Do0Q1Q2X2YCo5akzX0N/cgrTVQsky2aSKWHKrOYXSqSV0dBlipYRc0GHICfLbDxA4HsRTi1AFBUK3j1gHkkyE5PrwdnZZPLI9MwXBtiDIVKiYwlByDG6vIQhj1K6cRyTlyN2IiGcojQoiP4Qw6MGksey5zMbOk3UkpTJCSuBj8YWPs6Rc0sAnZQf9JMDLGF5dZ76+StlmkgbB1pn+WB0muT0L8I4DnOMYpMMAXg64Ry+Wn9oFddwN/ZjhPfAeNe78P+8Nbm8O8dgj4edgeCcEjOPG79j9m3B8vYjjewx4x561Qy9wDHg/a8A77hHDETTU+/hIj3sCNfa7NO77/4zuC3/yP/9uzou/eJEZaVgpjYu7M1CoAj3WZwVppLvNSLsr7ulpqe1RhpdYXmqLXgRIu90uY3e5Zy5fljOto8CCQCqxpsQ6jzJgoxZl1D6PC6a+EmgiOzVah94vZA1FFjNzdWCRwkXABb/Qcs9eWpaK6HhaHLXDjgMyxvpl5ObA0swLVRtJ1+h3AuoJ2YZRIZ7nobW+iSm7hC+99DK0VMDH3/kZpLOzOPFbX0YjBvw//RnWV1dRnp/GjGZj8MZ5lM+dhF4i67CQxfdGhgDRC6Gtt+D8hx8i2txGbXYa0WsXEL91iUkq9I/vo/3zD2BfuQzp5SVB6SZhAAAgAElEQVTEH60wxtKTcgR3NjF15RxSsr1yXHS6XaY1pthcKqoj39nQ8WDZFkIxgynriIIIThpjankR5ISceAGCvsMcDlTDAANu5H1MwN91EPS6kGUJpalpCI6P9vo66mZhZddJY1RPLUKRVQSrm8yqTV+eYW4P0b1NmI0a5LKJ/p1VCE4fFc2AN3DQdV3UT52EcmIGPU1h0gRJ0iEhYIA3DWNIp5cgZSKyTheZQWllEnLax41NKIbKHBBEy4RASX9xCg0JujdXWHhH+dJp+EKG3AmZ3ZjWKCOgVDlnAMN3IXgePHr6oNsIrdIQ8D4Cu6OyhcNKGtjlIC8ALwPZZRuN5QVIJZMVtMkjkoL9vtzjbsjjAMMx4J1Ew/vZSxrGnf9DI4dnLDixpOEY8D51ZMfepI8Z3kMP22PAewx4H03O99H7Pi/g/de/98+oAoCxnCRrIF0tmfiLirTHunKgS2CSe9xy1wP6kvNwir1ENUWBYZoMOJIeduAMmIUYuTiQB28YRcw/VxSLqGCuuSVgSjdyDma53y9tg7/Pb/QEjKlfnBkmsEvrcxcJDphHwQr9ziUX1DaBZZIy0PvUVwL4zAItz2HqKvs8ThOm5dVUnT0Gp4p+CqsgJwvbMJgPb7+1g7g/wGtnL+LU3Dyu/e37CPsxpn77y5g6Ow/z3Qd4+Oc/gWNLsBdmsVBqwP/KZSgzFESgF64HJDpQAanVhfTJCvwfvAMfMaTZaShffQ146SzUzQ6k9z/B6r3bWP6N34AvpMzLtjE3i85GC1ImwD6zyLS0ebeLAQVh2AYLllDijFmG0X1Ks00EaQRd1lkqGnQNtfkZhDHZjXkIaDlKB7NsRHFSJN4lMUskC50+c6cgh4l8u4N+r42SYUGMM/RVEcbyCagxkKxuIFUkqEvTiDsDZOu7sE9MMbY4uLECIfNhQGKyCzdLUbt0HkmjhtDUIBoWZElHGvUgPFiDmAnIl+YhkBSj00dqiJBTEbnrYXttFXa1DLVehWAakBRaL4EaB+jdXoVRqUI7cwJORh7CMURRhlIrIRh4kFwH8qAHKQjhBj7ycg2eZiIk7fKEDG9KWt4sh0Zx1hAglyzUl05AqdiALLF9Gp3QPfnlHgd4JgW8pEE7SNLw7KK4Q96zxl2QjhneyRjeCY/v5IB3Mp/UceN37CibcP/Hfb/Gbn+fBY4B7/Mctf3XOQa8nzHgHff9Osqp/jwxvKThJaDIi8Y4ACVJA4FBAoac9aTfia0lP1NNV6HrBgucoMSxQg5RxP3Si2QRmqazmyoHrtxPlwNnXghHy3NLsYJBzopEs6GHL3+UXNiUFQVnBNA5I00yC4IP3LeUWF3S+HI5xqiMgbZFfxOrywM1COjTPhKwZZHHVNgmEA71QPwu7YckCPBdj0Xu0mN/0zKYrtVpd+G2dtHULVxZOoXc+f/Ze+8fS7I7y+8TPt6LZ9ObyspyXV3tDdnkcMgds1ppsb/qJ/0r+kmQhSCtsAIELSBABmuwgqCfFisI2tWsOBzaJTnDZvsub7Ky0j5vwofwvS+j6lVWZkZVZXPYJDM5PVWV8V6YGxH3nnvu+Z7j8/mnn7H0jfdZ+pN3sFpdku//mv7dDfTFBvbSPDOXzqO/+Soj21CRxUYoARuiE46UZCH+xRdo9zfoNBzsy+s4336fuNmk9PE94o8+YdDUmPnWd4nubbFbzmgIE3tjC3t9mahewRmnJNvbhI6h5AS6xAOPIwatFp4U27nisywqWIPBKMCbn8epV4jE11hA/mBEXPGo15vKrk20y7E/JvGHROOhCuIITYP03i4jJATCwhml+M0K2eocpVFK+mCDpOqir84wfrSPvTvEO7/IOArgy4cYdoo5ihTAjm2b6uuvMKh7ZNUquu1gGg7j/i7Oo10szcRfmkXLNMzBiFC0ziFofsDWgwfMLs1hiAxCFV/apOLeMBowuLdFc3mJZGWWXhJgBSmmYWPUygT9EfpwgNZpYUURA5nkzczTF3cJ3VDa5tNIGqRwTr4v4S2puDVUPZprK9gNuT4TJq/Jb03DmxddHB74p1dAXqRPe5buOo1LwyGG9SSXhilni6fO4Xe8aO3kCYesp5yufX+zgFf1sic+PmeA9wWWhI8C12dFa6ebMBZ1bn/oRWu/r4D3f/xv/otMOh9hRAUgCghUgRCurUCo/OQFaAoYy9J2MHFmyIvARFMrjK900gJ65b8cQKvCsAObMdlXnpaWF4tNg+Hc71Z+l4dYTFCBIl3V/5Pf5w4NskkYZ/l8HnOcu0WoNLVwkvomP7mWOAfSeUGeXLcAZ/m9XLt83yuX1fK9hC6I7lS+q6QZrTaJFF5ZNvXZOuPugHG7SzYcc2V+mTnLZfvWPaXZXP4P/z4z64sEP/uE/l99iO1alGpV9MUZnG+/jrd8nr3EV16xTpYRRT66P4aPbjH6wa8oxQGt83Wa33wb843X6YwTKj+9jv/Fp1T//Br+0gW8jzbYfKWG2R/TvNXGfO8qLVIavoa/uYFW90htQ24gZt+ns7PLzOI8ka1hGlKAl6pksfm18yTisysuFoMB8dgnqHg0GjOqwEzkEOF4RBaMSYIRC4vzdKKY7M4WicgLdB1vmBIvzzGW9LV+DA82iGbKZIt1xhu7VLoBzvlFxZrbN7cwS8LWDmAUkdU8vGuX6VRcjEYTzXAwdJNeZ5PKTkfppPszNfRMx/YDfEMCMFKsMGZ7c4OF1WW0SpnIMtF1S0kgzEGf0cNdFtfWGC1U6UY+biS6bQe9UsLvDdGGPbLWPnYcM/R9zLlFujKZ0gxcXT894JV0P2F4FeAt01xbVYBX5EJZ9GQG/0LMUFFHfbC9SNJwBniLbHdOByifKro76p4VAPIzwFvwoBcNyKed8Dznezb9sRd6j4vOv+jyzwDvGeB9iWf08FeOLVo75fN5NPnwNXBp+Gf/+B9lUZaw3+1Q8arUKlV6va6qdFc+tBLh6vuKEZWYVGE784jhPHlNgLCARgG+uU9uDlhz27Lp8AZVfFaS0NgJmJZGV9Zh6URjK1HBlmMrgJuzwNKZ5Lpb+U5udZazcAK4hakVbXEUTcIt8vPMtbvyWRU8IX6yhq4ssSRgQK5LZBziDKG0x5I8NhiyuDCvwO+g26Pbaim/XUOfePuWpLDt4S6trU1mVxe4PL9CdH+XW3fusvStt1n87jepP2qz+//8CG2nhb3cpDdTofLaKyy9eY3EMvExlY1WNOrjBUPc7V22f/wrRjc2aJoa41evUvrjD+gsOFQ7Xdx/+XOGaUbyH/053maXzsNtzl29yOc3b1Bt1JlZWcLUDFoPNskin1KzNpFkoLN/fxMn06k06/hZjFNxYHtIVqpQunpRsdleb0TcbzMyUyKvilsuYQvj2eqQjnxSifHVMgUw+7u7aNttzJKNZWgEgzHZ6+v4rsPM/QHjzj6sL1BLDAYPthk3XRwBwHce4bYHmI7O4OEujlkiW5glu3KOrmtR8xpY6CRlDe3mFlmrh3VujqBikwx8yhiKJTakqG6nq5w1nPNL4DmU7DLjNCa2NazNbdKNNs13X+dRSaPig+nH6PNV+mlENPCpDfq44iftJ7QyHX1pmVYUKABvTCWp5S/vdOcwUXZPfvJncPrfkvypS2iHrEpUyqSiiV+Yx655OOImkQiDrL49mdMdaCLVMUR6Yxy/ZCyfObxqMf19NRkVCYfsU5nuThwZpLI7l17KMz/9U8S4/SaWgE/qr4vO52lAeJTG6wSfR1WwlbfvUT60xT6+RWNNkcS1yO/4tO39PO03/fzlz3F+Xac7vrRvkU/q0/fnuPM9dkAuugFFgLHoBp1y/y8z4Zk+paOej6Ltx4Hvl7mUfFX1mb4pd04qiBYudGF57PN89Pt3uFbi6T5YirCLgile5qqffOfk5//FV1hO9z69xLUUuNzk485RY5u8uqJiPNwnTPcNRf1L8f0/+ZoyTvb5LWzPYya82r/4n/77TGyT9jttpdkUwCsgQtwJcjZVTi0vJsvdEAQYCugUMJz73apY4oO4YAHKuZtC/t3p5LOJe4ChNL0CrnMwqzx2LUt56+YewNPFZrncIX8RBdSW3JJinnMbMtkm+5NGyWUUwtBOh1QIY2kdFOEJUJbvCoAX4JyzxXLPxbIsHPv4o5FyJxCphBzP1C06O1v0Ovu8//qb1EcZD6/fhcUZGu+9yvzCAqNffMboF59QEwuttXmC9SXKr17BW14kMzR83SYQBXU4ojroEn36JXu/+ASrG2DVHex33yV76xpB1YIvb6D94BNK59cI/uQtwuv3FdMsDPX1+3dYuXxBFeiVdIud+xvYto7pyQQkwUhSuo92qNglnJJLQKLcItK9MUalhnFxlbE/ptzukfljfCcjrdTQLBPXcejv7GEGCf5giFst4zVrjLd3odXDLDmYWUoUJSSvrRHoBvVbHcbBAOvSCt4gpv9wG3+lhuPZpF/ew+6PcGyDwaN9LMfDWF1UbTPyXMquhyOA187Qb2yRdIfY6wtEnk3SHyGlbOPAR09C2OwQRiHWhWUoO8rqaxSHxI6utL/m7oj6+2/w0Eqoj8AIErTFKoMoIBqG1AY9Sp0O4Timo9loS0u0Ix8JRNEkYOTQz4sAXmHFdYnoFrlOzZsA3vk57KqHWxNtu0y0noRaHAas+bN/VLdwGPAeZpaeAryq1zoAvE8NEl9vwFvUxRd2eC+U9POsS8FpO+yi8ysaMIq+X9Q+RfvPJwzTn5v++2mPL6W9J/1o2hngPdw+RQxx0fbfTcArZ32ES8g0ATB1YZNn9AzwFr3/J9s6TrX5wY6emVgWTWiKTqCoRqPo+6dlmI8DvP/bP/qvsijLlIZRgGbJLU/YI1177I2r4oMPitPCUOQK2eMEs9wxIffYFXcE0dgK4BXwmA/c0qBKfhBFir2S/k72q9wX4liBNXmUZbsao7UJ05vLIfJY4ZzZEvcBiQTOHR9yt4U81S0/rxwcyHb5uwB10esG45E6jlyX/Fv2L4BXxQsfAJ4oiifno5jnFC1L1XkKY6p3BzwMe8zW63x7/hLtz+9we2+Xi//gT6lcXKF0Z5ONH/2S6t5AMeXJ6izOm1exL18gFecEaU/dpDMeUSfF3d5k569+Snh9g4bj0VttsPTBtxieW8DKMtrf/xnJzj5r3/mAYb3M1t37vLJ+ib29XfZ6Ha68fo1ev6c8djti+VUX/9wJoEpGvioOa3hVUkNT/4nTQjqIsOtN0tm6cpzQWh1McacoaWjVhvIgtg2T0V4bJ0oZdDrMLi+QkBLttckGY9yyS+KHGGWX6OIiUZxh3dwltlLKF1cxdvv0t/fgwjyWkRF8ehtbQkfEwaM9QHfLOJfWGC42CesVLN1RcoIkC9Hv7JCMAlX4JjZq9H2V5jYKx+hRSLLZUoE7zqVVEtfCyUx1zoGREt26h+tn1N65xo6R4g0StDhFX5B77ytbskq/i9PtE/oJXcuFuXn6SajYf+LTAV5heA3LJBUP46pH4pjU5oXhLStnDskSPwnwFhWNTTO8z+pwxV1kaoZ8RNHA8wKO6Vl9UR/1t7m9EJCdAd4CwPksA3sGeL/CJ7howD5iQC4CtEXbzwDvV3f/fr8Z3iLAm6nxQ60KTv2X9w/T7P+xLf51Bbz/6z/8L7NUn8yxJA5VQK8pOsYwVOymKgA7ALw5kyuNIIxpnoImLKr8Li8SE/CYa2ZlYBbWt+yVFYuea2cldlX2m0sgcmY4LzwbB2Msy36s5c2Z3Xygz50j5JjCzubHyQGy3BTZdx4/LOBbgK1sF8mDlk1Ae65PlmvIwbMUp0XDkXKSEHA/Hg3V0nPJsRWTHAyGGJ0uSb3MB6+8Sflhjzs37tBbaXDl7/4xNbfM6N/8gM6Xd1l2K+i1CsPlGarvv4V5blnSCNBFXqHpDMdj5gT0f/4Jj37wE8q9EK/SYOPNc1x46216VRt3p8/eX/wca6XJyrfeofdwj714zKW189y+eRPTdVi9uM6w1yfujVTim9co40eRcpMYtXtofkSzVifIYjTXhkCCPQxKc7MqphfRMO/vU5KCKseEalVZ0WVxgjb0yfpDwtGQ2aUFBqM+RtdHdNJlCVaQtlqaJVyokwwC0rs7pHMe9aVFgvs7KpmtdGUVK/AZf34HK41wxiF+EJJK6MnVi/SkYK1ZB0wcWU8ZDsg2WpPAj9VZtJKNMQiUv/AgDrCikHBjD8OxFZMcOyZONInQHRIxun6LulWm/PplWllCuRcrOYYxVyUejonGY5xuF3cwYuxHDNwKzMwwSuTZlZnXs0viL8Lw5pIGeafsapnUNpWkQWKVBfBqmKcGvHmn/GznfLDk9jjyeMK2TRcqnQHe6SXRPzyG96QB/bkGtFNii2cnaUdLUP6wJA1PJiFHMfRngDePXv9tM7xPIuCf9zUonKA/746e93MnShpOBrzTK4S5iYGcf07QyJ9FhMxpV8gKJUFF7XAcw/s//9f/SaaJ0f7B8qv4r4r7wkhcEg5Y0TwRTY6Rg8JcIiAgWH4n8gUBoaopZaCVoIkD0ClgUmQD8u88ulcVoFkmgT8pchP3BSngymcUUTxheqVhp/16cz9eYV4ltlUB7XgSEiHHyX148xuUM7sSFSxMqxy/2+0o1wX5vGyXz+aJcHK8YX9A+QDEh37AeDRQgNo2BSxH+MMBFR0urV3gijvH7Z9/wq6nM/Mn77G2skbyxX3af/kD7DBjptZkKGEDr6xSfed10loNyymrsIowBS2KqHW7tH74Y3qffE7TrZFUPDp/8h7zywsEWUjy2QbhF5s0vvMGyZyH/+ld9PUltChlZ2uLpdUVDNfG1HR6W3t4poVmQZQkSkrX39mf6HcrFQI9w3Id4s4IGhVK8zNkQYweJrSlgEskCo6NVvbULG88GFDVdEZbu1hZSqlSZjAcYo9iAlvD0x3CkY97cZmw6pBud0l3OmTr81S9KqObD/GTiMqVVYxWl/jWBqaZoe33VNhG2qzjvXKRvueiNeqkmYEls0phkHc6GK5DtlRHNw3sQUQk94MIKwgJHu7hiDzg/DyxqVOKNGzDoh+O6F2/ydzcAvrFFUbiy9sNlWuFMeuhtYcE/gij3cYZBwyDmKBaV6ETomc3xLM3PpkBe14Nr5I0PGZ457AqAngr6Lp9KsCbD4iHQe/jgfKgw1P/ziYFeLLM/OR7z7ekfMbwFvWsR28vGuCKJAdF3y86q6L956tbRfv5TW0/LeAtap+i6y/6/qmv+4zhLWjCIwqYpqOtv9aShjPA+zsLeP/xf/YfZ6KnNW1HMbyaZeCWPIyS+ziQQS5OAG1uX5ZHAefsbI74c5ZUOhPZJiB3umEELApwVAVtBxrJXHebM8LylshxREOce+zm7O/0LEP2k4PtnIHOHSJyGYP8KfvNNbk5ABfmWiWPHViUiQ5WPifflx8B065hMOh1lZeqVyqhpQn9bpfRcIBlGJw/t8LbzTX2Pr7D3d1tSt9+jbUP3mZhCA/+5f9HuHmXeqWOWS7jz9fxvvm6YjLHqXCYEiGRkSYatnjD3rjN/g9/TLS3j7e4yGhuFuvf+y6O5FV3W/Q/ukPJ8Kh/8zUetbbRH+7QePM1Nm7fUXs6d2Gd7mig9Lbj/Q51u0QYj9VyukwG+nttqpaj2PvUMVUYQ7Y/JDs/h1WvYvV99FFIazwAx5oUFIqlnJ4xaLep6SaDh1vUbItICr7iGGsUM6w7eLFBFqWYV1YJLY3k7hbGOCR79ZxiXKUATyu7OOfn4d4jjIe7UDZgax/fMckWZ3EunCOQgkPPIxPbMNF0b+4q/a741oZzHsKYlgeRsknzJSZ4OCLe7VKeaxAs1okMjUqoU7Yd9rothvfus3jhPPHiDNE4xu5FBHUbvVbC2O4RRj609nHCmH6QEIsjhQraSDCzmDR5tijiZRheAbzC8IoLhmh4c8BrGM6JgPd5B+R8gjg9uqjzzAcPVQOXg/cc8E4Vihx88bcOEA4Nj897/ceOqmeShufGbKdu66OOVND+kxifJz/HPX/HMbxF5/xbf57PAO/vOeA9qSjz2f616Hl97pf1eT94CoZXVrN/25KGIh/movf7OIZZ+yf/7X+aiaG/VKZnwmqaBoawvaalAGduMSbsrYoWPkgyywHqhEGSBppUjis6/CCOWHnb2hMmK48cztlgAbw5AM1pc9H45hrcacCbSyYEqMqjlEspBCzLfuX7OXssD5YAZDnvHCjL9vz48rwYhq5Aq5I/kFEuTdjniRPFhIUO/SGh71MvV5ifmSEZj9l6uEkSBsw1Z7m6foFKO+KzDz8jvbTE2vfeY0EmCp8+4P73f4ZjZ5S9KpHnYr6yRuX919CFTU0zUl8ibtNJVO52h/HPPiT+7EuyJCJcW8R47Sr262+RjnYx724wfLBL8/U3SJs1dm7doOGaWMvL3PnyJotz89TnZxkEYwUGpairpBmE44G6l4P+gKg3YLZSV8fMPIcoTXE6Eemry2SORanjk3VH9PSYyNSZqdRIhCXWwJdgBnFokEhiy2I46mPaJvowojfn4Y5TXL1EeHmRJIsVu122bOLXz8HekOjOlpI7aLMVoo9v4ux1SWoW5naboWehry1jriyQVWukhtjhlVXcsXF3S9mjOYtNxlVb6GpVACfXKExtst+C7ojGyiL92TKhnlELDSqmw8b2Jsn+LkuvXmFYK8MgwunHjOZKaBUHa6NNnIYkrX1KKXT9mGRmHt82ydIEPQ0hm6TzHTcon8jwphlamj3W8IpLQ2wbE8BbLVNS0prTA95CSUN+8gfLO0+Ar2i7v95Fa6ceIM4A7/MOjY8dQuQLebsXDihFey8AfOIYcgZ4n27EIslC0fbpvZ32/ZH7f9zqkdpWVNRUqOH8XWd4C2wND/lQn/Z+FL1uz2w/FeAVY58TXG6e52QK7//JOyk6fmH/dJyk4Z//d/95JnrFWArVDF2xfyImCA68eXNv3Vwjq6zCkkQVpOX2YHIzj9LxTgda5MVrsj/l73tg+6QbugKcYic2kEQ2lcLmohkTEJszxEpK4PuPLcxyaUWu0xVAa1uW0hzLj9INl8vK6kxcJ+T8Zb/yp+zHsczH/ruy79wJQq5FzkOCIMquy0ytrkII2tu79Pb3VOHX+so5Vsp17v3NZzwKfRb+/W+zfvUStXv7PPo3PyZqtSk3PAzbUSC19t410kvLBGWLqlUm7g/xE5+aVSH48gHtv/x3NPe7RJbO/rk55v78e/hWjaT/CPPTL0nGMbN//j32Wn38u3c498oKnVhjd2OT9fPr6BIkYeg8eLjBudkFGIfE/lDZYnX29snGIcsC6OIQrVKiPx5RGxkkb6ww1lNq+2Oy9oBRycQ3YL4+Q8SkaFHCJsaPdvCCCHFl7o96lD0PbRzSWRB2OKVWqjK4MAMSt/zRLRr1GuNrq8Qb+/CgRf3CCoFnMPz5Z5RbfeIZG6c1YOBZWJfWYK6JVW8SpRquVyMJAow7jxTT7qzMMSgbZFJkNkiQoslIznNzSwVXzF04R7tuE2gZdQG8msWdB3dV8MTiG1fplSyMXqSCMUYLZbKyhXt3n1hPiPf3Kcu9DRKYW2CkJk4hWiIa74kH9WkAr7R/LmnIAa9ZKSs/ZgnWkOf7sDQh/93zdJBHsbuT8z1km3OoaG1yjKdtX4o6kOc5n+fpB5/3M6c+3hngfd6mPgO8z91SL/DBM4a3oLHOAO8LPE0v/tFTAl79YD561LiQr7SfeFJfV8D7L/6Hf5ilvkgNEkQ3G6cJwqMalk254mGaloqcjeJEmbOp1dEMbNNRw2rOrk4cGCYxvKIVtWyT4Wioktl8P1DL7QKSBYBKcIVuTnSzjjgxiGNAKkVmkUoxE2pRHBqmQWje8LmmN4niiQRBBVtIOpqGJYlf9gSoCIMsllUSPqEAuWUh4FoAtfqeqVEW4B0lShYglfmD0ZCRP7Erq1VryoPW1jV27j9k3OlQK5WYX5jnwvnzdH51m9Z+G/PKORa/9y6Lrsfuv/o+489uUfbELqxMT4Pam9dofvMdBpUS4zSlqtkYccZQwNCjuzi3b9ESN4fIIl5YYPjqecpvXMLp+bQGbbqf3ebqpVeU9dbG7QdEgyFLb73C4KM7ZI0y3tKccnyIewMGrbYqKhNAaycSFReoyGOr5EysukzR3Fp09loYK6u4M1U08a3da0N/jFEqE9Y9kpJLKbUIhn3MKKCz+ZBZ11XHFo2suBzoZZvYEauwkNK5ZQYLFZxHHdL7j3CurmBWa4S3t4jGId7lZcbdDtr1+9Qz2Bu0ccOEcHkWa3UVq9LAmGmwr0fUvDL2Xo/s+gNaDQtvZQlLUtWChEBLCUJfaYr7X94knKngLsxhuxUV5jCOQmqZzt5nt9Ech5mr6wwcjVFvSE0XOzmXYSya7JEKsPBafVWst1+28L0GemaTaAmhHmMfJKGpZ+nAFHP65ReXkel/Tyx1J7NiBTc1eUcsFaPtNeqE4joy08SdqVGqVijZnvr+YT/d/HhFGqnDQDnvfJ78/vHpPO6Xnjr/Qxq56WuU90Ud/6DobfpYz8sAqhm6+r+nmQL1/adkFgUz/UN+qc97/KcZqoNpwIHvsVIz5+Ot6tBytmaatTklw/ESgOdFRrWj7uXLfv+o7516wvEiJzPFLB9+jo/bTREDVFQ0U/T+HHcex6+qvOAFF328cMJW5HNcxEDm78QR72fRuanth98VkVFN7asA8BzX/pPXPd+3TMyfPpkn3cHJ11f4fhT41E6vgB31LhS9H6cmEIr6j6J7dErA+ZsqGis67cfbC1eInkyYijzNp4+p/b//xz/NBr0+Q0mmGo0mulgxyz9ITtPEoksKwmyLTDOU68HIH+NYrmJ1c8ArTOt0SESl5j2WCnS6HbW0Lg4HeQGaW37CoOVMVb5NTlB8XfNBK2eP5fe5/CEKQgWIRTIhAFW0qooRFplCmiogMT04KrZS3BCShFSTJRkN15TKriag7PsAACAASURBVFh5rsrrMxwN8EMfuyxesw2cIFXuBP3hgPawy+riAu9cuEqy3+Pmr69TXl9m8YM3qc400G89pPPDv8bo97DqJSzDIpprUnn3NUpXLimAmyQZtgRdhClBnGBv3KH7ox9i73RIcYjOnaP0wRsMqjbeyCf+8iHtaMzy+2/gxTqPbt7HXmxi1TyG1zcorcxhNqvKNi3Y61DSdKzyhMEtYRG1e8TDESXRwVpguRZmEDPo9DEvXcQVq684JNhrKw2v5VWI6h6+a+EGOok/IhsNGO/tTfS7/SEl22U0FG1tmTDT0IJMRRqPmyW029vorS7OtTVM02Zwc2PiDby2wGBrG+veI6pAa9DBiTPS9WWMpWWsUg2aNVpmRNV1sLbaZLc26C14uEuLWMMY/ITAhDAKqMQpw+u3CJeb2POzlMwSpuMwSkIqYUbr81tQr9O8dI6hmTEYDqibLmXLYRj4DMIx9mBEtT0gjSJatRJ+uYaROqAl+HqEJROGg5+jAG++QjH9Mj3+HGKbnR0A3ohKo64s4uxmHXu2TrlW/UoA73Gd7jTYO9zxHsUo5yB7+s9pH+CjBqfCDv1gSezw5x6/kzIjeI6fw9f4vIC3aNdPAaaXyHov2n/hgHHKAalwQC84wcL795sOZjh0fofvc+H5FS25viTgOu59yU/36wF4i4NRigBZEaAvfL6f0mC/uMvJ8YD36X7huP6j6PwK348zwHtyE37NAfe0JKqor3gK8H7+o+9n9x4+YH9/jySKCIYjRv0BjlfCksQz20KcGxCOW5hESfo6AI4iG5DZ2CSMYmJuL4B4OBzhlBxlAyaAVEB0nqiWH9y0jcfRxLk8QbZNtLaiHZ4A2hzk5jS6iiYWV4mDuGLZv/wu338OjgVoCaMrzO8kTjhQUozH7FUq1fgSrxsLulZslrCHEoIhLgaBrbOcuQSPdunHAe7KLNeuXGFumPL5v/0ZA89j/T/4DquvXya7sUHrX/8EY2sPyzOhbKN5VZw3LmO+fpGkXidNdMUkiweuMM+lzgjr8+vs/MUPaLglOvUq2puvUX39Mvv+ADodmj+5w/j1FdJ3L1D+dIvhTofG+1fpb+4SjHyqy/MYnqtCMYJ2l5XZOfwgYOz7isntbe+RhRGVmRqxqVHyygzbbbI4w718SdlvxeMRYbuLEafYlSpJ1SMwdYxhjBaH+K09jCjEjFNld+ZYjrrHTrNKEEaK6TdW5ok8h/EX9xSQ9a6tKduznRv3mJmbw25W6Nx/gLvdppQkDMMRWpxhXDmPvriIbpVJa2X6dkZFTurhLtmjXaKVGZyZJnQDFRcsLLVoqEvDkPG9DbK1OYzZJg62cpYItRSrP6J7/T768gL11UWGWqIAetUp4Zg2Ynfni5d0t0O1MyJLEtp1j6BUx0xNtCwmNBP0FwS8T7O9GVE2seNLwlgBXHGRkALB8lxTuTS4zrMMb/6Mq4nbYwqyqGsv3l7UIcj2p87/4PgnAeqio+aA8gzwHtNSZ4D3qYb5ugHe6WXbw+DsecFk0Tty4vYiwPEVRSe/LKB8OljkDPAevpdFfW7hM1R0/4serlP2L4UT9t/y8V8a8N76+U+ynW6L/fY+fl+WxTuMej2csuhopbBLdIgZifDGuqGswEQeEEbx43Q0ubkCWgVsCkgV8CkerapW8cDvVvS0E9/diQ5TCp9kbVMGdgEGouEVWYWA0wlDZTzWCOeuEHnKm2KW0R57+ubsrexfHBeE5dVtiRiOlHwikRhatTQi8PcgClaYXtHuiqVZpuTLE89XAdS2RZCluH7CeHcfTJ33v/NtVfj12b/9MXt3Npn9sz/m0p+8iyW2av/2F/R//ime56C5Brb4966fp/TeVaL1RSTiwgk0XLkmPSFKQxp3dhh8/6e493cIHIvWlVVm/uw7hK5F3B/QuXGL+dsdKn/6DrszDsnPb1Cp1ChdXmH/k1sYyzOU5Fptk167rQrhVucXGPf7CsRbcab0u4KbhGFMdDFecGnt7U32c+4cSRQQ9HtEg4GKWLYlVtkrE4rnXn+MlWb0treo2ybJcEgaxpgiaZB0s1qVcDTGbTTQFyQ6Q1PhG5VqhcrlVZK9Lvfv3ef8xYtYusbejduUhyPVXlIB6qfgXLukwh4wHNKyS+DpuHJf7m+RtHuY60tYlRppazC512ULLQgxW30CSXq7sITVbGDJZEIVWkK622J45xHmlXW8mQajJFLJbBW3rAoVJ64gIUF7n0pnREpKr1FTgNeKdfQsIjGkoHJ6yeRAqjC9djIVPXy4c5MCzphUTcrSJMMti+uFiV71qC7M4lQ8HLfylK9hvspxHPNxUv/yPN85qQM+isHOV25yMJwvNR4+z+POa9KhH7UkefTvT97Pk61nDO+kLQoZrN93hveUDPRx78xxKyCHGd6i8f7U24sAzxngPbGJC9+PM4b3D5Ph/ewvv59Z1RKj8YiN+/fo7O6pJX7LMtRS/lgKiA58egUAo+kKUGJMisMUjDwInZA+SLS3IjEQPXAeFiEgVuloD7xtRR8j/5sA24leMB9IhbGd2Ig5CuTkBWU5qyyIVWzUBE3ngRP5d/NYYGFpY22iSU5CSUqbHEdAbx5sIdZXUvEv8gfbMrEkFlmxxxMm1ko17jzaUNf6+volrs2f4+7n1/nixk3W33qN2gfvsjzXpPOTvyH60a8xAh9zpUGSpCxWZog+eBMuLjNsekq+4MWacgRI0kilvJk//Yi9v/wZF90am7aO/0dvMfPH32DU62Ludmj9+gvcuQbr77zGzsNtdh485NwbrxGMxoQPdqi+fUVdm4CqlgRGSMywaGrHIaaw8AdSDKvsHhTvpcq1odsfMLu4iNlsKn2v3+uSRqHSwJoCeEU7LfhuMEKPE4a7O8yUSvi9nmpHAbZiX0fJJhsGlJfniGtltL5P996W+ndpeZ70wSPutfe4eOUKen9EWwBvGKPJteswMG3s1y6T1BuYlkviWGRVG3PsE9/bVH675fMrGCJXaQ9VgpoAXtmub+6rlQj9wjJGvYoZoSZhYqwwerBJstXGfPMqJYmM9scEUUSp6qn7L+2Xio67tUu5MyLRDXqzDYJyHScEIwlITdGxP3m+jwKE0hbHLX+KbjUimzynaYZdclUEc1ZyqS3NY3llSl7tsatJ/g7l71P+XpzUI02zwdOfy9+F6X1Nbz9uQD98jdNR3/m2iX5e3tUnfr5FQPVYhvc5hVcvK2k4maGTTusoveERhTQvi1xOCViKDls4oP+OA96i6z/t9jPA++zE6XA/dHIbn1x09rIa6iKmv5AZPTjpwvfjDPD+YQLeOz/6cSbeu4mWqmjd3d1tOp028XigAgaiOMWUuF3LVlpyxfpKMY4AkAM3BGF3c8cGx7Epq9CCSXvmfrnT8gT5fX/YU9tzOUMOjgUUTwIsJoNqDojl75MithRdMxRAzX14cy2xWkJOU0aSjGZOnBosAeZSEBdGSrIh1mZKJRQnanlbAKNKbdMyFdxgCDvnB2j9MftELK6d41vrr9L55DYf/erX1K5d4Px3v0F5fpnqTpv2X/yI5PY9rJkKg6b4uFpcXLtM8nfenbCWtk6YZdhZRjlO0HsDxlvbdP/NjwjubTLfnKd/bgH++F2Mc4vY/T7hl3cY39sh+s4VLrhNhr+6zUY5YeWNa3S+uIOrm1ReXSfqDdGTjP6gj1etEAZjbJErZDr+3h6RDoZXVhIQI9NU8pr41TaXFshkQtHpEvf7ZHqG5rnobgl0a7KaMRqRjkYk/R41ud/DoZrs+HGM7ZbwNSiHGdbaLH7JUG4MkrJmnV9W++LmPbbthJW182ibe4xubeCSEY96OJqB32yiv3Iev+xRKlVILQO96kCnR3x3k0jcO1YXJP5PfMMI9ZTU1SkPA9L728RSQHluDl1kM8nEai4zUro372H3Q/T3rqnjBJKqJgrpmqeCOKTNjCghbu1gd0bElkVvYVYBXtNPMMW/2JLnbBKiIj9HAd7cR/ooYCmPvhxTVgv0bFIwqazJLJPmyiJmuUSp1nimaG0axBZ17NOfnR68DwPe6fM/rofLWdzpa5kAXtG8T/Tw8nM4BOakHlNWaE5meJ+Nbj5qf6cFvIcB92OpyAtWMb8wwDoDvC/UZEXP+7M7e9rH9+ntz/qgHv5+EeDNVzim35/8HKcnUy90kS/y4VM+P8/bnsdNSItP9QzwntRGJ62oyfcK70/R/S+6QWeShiNbSGt/+HHWlSVxDSzPpTPus/noIf2tTfzAV5pdkTKIbVmcpJRksPY8ev5Y7TAHm/L3vFBM1w2SA62v3Phc7qAKYTRNgc7heKAGULEKcxxXyQ7y9DZ5GGSMVeBWn/jlTncyuiaChoneV0CFeAjL9twGTdhqKcgSsCvnp5jJKCYOQuUEkcUpcRQoRwqRWtiOpTx3syhCT1L84Yh0HLJ+5RLnFpZx+hE3/uYTAgMu/fl3lJygHhiMfvkJ8adfYkZjqLp0DAPr/Bqzb71B8uo6TgyWbjLOYgJCPFWotkvv11/Q/8WHOOJr3KzhfONt9DevEpHg7uzS/fgzLLtG8MFFKg97aLd2GV9dgJKronorq4sYZRfTj4l7QyQa2qyUGI0GWEKERpkCvFq1rJhYWVb3rBKtTkclqznNuiqgizo9GA7RXRMqLok4WWQGRqKRjYeMWi08ScSLYhI/BNOgJ/rgRoNeELIgaWHnZ+jrMdnnm1Qcj/TCMmEao31xh8G5OvXZJtr1R2Qbe5h6TDjsK5s31i8SrS/QNy1q1SaZyFDKBsnuHsnGDlm9gjs3q6Qa+jgiNDIiM6XcH5Pe3oJGjWipoSQYJQwVJJJqMXtf3KCRmPDe69hRStgfKss2CbDwRcrQ7eNGKVlrF7s7xrctuosL+OUqhh9jRiNUI07ZkhUB3meYXplPaZlyzzCYJAXaFY/IMJg5t4RVcnEbzRMlDUX92UmAd3qwPgqQHzf4H8VYT4PhHEwXdtaqQ5/42hw9oD7rA3zc9b4s4M3bIPcGzweZyWqSslZ/csizorVnmv957nHRM/oi21/8eCcBXjUanXj45wG8xz+/L5609SJtoT5bBHjOJA3PdX+PBZdnDO/Jj2TR81f0QP+GAfdLa3g7v/okS8c+Iynm0RIS1yTVM3ob99na3qbd7aikJtHxhsJQGhZOySUxJwxsDnIFuD7xuQ2UjdnjwU4lP02kC3kaWxD5CrAqv9xSWRWY5fKFyWClqX+LHCL/yUFtntSmPFmjWH1OjiV2aHIOApRNS1f2Y+LmIBpdcUcQ4CtxyWKhlkSh8vptzDSwHIu+sJ3jMZoUZ0URzeV53lq5RC2Aj3/2K/phwPlvvU3j2iVcKTD76D53/uIvKY16VBtlDGETTZf6n36H+P1X6ZkGM2NoaDb9LKKdDqlI2MTnD2j91S/h/gbOyjy9+Rr1730b/dwqyWjI+ONPGN26RfONt9HWZul+eBM3gMZ7V3n44CFOouG9usZov8eM6dKXKOF6lcDRCMIAw49wg5SotY81WydyDOIgZsZrsL29TXP9HKnnEgUxWaePHvgYZZu06hKJNjrWlCVX6vfpbm0za5eIB0PlBKGZFu3hkPr8PK3BkPNulXCtTif1SX91l6X5FUYXFhiIVvfzWySvn8MsO+ifPsTeaSsHBLE6E2mH8dprjJZn6OjQqM6Rmhq6oxFtbZM93MNaXcCp14kGYyxxtTBTxlpEuTMku7WlitL8+QqUS1SElZYJUBaw++l1FswS8buvYY9j5SyRWYZysxj5PkGnRylMMTp7mN0xge3QWV5k7NUUsDaiAVgxeuo+fu5eHPBmJPokS0qeC+UIIrHOmsbcuWU1WSnPzD4laZjumIvYAflsLjk4DEhzedBxcovpd+nwdU1/J19dmQYi058vAihngLeAwT7lgFC4ZFswIBU9Y0X3t2i8e9HtL368M8B7Uhs/b3ueMbzTjhePvQqfCuY5qi2L2vfU79fXHHAWvt+n7N+KJnwvDXg/+eEPs9lqHRudYa+jfGstxyayMja3HrG1u62KfiJxOQhClSBlGTqplihmVrp1KWDLNB23JGypQ2boyk9X3AhUUdhBxfnErUFiLaBUKpMmk5hh8eFVMcJoCviKPlcKrGRJVf4uDK7sR+QK4ufrllzCZOKnq4rS0gm4luOIPEGW8GM/xPfHWJaptJTydzWIk01S2HQQptgxLTKJ3+30VDFTrV5nbmGOhZkaswONaKPL9XsPKL96nkvf+6YCT9Fui/G//jH+fptZ11EMXk9Lqb5zjdr3vkG/6aEHwj6bqhDKFKbRjBm3duCvfo3+7z5jVDaoN+fpfnCJ9I+u0Rgb6Pe2efDZ59RLHqVvv0N3cwf/ywdYr66qAIzBp7cpXztP6lhEwwgrjGlv77FycY1uOCIejpnJTGVR5msZVsNDAo2MOMHFpO8H1C6tMzY1rG4bX9hSDAyvROraqnJPCtX0cQC9Ln63R81x1J8S6tFqd/HqDWVZ5/sRmkT6zlcwNtvwsM3o6gJ6s0L9i136oz7WhUVllTb+5ZfUU509v42ra4r59t95i6ReplapI6Vj/ZrBTGqg3dxg3B9gXVzDrXoMt/ZoahZdPWRgJXh7Q/Qb2/ivX2RWd+gslNFkFUEifIOIzl9/gXNlFfvCKnGrhxVrhKI8rrkEgY8dhGT7bZzWNolvEs4tsj3jkWkZDV8mdRmDkkk5ngCWk0Bh/tIfCS5T0fGmaAeOImWJLbZtqmuLKs2u0ZxTlm2517RK/TtwSziJoc1Z1mePqc52Qg6JXv2AYZ387uC/XLeqfHDzpKsn2x+znkrrXkAAFBQNFQ0IhR3mgRfntNT3iVyjmCE+Cqi/yDkVMYAvsq/ia332E6cFtC9zzBf6TgFDdsqasmcCWQ6/a7/p9n+htvhd/PALRj9/5Zd4Sp/hovP5TT8fRfsvAryHz79of0XX+/XafsiT+aiTK1yhOPmKnlqhe2acFnJ1yt5uagVP++xnP81E3ylxsKIzDYdjxYDaDU8Vlm23drh7/77SiTqmSRYnygbLNMW5QUZXHUOFOpikIkVQv5PVb1MxWDkIlT+FrX1chJZNXBbymODc2syy7MfyhLxQLf9TPisuDMLiigY437+AZNEaqtjZSDLCUDpXBWxtS+k7fWFvZXlehVwkuI6twikC8RUWj+Agpup5LMzN0Ww0cDRwOiEbNx+gr8wz+43Xqc7U8Fpj9n/+EeObt6gak2CK2DJgdYH6+2+gXVlj5FhYGDiaqaQSURJjBT7+J18S/PQjrK0WyVwDbXmO+p99k/ZChZKfwcd32bxxi8V3X8U6t8z2Z7dIWn3m33uVQbuLuTdk4e1X2Bn1cBOD4V4LSzMo1ysqUIEwpOJnjLZb6DUPw7NJjQxLmHg/QnfKGIuzSpph7u4RilzActG8EqE1sXGTZ0AAb7K3RxoEuGLrNh5haDqtTo/azKwCcTLBSZbrhDUH494+RnvE6NoCuDb1j7cY2RruuTkVS+z/+hYNNPb9rppoeIbD+O238MsmjVKVkZbRrxs0RTVxaxM/CrDW1zBLNsF2m2qm0TcixnaG+aiD9aBD9OZl5lKb9kKJOIspmzZaq0//k9s4b6xjLs4Q7HUV0E9kxcCz8P0Rji+Adx+nvUsYuoQLS+zWZXIV0Qw1wgQGrkVZ6cWfFDZNM6nTr+JxTKqWpoQCNMW9RDcoiz7adaisLRGaGvXG7MS27OA4OeDNnUjylZPDgPsJ6Du6Q5h8Xl746ejWZ22DsvTw9qfT2bLn9Mk9rls6fQc+YVsOA7/Jfl8M8L7MYPBVAt6jBr+i9vndBrwy6TpdcMdX2f4vc/9/779TaOz/dPTzV94eRQzmKRnCovfrtNdTtP8/bMD7tyDJOXh+Do/R+X196v5MA95bH/51JkESMig37BJGmDAeDAjSaMKyGtDqtXn0aIu9vR3ljCAsqVcWi7EYP4oRGyZhq0zLIdO1A6ZqcmgZ1HOv3GkGS7cdpdmVn7zoLRLrKWGn5H/6RJOrUsQOfH9zCzNV2KbLEn6o4mfVftUgeMBwid9tFCvwa8t5CYMcxxjGxClC6Csl0kgzBoOBYncrtsOFxRVWmvPYmk5vv6tS4saWQeXtyyy8fglrt0f0lx+ifXwP3w5YqjYZ+QHDRomZP36f0rUr+I6NZtiKCfZSne64zzAeUnnUIvv+rxh+eRuj4pDOL5K8fYG199+iE4wJ+mP8n3+hgjCqf/YWjAIe/uozKgvzzJ5b4dbNW6wuLjM7v8j9oEs9hr2HW6wuLTMcD1WYhinhGq0BUWdAdX5GyQQEYQrQHw4GzC6vELg2vgSAbG8jNsd2SazISviGpthgVyZnAlI3H+HKpGU8xsxE5hEz8kPcWk3puq16DW2hxljPSO/t4EQZ2StL6l6Zn22iL85Qnqsx3t4luf6AZqrTj0YkaUyjOcP42qv0HKiaLrFpMKqZlPsB5oMd9cxZ51bVPU16Q8Vk+0ZCamuM72zi9RN4/TINbLozNkESMVeq0Lv9AP/BDt5bl8nqZQV4S5qlgGbi6IxHA5zRWIVjmN09/MQlWlimJRODNKGWCMOL0vU6yRMpzWHQeRiIHWaf5N8K8Gap0ibLZEEYXs11qa2vEFoalUpDuZE8dg0RffuBDj6XKxzHahV1tur4jxletdfJrqYGmTPAW8Ag5H3JIaryOCB23N6Oenbks0U+y2eA98lqxVETzOd5B04Lan6vv38GeE91e4uevzPAezpJV1H7HiV5OLbNpwHv3V//MkssYSIDtDChqjuUDItup8VQAgbKNtVGnW6/y/Ub19ne2VbLv7YU4ji2snzq9fsqRa2s2NfSJIxCKOUDmUE+gD/x0bWUxlEYWAHVXtlTxWTjsa+Ah5y4sL9SUCYAVfn6xpPQiAnBk+Eqxjh5rCGWbbnTgxTFyTmIREEK1wRYmMZEUymDfxIlhAd2VSKJcCyL9YVl1mcWlI6zt9tivzNiUNJovnWJyrl5PLFe++QO/e//DfPjlLhhUrFK9EQXfGmZxp99AMsLJH6q2jAQVlVSu5IRWbuN+9FttJ9+StjtkS7WGZ1fx/vum9jNKlovoP3lPUbX73Ph3TfoX6wzun6H4f0tlt5/E7894FGrzeX33kbvhXRLYOx1CMdjFucX6LTbWBIWkaT0t3YRRWut2SBIY+yyy1hsuKKYxfPnGWfiThFg7LWUTtr0KlAp46t6wgxLtNe9AcHWDnXPY9Tp4NmWmpwk6Jji0JDEeKtLShcrE4ZoY1cBOvu8+AAPiG9u4b1yHte16Ny8g7G5R03yPdKEYRIyc/4cwYULdOwMBxPbdfE9A223g7G1j14t4aysEI3GaOOQOPDJDCl+1Nj98jYzlodx5aJidUcVk2EScK7SZOtvPlUOG7U3Lyubs/FeRzG8ZsUjNKUYcagS1uzuAK23T18rkSws07fF3SOkhASRZCTK1WLiQvIyYPcw4JXnruSW0EslGhdXiSxd+fDK8y37V8WXU4D3qOX4CYh9Nv3tuI7hdx/wTsajoxne4qKhwg6zYLj7qhjG6ZWB/O9ybtNJdkedyhngPQO8p0JkRV8+A7xFLXTi9qL+5Qzw/u0D3qMmxpNBJNdm62h3fvajzG7Uld3UUCrYM5NayVNL+gJkB6MhuqHhlkvEacTWzjZbj7Zod/YxbFN13DJgi1RBCttURbpt45Y9BTrFRUEltB1ED8uDIgB4KPreJFESBSk2m6ShhY+tyJSlmGUpxnA4HComV/Yr/8mwr0nylkgk4li5PggbKMywqsqWWFfHmaSoCTi2LWzR9UYB49FoYlGmEt1ipQleW1phbWFZWXo9unOPrfubmI0FZt67gr3aYN524LM7tH72MXYUY1vC2mX4UYq2NIf3rbfQXrvISM450pjRXOIwZscYYacBlS8fEP7wQ8JHu+iuTdqo4X/rXRZevcQ+Y8zdAd0f/hqnXGbtz77JZm+fnY8/YbW5QLo2x+7nd/EW5vEurWHsDIk9k97d+8zOzSof4cj3cdFJfZ/ufktJMkTK4QchpWqN9rCP6Xk0FuZUIIiAUr03Is00jHKJrFIisjT0LEUbjojaXegNqFcqDFstyo6t0vNMx1V2YBLKUbu4poqvRlt7BPtdygszOLPC6Lbxd9rKvk3kA/tf3MDtDSn5MmHR6egpzauXCBYWGHgGRgy1cpWwpOHf20JvdTDn6zjzi0TdPppIaMQ+TiQmScLG9VssLCxiLq9gug6hrdHPQs7bNR7+7EOyWona1fNKxuDv9zBSTTkkjLWYJPBx+iPc/oi4u0/HqZLOL6lisjgJJnKXKMUQfas28Yk+zLIeJ2GY/px6PmXSdsDwStGkyHB016V5eY1QUtfsknru5X2Q5zB3IsktwOT302BpmhE8LK+Y7nyf/P1k26CvP8N7BnjzZ6pocD3VyP2yXy6wdTuTNLxsw/4tfe8M8J6qoYveyTPA+zUFvJ//X/8qsxtVrEqFVDcIBUiGEQ2JYhXQNBrTbrUUABCv1yRLaHc6bGw9VHHEMkBXKsLQxkoCoOlQrVTVIqqSHkiIhCkMWvK4wEwelkiswrJMsa8CiiUSV9hdSfySwV2Y3xxMi/5W5AkqBU0kCmJhJcERYch4PFJMsYApCZ4ol0sT2UKmk2YxkehU0wxZsR8PBwz6PeU5b9oOs/UmqwuLzHhVgsGIna0tup0ummWx/MY7zL+yhmmk6Lc2SP76Swb3NkkqFkmjTNlP6DkGzXfeYP7b7zGulBiEIXZmUNJMrCjjUdLGbbWo/+I6/V9+xkDPMJbm0ZsNnL/3dyhbFp14yPj6PZIP77D67beJ1+ZoXb/H7oO7vP1HH/Dl3hbJTo+Lr73KPjFNzWHcH9Lb2ebcxTX2WvuUdBNXnAx6A0bBiOb83EQbKpIFt0Q7GFNZnMewDfQwIRTv3SRVkga95ChJQywMqlQqdXqErTZWpuEIiy56bY0JG+9V6f0EJAAAIABJREFUGIURqW3hXTqnwFp4d1s5YdgXFlXxYbCxp45durSKubVP/9ZtSpLQNggxMRjUyrivXST2Koxny+hhSsOtIE5ivVv3MUZjzJUZrGqDrDskjWPGSYArAQ4Dn4f37jN/eR2jNkPqOUrP2TdTlkKT/Z9/jHZxEWdtQVmxxb0RWpJhlEoM00AV5Nm9AXZ3SDTosudVYW5JtVOYjMkcAy3KcCONSH/ywr4MyysgV00BZcIngNeWFD4BvOeIxHPYsGlISp0+cSeZBrxyPPl3LncQAC0BKDkIzq22DgPdpzvh0wHe5zWOP27UKBoQCkebIzRaj/XLquhuqijhiJ2d9vhfJcP7NFM9SZ87Y3hPfgK+qvYvfM7+UD9wBnhPdeeL+pczwPubBLxP15scdS+eav9phvfX//SfZ8I8eYvzuLMzKlCgK4zgOKbmeZQlNW3s0+91CUJfxeYKGO35Ax5uPKQ/6GLompJEdHsdxZIJAO72R4/ZXmFq5QQUC6wYWIiiRCWyKR1jkihAJUBVWZtlmVpCl39LwIR8XizIgiBUjK3oe8MomEgVFLh9YnuWX7yAYtFOSrKWMHvKkkzCFGQ5vuxRbjZYnVlgudIg7A24c+cuu90W1cU5lq9conb5Kp4fUt7vsvGTX5DuTNLM2v4Qp1FVMojk8irVb7xJaXVZ0A1ZlJAaGuMswhJz3PY+6adfoP/qS5KdNuOqR3rpPO6VdZw3rhH7Y8LtXQaf3qBsmCx/6x3aoxGtz+5guDaV19a5c+MmM+Uqy6ur7I0HlF2X+O4OqYU6D2HgPXSsUYgvvrq2gVnzlMdwxS4RBAmBbVFZmlUMuj4Yoo0DQgnkkIJDcQ9wTJVMZ0hctAQ/tHu4ct/F5ULulThcSCFgpUp3NMKuVbHXlkjE8eDWFprco1eXVbpbutHCmKliL86SfnGX9NE2jp6RdYYYmUW0ukB6bU0FXMQrTdJhQMMqqwLJzq17OGmCeX6exHBxB4HyghZLslKUYu102dnbYfa1y2SmR1R3MeOUYUmjsSfFcTfR371IOuMR+xFmkJAJC19ylX7YE8eE/S5mu0/kD9lu1NBmljDExi0eE5Z1jCjD83V1zGnW9jhx/GEGOP+3AF7x4hUNr0pbs+SGOcwcMLwCeGdmZh7r1wUACfjNi9jyvz/xtp54Tct55L+TY+XP+2Mw+Pisf48Br0xzCorqigakotHuqwRcRw1+Red3Jmk4kzQUPaOn2n4GeE/XfAU2JGeA9zcLeNMDyeH0GDj992MB72f/yz/LYtGUNWtYC7NkdY9Y4kP7Y+IgwM40qq6rUsjGEkYg4EeWlysCpgJ6/S7t/X067RZBOAmjEFcEsbvK09Xyzl0N1AfWY6IxFM2vgFZJRuv3+o/jh4UtVkB2itmSgrYcFAtQTrJYfTdnyETykAdQCAAWOYMEO0QC7vyRslMjiamWyiytrDB7bhVzHJHs9uhv79LqddVy+MLVCzQvrdO3HZYfDRj95EP2794ltDPKtSo13SXtjWB5lsqfvkf66nlGUYw3zKibDgMzYScbKwZ17UGb7g9+QvfGTcViZpUa/rWLVL77HhEGYz3C/9knGPe3aX7zGvbqPMmjLvc+uc6lt97kE7rou31WlpewTQvDMWn5Q2p327grs+yO+rgqgCJC644Ie30Fgn0jQzM15mqz7O60KM3NYc7UCATw77VwxXrLEabcVjG3sXgWJwFWmGD1+qTdvpJX9FstKo7DsN9VDKPII/Z7PSrzc5grcwT9IdrNbexqmeS1FYZb+8qerLy+hNmoEH14HbvVwTI14vZAhVpkV87jv7KMkRhwfo6wP6aGjTzA3Vv38Uwd88ICfqxR9VP6gwFxWackNm8P9mgNOsy8dZU4tQmbriqWG3kG7v0W2ucbGH90lcCzCAZjSjLpiMXjzqEXDalZDvrOPtpelzgO2GrW0WeWsMcpQTwkqOjoUUp9pDO2JgPuYXb3uI7s8O8V4BU1j9iNSZGfTApsm+alCcOr6Razs7OPNeo54M1ZXTl27k4yHel7uMjtKMA7AcbTDOiLF619rRne3zHA+zIj6xngPQO8L/PcPPd3zgDvczfVUR98kQnr8xyoaH/Ps4+v1WdO6cJxUnsofjedFJVPj3/HXv80w/vJP/kX2UQDq2F7JdyFGczZOl2xeRoFGMOAUpriOBZYGsMsYhT4lIRMrJaILWiPe+zs79Bt7zHu98iCCFdHRdlimVhuSfl6im2Ylmhq8BfvVRnQxctXpAjikSoFUDK4SwGUHqfYtqOYMfHzFXZSCn+8iqfYxkE0VL+TcxfJhKmiUCcFaUkcEQ/7lJ0yepQRDH0MzaQ5M8v84hK1Shl9vE+kGXzxxS36ewNevfQqc5fX6S+USGfLVG5tov/iOvHdDQILkpKJm5rouo1fLWH9vW9RWVshdR2yIKGWmWRZQi8d4xNR22zB5g7J//1T5ZFbXl6gZNaw/sF32b8yj9tuE223GfzoEwUuG3//A6Uf3fjhX9OYn2P24jof3fwCr1Lh3PlzdFstmtUKO5tbuKmGM+Mx6vZpSMFff8S4N1BWcJoUr4lO2LWojKEbxmjrC+imoSy9nCRikIb4UjhVrmBXKkrra8nS+2jMcGubmm5ih7CXDlk2yuw92iRbnYFIIpJNhjMeplci6g4wd/o0Lp9jPO/BjS3i7Tb2u5coxSndL27htXuYUnxmaPRsHfvKOtniHKFVwyk5JK7kVac4W320By3CmTLR1SWqewmDoE8Y++CPWTBcug+3CfWM+oU1xrYEljgMCHGTDPdei0e7u9S//SaZZpB0RhPm2ZTJV4oWRVi+D52OYqIDSUNrNvG9Kn6iSWoF4i6npzFpHCkG+iTAK7KY6SIkJSzPf3cwsUtMAZ4Skq0rt5DMtnAXZyjNNkhGEbPnltHLjlodMWSZWxINSYkysZKbBLvkP/mL/bxsYVEHejRwz4/3bHHcYSZbE0R/3I/adHIwwEkE7UQDfRRgnzrmC9gWFbXFb2KgKGJ4fhvndNR1Hj7P5xlApjXkhz8/mWxNUjJP+jmqfaZZ9SIXi1Pfs1MOyKc+/le0g8PPUb4KVPT8FR3+tM9n0fd/2+dXdP1FE86i68trMY47zlf1fB8+j8fnfdrnu+j7RQ1YtL3Qh/ckydrTkoYj+7WDAWa6fdQq6Of/+/+ZIW4HYi+maxh1D6tZQ2tO2Ccx+BWv2li8eUWLqBlqcE7GCUEWEWopumNgOIbyut3aesTu9iOifk/FFYv9mKGq4FNiYRBl8Ldt+kHwOCwiN+AXFldOSgquTGGJRf6QpSpNTX5fq9VwXAf5nJxPJMBEUtRse5I8JfHBB0Vs6Wik3AkydGqNBssLS8xVmuhxhiTLGUGPX3z4a4xagwtvvUl5bpbaTAPbtuhsPiL9/DqjWxs4QYTnTUIyohTM5QWsK2uY33hDAcZULUNPgg8EKCWRjxaHGDfuov3yOu179yhXq2i2i/fem6TvXKMrq9v9Nv4nd4k3W1Rfu4T1ygq9Gw/p3t9k+Y2rhEnCg+1HrK6vkYjlmBT7xTH7m9sszM4SahEEMRXTYdzpEo4DFcghUxfdttC9EkZ7TGw76OcXVJvpD/dx5H5aEIpXsCTcSbyxJOhFCUYQMtjeoWm7aMOAthYymxkM213CxSqEGRXb4/9n7z2c7LjSLL9fevP8q1e+YEkQIAmSzWk7s7NGIylW2tAfKbOx0mqk2Y2YDcVKG6GdHcW4ZTe76QAChHfln0/vFN99VUQBBOqBLGC6e7ZqBk2gXma+zJs385577vnOCbqSjGcw3R/ghTntixtMfYPy1iZGmGFfPYe5P2Zy5z71SYA5jShNCOou3uULFJ02ubeAppdU3kxrbT0e4uyGpIsN4rNd6jsZ43xKXqXYcUI7g73NbcyGj7+6TOJ71CyLiZ7gZ6UKo9iNAlo/uaoY1WIwRbNtSkkE5ECuEYZowyHZNFSSjrLVIqr5M8Bb6ki2WlVJMWWuGNjjAK/IFF4GSJU/tDC0ArYFyB4BvE6vTW2xSzaNWTizhl5zVfqfWc4q9xXgpcR6xif3u4/0SV/IrzrgPL/dt6DkOMCrGu6HA14Fl5/Z/7sM9bzjH22xeYPTvHfzD/l8Xvv+Ns7pdQFeOc5RWY38+/mBZd6Af/RcXtRWrwsQvPTezRvQv8eE6of0j9e1z4sA7+H9Ocl3nLR/ztt/3vMx79znHX/e/vM+P+n7dV7/f139+xTwvvhOHkrevgN4b/zpn1VS1FVFqdLYiim+sE61blctg+ctn6DMicYB9iShGVc4BQRWoQpxRL4gTGucxip4Qncsiqrkyf177PX7DIXxpVLFZCq4oijVAB/EEfVGg3qtpgrbBLRKUZrIFsIoJC7FY1c8fmd+uQKKpapdNMJpFOMmMzsnKaITza8ku4kDgSqWkwQ1zUJzTOqLCyytrlCzHPJRQDEIyMYBt299Q6PbofvWeTizSNZw6Fku/r19hr/8inzrISMtx3dcuqVFLgB/oYH/oys033uLYmFBxRCLDjYxNAIy9CyjPomx9kYEn/4a7de36ds5S61FsuUO2j//Oa7XIZ1GRI/uknx6C3dlgc4//hHxYMzW33xFfXmB9rsXuHvjFm7NZ3Flmf6wz0Knw9aDBwqwrywuMgqGuIaFlZdM+kN0NMWUZ1WBJhMG3yfen1Bb6KL1mkxHY9gZYUhhYMunlGI101L3TCgZmQSYcUqyv0/b88mGAaFR4iYivtCY1iRIRKfd6pA1PEgydnYEHPs015cYkhHeeULHq+NeWCa+9YDo8RadtEAPIxLhWYXdvHSRuO6jNXoz9tbVqNIEHvWpRRXVSofpgoe3E8+cFaqUWlHC/oj+9i6ttRXoNKDZxKs0YqvETnOiL+6SujaNDy8pOUvan6CJu4ZtyFoCZppjBFOqwZBczsf1KRsNItclKUEv1AIGUsFWFCKPOQbwSnvJOR38qJnjgabrkP1S/z0AvCaaYt8RT+peC7/XJZ3GdM+sYtY95UAikmEJi5AeLNrfU8B7vAb5FPDOG7Jf7fMfwvAenQgefQbmgdhXO6PZVm8a0MyLLv0+/ev7XNfr3vYU8L7uFp0d7xTwztHgnrTZ3zDD+6LnV43T1/73/6OySk1pF8s0IypzCr1SlmBau0a11IZ2HU03YZKS70/UEnpupbRcn5rlYVYahRSFVSUxhWKoHNMmikP29vbY2t5kOOwrBlRiiaWa37RNGo0Gvl/DtEwFdsVibDgYMhoN0QV4G4Y6D5ktqUp2XVc63TzJ8CsJCyhn3rsH3r2GZarIYsdzcSyXjfUNahKDK1rTolDODtuPN7n/4AGNxRUuXnmHsuGQNyzazSbBjXtM/+oLmnsTzCJUTKbEA9vjjNLx0H58mcbHV3BlKVw0tYFojQ0CW2Oop3hZRvvRAL68y/STX5KkibLy8motkn/+IybvnmF96sAg4NHf/A3GMKT1R1fx3j7D+NObDO5tsvazq2SGxr0793j7nUtEcaRAv4Dbe9/c5OzqOoamEWchvmEp8BxPpji2g+nYCjBZqvBPNNcRvfU1StNgtLuPHsbqQXZaoif2leWbuFvIJIQ4IR+O0ZNIFXdlYUypV2RBRLPVYFhkVJZNq7eM5jmU/TGPdrdZXlmh3mkpDfTwyTZrK6s47TqTL76m7A9pC8UpzHFZYJ1dVwV7U8vCaC0Q5wm2o1MFAdGDHWq6g73WY+Jo2PsRhSWuyRlNTWzYHjEajFgRwOxZ6O0mblqoQAktiun/+ia11WWcS2fIg4R0NEF3XESnIAyylmYY0ynVcEguuu5Gm8x3SaTNCu1bwCsrGhKOcehj+0IN78EE6+hgfzhj/xbwyjRPVinEEUT+yPMjRZgLLWq9DlEggHcFq1FToSjyDEnUtdw/WWkxRX98zM9JX8ivyrCcMrw/7M0+r33fOKB7xdP+XQC8v5W2OGV4j+0hJ70n8/af93zM677zjj9v/3mfv+n36+s6/1OG9yV38iWAWvv8X/9pZYgGUpZUSwkHyEkPdIyFoWE069SWlnB6XXLLYhRHyhnAi0K0NMdKJQTCUvpaSRebJgmTOFSsbKNRx7Usojigv7fLfn+f4WiogFhRZrMiNctUYE0YXmGCszRTgRGmCq0QT9+ZF28URt967CZxohLeRN+rdL6O+P56SvIgVk+ie3VrTZKdPm6Yq8Sz/qDPnZ0nhHZJc22FpYvvKBsq33dopAX5nUfs/+ZrcvGQtWwcPSW0dWQt3tAcyrfWMf/4A6XFteKKWBwmkkppMwOzYKql1MII98t7hH/9Bdy5x2i5wZLZorywSvovfkLgWzT6GfZXj3j86W/oXj6P99N3iPsT4s/uUCw0WfzwEttf3SJzLc6fP8/W5iatRoP+3h7JdMpqb0mFZkghmDDMouOlKPFcl0x8dG0TV3xnRwmZb9BbXprZle1J8Zi4MYDleRR1d6aLth2SIMIuKyabmzRNg0rkD6I9rWAaTWkudBkHIVqzgb+4rDSp5eYOW8GI5UvnqdkOg8fbjMZjVs5tYJYV4Rc30cKIukxKspxAr3AvnMc4u87UNNBrTXKjpGYbVHtDxo+2cWo1vJUeUVmgDaMZ+0tJSzPZvnGLOEpZfe8dAttAk34ZZmieRTAYMLx2l6V33kJfWyAbhqTBFF1CUCwBnQVEokcPlIZXJkxxd4nMtsgkhU9swIpqNnHThA+WiI1Z8tnLAK8wvIefCdg9ZHlFglMeWO5xyPBWqKjpUiZwC038Xoc4SuhszACvMOzy3fJ/p4B39gI7lTTMG5Jfz+c/FPA+/+0nATDPLzs+z7C9nit97iingPcU8P4WCYVTwHs8oXN8+8zX8GoYz7D035JTX/zbf1MJcHVysCudXDSzwpgWKWWao5e6AiJGr0ux2CLt1MhdA78fUCU58WTMtD8iPygqa7Saamk9z1ImoxGBhBzoOq7vYNpSgJYRxqHy7BXrMUlYU367ZUkooQdZquKEJTVMAJlc+CF7JmyqhFnIMSQ9S5KqGmKd5teo+b76XmX/JD6/RYEdZGSbfQYPN5nEEfpiE+/iKs5yF9trYFgazbIi+fwb9v7yV0qy4XXqqkLf1UomYYLtN2m/8xZ8+BbpWytYhoU9TkkdB0/UmeJFW2Sk8QR7e4/806+Z/voGLiVB3aOzdgbrv/4xaaeO4Vjsbm7h/N+fkesFC//VH5B3awz/8w30QYD70dvoLZ+dT66x/MFldY8y0XeisfnwIWtLS8pmzTINXFMnDWMiCQuxbWXxFguD7ruK4Y0HEdpaF1sioDf3qCYRes1XAE8X4OtZM79cy1XuDmZeMN3aouvaRJMJtuNiJRkTLcdtNYgnCfrSAtpCBzMqKB8+YWJXtC6dw0kLgluPSRyd5voy+u6Y/NZdTEkQS1Kl5RYm1b1wgWJpkdi1lZwC38QXEfbjPQKRZXSaON2WsjsrRyGlTDi0knqlsf3NHYk1ofvWBaKajd7wqU9STM9i6+FD8s0Ba1evkDZd8v0pubDrrqsmYbmw06LbDgK08VgVB06X1sh01B9EzlCI2nvmrCCSAtGpvxzwii3WyyUNauVBinYkyOKA4ZUiNAG8ZrsxA7xpqgCv3ayrejfR8ApoEMAtuvBThvdU0vBGgN5zB/1tAd4XMWiHg5z89yQA+pXa7RTwngLeU8D78haY93y80kN2XAO/ecB7+O3PvGtu/D//violnCFKlT5UxnkpkNZEOxunIF6mAgSkAKhdx1rpYHXaqhBHinsEkMVRqFhBQ2QDmXifZmhS+CPRteKHa5qzWNk0USykSoEoNeJYlthLVRxXFKX69yx1SkcrZ4BXNyRswkLXtdmyvWwrXq2OpTTEwmy6po2lG1TCBAfhLE0tiRn2B0yGUyWNaC31aK6vYLSb4Jg0K43JkydEEnawuYs7ipS7RCqYWgq6xGVCwhcunKP10w8xxBvWNFW7CIihEscGsV7L0YIAfXef7MYdkuu3KfYHGN0Oul3D/+lVtJ+/p5bYvSjj8Y2v0b5+RPvqJez3zzLZ3if68gG1xQ7O+bVZyEeQsHTpIoP9Pq16jf2tHeJpwPrKMkOxCqvV0PNU+SOnQYTv+SDexJTYdV8V+dmpifbWsnI6cJ4M8FMIHZPMc7Esm8QxZ22W5BjCeA4HGHFAXYrRRgNs38caxSQNm0wCK8IK59waYbOGOYyoHj6iWmyin1/C7Adk1x9ibyyi9RpwaxP98RaOoROOx+iODe0O1rmzBK0mWqMJMqlq2AqEGg92ZkWTy12MmjezxAsictECIB68Bfv3NnH8Gs7qIkW3QeE6tCYptm3yzY2vqaUVK1evEFg6+d5EQoIxxOPZFKmMXPwM8OpBoPS346V11V65wGixDSsFxFYK8BY6xwNe5SIg9ZLqf56yu/Ibxe6KLKJEE7ZcAK90+Uritg2sdh1vsUOaFbQ3lhXglUmTbKPkOXIMkfxIId1v8YX8opfF0QnAsS4NasPTorXj7t/rYnhOPO4ccQKRYx0FnfPO/+hA8vzf513f0aKeoxr4efud9Hq/3X/egH5atHaipp53H086oZl3/BOd/GvQ8J70+191/1NJw4tbShjeFwLeu//pP1bCqEkqFQJwpfhGQKYM0KLxLEoFEFIpCqNSca62gMZzG8rqSnSe4ommpQlGnFJKDPA0YLq/Q5GWir11/bpKL8sESEvymucKjlEMrxSoCbBVBWpS3a4ArthrzTS8EkQhIEK2kx8VNiFJbAJSZInYMLE1A0vTlQZ5Mhgy3B8w3dsh9UyMpQUaZ9fxFzoYAowxsYtKAbb49kOSOw8wJLq2ZlOZJkZa4WCSFRnGUg/9D65Qvn8e03RoRKViHce+jh+bxLoEZsT44wDn7ibTT78kefRYhXXEiz1qi8u0/+QXDFxD6Zq1a3fRPrlGsO6z8rOfEIil269vYkxTOh+8rXTSmzfusHzlIrgOwWhMy6/x4M4dWrWGkPRqIiCMbi7ALZe43BTf9RQzL2ymVfcYjiYsWm3Ky8ts727S3g5oY7FLRi7MuOsTWTq+4xEORtR0k73791nwbSyRH0yGGJ6LuR9QLDUYFxm11MR75zxD31ZWZDx8hHNhlXC1ifakj/bVI9rvXSBpOlRf3sfc7+OYhgLoZs3HXlnG2NhgJBrrhQUqiZZuWBS7e5j3dtR9rdZ7Sm9sjMQDOiaXtDOtxAxTxk/2abTb5MKUL3eJDYPuKFV2eV98/hk9p8bK++8wlCLG3TGS96BLvLShkeaJArxWGGKEAVVe0V85SyoFalWuAK9dqLccqQK8GsYBEHihpEGW3FWx30zycPSlc8juSuGm8uA9CnjRlT+xv9QhLSra60sK8Io2XeRE8rzJMybMsHEKeI+8yU5dGl51APy+2/1QhvdokebRidDh8Y4DJLLN0QjtQ6D9qmD7+17jC7c/BbzHNuNJAeW8/U8B72vpxd8p7vy2XU/av+ftf9LTf8NFay8FvLf+/M8ro9lANyxllZQNporZ9T2xq8rJi3S2fCu0Zi7srRj+lhidOu5CB6e3QCHWTpVE/ZaUeaniXIvJSC2Vx/2BAsGuaeK4lkr0Esut5sKaKi4TcC0ShUQcFoTVLXKSPMO0HAUWxB9WCtcE2AoAVrxRVdDQhEGuGO712XmyrWKJXc8nShMm05DV9XPYi22ypkdkguc5dG0fY5IQPtoi+OQz6lGKFYTERUQoKbW2hVeYGIVO0K2z+osfYb5zntC1BaqgF1JBX0gFEu4E+n6GPtin+ck3tO5s0d/ZZTeesri2Rr/l0/xHf4i2doZSy/Am+6T/4W8ZiVPCf/9zOmdWib5+yP61OypRzVvrYVx7ojx09z9YRt8cs+jWCPYGjCZjOis9dvZ2WReXhPGUMo3JZQm8LDEcG0M8eEUHqhK+NLSzZ3DSRNlwEUwVs57YNvh1TMejkmsqcpl1YOcZ/UebdL06wXBEw6tRiO7XA8OzyKcFVm+JbLWNoWUUdx5R5hr1t8+q8+1/dUcxpN3LGySDAektmUQkOJNEAcnAMSgvrqOd2SDVLZr1LpGRozsV5eYuPB5SNZpkG10cKuqjgEh8m6OAumUz3dll3B/TWl1BX+xS1l1IS+yGifVwiyef38J47y2c8xuKRZd4ZM0yyCyHREJShJXf28arSqZJSqwZpPWuYmi/HaDFqURZ6R4Y3h9KGmaj+dPZ4tNp4zPLrofFarOPZUAvFLssxW9VXqhJmWBqYbCXzp0hyUtKS2ftwlki6fuiWZf7Jt8l56II3gP3h289aWdaYYW0D87zZe+deQPOq76vnr2u2V6H5zBrlllU7tPfz+bMzxGHr/p1r7zd67q+V/7C51mfY23ZpAGOMtwH90sezlmTzfUpftrNnvU7flVQ+DIg+32u901u+zLbple9vvnndtwKw/znZ/7x3+wW8/r3qwLG549z9N8vOsarTFje7JUfHv3w/h25V9+CMBVf9UZPY177P+PycSTY4OkDfoxP+YGt37PvzNmK3rfvVuU39dK3O1QzBnNmDnT4An5aVzJvhW1u450U8M4DtHNsLY/v38+/X797NUeD8J6RNFz7P/+sEt9d8ZStsopsGpGLb+p4dKCfnR1MDeDC9spStDCxsuZvW1Dz0OsNjEYN061h2g6VrhGkoZI4ECaUUvAk0odgyt7eDv3+AF98aaVIyfdVVLFXrynbMeVFKkVLmvGtC4O6sQdsmkgIRC883d9XhWxSCDeeTLB8n4XVJWqdtmLI8Hz8TgvNsxVbK1ZqtbQk3xkSPNpCu31fnY9eZHiSfAUkAjRMB7vbpvmT97E2VkjbdRJdw8bEKGVZulCSDCeGIOgzvXaD1p1NsjuPSYqM+lKPURTT/NnHOD/7mKFu4kqE8GefMfnkS7rvvgs/v4pWpAS/vsU0CFj/xYfKWiy9v83Zq5d5ZGc4YU7LsNm++xBXHBVMmW/k+JWGnZWk4ZRKlsJ4/DTWAAAgAElEQVRdhyjLlD+xY7uE02BWlLa+hj2ZYozGFHFIqpeUriv5wMq9oHIssmBKXdOIdncppyE1yyUaTal7dQVcs7ZobcUFQcNeXSVfbFAEQ/L7j9D8JvVz6yrBbv/ru0pa0j67SLC5RXl/U2mY6QfKSWLimuhXLhJ2m5i1Jp7lE5slup5RbO6h7QbQapOstDCzBH8wIRZXgzTF13RGWztEUUxrbRVdQhtcB9ICu2tjfPOA/RsPMT5+F22lhzeK0MSVw7XIRMucl7iyAtHfxSpzRklGZrlkXmOGPV7C5B5ik6PbHH2sngeCzwNeRNYg0hyRvUjqn2aqgjTdc1g6f44ky9WKx5lLFwjFT1q06uJgIu85kUUcnIB6AR5Nivn2ST7eNmbuC3vuG+/g1S32ai9Z9n6+7f4+NZiv6/pesRme6SvqfTQX8D5dUlPLWWqnI/fsFZfMfygD+7sOeJ/vO4f34e8H8KoR7fvc+r/3bef179cBeF/0bvvdA7xH7tWR5+cog/cmbs689j8e8M7vX8f7WCvK5JjLkjHhEPAKcnn6fvm2X7zi++XlmPqEz8cbB7xH368vArxHSKqjAU5f/K//utLFxqvZwPJqIF6gSUL+aGtmVyW63IPUHBmwE7UMXOJiKBsxYQ51cUto1HDbLdx6HVyLsT0rNhNwXIkuVzxr44xwNCYajjGjQNkwqSXgolRuBxI4oXx6M2GVZ/66s88LSsWazTx5FQlWWOp3wm66zTqWeLv6jgK4moA5S8c1DcU8akGIMQ7R9sdEW7tEu/u4+2Omxgy8eqWBHasEC6xza3hXzuG8d5FQCphc8Rq2MbMSTUItypxcYo3TnOSzG+i3HxJtbzIY9vEbTeq9HkW9xsKf/BOSToP9aIz7cIvJX/1KOSSc++f/LVmzSf+bm8S3n9C4fJbm2VUe/fo6Rs1h7YPLDO8/UU4TxTSiv7lNp9dhHIf4nqvSzerKjmyCblq4jRqD6QSvXldRzf3+kEanQ9ZsYEhc83hClacU4kfremhi1WXYyq4rHo1o2ha7d+/SshwlYxFNr3j6RuMJ1mJdFeRZmoe/sgatGqOth+S7uwoAS8RwPJoyerBJu9PG7/hM7j3E2NqjLizqcIJt2WrSYL13iR1bo7m4hFYa5HqFloUU23vo0xyz2yPt1imjCdZgTKjp1HQDPU4Ybe+oFYj66jJVozZLt8tK3KZJeeMOk80B7o+vKrmGvjeEJMHyHSqvRiAsfhbhBGOqOGaU5CriObW9Nwh4hZsVwCsankPAa8xcNDyHxbNnSLJCaYjPXrpIJLZpmq6066L1PQW884ewuQPS/EN87y2eYQpOAe/3br/ndzhuwnTig89lAE84oJ/8BI89wrz+fQp4jwc8J70989r/pIB37oT0WIb1FPAeAv6X3WftCGP1zHv76//pX1WyNK7VXNxuB6s109tKVX84HJMMRxhpjm0YKrY2E8lBkSnLKqksF42v+IjmYv3k2lgNH0sKmxZ7qvgmFQ2l6FdFZyuGVgJ80xzJBBPmS1wHpNCsSDNVdJanGakEEUiAwiGbJVW7cmWirZQiOMPEdJoqVcxyHcUOS8iE6GQFyIkbRFVmVNMQpGhtMKLaH1LsD0mGQxWyUM81Kol1RaTLGZbl0T53lsbVtzDOLDES3a141np1JaeQIipdGGvxGg7GaA8fY31+F3tnyH7QJxeAbzhUSwts/LM/YrSxRiXOA/GY6SefUz7cxv9HP8J5913MxxH3fv2Jiue9+IuP2XryhPHWnrIkkwmFtzXB9F1G/QGWLqBJrW6rtLVsGmCKo0BaKDmBpNgFwvAK2LMsgjim3VsgEWZuPIVpoCKPK0/kDDU0kYpoulpzzsMAM08ZK3cGAZuJ8k+eTiZKKlFbaDCNQ9xam/rSqioC2757E6IA69IFarbPZHtXscKLS4tIbMLk9n3cwYRapRGKzti0cc6vo11YZ9fQaC4vk2fFLHl2PKDYHWBg4i6vUtVcsumYajIiqKBrOsR7+wx2dvE7HWrLi4ql1sRnWOKu7Yr4q5vkSYnz4/fJNZNqc1/ZLlg1R8k3JtJewmRnKcl0wjArMTtdEgH9b4zhnQHeXN07XUkaHF0KN0s1GRTAKxrepMo58/ZFYnl2Dvu2FMGJguiU4T0RIDjpgPei/Z95cR5dM3vhl70el4l/qAzvYZPNHfjfxI38PTjmPMB1CnhPAa9041k/+f1jeN908MvLpDva/f/xf6tEQyuDs970MTtNjIZHVa+RjKZk/TFaECnbJksNxrOgh2mWqJhhWxgpSWjLUlKtoLRNVZXvWD5Gs4beblA2fArLpJBIYim0ykTfKJGr2qyqXXTBUiCn/DfFkka0wLM44QORygzwSj2dAG8Jn9BNBeRkSV0XH1VNZAciCZZlYZEu9In7M5DLSEDUhDyYUhap2qZp1yFXabnE7Tr2pbM0Ll/A7LbINI1CfIHFDcK0Z6xzGuOKhjhLmcqy/Sdf0BqGDB8/hpaH5XhiaEHj5x9j/fFHPEhT1h7t4z5+wpPPvsBZ6FD7F/+EaapR/+Vj9nYe4v38Mp1mi3uffol/doX22xvsfnOfDa/FaNAnSGJ6S4sM+ns0bFc5YYgzQ56kKlJYIoTDNMWt1cCRuOYYr9mk3qgTSsJdEFKGCZqhQ82lqtWodEM9H5VobHWd4fYmroDHCiVnETnD7u6uYszrvsskDbG7PfzuEmYOew9uY8q6++UL1KOKwaMtSkNncXmJYjgguvMQP4hx0pQwzwktk94H7xG0a0Q1D7PVVMy9aFqrnR3S/gDd96ktrSrGOg3GFFmodLYLmAzuPGA8GtBcW8VZ7IKKqnYoRNudhoy/vI5Zq2N+cJk8LtG3BxQSIicA3/UIJwHGeESzyJmMJkwwsXqLJAeD3puTNBTkutiqSbBHgWfYCvBWjsniubNUmkGYJ6xfPK9S6ATwKjs+ecakYPQU8J4C3ud0w08HuPlJZL8vQPL35Tz/vjHyKeA9fsL4+y5peNlqx+HvX1UydQp4X/xkvhTwPvqf/7QS0JiWBZleUfk2Wt2nXFtSBWNiyJ9PAtL+kGocYecFlmYQC/pNc1XIJmOzrs0kB0kp0aw5VoKSF1R1TzF3WqOG4XtKglAZFlOpvpdCNF2CAUrlCSsvPzlRAb4q7erwhS8aBgECB1J1JWM3UIVw4lGrRQl6kqr/SkFXIolh2yMVPiD6YYn8FZu0UuypZCnd0CmqWfywv9DDfvdtinfPkCzUhMBV8gXHclTxnXyvBF9UVY6ZxCRPtpjcvkf9zqaSBCR5gu676H6N9oW38X7yIVuLPnmcsHLrMYO/+yVxWbD0xz+jvHye/s1HlH91jc7FdfSfXWL72i2sfsjCT95lksVou2NWFhZ5cuu2kmjUuxILPMLJK+wSJuOxKmiqu5J+pzMJprR7iyrlTkJBloRZpiLt71FGqSSJUFmman88l1IxjiVEMb6ps3XvLkvNFmUYqVQ113EZDEc4C228siTSC/SVZSy/rbyC4/1trKZNcn4VfzMk2NzF6LVo9NrEDx7PmOw4xZxKNLFO3Kyx+NFV9iQud7FLYZvKZ9bRDLTHW6SjIWWngdtZwhANeTgmF2Tt+LSigv2bt4mTmPrZNcxuG820MQ2b0jGhv8f42k1qZ9bILm6gjTLsYUAkeRO+TSmyijBShXvNPGc8mhJLu3V6pJUUX745Da9Mlg4ZXsoSz3DUKohMCAXwGpbDNI1YvXCWVDqZsMEyYVMTONGKzx7kUw3v/Bfa3xcYeZbh/T4M06mG9/l7JP36jWrA5xXdnFTj+IY73SngPQW8L+9iv/+ShvkMr3nMEyZgUErAX/bzbFHjM+/tb/7lv648U7SzFXEaU1SyVO6SLy3ht+pYDY80z4gGI/L+CCvMcCqRFmgkskwselsZqEWuUFYUWQZZQc1zSJKUMEnJZEndNhVr6DUbyqaqtC0M3VDV9AjolVCzmT0v2sHgr060rBSoNTRdAWsloSgK0iRSzGsWSZHdVMXLGmFCPp6STkKsICOXcylKMYKY7a9Ys0pZqUWWQWNlhdali1jnN4jbPrFWqBhYKTCSqGRLkKXomOU80pjs4WPCz7+hfLiFUxTsDfZotzvEws6d32Dpj39B2GiQZiW1wT7Tr64xvnOHzntX6Pzi50z7E/qff0UVjln78R8wceDhzdtcWlrH63V4vL9Dx61RRSl5v48hBXMmysJLrkdY9vF4hC02X5arBgxJ9RLddJCkypasu7LIZDqB0QAtlXPXqUTzWvcoxQ9XWHNZ1o8TyiQm2N+lKxKBOKaIMwX4BQ8b3QbaeIrecCnPrFDqLtn9Xew8wlqsES538W7tk+2OsC+uoPk20xt3cLaHOEWGPQ6YiH+vWMJdPM+wqqgvLxJrEq4AelHhPN4mjwLyxTZWs4s2jsmiKVVdA7eGPwgZ3byrLOrcs2uUIpWxXPRCo6w7ZA8fEt2+x8LVy4wW25j7knaXMvZK7JpLnBboeY7e38dPUkaTkKK1QN7okJciZnlzgFcaUjx9VZyFArwzhrewdAV4bddXumxxaUi12SRM7qcCvJJkd8rw/o4zvKeA9ySY7xDQzSuI/MHfcQp4n06YjzTi80D6+fY/LVo7QjQc1/leWID6ApD+kmMcnfAdHYcO/y4Lsf/lAt6ngP7FbTAP8Ao5+hIf3t/8y39VSTSsJQlmYaj0hoZpkTt1jHZtFiTQcJWcQBcdq1TBT2OK0UhVoUshlhTjSBGR6HOtQlP63nE5ncW15pUy1VeaUWbG/gJubVOn0mYm+4YUhrm2AmyloSn3gaqSYItCxecKWBVjMGGiqzRXdmmSApckkUrUEvbWzAq0JKYKYrX0X5UioZCQCGGNxWxg5tUrQEsCAWpvb2C8fYbszDKRbanlele0rXpFWmWU4u8rcbACBJOMajgi+eomzrX7tMYJD/VYFZERpjTX19D/+CN2397A1Gq0t2LKz3/JzfvXOHNmne7HHxO2egz/+kvCb65z5k+uki6t8/jLm1SuyTtvXaLc7DOqUpxem50vbrDe7pA3HIZZpIrlGrlOOhgRZym1blvq/VWxX73eVO0xiRNaiws4dV9JEtxwglaKeYtJ5bsUdU+xqwKA5T45ScJwbw+nKjAluU70yUVJFMTUGg2SukuxvU9ttUtybpWsMAivP6Bla1grDSadBt5X21TDAO/ds4RGyfiLG9T7AW6R4U5Dho5J4/13KXsLiu2tLS6oZDNhvPM4pbm5B1lKtt5Fr7XR9gPyeELZMsltF3drxPT2A9yGj31mhbTm4pgupYShND2SO3fJHz5m+acfsd10sXdimknJvpvjNWpMpyHiNqf1BzhhyCSI0RZWif06xRsFvLMVj0z690ERmiu2f3Ldpk7v7BnlTT2KAlYvnCGTCdMp4P1e2GYeA/a9DvaKG58yvK/YUK+w2SngPb6R5vXvUw3v95lwvkKHfG6Tee1/0qK15/v/86sd/7AB77xoYGFoT8LwHgN4P//z/6tyxyH1bJaBOjQyxuR0c1exsnqjrmy6jHqNTNdJC3FdKHGmAUUUk00mlFGkLMhMAeYyqJc5mRRwCVWYz1g2xZQegCoBv5Y9A7RKykChnAFmzO7MkCMxJKVNvHeF+ZpZcom0QP4h5JeXVmpfiSaW4jdxghA2WOZYUuJWZiG+buNrosGFQCQbroW11KW+towv/rpVTmIZKmTBMKwZQK+U4y5pnLNXK6gZFY1r9wn/7nPK0QhTWG0ptPIdSrcOrS7Vh5fRPrpEozLJ90f0B3s0//1n7PdCFv6bn2OtXiH8+hGDT/6W9rkNan/wY4KtuwzvPKL3/lsYnkP5aJ9mb4GH20+UxMFbX6EqhC1P0NOUMklJRbYhKVyuS5IX+K02elxSBDHFcpNiuYE1jaltjgijEV6zzTjJsLsdZa0mkwppY5nYNNOE7QePWGq2me4PaHi+YvL7oxEra6tE01AVKHbOrVM1GkSTiP6DTZoLC/grHco4oLj+iGixQf3SGnx1n/zOI1zPJN7rUy90Bp5J7ycfEtR8ctuh0e0ySSOVvldtbqKNIhKJGV7r4Rs2+uaQpErJVxropYZx8zHB5g72hWWyTo2G31EOD7EEcNQKsl/dIc1Lar94T+l6tRtP0MuSYK2JpnkkkwFNCZYYjtCTgqFMXHo9Qsue9cVjGF7pj4c/L7JQkt8dHXSe/7dMssS6Wm0jHrv6zENXZCi279FYXyWmoLu6TG6ayspPEvAkPMUWffq3PrvHJ669dFFnXlHVCRmweQPuvM+//xD07B7zBqSXMVWvi8Ga9/0vZSYOPzjqe/f8xqrLHH/ff9j3H6X6XmSR9gLv05PeqB+4/5u+f/P652Gc/RtjoH9gu3zbfY59vlUhwNNv+AE+sfNOb177zeuf8z4//vl5lXficT6+85Mg513/3M/nuCyczEdYOcirU1BjynPNMRtz5vkUv+n2mXf84+7hq9zfuXfg2/Y5uqX21V/+RWX0x/iTFLOqSMySSBO9aqUCDCpJRmvUMRp18MXWysGQAjRhUdOMMohUeIEex+hpRhFFZGmGbkpC2gGgPQyuECZYvBVKAa0Hut0iV9spI4IDI/tZyIVofGexxHIDpVBOAO7hjygwBR9LGBdZrlweBCwIyBY3qHrLJxYgmBZKwyqRwhJLK1pQCaTom3I5PgaGSnoTIKLbjnKgCOMYy7SwxYLtm7vov7mBvdtnGk4I0whHLNTcOobbwPzoXcp3z5NKqIPojoW1/PQb8p19/J+8S/PjS+zt7tH/+gEN02f50nnGWsbWzZssLC9RazYYjIZ0BLxmBVt3HrCwsMBUE2a8xJa2ydKZVVwxs4ATZ4ZUpAwS0RtkyrGhWm0TdRz0/oTm9oSkTKhsm8Jx0Ws1ckNHl4jnPBPeGmPQV0C36zdU2pon154mxHmuvj8eTYhck+a5dRUCEmz1mfbHNFaXMRcbZHu7VPd2qc4uYq22qT69hf54B7tmqWJBt9QJWz6dj68yFHu4RlNNLFKJ3BV7rs0n5EGiwDQrC1hyv3fGFGZFulBDT3Oq6w+URMW4uEIqQR5+mzydyQIqPSL59B6GX8P86CK6uIDc3aakJF7rUBUm2WRIQxLzRmO0JGck0dm9BQLRNMtk7I0C3plG8fCPvJhkEJU/hm3TOLNGbmh0VpcoLQlkqbANW03ebGPW50/yM3dAOQW8J2ne7yQcfe+DzWn/SrRdx/zMvb/zTuiES7LzDn/Sz9804J13fm+cgZ53AnM+n3v/3/D9nfd+mnd+8z4/YfM8F+zywzX0P/g85jzfJyu6e8qQzgDvs++K7wd45QrfRPu8HpeaH9z+Bzs+3zba9S9+WVXDCfreGHuSYB0kPollkizBZtIcpoHmuVj1Gl6rrTSkQ6PCkKVYielNEoxQNLQxjENlbyWAtZD9FaAtqTSxJhPutVJFarIcLxrcUoqHFACeFb8p2UJVYqQzW7JvI1xn6EQVkYlUYVIkSqZga7qSTOhZqbTDovGVG57YuooKtpsN/NUl3JUeVatG6hhkEm5h26pwSvyEhc2Tc5Wl9kicJrSKWpxSfH4b7fpd9NGITMDuZKx8e91Wi6zRpfnORYyP3ibzHNJpSJxF6F/cxv2rG+Q/u0DnR/8I0zPZ/OqvGeyN2PjoH1Nr1di58ynTfsLGx+8Rbu2RTEM6l8+zf+MuflDgbizOCscMXQFemViINlq4cE0S1SwLRB9rWmhxhSXX0GuqtLhyv4/fD1UEsgQa1JeWyWQfcZ2QdolCfMsifPhAtZtIRdT9KiuSJMFv1LAkungcMe55uBsreLnO+MYjNQFxziyTNSyiew8whzG1C2vklkYq1z2cYhozu7Mq1zA3VnAunaevQXNpSYUtSNFiHIUYW5tqMmIvLKAttEnGU6xxhOnbpHUbfRwQXbuvnCSqcz2yVo2G2ySKUpVWVk32mH71gNbaOsXbKyRRQm0vINdKlQhHqJEHI/xM0uZGkGQEGBQLC0rCouVPJ08vYmtPzvA+BbyHD+0hy6sA78aqmoi115bQXVc9azLrV57Up4B37ntu3oD5pgHTvO+ffwHH+8CeAt6nDNbRtnxdDP28+3MKeOe10Mk+P/HzM/frf8uA6xTwHrlDbwJQz+0AaoPvAN7b33xZZWlCtjfE2J/iTlMVB1vaB5IBkQ1IAY7sbc+CDmxZ4m7UMT2HyjYUABVAYUUZZpRRRTHVeKJkCEWeUYqTg8TYCl4V8CuREcquaVYQph0wvBJwIb9TLgOahEzI35Wsdkbdq5qz2RKxXc6KfEr5jkwcGA6OJbBBGLzeAmajpjSxVq+tirZS05h59UqogVVjKgVS4rXrOirSVQrgtKLAKUq0z2+SXLtLNhySuCVpEOIJwPN8WOySXHoHfnZJOSk4QaL0w5Prt8k/u4UrUb//3c9oNc8yfvCI6eNvMNoNFt//mN29bfp3rvPW+tvErk7/0RbLvUUiR2fr5l2urJ5hVM0K7mxhsCXcI46VtZUq7hN+1jDwWj55mqOJ9tj10Rtii5aQD0ZK1lC6Fqmm0VhaJiwLHNdTkggpgBO9bvjwIU2vRhZGKnAiTRLF/vZ6i8RRjJlC/3wLbblNfZAx+eoe7V4P7WyPQC8Jv7mtvGXFU3YsdmTfPKAl51OklFlKVEDnyiWSpTahyBkWukQir3BswukIfXNbWYvVV1bQPI/xXl/psP1WjUzkWXtDxl/fp9Fqka61KJt1Go4EScR47Sb5vfsM7m+x9u4VosU6k+GEVlySC+BebMI4VyEWThLDcEQRpaSOS97pKcCrS7rZwc+LJAsvSlo7TsLwPGh+fpA+nImrSZxlUl9bVWlwrZUlbLEAFBeRolLBE2KbdzJ+d75t1fwq2eOXxOYxPPM+f7XX1cu3mjdg/s4D3jkNMK/95l3/3PZ9wwzg3O9/xet/IXv1goHspN/3/P6ngPd1t+izxztx/517ev+QAe/TYuvvMrxPo96Pb6I33T5v+vhzO8CLAe/9Lz6tSt8hiROK/hR9X4z6E7RK/oj7QqWAp6SqpQJaLdGCelitHmarDk2PzJbIgVI5RWhiVZZmaGGoJAbiBKAlGVqcqc+EWZPjSfGasIoiZ9BlqV7YSwWAhfUtySztIMp4Njs4BLwyEAgL7BWyMI9i9KTqX1hoXTS6osd1XczlZTRxJ/BtlbomfJ7EvEqIhHjA2rGmrNVGWkJS5vgaNASlbQ2I7z4m+9XnLDg1Hk922E2nrDoNWolB0vTQf3QJ88MfMerZVHHEQpDi3N9h/y8+JTUK6v/DH1Kun6W+t8+TL26h1Vosv3UGxyv45uYtitLhyvmzPL59F3yHhaVF9u4+UqEZ7W5HJZRJZHCVJUoiUoqtmvDQpqlkJoUAWZFsTELQLcVii/RDrMXKYEolvsimidtsotV8EpFGOC5ZEODpBtP9PfTRmJr41I4nilEUkCsMZKfTYTQcUrfrDC51yWoO9cdT4jubtM9vUC41CaKA6P5D7E6D5W6P6YMtgiebtGViIkV+Vc5Et1n+8D32HB1zYQHTcZWtnEha4skEY3ObrObSWllVFZWD3T2lL2606kqPXW7uMrr7hObyEsFiHb1Zp25IVHCK06qTffY1o2nI+kdXCV2Twe4+bc2c9ZuWjz5MIY0wwimMJ2RBDI02cbtNYNnYoo/+ni4NPxTwHj6ahy95Aby11RV016axtKDisJOiIFMBL+JJ8m06+qs91S/Yau6Acipp+MFt+yLm4EQHe8HOp4D3lOE9rk99r+f7OxpeOfJvN2lu7vmf+IH6LQOuN8rwHgd4n352CnhfwPDe/4u/rPTFNrksyycpxXBKNQrI9/cxqhJb+dUK+MxJs2QmUdCkOMzF6TQxe23FvlVSeGUJPJbY3wLyfOaWkGTocYoRpQegV3S2OXGWHGxXKoZXwiMk1EKK24RtNQVqiwZS4eKZnZi4NyiQohIqLDQpqpNCLF9StRyMmovhu2iWyVT0koalbM9En6sCK+QwspSdFdRLm8SuCKwSEW7YEq7xaI/86/vE9zZhOFBMtHilWgW0dY/S84k+OIv2R1cxF5ZxpzFJFZM/eIT/n77GGMWkf3yF6hfvok90xl/8DdP+lLWP/ynNhSbbN/6W8Thk48rPGW3fo9wasvTB2+wOBxSP9ti48jZ39jZZ03xKvSQJxbUgnrF+UuhlWZSGJZYT2MJkTiM0iQtu15V7hTkOFSMs9mqpYdDqLREJxJSQBlkmDyO8qqL/+DENKQMtSsUkCxCNg0DFGYtsYRqENDuLjC901CTHvbsPEibx1hqlZ5HvDsmHQ7SNLu3SJr/1mHA0xKfCDAPlCZwsLNF6+xy7JjTWVsmkyE7COaKAZDrF3tkj6zWVD7IZV4wlAc8z8eX+TWOyx08Id8c01laYdmpYNR+/Evs6nco3Sf/uSxLfoff+ZVXENhZHCcOk8E0KiZfuJ5hlij4dwyRQRXdWt0fQahGYprJOO/x5kaThdTG8L2KoFMO7siJG0grstpaXlNNJkmS4yiKwVEVsJ/mZO6CcAt6TNO/JNbzHRt/OZF0nAjzzru6/cIZ37vNx0H6/n0Vrwu4cV5R4csA7r/3e+IRtXv9+5vn6LSypv3HAOxsfXszwzvDSKeB9AeC99W/+XSWG/lW3Se6YVGlJFabke3sUqhgtxSlL5U+bFyl5kc3+hIWywDLqdfRGDa3VUIVtlWtT6tpMAlHmM11tXqJnOZq4KWSZYixVlf8B+FRODgJ6RW1woOW1NGc2qMgyvtjhCuCVSZsAWcvE6nbQBcQJeytBEjoHlmcztwcpQBMGWeQOYtNgSkiF6FjFGk10kpWpvHz1MscVfeyTHYIbdygebeNKbK8O9zYfqWX/1cYCETrBhWWsn71PubZAkZUsThKS4T5bn32FfWuHlQ+uUv3R+wyqAvfWYx5s3qW5vsLa5atMhmMeX7/GUnuBtakT8c4AACAASURBVDNv89WXn7DSWaC93OP27TvULYfFjVXuPnrISrNNNp2ShKGaBDiioTYsUuF5HRfLcSnCEUZSYHRaJC2PbBTgD0PFlAd2BZaH02ySSNiXJZrVEksS9YYjVVTWcV0mkwm+5yFJe/L3xcVFFQdcoeGvrBKvNkj7Y4xb27idJvH5rpKuuA/6VHpBemEBZzdQ1y76ZaNMcIKYoEyxL78PC22mNQd/uUeaZPiWTRRMiccTGsMx+foCRqOBNc7UCkNaM7FMHWsUEdy7h+Q++2urTDs+juPhxhmm7zApE8pPrqOdXcY7f4Y8L4h3h6pYURN/XlPHGKXYwusfAN5gHOIsrzIRz2LDxC1mPrxqAnVQIPbtS/pQOvOyzw/2OY7xfRkLKPtI8WBtZUm5oNjNOr31NVWBGUcpruPM/KMlpe0EP/MGpFNJwxueUMy9d8fd31PA+7siSTkFvC/uyPPeL6eAd86E9YhP7NxXxQs2OHRxeWnR2lwG/00z4G/6+K/Wat8tWvtf/rSSZW8BJ7TrWJajrLmMJGK61yfZ38dMMuXgIMKAvMwoy0KxjshvxHlMHADqdaxOC7PZoHJscvGoPXBdkMAHlfgsSVPKmqzAj+OZ/jbNFBusZA3ikatulEbm+mqZXhdvXk2kCxIYIYa6Uqxlkok9v1g9KSZM/NBmbPChnYyWFbi2pbx3JaY4Fas0vSKhIBHJBDqtAry9MemthyT3H8BwjF3kKpo4G0yVD65gIV3Y5HfOY/3iA8yFRfRpAkbBdLiP/ulNyrtPyM4tUvv4Ku7CMtFgTPof/4Lw4tuc+cWHhMOHPLjxANdZ5+2VdYYPrjPNU5avvEX0ZJepuCScWSKfhPiaydQsMUcTsjjB1g18V0ILIBSPZL9OrV4j3t/CKw2sJWEtXcLdAfW9AMOEoVtRq3UV2NV9TxW3lWmKX8D+3ftqAtPwPfZ2d1lcXGIaTJWMYX1jg/3tHbx6A3t9jbzjkz3Zo/zmMY1LZ9jfqKPtT2nf3kPvuEwvdOH2Nq07fWJdXDIiamHCuIzp/uyPGNoaxUIHq9VU/s4yaUqjkHAwpBPG5BeWwHKxBokCnVHdVGy/pKWNb93Gs2vYayuEnRqe6WJMQtxmjd1ggPbpN7jvvwWrPaq0INubqDQ8XbTNVBijRAhUqskIJiHTcYS3ssaoVmNqGPhl9h2g+8xLWpxCXjPg/XYQNwxqq8uUpo5Z81g+c0atRCRximu7pOItbZzMZ3LegHQKeE8B79MOfjg4vbpx/qsNNz98q1PAe3zbfa/n+w1IGuZ9/yngPQW8T3vwb4FhP/jy7wDeJ3/2H6oyTZi6ELdd7G4d1/OJE3BzDWOSEG/vEQ32IY8wrQrd1skrWRbWsCXNK8lVWlTq2hQtT+l6DSkWs22lpxUUJkESUpSjasbELzdKlceuZD3IL1UBWilK2+JgbjKTIhw94UNrSmm+1KjQNX2WoCb64QOrM9leoEogDgcViHJUirIoC1UYFGaxYqobeUH2eA/ubWFvDbEmEWUckYrPrrCXnsVCbKDXmoyvrFOJz+7SKlpukk9DusNdnnz9GwZfXmfjrauEH37IcLXNahEx/eu/Y1iWrP3hn+D5NpvX/4YwyVnd+AgnjNm+8SsW3/+R0io/unuPjZU11Q5JFOHaJsOxAG9h2mMc06byZ1HMumNRN13MpCAOCsxODaNhk6URxWCCIQWDYhnnOZitFrmwhBLlLJOVTIoKY/bv3OVcd5F4b8r+isOK4ZDcfEja9qhci2KaYHTb6Gc30NIM5/pDia5g950OVrMBt/bUCkD97DKFlqPffkj0ZBOn7mLdl3S3iuHFBRauXmWUp9jLPRLfBsPAChPcScrk4SZut02+WsPQSqy9iAxTMdV6kWFu7zG8+4jm6jJar0tkG9ieTx6EnFle4e616xiPx7R/cgWtXSPa7lOKx27TIxfGP07RU41ysktL1gaigr1hhL+2wa42c+Jo6fZLR5QXSRyOMsFqxwNA/AzLq6oy5w/yAmb9Xg+z5hJVOeffvTLTx2vGzEv6oA8fd6R5A878szjJFs8Zhx8MqEe9Y2ephi//OemAeNL95179iSUfTwG1mvArD+aDNnkFn9255zdng3mA8fndf7v96aRX+wb2n+OjOtPVvfxnXnvO81mWV/eL+vjL7uv3boET9u/v/X3P7TC/fV7hRXqCk5j3/Sc49MGu3y0em7Gx8vHJJtvqC565f4fyhm+/eq6P90kJj5O1z3M+0S862Fwf4TlncNA+3wW8f/m3VTgaEQYTNMfCXWhgNuvkoueUarAwIx+MKcYTqqnYc00p05i6V1eAU+BmroraChUhLFoAWaql28SRCNwD/15xFig10fiq7OCnZytODAJ0xZ9VFZbNHOokMle0pbP/P+wgR+z4pefIwDEjmg80vvJv0QCLVrckymexxqau4ZUa5jim2Bup6zEmY4KdfbLRBFdOWwIzxO9WAiwMyeAwSJt1/Mtv0X3/MkWnxUg5GeR4aU75n3/N8PFD/IaPd+Uy7nvvkWUFm7/6JdXuHt0PrtJ65wyDb+6x8+AJyx9eoh6k7H51G+fsMr3eCndu36bZbOLYttLrzvSbOXkivruxcssQKUZmQmzrWK6DW2gKcBa6h93x0KVgMJiQDyZo4jOr9Mwu+DVV3CbFb2mcYgsDPhoR7+zQ8+sEwwjz8grVTp9qcx99saVcFCRWmeUuxWIPfX+Ec2sLo+2xe76Jr1mUd/tklkFrfYliOiG9dhM9DNANjfpOTJTmhB+cpb5xlsTQVdBHJFprYeYnId4oZrq5i7O6TLHgoJUJ+n5EZTgULR8tDimfbDLe3KN9Zh3aTWLbVEVvZBnLzTZ3Pv8Kd1LQ/Pgd8G1l7SbSGbp15W1bBgmGuHhM9qgXKek0ZZrqWMtr7FcpMTlN4+WAV3pTKXryw/fH85IHtcHshfz8oDQPiKl3lYRPtNtKEhRUORfef49cnh0BvBKFLXrtk71R3vDep4B3nrH70yXH2btJvXgPrBnVb+b47J70Bp4C3hO24AkB4TxA9SqA97j3y7zjz736E17f3OPPwyNzgnFe5T16knM4cfu9wpe/SA7z2r73BffvGXJw3vvlt3z/3zjgfhng/eZX/7nK4wRtf4QxSTEErDZ98qWWKgrTdBNdMbISrzsk3tkj74+oFRWFZZArX9sZaysuDFYsBWgQ+Sam72E0aiC+qSJx8Bw0ScQyDVI5tgqb0FSRjtpf6vWFtVW1ZUoFPJvMHOlcSraAMLfGzOdXZBLyuVHN3BpEpVvk2EmqQJaKLw4T8u0B6f0t8oe7VIMJnl5hS5xxVTENA+I4VIyzbdsq4c1ttImunsN46zwNv6X8d6dFRLG3i3Vvm9FvvsSym/R+9iOCM20ank31zRNu/eZrFi9fZvEPrpINbnPvy1sYjbNcuHSO4fW/Y7g3Yu2n/5Ryb49H25uce/si+4N9lRDWsB0laxAniyCLqLueAvUiw5DCPNOyqCIpBMzR2l1s18KQcIzJhGwSzAq6DtpbopHlARB3hmgyVUx3trePJSEbWU5iGKy/dZb7X1zD1jXsdoNkd0y92SE/v0TqWOh3trF2Rmjne0yXa7j9hHJ3SrpQp9FukG1tM/nNdRYcS0kVWqnFqMyp/uASlScSl6YCrKEQzQLmhxMMkXtMQsy1DbS6RpmEVKMI0/ExpN8N94kfPCSa5iycO0PR8EkdG83Q8cRdoyh48PUtWmYN/8pZCkMj2e6r/kOnrmKrJe5ZAKkVjjHDKZNRgN5YpOp0GZWZio72detYwPq8Pvc7g88JAK9M841aHbdVJ6oKzr93RcVqq0HwFPDOnvkTDojz9p87Xp1wQDiqsZO30ingndviv1sbnPD+z+t/p4D3eJbzFPDOmzF8VzJxCniPtNnLAO9nf/H/VvV6HS8pyHYHJEFEKSxZ3cVo19C7DXTPUwNxNQ6o+lOq4ZRya5tMq8j1kkpcAzQdt9Kws0rpcadVpgBYbpnqj+bZKp5YYlUV6+jYSotrWvas+Ey0tpWIE4Q9EllCNmNwX8B1yaNiqKTimSZYCGNztgakooZLKUQTj7RJRLEzIHywTfR4h2ISKB2pJcVCNVvF9ZZiVyUAUgIsJC1NAH/NRf/xe/jnz1D6TcZhSK6LP2+M/tl1sl9dI67b9N7/KdblyyReQXzrGsH123i9syz+/I+YWjHR//fXjB2d81d/in79AQ/6N2n/6Aq1wGfz/j166ytkEuc8GdNtNJTMQ/SmRRgT25oqKCtKsV2rcH1f3c0sjBUgLxa7GBLkEMaUQai00IVIEsTWy3fQRYct1yQMfBhCHJMPJ/iaThRFmMtderbHrevXqC13sXQTdgK8pUWyt5aJkwjry0cYIh7+4AyZb2HfG1DGGdnZHp6uk9y6T3TzFsviyzwY4WMzrDmYH10iziqaG6tkdZcoz6npJuVwTLo/QK80tI3zWEZKEU5Iohjbb+B7Dtn2JqN798ktn4Uz8r0OhW0pJr9tuwRbu2w/fMTi6gbm+oKKm5bJjMgEtE5NTWDMICPJY2ppRN4f0B8HNM++TVqrE5ErFn823Zr9fKdo7Tnm9kWfn4ThFcCrux61Tks9J2cuv4Nd88glxEW07M9JeX63kIBqsYMA8MMGnK3Y/IOSNJy40Z/Vwx4C3qed7mRFifNO75ThnddCb/bz+YD3+DWcl0Ubn0oaXs99m3d/Xse3vFGG9wUn+AzgnZfUecIJ3Ynb5+/p+5+9zxXa9X/77yq3VseqC7gqSCYB1VSCB3LKukPerVG1fcX2VnmFnpRowjLu75ELOJ6GGBI6ga4q7HVTV+AkSVN1PAEkmWh3dQGUFrbtYgpj57pKkyopU6IzLS2bwpw5LlTixGDOQiYO9ZTyejg8eTl+KryuCrQosAVoq7S1jDxOlZVXMdon3O6TPN5FGwVK0mDL0rplkuoVY2LlO9xMNdp2nULXFDh1z63QfvcCo/MreKkUyNnEBkS7O5Rf3sC8cRcjCql+eoXmxz8nMeuYW1vsf/UJqV5w5g//CaHX5sm9z3HvRfTev0DLLun/5edEZ1dp/OgC6SdfEOYaZ99+i4c7m1iOiSeFZeMAM84popii/v+z9+bfcVz5lecn9iUjVyR2EFxFraXa+lSN3fPb/L1zzhwft2dsT3fZ3TN2T3e7XFZpJSWuALHmnrFvc74vAQmiSIIkREnVheQBsWREZsTLFy/uu+9+73WoDV1FKouUoeF4JHFMWRT44r7Qbij7OG08U1rb2jQoApei4VFJipxuYkuCXBRhFAXhYIgp7KFMFOqK5rVNki93GM3HBFdWqWYxXqpT9bvU232K4QDrs31o+pTvb2FWGtqXB9SOSbm9hDEJKT9/AKMRvrCT4zlCymfbq2i3tkiTmvb1KyS2oQItGgWUownxaIjTDCjWr+KnoXKbkGAMK2jSkJjnncdMdh6hLa3RXlsl96RvSDFbTc/1Obz7JbPhiJV33qESRjiKYRSi2xZlx1NeztYsZRZPaWcp8dEx47Si+/Z7hI6rdNMUmZpGPQ1knwlsnwOILwR4RVduuwT9LtMqY+3GdZpLXZVEJ1IKpUs/h+G88IBzoRe4BLznfT7fZvC+YXgvAe+FOt6fzM7n949LwPuiD/OS4X31rn4JeL/bZt/R8O7+1d/W8zgma3u4Sx3lf8skxBjMCMuUxKzROz5Or4Ph+5RCpwpLKkyqgJzDEfVoKghXyQcKqbsRuYD4vMqyr8gVikpV6YtOV7S58nAtl8rQVaV6IWltjqWAL7JMb1mYArBPAK8CKUrasND0CnjObEN5z2oiXZBgiyhVbK2EK5RhjLk/VGEYtV5jWia2YWBmJVWcKLuvYRbSsXzapo9mOiRtl+LqCvb713CurFFnGvVkviiiSxLyP9yl+tcvsXwb78PrmO/dImr4xPsTsj/ehSpk5bc/Q9/Y5P5n90h2vmT5xq/ZarU5+Jf/hG65dN/9DU/2H8N8h9WN20pKkRcZrSBgeHCAI57HtaYkJLVtEda5mgQ0fB+r1ojmoZKDNPpdEsOgHEzQJvOFhLnhUsqkxXGpJQLYtLDKkmw8wcxz5YzgWJayIHMbDYJeh8e//xir01BBDvVQHBA6yvPWaTXId3ewD+ZoW33yrRV8sQ57fIS21MRYDih39tHv7EjCsbIk82YZUV5gvn+LYrlLpdl4myvMpbiwrPHClGo4IYonNFb6pP11mpKAFs2ZuzpaI8CPCoqHj5gdH2JdvY7XaVJ5LrkGFho902Ln48+pi5zOh++TGxrFNMKYJxiBT9ZylG2aM4kZz49ppznRwTGp08C99TYzcf0QcC3pdSdFVWcL1J4uVnsRA3xhwGs6NJd7TMqU/vYWvY01Ypm4CEP9EoD3Td8QXjzc/jkA3hczsOcV5Z0UFpz4YZ6Am2d6o776je1l9rhkeF+mlV60zYtt486rTn0x4H3q+vnOYWjooud/QY3AeYD63LP/gRi25x3Hecf/pse3897/3PZ7iQ3eLMP73f75zTmdb2v4xjW057XPG+9/i/b5DsP75D/+Yz2ZTVVAgUQGuw1fWY7V04hoPKGI5ooZlZAJrRUoUCUMom3aCyZyNqeczqmmc0oBm3GqYnBNy8DQNKxaV2BFhRwUGal48MrzJ/IFYRslLU1CJaQAS8CusLCGbp04NwhIPpO2Jmeha8qNQEB0LUv5kkYWpxRyPGmGUVT0NEcFNKQSg1skZHGqvIAbmoljmItkOMsmE3ay26T33m2Cd28ysuBoNmWt8qjSkOzwCdndB5j3D3HNBtaHt+GDW5hewOT+lyQPHzOfTGndusn6z95ldHjA8Z2vaHsNvLduwuNDjr+8w8qv3qVhBDz46GO87S7d3jIHO0/oBU3FvB4/2cN3XGxbtKUaJjpTcrSGq7xZBcxnkobmu1ithrKD08YhepQoS6uy6VEKa245WFKQJZMJSRmbh5TTqbKC0w2DqCjor4gFWshw5wneeo8qzmgkGtWVFUbdBs2sJvvqC+zaRru9Re41CA7E2muKvtnFt0zSrx5h3dvHaFkcJ1Pa04LScnB//jaxZWIGbcpek7le4mNgiW2YFM2VCcHWGvN2h87eGC2LmfU8MsfBPo6oH+6ShBO82zepHUcB2STPaFgWQQm7n3yGbzl4H7xDXElB5RxX+REHzAOLOkxwxzFhNKAZpqqgzVxZI9u8wkScIoQhL0uSk/HiRwG8asHDpLXSZ5zHdLc2Wb12RQFeWdVQISHnLEmd9/x5483Fnr8EvC8PeKWlFy40Z28yi9LcN/e4BLwXbdvzJCcXCQa5BLznAc43Pb6d9/4X7T3PmqzIe35/73sJeF/8GT0L8IL2xf/zD7Up+spJQiQFU4GL3++CYVEPJxiDMYZE1lKTNWzKXgu908KwG2BJ8lWtGDdmc/SjCfrxFOYxsyJRS7Pig2uJ/ZiktWmoIjNxddCKHE2YW3FpEGcE+f00cU30vKX+LcB7KmlQnUYAg9ihKS2hCH0XkcTKpkwSI3SNSMIaJN1tnlDHqdL1CptceoZa/nZ0i8jWMbZWab19A3tpCXlJTaQP8lwUU44P0T75DOvz++ieS/nL96jffpu60SObRFh/+FfKo8doH9zE+/DXJMOY6Ucf4WUhm7/6C8LRQ774+HPWbn5If3OZo0/+h3pf68otjid7BLpFoFlERwM1IdB1Dct3lRykgcnMrBWQE31yOpxSFxVa01WMuJ1rmFGKJcy5a6nUsdJ2sE0Xz3DItIpkPMLNU6Z7+3SaAUlVkWiwtrHB8LN7qq305SbRzhHrZovZ7XVGSw06hyHxZx/jdLpo71+XpGhaO3PGZYJ5bZlmWhLfuY//6Ji8Y7CfTemOS7zeEtZ7twiLElf8fRsWM3LahouxNwDxFtZzgqvrTBoBvZ0hRpkxXgmILQdjZ4z2eJ+qiPHfvUUCOO0mYRLTchzcpGD/08/pNFvo4mGcSRz2DE8cvfot5oFBOY3wxzFZMqIxjQkPhwTXbjDsLTHWNdysIJB2EOnN15IZwZmLG9jp3561PPStQfgCRWvyOlqtK8A7zGI6m+ts3rquAK/0YVOKLWVG84LHm74hXDK83xfDewl4vw/w8MO/xiXgfZNtfh7we9Pj23nv/32c+yXD+4JW/FEYXtA++/u/q5uNQOlhp5OpSj+zfA+CgNoUZrbEGE6wjqYLrahvU7d9Unk+cKlbDSpLR0tLrGmKM03Ro5zJdF+xvVUYKtmBodUYpjCzmnI8kCQ1BVhVmnCtCtCKvFJFWipdTFDWwnxBAdzTObGA5oUTmaa0qIo40TVVxS8QQeQPAqCtUUgsxWZ5porUTIkglhALcXMwTPJWn96Na/hXt0gDh6iuVDCGMIB6FKPffUi4u0u4+5hmJ6D/8/cpt7aYmgFkOsY/f8R08hWtW9v47/5SsdrHn/4LcZKy/bPfUsZTwj98QdywWfv1z8h3jjl+vEv32iam6TCbTGhIkVyWoOcZWZriBwGx+ACXFak4LNgOPYnCFReGJMPzPWKZXOjQrCoiCaaQYieZUHiiiZbUtBLL8wjLKeuTiuhgwG6jZFsPCHeP8H5xE/NoxuTxHuZaVxXxJbsDeuurJNeWySyT/NEB+pMjtBsbNNdWyPcnTAZDjLUWLYkx3j1ifvc+lmXixBleVDCtC6q3r6B1O7jYVDeuMs8iLF2jmdeke0eE8wit18TdWFJRuq2dKZUBg74Af5vgzhFHB3sUG226vSXmfgPL8EgpCFo2xucPOfrqEa3ffKBS5MLRlDyKcVwHr90kShNlnRYdHlNnY7rjiiyD6WqHZKmrVAgSdS395Wx063e0u08VS75O0drTNp1PD36VpqsoZ0kIlOI+6Re5FKtVNYZaEXm1IfdZg+vLvMLr7vfNku53q60X5PSbNVY7e9xv4uZ10dd8WsO7WF/7ZhLzrdevF5Ovb2QQshR3XvudArIzMaI/oGTi3L71xm9o5x7BG93glfSSzziSF0v0vwef1jd69n/6L37R6/tcScDJELgg5L4JdvnmfV9uheD1x+fzPqPz+th54895r//d5y96zXzrFc/xydZOoqW/036f/Ie/qQ1dpylJaZZFOA+ZjCfohoMX+Di+Q1XlpPM5+WyOEacYMkD7YjfmonWaaE0PLItKJAZxDnmBJclm85B0NFaShzpO0ErRKJbKg8EUv9cT4Kqq1mt9AWwFwAqYtU78dEXOoP6+8GtQQEIDr9JVtX2ZFQrU5lmu/GtzKZaT5fu6xnZsJdEwfZdSrxW4sHxHSTf0zStIwlzq2SSim6xKvKTAGs/Jjo85vPsR9ThjeXWL5vu3iTd74Fno+2Nmn90nHI1wbm7Sf/u6stt68i+fKtZu5ZdvYy432fuvfyRKYj744AOKrOLu/a9YXV2n0Qw42D+g02yTxSF2VVIXGZbIDdJUOViIBjesKgLfp84X52iLhEPTyMtStaGd5gsdqoB5iXZ2PWr9xO1Cq0mTCf1xweR4SLkc4E0yqryg8/4NZl88Ip3OMLpN9LxCD1O8q2ukq23iSUj2YB9H2uTWJnajQfpkSBiGuCdyhvzhHtnDHUzPwZhEtFIY2zX6hzdJbZuO2yJcWyFNY2xxmIhz0sMBqYDxlR5mv0WcRHQOIvBsRh0DL63wPz9gMB7ArVWafpM4aKLVNrWtITa81Ud3CQ9GNH77MxzPY3Y8okhTHN9TnraicQ50m/lggJFNaAxy0BxGax2iThO9BL2oKMQ37xyf3bMXyvcNeKUfV5pGw28oR5T29ibtq+sUSvdeKb32q/q0vu7A+Lr7nTfcvWmG5hLw/jSiO5/bD/4nB7zPkoy8yg39woDrvAvw8vkXtsCF2/+8/n3y7qqf/CQB78VWMF6ne73K9XHu65/X/s8JrtDu/+4famFCFehtCsCAcDYnn6Z4hoXp22Rti9CpyeIY62iGM4rQaxMsA01AjxQ9SaSrb5NaksJW49WisS2oohTimFo0vpO50o5W4vtbiYRhgXANSQITr99KZT4IvcHcUnYCamm3VuEUlZJEKP2uAF9JalM+viz2LU/2l5QqQydue2imiSWAN/DQXEf5AgsjanguMwHoYmdmmvjouCJ9eLRH+Pk95ntPyBs5zbXrONfepdzapBDXhMEe5b/9keLxI6pfvEXrrV8xPdhn/vt/wo5qrv7mf8PbXuKP//Y79CcZ7q9uccVuMfr0AePAoLe5QXk8JSkyOkGTeD7FEkY6y9RkYxqFOI0Gui3OBAae7XB8eKS+BwI801SdfyZeunGM7jkk1ATLfTTHIc4LBQSTOFL+s+YgZBiHXOn0GT05wNleodtqs//xXRwJp9A1yjjD9hsY28tkTYfw/hOMRwP0zSX8qxsqUGS2e6TY3OZqG+KI8P4u1tFYOXJo0wizqMl6AfbPbjGlZrm7wkCAe5FjlQX6LCQbT9FMG3d1Sa0MzMcjWtMCu+kzbxkwnKN//oS4TLHe3sKxHEqvSVZoOC0XrYyJ/u0LtELD+8VtHMtmfDRQsdFShGc4FvPpDK/WKQTMZ1OMgwjdaxJu9Zm6DkYBlqaR1TKZenGwxJsGvELgngLezvamYngzsdY7cdI4naGee+GfHVjPbPyyA/ol4H12C79s+z3v8/nhGF45gh8vuvPPFfB+q67kRJt5ts+cDa55VhtdtH+97Lhwud2bub5fiuE9LTq8BLzqQ/jBAO8Jn3WqmV68r3zVaDv/+b/Ukh4WhSF1VStg5fs+ySwmn0eKMS0aJnXHU6EUhgDNWUI1jZRLgiSaiXOA1vKouwFlx6dyHcXMCSJVzgoiU0iyhY/vNKaKYupkrorOyjSlFiAnWcZ5rqQVCz2uqUCuODyoweNkolTrogXWSOpCJVKZhqF0j3JS8rMAR9HoznotNLFBazZwum3MhkdpGGRVQSnWVehU8xBjFmNPQzgakh4cUUzGorigdfs6+ts3mS73KXMDVTL1NQAAIABJREFUfW/M9LNPyMNjlrY6WO/ewol87v7DP1NMdrn5l7/Bv/Y248c7DD/5Axs338F9+woPP/oMZ17Qf+cGh+MxxTRkdXWFbDZXy/1FHCnZiEQau0FAKpMAwyRoLgCuyBkEGNmWRZ7nyqM1TRIoc3TXIdV13G4XbEtFJ4v+M48iWrOEeDRlbsONzOF4OsL68Dr2/pTR4z3aW8vU85RkHuNsrpKttpWEpfjsEcEoIfrgCu3+EuPhmMnhMb2lLp1WQLh/QPj4Cc0wo85zVTQYpymNW1fRrm0w1zV6q2sMZWleihOTlGw4VvZhXquFv7xEbmrMjo/xc9HoBuSuTrY3oPxyDzwT+61NNMPCMH3CoqbRb1KMDpl8dJdWfxn95hWssmYyHKoJj9cKFFMaTedYUsAmBYrJiHx/jtNdIrm6yggNq6hxDZuoztUKwOnjWQzuGwW8dS1zOXWdyXF3rm4pwCtR0MqHVyz2Tqq0X/aG9brA9XX3O++4Lhnes0uG3wWk35+k4ScKeM/rIH/izz+9wnD6eZ5+vwS8P+0P+MITjvMYxp88w/vDfz4/FOCVW3tVLtItBS+d+tqr2plP/+qva9ESCqJM4kRJBhyp9vdcIrHNEp/dSCJndQwpjGq7ZI5OPY8hStGm8j1bMLW+q9KydGFUWz0V81oIiBInsxMG15LkXtHJxjMVllClKYWEJ4jTQpIsCuCKCj1bWJqpojZJYTuxIxNLMqXXFd2wAG0p8JHfDdEHG5iOpdwXikaA6TiYnqe2LeqFPlhey5A6r+GUYu+YaudQxeum0ZzM03E3egRbG9hbtxibGX7LxR7MOPyvfyQczeh98Bbdt29Q7w05+O//jdnRmP6vf8X6v3uX3QefM/j4HrdW36Lx3gaTr3bYn0/obG9gZzVTCWfodRQwryZzHEMnjWZUotnNUpq9nirUkiCOwLU5Oj5C9NWWaRJHsdpPphAi4dBMnVwzMIJABXsYjqPifbMkVIVsjWHINAyh7dMWrWzbp7yxTPr7rxS76Sw30WbimlFj39gkbNrU8lnf26erWUx+vk3H9BnsHTIOp6ytr9DWDcYPHhEdHtHJNepZqPSwh0XC2i/fVzZtRbOBv9QnFrWFTIhmc+LRiLIsaC31cdotUnHrGE3UqoKw74Yc9+Mjst1jzK6Ptr1Mbbm4pc28rgn6AdHD+0y/2mHl9lsqdIMwUu4YMsFxW4GayEgohxamOBIkMjsmGUbYKysk26uMyxo3qxUzHFa5WlX4MQFvUdU0fE/5P3e3t+jeuKK02FKYqFYslBH1yz9eF7i+7n7nHdmfO+D9ri3ZC/LjL6ThvQS85/XFn+LzFwZcP8WT+hM6pgu3/yXgfeVP+ycBeD/+3/+PWjSQnqSpSSprEpMKoAo8dNfGKsEaRhjHUm9fkfQbpEu+AilWXivGV5slCgAL22dQo4vfa6up9tcCX0UKV+KrqwCbQr+YebyQK5Ql5PKVqxAJAbmiBZ6G84WPr8gdTrGJFGedIHa/0hXQFQuz0jaoxBBW4oolXMIwleRCscGSVFZkIOBLvILDVMkq0jv3lfbWnSa4moHeaZBvdKmur1Kv9ykaS/iDETy4x/DBPQXa+7du01y/RjormP3j/+B49Dlrv/6Q5vu/VYEK0Z1/Ac1k9cN/zyA5IP/Xe0ozGy01iO/s0g86sNQimk5oFTXRfGEXJuyu5ThkgNfpqp/raM7geMDq+po6h/F4jCdCVsWA1+S2SYaG2+2R1qgwD982CMdDpQs29idEeqX2KfdHNG9tEWsV4R/vKQ/eqA5xCpO6EWBc3SCtK/LdA/TBmNZSl/j2FVqzkuHeIZFVs7y2hDePmd57RD6b0izFFi1Sk4kjT2f1F+8zKyqclRXyVkMxlFaUUo+nJNOpKlYMlpcVMJeoY0mIK1yT2rNw84r84SHFZI612iHvB2ie+PJqxLaO3XaYf/I56XDM8s8/JHM9iuGQLEmUftdqeEr/LHZ05XiOm5UwOqCQSdPqMuF6j6jU8FNxa9OZUWCf0eT/GAyv+FG7rqvisIXhXbopMckLdwZN5DnGJeB90Yj6U9fwni1Ae6bk4OzJ/U8JeC/mY/vKd9MfeIfn3byfpe191qFdGHD9wOf7P9vbXbj9/9QB73nH/xwN7EX6wQ8FeEUNIKKAs5IG+VkxvF/9zd/WkoQl0ayWuAaIdViek2cpduBjux5aXlLNIrIooZTiMcuApodhmmjCtAoDKyztLFKWZFIJPyfF9Rq4rSZWo0HliG2WSS6BCRrURrVwWxDaWerSVbHaorhbDiyu0sXf5CBPQifkM1B+vZpOUBvKkUF0vaKHlKI0WTgUyzPFCBe1coawhGksSkzx6D0cMnm0y2z/CDfJKcsczbFpLC/hX9nAkKjfTovM0EiOnrA8Kzn86HMOZ2M2fvshazeuMXm4z9Efv2L66IDN395m+7e/4Gh/wqP/71/p2Tr9994i6rZ5/OknLFs+3a11hlGovG67bQGni3Q4czYjnM4wRUdbFkq7Oy9K/G5PsZbFaKDYdklZkyI80e0udM4SpGERytzB9jD8JpVorU0Du84p5hPqMKKSCOiWR2OakbgG1vYyyVd7aJMIt99mPh1gmi7ayjK1xBSHGemdR2CW2NdXqPqruI9GKjK46DcIOoFybogf7aBVBVZWqLCJmJL0+iru9qZkPtDY2GDsmip4xBzPVRJclkQQOAT9JRU/Gw7HKso67XoUJrjzlPzegSrQc7f7hIGF0e4SDHKypkvlVkS//0T1s86vPiRGpzg4UpIXL2hQi343ifB0k+xwjJvmVIN9LNsnWe4yXmqKyzSNpKaqa+UN/GMCXnVB1gu2WQoPheHt3dqmtizF8BonspZXGVxel6l93f3OO7ZLhvecorI/a8B7hpU+ryP9iT2vbqzqPvbiKvcLA64/sXb5qR3uhdv/PMB4csI/2aK1847/Txnwquvv2RNu7e5f/U2dl4Va8hcgJdZXtmGqFC8BlLlrUrQbVA0bI8xx9iaqGCpquOpvZcdRbLCASy2M0Uahihsuy0jpusW5QErRasuGZgO9JeydS+KcInADTWlwDTVGKJcGSRvTc8XwnhamKV2GAOWTcxFP3dOCNrFxUqcnCWWiC5bIYbEvE6A4GRHtHVDtHeKOQ/wwx5IIV/EP7jaot/qY22tYy6vUhkc0zcmORzTv/DcOJH1s+Sqrv/gFZqfBePc+44/+jWTvCe3f/JK1D37LbHDM5NPf4xQ63Vs/p17yePToI9yZgf/BderjKd68ouwHhFVJExNL1xnc+wpPmFwB45I2p+k47Y6SNKg44fmM5dUVjscjNQEQBj6aTFUKl+f5TPQKp9khw8DxA8WCV+EMI48Ij48xMmFbu5hfHlK9t8msYVD+0xe0223qlkMZjqlNj2p9hbThEYwzsi8eYiy5VO9tUBsB5mdPVJAD232shkV+7xHV7gGmiQr66MQwTCMav32POPAxNIfG2jpHFuo49cEEfTSjFr1xx1da46IomR8OaBWQrDbJJZVvMCe7t6cmNsHNdSaOhtlbprkfUy4FJFpM/N8/xvVdgl9/SJjW5Pv7SuLhNwOVuDYJ57Rsl3hvoKzStOE+XrvHtNdk2PIwLJ9mLAYiOTOjwvkRGV7VVasaW4JP6lIB3v6tq9S2rfq0xD+jVkNe/vG6wPV19zvvyC4B7yXgfXEfebEt03n968d+/llFa3JMp0zSef3/woDrx26AP/H3v3D7nwcYLwHvd3rID8bwKoL02UmF2r2//btadJji85pl6aLwK/CZNSzccYI9SRYXcdtXoQeVyA/CBH0UKU/Y3Kgxm76KgTUcm6woVFGVACVznij2zoxzFTuc2BWhpL9aBq7XxZbENtdDd1wlecgsnVz0uAKei/jrBhMwpwYQAbTqn0gZfCUHkLAKS/TDIo/IEmVTJQVS8+ND6lmMNY+xRdspGuEsU1IMsSmLVpYJ1jax1zcoA5+yTGGwTynyhZ0DtJFDeq2P/b+8g7vWo/z9l0T/+Q9UlDg/28b7i3cpD2Dy+88wk0OWf/Yu1fp1hg8ekj26y/ovfqmkBnsPd1lZWiFoNQjDOY6lMzzcpxMWCuBERYnhNQQh0moHJKIlFnbd8nCEuZzPlIZXBtg0yXDchnLBsJbaFKLnRfZrqUK1fDLBLnOmg2P8oI19HDLxNXrv3YCvDsgkbrnfUPHPZpmhW23MjU1mVYi9t4/55Ajv6jWiq5tYaUL08QMM2yB49wrHx/vY9w/xhiGGLZG+Exq1w0HHZekXHzA5nmGuL2Ou9lTYR+QUuKOE8nhCIUz7WhdDCgcnEUxjTGGmPY0yi0gPDimOp7RbHdKmR7C+DknBTIwkui7uF3ukf7yP8RfvEm8u0dwNSccT8B30tpyPRh7HeEmOOQ0phmPS0QBDPISXV0j9BnWtKycPrS5ViIqk/Z0+XkfSoGo+6wVjfHqjUz+c2uc9g+H5+n3k/WUSI04UEjbS7bD5/ts44rk8n6vgk+q08v7kIC88QL/qDeqZnq7feL9qUlmnznfhkf2dxzkMwbPa/Fvt+KrH+4rba1/rpJ6z4xtgOF7xEL+1+etOTJ7uN+cBsYsc409p3xddL+oeUp9e/8KinBYYPqN/qz7+jY/q153+HJ/pH/x6/YEb/6Ln942Lyev5SKvl6RMz49PvZ8eU847vvOffdHM+T/py+ncptPoxH1+Pj685vp9/7C+WPH19f3neCz1tdP/0ds/xMdce/sff1UmSqLAH01x46Yo7gOv7mE2PpMwJj0eq+r3VaqE3fVKjppAQCgG+8xQ9K5V2lsClbMkStKWcEPQsX7C+8wRtHqNJUZxU9gOxZ2PIsrdlqjhc2b+2TUphbnVNOUKcDi5y75WOsFgeWICFUizLpOhNtL9pBklGlcSUSYKeFTSzdCHBEO2uAGTbRlOxvAGWxPlubDBfcogDDWsc0vjykPrBPuPxkNCEpZtv4b+1qY5p9se7RL//UrlCBL+9jffBdYzjnMGdPzIbzVh79+csba3y8LPfEw5n3Lz9S2Iz5969B2xuXVmkZlUlvVaTwcETBcj9rEIkplarSaZptDptoniOKR66cYztN5UeWgrMJC45E59h4UAtW00QpDhQRCESxSwBFfF4hJ4klPMpelXhNppKu1ttdjEFFH62owINhDGty0J5K1utZVVcmMZj8p2HinW1tq6Qr65SHB0RPz7EX2pirrUID44w7jzBz0pyvUSfTTFLk+zGJmytU6U11pU1Ys/AT0rmWoI7y8iPJ0pb7a73KaU4bTTFjiuqZgvDrKniGfPdXfQwoyl65IaHv7aqfp93LGpfx/zDA/THA/T/9X3CpSbBgwnJbKYmYHq7qQrWtKLEFseJeUR6PCRPQiXXKPp9UttX9Y/ynwBeBdEuWLR2yuScZXqkv8rvZwfjBQb+NiCU/iv/XNNWuna91VSA11/qMZvOcAxbTazOPn7wAfplAe8zzm8BhF88YF8C3vNvCWe3uAS8r9ZeL75enh2N/a1CQ+3M9fcdwKuu9Bce0A9+vb5a81x464ue33m2fS8zflwC3gt/jM99gbOEwDMnyRcmBC4KeM+ZEDyHgdfu/J9/WysdraYrpa/od8VuLEhqorZN1nIW1mKTSDGmumlitnzKroddaFhRrvx1k3mk4mzF/ksq72vfUVpf0WhKKISweu4oVLpPMyuYGonyUFVV6RqYuqGibk91uoksiZ/ghK+BrkphO+V4Tzx68wwlHpWvvEAvaiwBE3Wpirpi0yRveOi9HnZ/GaPdBNvB0gymxpQ8PsZ9+ATn80PKmU5+ZRtuX8FdW7Cqxac7FP/yldLSOr99h+LmCvk8wfrn+6T6UNlxmVtvMdrdpXh8l97SCo3Nt9jdva+0ys12RwEeVzfQkpTJ/h6uaSrQL/ZqesPHDZpq2zyVQr5csey5uGIUBW3HIxxNVCEhIgXRDRq9Lqkuq94GDc+nSFLS8RS7yAmHA3qtFrl442apqv6fHQ1IHx1iL3eUa4MxT0lNkTysLyKcjwfM93boba5irKwoh4TpV48oqoL25jICtVU08N1ddezjKsYX1lyzaPz8PfYNaLeX0Fd6HKVzJduI8xA7zCnGM6UFDzZWCLOE6GiIj0hh2tiVuDhMmDx8hIeJK+fVbakwE3uWUfUb5GVC9Ps7tEsT41e3iKWY8v6xmhQ4nQCz3WQWhzgig5lMlcVcfDRQLhZ1f4mi1yMVJlXihwX1qhuZgNJvbKNeh+E9BbJnwa38LHpr+X52hv70gHHKaTiGiSZfrQZrb79FsLxEGMVYYsn3jAv2ojeZVxoeLwHvKzXXm974EvC+WgtfAt5Xa69X3fqiY9El4H1qZfCU3jshR34yDO9rEhrn96cfCfB++tf/oXZt58TfNVWuCQK46iQjjRIVyesv9yhsncloTD2Y4ZU6xpIUo3ng26qQLQsjynGIFWbK77S2dKqmR9H1yX1rAe7SAiupFOAlnCjmUoVQSJyxqk4vqfKMMi/ITwCJFK0pdleAroRPiK5XdYpSgXT5UqBDAiiEMTYWVmVTs1JgshK5QuBjtsWLt6l4syyJscdjrCdH2Lv7VNMpkfjcbqzh336b5toa8d4d9v54h+juE9qdHst/8SHG9XXSx4ekH92DaEr7Zz+neWWFg0efsb+zz8b2u7TbTZ48+Iwcmxu3b7F3eKhS7BzNYP/uVwS1pvStRdNRbhalpuO3AuVKIV67woC7nsc0jjGLgpZhkU5DMklka3hknovdaSnm3bNdfNMiGo8xhe2WYrUoUaEWg9EIc7lDe6nL5ItHqo3L1fbCeWMcUbY89H6XcpxQ3d8jjUPaH97A6LbJxdLs7o6KEm6s98iPRzgPDrEOxmiOwaCMaESFatPezz/g7nzC8vZVMtdkHIe46NRphJHkZLOIRqdFc63PeDJhfjym7QcU3RZOkqENBkwfPFahJ0avQ7HSI7YM7CjHX2oTDo4YfHSHjfV1jLe2SDWD/PGR0pz73baSSYzGIzxZmTweKs1wNBhid9rU3S5Zp01uSlogqhhM12oFJmWF4PTxOoD3WbNe5Qgifbiq1GTk6cfZfeR6cHRDuTFovk//9nXaa6vEUpyoFOkLBunpG8tFbzTnD0QnW1wC3pduqh9iw0vA+2qtfAl4X629XnXri45Dl4D3zx3wvrjHXVhy9jyG997fn0ga5AYsLg11TVrk1LauqtolZELAVd32VIRtLcvrwxlGWlA2LMqmpxhf27QWWt1JRDUJKcNIVZ2Xvk3d9KgCj8qzVOiAaKa8eQbyPlmOLjpWYZbjRGlRhbGU39VD0WEnoFd0uqeVbbWBJiETom819YUUQpK/BDTaDlGngdfwVbywFNQZspQdZyTjEeFwSH34hOAgxZ0b1GurFB9uY2x2MEUGsbPP/r9+QhkleJurNH/zPsZyh/j+IfWnO9hRhvabDZrtq0x2n5Duf0lrbY2yu8l4cIw22SNY2sJreMpxIUtjouEIZolKdTM1g6jtqiJB27OZR6GSkwi7HngNBZiiPMWWcxUtdL3wMs4cE73dVr67tWng245ijePhkJZlM9k/pOl4amIQJgndt6+RjqZE9/dorvaVntfSBUwWmMtLpJJmdzwju7eP1W5hv3cVwzeZf7VLcTjFubWG3rDRdgdoX+zQKipSvWJeSXpeTvvGNfztKzxOY5rXrxAmqXLdKPIUM4zVhCZPM9q9Dn6nzXA0JJmFdNoLra47i6j3Dgn3D+lKwEevTb20xFyik4uKVjNg+uARg/uPWH//LYzVJcq4IN4fKhu6Rq+j2mEigLeqqY6OFejNZjPstXWqdoe82SQ3LOpKx5SENV3UsW8K8JZKyvMygFdkO/K5WqZF7bp0b2zTubKpoqNFq34iT/t6VPjBge8l4H1VDPBGt78EvK/WvJeA99Xa61W3vgS8r9pi397+T0bD+8YY3h8L8P6nf6wLYVqFlTrxuBXRgJT2SFFZGacUgwlmWuI0A8qlBqmtY8wSUklMy3J105ZqeYkZzoxaFa4hUb2SrpbkylpM0s/qpq28V0sJSjB9hWaFy1I+DgJYkkwVH0kAhZaESnOqMK8CuWLfq8S8ag/DaKhoY902qB1TFS6JJ6zoRJUrhO7iaDWmpJPN52jiBTsek49GpLMpSTTBXd7A2ryBtr6B2fIwxwOyjz9hdudLIhzW37lJ+9fvEnddpp89pP7osYqw1d7eIrmxTHXnC8onE9rL12gstzg6fkCc5fTWb6LnGVWREbguYynKiiI80WamBc1Wm5FZ4UncsWUQxeEiFaTWMHSLMi8xLDFrq5mPJ7ji5mCZZDpY7Y5yexC7N0fYagl1GM8ITJvhwSGdZoswDGks9WhurXDw8V2K8ZzgrStMixS30pU8w2p3ScbCiE6IxyHB9lX0tR7UGaMvv8LFw96WlLkUe2dIeX+XwHXIMtFF54SaRu+Dt6kaPrHrUW50yeYxPdtjIuEXozlJniq7u2anjSGs+2SqZCxBq0XqmNiyzaMdyjimtbZCJaxss0VUltiWTmCYzD/9kjCc0fzlbQzfRxskhOMZtW8TdNtqcpZFEbZ4Rw/G5AcHiwLG9Q2qZps8aJBhKiWDTHpEGyv/n5jgfdO/nrqwz9P4nvbLs5IGuYZOv84yvM9kgzXp82AbFqVj07qySf/GVUpd5oGlsqt7+nH2JnPRG865w/Ul4D23iX7IDS4B76u19rnXxzn9u0ZqP04elxreF45Fr/bJnPBY3yo6evVo7LPj7mXR2ut8Ai8PON+Ihvccl4tzr9/zNMTPY3i//L//sRZgK8VfURip5CwJK6iymFAqsS0Dv9TRxiHpLFRsrSNaUNeiniYgsbxxLoa6lA2HqumoojUli4gzlYilktgKKbmS2FyoTIOq0VTBERKjK3pLOUGtWuiIVaSwVn7tvyv7nVbFL+QLGqVuqU9M1zVEfiyaBnHiVd68kuQ2FD/gVCVvSdpXEc6ps1S9jqSx6d0l9OtrlMsdimlE9vkD8nuPlY1Z7Rls/cVf0ux3SfKM/S/vUzw+pus3aNzeIlnvMNgZkh7do99fw+ldZXy4jxEf0lhdJW2uqOAI3zAI9/cpZxGeJZpgweImZqNBLsv2lk6axjiWQTgPCfwWcZxi6iauyB7qnKhIMWxLSREwLTTbpTgpdiOJKcYTtChaRDNLzDM6SVmwcvMqubC/d3dU4V2xvYSe5Kr4kPUeWuVQPnyAFs4oWi3cratYboNsfMho7zGd5XUVF11KkdnjI+rpHCxNFSE6YcF8tY397g2SosJbWWHYtHHzmm5lcJzMFJgNiwy/HRA0W2RxrPqXFClKAh6WqeKch/cf4rsO3toStDtUpktWVFhtByfKiP71C/TAofrlVYzawNoNiWUy0XIVcJ7NZhjC3M7nmJMp0c4OTdcjWt2gDpoUXoNcM1VRpmxX1QU5ORrfBDu8jqRB+qv0NZHayEMVsck/VbT24txw1VN1TRV7uqZDbpoEW2us3LquPqsszb8GvM9jds8dEC46Bl4C3ou24Pe6/yXgfbXmPPf6uAS8r9agT219bvue8+qXkoY/c0nDjwV4H/7jP9USbXuqlZVl9VJYuIZDEiXkwop5lmJQxZHBHcU4WcV8q4Vt2sKdUcSJKloTqydhI23PpfLcBRAVEJpnFHFElURo4tygVm0NSl2ntAwq+TIMDHk9cSEwDRIJtDhZ19UXZXMn0obFlSRMWCWSiDRFFxZXwjOyTEUVS/GanyTquOq4pC4go6JwLOylLl5/WckPkmpCNXyC8cU9+HKHSjPR33sL64Nb1O0Gziyl+vgx+Zc7WCtN7J9dJdVKovtPWDqIiN+5BVd75INdiicTWp1NqsDiKNyjv3qV+PAYO4xV4lgSR4qVNVpNxknCyvI6YThWLHBV5koSkicFluViapZyXAiLGC2QQrUKW9wL/IA8qbAdj1RCPGYTDCnYynLGR8es9FcYjiaYrkvn+iaHdx/QmeQYaz32Ozr93IBxRHZrjXJcYd65o1wS9HdvUi6t0dYc5o/uMY2O6V69QV4XmEczjPsS4mAwrkIlRWmNctIPbpBe7ROFGd0r2zy2cpZ1D3cac1xEeKOQsMzprC/jBw3mg/EiGc1zlTOByDnKowFHd7+ivdxTBXVaq0NVm0gtm77kYQxnJP/yOa2tZcYfrKGnNe6jKakmzzfxGw0GgwGeaVIMBtjzObMHD+i1JWxihToIKBsSzGGrFQQBvMLc5HVOdWaG+LqAV/Z72qVBWXQpCc53R/yv30euCp1vAK+u42+usnr7JjgigfkG8J6C6bOvpiaHT2seLnT7esbOl4D3+27RC73eJeB9teY79/q4BLyv1qCXgPdC7fX0zn/2koYfC/De/d1/roVxVfKCEnSpZBdrsijE81z191iYUdNQS/ASA5xMZ9STKbq4H7QDKs+WtGDKJKOcZ2hJRkd0p45B4dtUDVc5NqjCs7SkTlIqAXvioyvFQypNTVN2iAszmBpbX/jsLZb6F6ESiv090fEWUhQnwEI0j0WpUrqERa6KRVxxVabiBKYCL5xGC1cie5ttdM/D0Guc0UNGdx4zub9HVmk4Gxv4t27ib6yrxLni4R2Se3vMjobYV1dpvHuNcDon/+wxzajCeO8awdVNdp/skhwcs7a1SeiYyjFgJWiiTWeM9g7wTAvXMImSBLe3SHETv2KnAC/w2Xmyq0IlGq6nInebfkCZ5kSzEZYfUIkm2fOwmgFJUVBQ0Wq31TJ+dTRAHFvrKGZAyorZpN6bUf3mLdzjEeHjQxXsoG8sYdg2TliSOxb5SgPv/kOirw5wV1ZJb29TCaAex6R7++AaBJtb5OMx5eM96oNDus2AcTihCGP0UqPxl/+O1LGJDJ32xjrH0yn9Vpt8MiWfzXGPJ8zWW1j9Ns1EIx/OmVc5RqtBQ9wmJkcUuwPK4xmdzTWSpQCt3aBMClzxGs3QAAAWWklEQVRZ5m87lJ/skOyP8N7ZxtheJh0M0Y+nYGikV1bxcigHM5WmV2cx+fCI6P5Drq9v8WXQxOu0wfdJxH2krJR22tQkNaOm0BYacVUQeWp5d0bW8LSN39n0pIXLwgLRPg2Wvx7IngK835JIUJNrJUZRYxs2pWnQ3D6RNBgaRVGp8Jfngd1njbzn3uC/h+H67Hs8c5nrNd/jdV7rhzjf1zydy93OFFu+LlA/16f1vFY+Z8nz/P5zegF/V1p03lu/zPPnLcm/zGs8vc355/Q6r3qxfZ4+pucBvcW7vHybv86YcfZMzi2KetFpPyO69tv3kkUB/fMfZ7yHn7PRxT/LV4/2/l7H9/OCOc6TJFys232993dWSD//u9/VIltQ4FI2U24JFWZVofx5tRrH89TyrSy/y3bC4oq7giwni/WVRAj3ej1M1yFOc6azCfPREBMdRzdxTBfLd5VrgoQFSFSXeVKcVkmSVyTL8QvwW6tl55pcF7/eRdiEHNPCy1a+JF4XmklFKcdYl+SizDS0hX7XlMp3SVYwMdq+CmgwWp66lnKRZRwNiY9HjJ48oplpLHktmje2sG5ukQYO0WhGtnNE+dlXlFIkdnUF/9YWTEKG/+OOYrQ3fvEeZadJ+HCfSmKIA5siz+kbHk7QYFBE1I92aVgu88lEsZkra6vsjQe01pbRLQMzypVcQqWq2TZpnGDUksDrqchhy5L0NY3acdFcn8qW+DIpyjMRJUg5mqFXBdXxiKRM8Ze6pPsT/KBFcH2D8N5Dkukcu90ktjSCICCZRngrfSItx7xzl2peoIvn7o1NJTOod45IRkPc5Q5O0KZ+ckT6ZB/SEF8CQeKU2XyOs9TF//ADJmmKs7IMDZe0KBVQjcUdIk5xxjPiq0vonQB/WlCM5kQyiQkaNBybZLhPunOEnVQ0Vvqkyy1ysbITD2XHJ7Nr4n97gJFUOG9fgeUW2WBEPRwrSUp5ZV1Z3YlVnvIcKzOK4THl7h5Xlla51+rgtZtonnhJl6TSp3UT+Sf9qNQWGr2nwe7zAOtZcCs/C1d8+jj7GqfbfQcwn/X9lTQ9fQF4BYAXhk5ze4P+zeuqCE+cSMTJQx7PkzT8GDe773VAfOoEXvUGdvEbwvc0ol6+zDNb4Gld5elGL/u5nbvkfV67XxjwnvcGF3v+EvBebCLxquPFd8bL84Jnzvl4a4l9PRmfz/b1bwD9eUmZb9rH+bzgiu++//c6vv9UAe+nf/P3tRSrGYapAh9K0cJWFV6tkaQxVVlgmKa68ZalaB9FSmoRGWAkBUaUoIuGV8CDVPQ3PWrXIpYAiKRUgRNllCl2V3Nt5fRgBg1K11KeusYJqyyAtigK5VQgGlwjS9VysViUqVQs2f/UfgwNTzOUd20hekhTV+EGhiuhDOLcYFEZFgoZUlAkc/LjAcWTI6qDgdIW15113NUu/nYfY1mcETKK/SMVPsHRlEqSwD64oqQE3pfHFI8HTJom1dubBCtL5PePFPMtQN4WTepJkIDIKaZHQ8wsVkWAIhcJmgGRTAy6LVKtwnEcrKRgMp8RNJsLV4YwxLMlargiz1K8wCOUgsAgUIA3qUo838dyLMLxBC/MlMtC+nAfvenSslxGwzGtD9+iM8wY7Dwmtw26K8uEwsq6NrFeK5uy6HhAefdLvN4y6VIba2Mdt9AY331IRkpwdQ0zrtC+3KUQltdFhYYEccU4jQl+dhNjdZ3D+ZzVWzeZ5imO45FFIclwjJWX+GlBca0Pvoc1CMknIblrYTRcbDSyo33C3WPajo/WCaiWO0SyClDW9IImcTJl+tF92s0e1vV1MlenHs0oxlOcdgN9ZZl4LCEbNaXIWYqU/OgIazSlZXvsdfu4QYDuOaRVRaZiqqUQUEMMO2pZzniKoT0LXJ8V1HJ2kH0a8D4NiNVE7czjWwyvBpVRo0txIoYKHhHAu3zrhuq/slpy+v6XgPfZd56XBU4XgyWXe79uC1wC3he33CXgvQS8L+ohFx/fLgHvMwmjL/7672sBnrqAQ8uktA1VwG6luQJieZ4qECp2VtZJ+pm4MMwNjY7tEaCrJezpeERS5JgNG7/ZpOu1FfMaFxlhmpCIo0MsqWziBmGi9aVyXwqYbAVURfKQ65DL3b6uaGalAslVJfHBJwLvEwwhQHdklifuDotqdwE+hsgjlPShpohrSllePxhQDEeqCM9wDJy2h9tu091+m7Tvkbg16eEh5RePMJ4cY1WVCjTwf/YeM7OiuHeA9ckTDJFu/OU7xB2X+aN9tP0Z/o110jzHS0uWel0mWczk0R6tuEL3TcWAr26sE2cJwlf74p9bFRRFjpPVylJNWGwJ5nBdVwF9cVgQiUOuVVTS5s0WmuNQVjWOYyvwL767/dLgMBwr396lbpf5vV30K33sm1vo/3yHvMyoV9pK92slJaM8xbrSwyhKsntPKA+OcYXVXukQtHpwOGXw4DHWagtro4f9ZIr+8QO0MmPWNqinId1Jwdw1cP/9BxS1RVTXLG1fYRTH+J5PMplQTOdUUUzH8ai2eop1r56M1IoA7Qam5yp/3mR3l/nxiOX+CkXDQVvpMKtLNN1gudVm9uQJgzuP2Lx2HW1jmXkaY85isvlcMdC621Cxy67vkmcJVTgnPTyikVaqH0xXN7B9D822yetaxTHLQ6+0hduH/m05wtNM73mAV+Q33wKxJ6//9d/OA7z6Ig5bq3VyDYIrG6y8JYDXVqEYX/f5p7S6zxsILz5Ang9tvlcG4JLhPb/B/4S3eOOA94JLoj/E9fKij+8S8P7EAe9LJEU+rw+d/Wxf9xL+Mfrn9zq+/1QZ3nv/1+/qKs2VPKC2DXRfrLIszLwgSWIFeFXRmNKtFMpnVdhgNIu0zCk1sZAycMUTNy1IlYYzwqgMaDjoLR+94YiohUrszxTjm2DkhQoPKITFVe4NOqZtKys0wzIo7W8uiEXB2qk92UI9qWQLAlwkxCLJF/ZpcUIhOmLxfx3PFgxaqWG4Lnq/jbbRpV7rQNPFTVPK4Zxy95j6yRAzKrAEkG31od9U7GH58SOFn4sPrqCv9nDEO/h4TiyAdX0JMykUs1w0TESaYR1OlU9xrlfqe9BpE6bCrjp0l5eYhSGmbRFLqEReETQEtM3V+QjIlb/LJEMmAfMipSGuBeKgIbIQiUYuS7IwRBO/3qRgeHhMfXWZTlgT7RzQ+M07xHFI8od7NCSxrN9WnKZfmkzI8K72SfePKb54rOzQiu1lzPU+Ld1j9MUj4nBO5/YVUhu8h0O0zx7i2AZHXqkkGI1BSrWxRP7vbpJOC5r9PoVjKoZShWnMZxhxRjQe0V1aoVxuKDBf7B6rz89e6Shf4no4J3r4mCiJ6W9uUPkuWq/FvCwwbYdOo8Hksy8YHwzYfv898l6T2WiiooqzIsNa61DnNWES4foOWTgnGQwphmOWvKaaHKTrV5QjhEhApH+JIkbaWVYJpI2ftQz1Neg98X5+erB6mqV9miE+3V5t9yLAK6VzeoVZoiQNYjcXbK7Tv3VdMbyCxi8B74tvFT/GDeF1b15/jvtdAt5LhvdZDNuLNbwvf6W8cUnDK0yovq9zOnv2P8b49mcBeB/97v9VPrxZkipgIGDLcmyVSCUPCRHI4kUCm5DA6sMtKnzNJtJKYrMCx8S1bHy5gUvUcJhwFInGFCwWml+RBggALhxhtCqK2ZxKQK8EPUSJCoUwswpHFp5rmJB+S78o76tSrKTQrapppLVKeFOguRZN5qLyXeyeNEPDDVxl/+V02zidNqbTgFKY35xCrNL27lPvjinGEYjW88Y65kpfgZB8OOPxvS/Y0hq0rqwxv7HMLE3QHwxwCzBXuxidgGw6wxd9MxXj/QMVWuGYlvKfFQcLp+EzTUJaS13yqlJJanEUqQmEJRISiaFVqVwmURSpcxD5wzyOlCwk6PSIReoh2l7fp4wTynmIp+skwyF2VhNvL5Hc2WNrdZV8o8X406+oiwK308JwHIzaVKliZlcK4CrKnT2Kh/vY21vMey6tlT7urGDvzn2lde5f2yScTLAfHaHtD5U7w4gEN62xZiXG29scX+tAVLO6vc1xOMPxG+RpQh1GuEVJPJ7Q3NwkD2w1+Sn3hxiWibXaRRe3jL0h8aM98CTFb0kVPuK7xCKl8Rvifsb8Dx+TVbD07i0S0QgfjhXgLWQitN5Fm2eKxabMKUYTwr1DSFOWV9cobYt0aQVNl6hqbaHTlfS3pwrUngas39LiPgVYz26rfj5DUJwOeF8PwifJgGcHsG+B5bOAV5cJwyngvaYYXrGWOwXMl5KGS0nDy8OAn86Wbx7wfmMr+N2z/iGKgi7W1pcM70+d4X1x/5KFt6drN04BvnruJCnzub3kTWvMX4Nh/bMAvA/+8Z9qYXeLLFNOBwIm5cRV0prvK8us+WRKXZQ4wj5VtZInGALgAh/NtlTQhLB1sm/gNvBcl7TKKeYx2Xi2iA+WojjfQms6qnCtbvgY2kJTqVwW4pQqShdBFVlBHsYLVvfE5kkK2YSZU1pgwDnRHIt+V5Pjci10TzS8tnKUkIQ3zRKhsUad5uijEG1vhH0wRRtHpOFMWX4hjO9mTyXB5eOI/P4+2f5IgcfN929jYRCKk0OSU/Ua0PZVBX0RZxjdAG0a4R5OlAxjZKRkaUq3NnG7XQ5Hx2zdvM40ClVxml6KE0at2kkmFnEo3rsNqqJU0cISCCHBFllZ4rRb1IaJqKPFxkuiicXdQgtDDGnv+YSl7gqTLGU0GnPr3XeIjwfMH+xirrfJfItO6VLlkHgWtgDewZDy4Q6WWM8JkPRN2lIQt3PMYDzC314lkKCGnSOqnScL1lbCI8Tfd55juR7Wu9fZcYUkb9Jc7jMI57i+RyGewKMpTpqJ1TL2+gaJBcV4hjaaYXkOWj9QEdT54wMVUR2s9ck8B3+lTyYTmrpWcpg8ikn+7WOcpR7m1XXlflEfTPEmKXXLI9toYUwS+WjJxiNMiRPePVB9qbGxSh54pN2VRRT1qQOD/o0bg8j1Rc97Fqg+LWl4mqF9GvCK7/TTkoZv/S6U8pnH0+xwqddYKibbIKXC31xTGl5V3KmbajL4LIbkUtKwaNQfgwG5GMT589r7zQJeQRQ/dlHQxT7PS8D7Uwa85/cvKea/BLwvuAZeA3Bf7Ip6OWJE+/J3/6XWJapWIlGTTDGtytaraSsgZhs6tmmqiNhEInANA9dzmSVzDLFPqgzlxCD638TUmYprQl2yik2hLX5O00SxqnqUYWc5RqWjuWIRtgC/lSfpa+LFKyESupJNOPkiRliBXOXkr+5y6jn5LpayqthOOwmtUNZlC0Csin4ynSpLyOYz4uER6eiIWsCZAHVTwNcVimtLVF0HY3+I88ljjMGUasmlvtKntXmVSZHyRFwKwpTV1TW0hqv0yIZmqJ8bcUksEoE8oSnAPwxV9G5zvU86jnCbDRIqvGZAkeWkszmebikLsqEA7qqi6TWYTCfKu1isw47HQ/rra+iS0DYPsXwft9FQTLgWxyr4QWQjpmPQ3t5k8tED8u0VxeD6Hz+iqDLqzTZDq+ZG1WI+iam2lkm0HH9/SPTFXfrLS4zevQGeSVOyQe4+JJWo3ttb1GGK+eiI6NEj/JUO4+GIpdomG4W4cly3r/AgnbO+tqXS32JJ0ZOJRZ4R7h9hhBHL3S7lSp+4LlUKnD1NsAKXouMwH45J7z3BjQt6N7cZayWd9TUiSeWrUTIOcfio/vgJnetXide6zA0d42iON0zRl5vMVxvUx1N8YXIPDmjPM9LHR0oWU/Xb/3975/bTxhFG8d9evbter9c44ABRCKFVpFT936u+tP9CX9qHPkRqc2kgrTGxMbYxe9+tvjEQEy4WIiRNZfNkYMd7Gc+cOXO+c4ikqO3hpiqClD6sJhcBvNJFTlfmenU94FU+ugsYXgG8HzPEF97fAHilL5cmSmusFRpRWSjAKz684vIhGndZgC4B7/VD4BLw3sf08OnaXALem+/lEvD+fwDvvKRBEXtLhhf+q4D3xU8/V1ZQp9IMEgFVaYGFTpHGirkTEBEL+yuSBrFKUklmBbb4uSYpIoeQl8QLS2CE8FoiOyjSROlVhbGUbWUFPIRBzkt0CZ94f6j0uxIIIYVNUrgm7JbYYwlrHClZxQzcyqtUEotTwCusZ3nqGCH64rxUcbd5nKjzEUa33p/MtLxJRi4AvmYoNwAjbGA0XCzHIh0dw/4IqzdR9lflWpP8u01YDwlfdnm5t4vmubQ3NkmLiihK8T0f3/E4HOxDFMF0SuBYIMVkUYxV99AcB8OyVCGafLboWOUyRMYg9yZNUhXKIYl2SRSRxClu4KvwjajIVDKZbTj08il2u4moRqqDIX5SkU1PGEfHtJ9skPVHHA2GtLY2aFQm2dseSWBz1PFUhHAnNjkoI7Knq3jjGOOXPyj1kvj5I5KwQ7umYXbfE++PSR92KB+1sHpd/Nd7HE4zBeIlzU2KqyZpRvvZMwaGgd4KcVtN0viETPTLNQGkE2rdY0pxRVhv4tsm2iQhGZ8oBtMIPRzxTv6nT7y3T+zZyj6s51uY7RBL2FvXptEOGfz2grx/TPP7bfSghj46YdIfkjo2XmdVWd+RVoRNl8nuG5zegGL3gHrrAQPZQdjaQK+H5zG/Kv1MfuaME84CIz6WI5y9//jvZ9OXmsjnNL7XHT+LBrxse/YBqBlURkVe5qpv2K7H2s424ZMtphRYoue4xeuzA8AvPKAt0vAt9Nm8hUbvFo/hK/rXsyruue3/K8MY7ueSNO1mhvbi870cPaupfaSLhaPzC8Sr+seF78gX7r/3c1c/tHrdguM+9KZXXctnH4/u+4Z+0vZnqbAX5pQL7YtF7CKXhU96Qrdv7Cv9/mi///BjZbg1ao53vpUqbgFVlqrCMGHERCMrulrRngoTXMiWeJHNQK6mkaYpmYDiSpwEakqzq1GqsAVxbhD9pmhdRd8qwFfYq7yMFUhVhWzCLCe5SkiTYAuJDpawiNlq6RQ5CHOrIoYFBFcUknUuvxMgLVrYTBLVZvZlAsorWyMzoXBtzKCBGzRU8ECZFKRxxHQ0xDxOSCexAsPhzmNa6+ukwzHv/9ojSiYquMBvtwVbEcUJQT1QjKxIOo77B2TRlKbnEo1GSpvqNAKmaYrbaCiHAAE8klonTKOyVFPWbrNzrNc9RsMhlmkrKYPYllUCkgNfeQlrpUHs6NgNn/7uO7woJ9RsBgf7ShNs+y7dN29pr7RpBAFHe10cKVHrtOjpKSumh5kURK5GFjoY7w5x/+wphnT87Sq6t0YjmZJ3e0zHCe7OUyZaRnN0hP7qNRE1zCzFrgrltYxXp7nzDQdlibfWQXMs8iSmqBtkVoW+P6Lel8hfn5OHPn5VUB3FZCcJEhKiNV3MMqf6u6+cM7JWnc3mKoOgRlZ38KY5pu+hOxb9X19g5QaN54/RHB2tP2Y6GpMGHu7qA5JJjEx4rlUxfPsKp9vH6E/wVx4wCH20xxtotfr5ltPZLsH8JLgI8F6SOJwOCecD+SkDfB3gVbKgK0It5gGvWJMV4kIiBil2jdXtLVZ2nnKsldhLwHvjILwEvLefoy4eMT+hXgaU3POCYAl47/r8bj5+CXjv9/7erfVFgFeovUWSnbudwZ2P/koB778ldkKFYhiYqwAAAABJRU5ErkJggg=="/>
          <p:cNvSpPr>
            <a:spLocks noChangeAspect="1" noChangeArrowheads="1"/>
          </p:cNvSpPr>
          <p:nvPr/>
        </p:nvSpPr>
        <p:spPr bwMode="auto">
          <a:xfrm>
            <a:off x="1259632" y="5157192"/>
            <a:ext cx="170080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raja.scene7.com/is/image/Raja/products/vystrazna-vytycovaci-nelepici-paska_TOG1.jpg?image=M_TOG1_S_PL$default$&amp;hei=300&amp;wid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21" y="4617401"/>
            <a:ext cx="2123967" cy="21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51" y="4149080"/>
            <a:ext cx="3335567" cy="2628023"/>
          </a:xfrm>
          <a:prstGeom prst="rect">
            <a:avLst/>
          </a:prstGeom>
        </p:spPr>
      </p:pic>
      <p:pic>
        <p:nvPicPr>
          <p:cNvPr id="7" name="Picture 2" descr="https://publi.cz/books/260/images/pics/obr_5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20950"/>
            <a:ext cx="1656184" cy="2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1399</TotalTime>
  <Words>1445</Words>
  <Application>Microsoft Office PowerPoint</Application>
  <PresentationFormat>Předvádění na obrazovce (4:3)</PresentationFormat>
  <Paragraphs>166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Comic Sans MS</vt:lpstr>
      <vt:lpstr>Wingdings</vt:lpstr>
      <vt:lpstr>Vrstvy skla</vt:lpstr>
      <vt:lpstr>Prezentace aplikace PowerPoint</vt:lpstr>
      <vt:lpstr>Význam ochran</vt:lpstr>
      <vt:lpstr>Základní izolace</vt:lpstr>
      <vt:lpstr>Přepážky a kryty </vt:lpstr>
      <vt:lpstr>Krytí elektrického zařízení  z pohledu ochrany před nebezpečným dotykem</vt:lpstr>
      <vt:lpstr>Prezentace aplikace PowerPoint</vt:lpstr>
      <vt:lpstr>Prezentace aplikace PowerPoint</vt:lpstr>
      <vt:lpstr>Zábrany</vt:lpstr>
      <vt:lpstr>Provedení zábrany</vt:lpstr>
      <vt:lpstr>Ochrana polohou (umístěním mimo dosah)</vt:lpstr>
      <vt:lpstr>Zóny dosahu – prostory nepřístupné laikům</vt:lpstr>
      <vt:lpstr>Zóny dosahu – prostory přístupné laikům</vt:lpstr>
      <vt:lpstr>Ochrana malým napětím SELV, PELV</vt:lpstr>
      <vt:lpstr>Obvody SELV a PELV </vt:lpstr>
      <vt:lpstr>Obvody SELV</vt:lpstr>
      <vt:lpstr>Obvody SELV</vt:lpstr>
      <vt:lpstr>Podmínky pro obvody SELV</vt:lpstr>
      <vt:lpstr>Nebezpečí při použití obvodů SELV ve spínacích obvodech</vt:lpstr>
      <vt:lpstr>Obvody PELV</vt:lpstr>
      <vt:lpstr>Podmínky pro obvody PELV</vt:lpstr>
      <vt:lpstr>Obvody FELV (malé funkční napětí)</vt:lpstr>
      <vt:lpstr>Porovnání - zapojení zdroje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</dc:creator>
  <cp:lastModifiedBy>Ivo Petricek</cp:lastModifiedBy>
  <cp:revision>151</cp:revision>
  <dcterms:created xsi:type="dcterms:W3CDTF">2007-07-04T08:13:35Z</dcterms:created>
  <dcterms:modified xsi:type="dcterms:W3CDTF">2025-04-28T10:50:29Z</dcterms:modified>
</cp:coreProperties>
</file>