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0" r:id="rId3"/>
    <p:sldId id="257" r:id="rId4"/>
    <p:sldId id="279" r:id="rId5"/>
    <p:sldId id="258" r:id="rId6"/>
    <p:sldId id="259" r:id="rId7"/>
    <p:sldId id="260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5" r:id="rId16"/>
    <p:sldId id="263" r:id="rId17"/>
    <p:sldId id="266" r:id="rId18"/>
    <p:sldId id="287" r:id="rId19"/>
    <p:sldId id="267" r:id="rId20"/>
    <p:sldId id="288" r:id="rId21"/>
    <p:sldId id="289" r:id="rId22"/>
    <p:sldId id="273" r:id="rId23"/>
    <p:sldId id="271" r:id="rId24"/>
    <p:sldId id="291" r:id="rId25"/>
    <p:sldId id="270" r:id="rId26"/>
    <p:sldId id="265" r:id="rId27"/>
    <p:sldId id="278" r:id="rId28"/>
    <p:sldId id="277" r:id="rId29"/>
    <p:sldId id="276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" y="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16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C48A1-D457-43EC-B234-5889705F36B7}" type="datetimeFigureOut">
              <a:rPr lang="cs-CZ" smtClean="0"/>
              <a:t>26.07.2023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28DEF-19EF-43D8-98C6-29FA421E9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507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5DA31-C500-4B3B-9772-BE90BD13AC39}" type="datetimeFigureOut">
              <a:rPr lang="cs-CZ" smtClean="0"/>
              <a:t>26.07.2023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E2A44-A53F-426C-A52D-DA8F5B863A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31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E2A44-A53F-426C-A52D-DA8F5B863A6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43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E2A44-A53F-426C-A52D-DA8F5B863A6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15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6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C2A328-B43F-44F0-8795-5F858D3A069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D2DFB-ACCF-425F-A563-2E18B0D200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66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36E30-5D0C-4958-ABD9-BE506BB13F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882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9706742-92BC-4D39-8308-2C60C45E79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648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030C3-EBEF-43FD-B73D-3B3A898FB0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124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263C9-A3D5-43B7-BCA3-97E541CEB7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021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C68F6-E547-4BA6-B3E6-BB62092F81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110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F683-419B-4F67-8805-E93F39903A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509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84F53-4B16-444A-974F-78843C2809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054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DE1B3-3017-4F4A-9A76-D5765DED1A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989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52766-52BE-4589-A7E7-69355460CE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034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E90E0-299E-4924-A319-58223E3C92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091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A771174-9968-4BED-B8A1-0501584BE8D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358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58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boz.cz/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hyperlink" Target="https://www.youtube.com/watch?v=MksiDTLp5C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Gh7aUB8TupLd-fa68ExOUo2d3VDZkwM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50825" y="549275"/>
            <a:ext cx="8713788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5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ČSN 33 2000-4-41 edice </a:t>
            </a:r>
            <a:r>
              <a:rPr lang="cs-CZ" altLang="cs-CZ" sz="54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endParaRPr lang="cs-CZ" altLang="cs-CZ" sz="5400" b="1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cs-CZ" sz="5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Ochrana před úrazem elektrickým proudem</a:t>
            </a:r>
            <a:r>
              <a:rPr lang="cs-CZ" altLang="cs-CZ" sz="5400" u="sng" dirty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4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platnost od 1. </a:t>
            </a:r>
            <a:r>
              <a:rPr lang="cs-CZ" altLang="cs-CZ" sz="4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1.  2018</a:t>
            </a:r>
          </a:p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* </a:t>
            </a:r>
            <a:r>
              <a:rPr lang="cs-CZ" altLang="cs-CZ" sz="4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všeobecná část *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300650" y="6518175"/>
            <a:ext cx="18433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6088" indent="-446088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 dirty="0" smtClean="0">
                <a:solidFill>
                  <a:srgbClr val="000000"/>
                </a:solidFill>
              </a:rPr>
              <a:t>aktualizace 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08/2023</a:t>
            </a:r>
            <a:endParaRPr lang="cs-CZ" altLang="cs-CZ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56498" y="476672"/>
            <a:ext cx="2807990" cy="808038"/>
          </a:xfrm>
        </p:spPr>
        <p:txBody>
          <a:bodyPr/>
          <a:lstStyle/>
          <a:p>
            <a:pPr algn="ctr"/>
            <a:r>
              <a:rPr lang="cs-CZ" altLang="cs-CZ" sz="24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Úraz elektrickým proudem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1520" y="4005064"/>
            <a:ext cx="8569325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46200" indent="-1346200">
              <a:spcBef>
                <a:spcPts val="0"/>
              </a:spcBef>
              <a:tabLst>
                <a:tab pos="9890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Zóna 1	-	bez reakce - práh vnímání</a:t>
            </a:r>
          </a:p>
          <a:p>
            <a:pPr marL="1346200" indent="-1346200">
              <a:spcBef>
                <a:spcPts val="0"/>
              </a:spcBef>
              <a:tabLst>
                <a:tab pos="9890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Zóna 2	-	obvykle bez zdravotních následků</a:t>
            </a:r>
          </a:p>
          <a:p>
            <a:pPr marL="1346200" indent="-1346200">
              <a:spcBef>
                <a:spcPts val="0"/>
              </a:spcBef>
              <a:tabLst>
                <a:tab pos="9890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Zóna 3	-	možná svalová křeč, bez nebezpečí srdeční fibrilace</a:t>
            </a:r>
          </a:p>
          <a:p>
            <a:pPr marL="1346200" indent="-1346200">
              <a:spcBef>
                <a:spcPts val="0"/>
              </a:spcBef>
              <a:tabLst>
                <a:tab pos="9890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Mez L	-	doporučené maximální doby odpojení od zdroje</a:t>
            </a:r>
          </a:p>
          <a:p>
            <a:pPr marL="1346200" indent="-1346200">
              <a:spcBef>
                <a:spcPts val="0"/>
              </a:spcBef>
              <a:tabLst>
                <a:tab pos="9890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Zóna 4	-	nebezpečí srdeční fibrilace, zástava srdce, možné vážné (smrtelné) následky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7177" t="19933" r="29873" b="30213"/>
          <a:stretch/>
        </p:blipFill>
        <p:spPr>
          <a:xfrm>
            <a:off x="107502" y="44624"/>
            <a:ext cx="602369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2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44475"/>
            <a:ext cx="8569325" cy="8080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Úraz elektrickým proudem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23528" y="5836673"/>
            <a:ext cx="8569325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Zranitelná oblast pro srdce při zásahu elektrickým proudem </a:t>
            </a:r>
            <a:r>
              <a:rPr lang="cs-CZ" altLang="cs-CZ" sz="2400" b="1" dirty="0" smtClean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 fibrilace srdečních komor.</a:t>
            </a:r>
            <a:r>
              <a:rPr lang="cs-CZ" altLang="cs-CZ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590" t="24363" r="28529" b="40200"/>
          <a:stretch/>
        </p:blipFill>
        <p:spPr>
          <a:xfrm>
            <a:off x="233386" y="1052513"/>
            <a:ext cx="8968452" cy="43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44475"/>
            <a:ext cx="8569325" cy="8080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Úraz elektrickým proudem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63037" y="1268760"/>
            <a:ext cx="8569325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9875" indent="-269875">
              <a:spcBef>
                <a:spcPct val="50000"/>
              </a:spcBef>
              <a:tabLst/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Faktory ovlivňující úraz elektrickým proudem:</a:t>
            </a:r>
          </a:p>
          <a:p>
            <a:pPr marL="269875" indent="-269875">
              <a:tabLst/>
            </a:pPr>
            <a:r>
              <a:rPr lang="cs-CZ" altLang="cs-CZ" sz="2000" b="1" dirty="0">
                <a:solidFill>
                  <a:srgbClr val="000000"/>
                </a:solidFill>
              </a:rPr>
              <a:t>* 	druh proudu (střídavý, stejnosměrný)</a:t>
            </a:r>
          </a:p>
          <a:p>
            <a:pPr marL="269875" indent="-269875">
              <a:tabLst/>
            </a:pPr>
            <a:r>
              <a:rPr lang="cs-CZ" altLang="cs-CZ" sz="2000" b="1" dirty="0">
                <a:solidFill>
                  <a:srgbClr val="000000"/>
                </a:solidFill>
              </a:rPr>
              <a:t>*	velikost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proudu, který projde tělem (velikost proudu závisí mimo jiné i na přechodovém </a:t>
            </a:r>
            <a:r>
              <a:rPr lang="cs-CZ" altLang="cs-CZ" sz="2000" b="1" dirty="0">
                <a:solidFill>
                  <a:srgbClr val="000000"/>
                </a:solidFill>
              </a:rPr>
              <a:t>odporu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 </a:t>
            </a:r>
            <a:r>
              <a:rPr lang="cs-CZ" altLang="cs-CZ" sz="2000" b="1" dirty="0">
                <a:solidFill>
                  <a:srgbClr val="000000"/>
                </a:solidFill>
              </a:rPr>
              <a:t>vliv prostředí (suchá dlaň, látka, mokro, vlhko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))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 marL="269875" indent="-269875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doba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průchodu </a:t>
            </a:r>
            <a:r>
              <a:rPr lang="cs-CZ" altLang="cs-CZ" sz="2000" b="1" dirty="0">
                <a:solidFill>
                  <a:srgbClr val="000000"/>
                </a:solidFill>
              </a:rPr>
              <a:t>proudu</a:t>
            </a:r>
          </a:p>
          <a:p>
            <a:pPr marL="269875" indent="-269875">
              <a:tabLst/>
            </a:pPr>
            <a:r>
              <a:rPr lang="cs-CZ" altLang="cs-CZ" sz="2000" b="1" dirty="0">
                <a:solidFill>
                  <a:srgbClr val="000000"/>
                </a:solidFill>
              </a:rPr>
              <a:t>* 	pozice srdečního svalu v okamžiku dotyku</a:t>
            </a:r>
            <a:r>
              <a:rPr lang="cs-CZ" altLang="cs-CZ" sz="2000" dirty="0">
                <a:solidFill>
                  <a:srgbClr val="000000"/>
                </a:solidFill>
              </a:rPr>
              <a:t>   </a:t>
            </a:r>
          </a:p>
          <a:p>
            <a:pPr marL="269875" indent="-269875"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* </a:t>
            </a:r>
            <a:r>
              <a:rPr lang="cs-CZ" altLang="cs-CZ" sz="2000" b="1" dirty="0">
                <a:solidFill>
                  <a:srgbClr val="000000"/>
                </a:solidFill>
              </a:rPr>
              <a:t>	psychický a fyzický stav člověka (úlek, alkohol, zdraví)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0824" y="4365104"/>
            <a:ext cx="8569325" cy="18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Kromě přímého úrazu elektrickým proudem může dojít i k dalšímu poranění: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popáleniny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pád z výšky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…</a:t>
            </a:r>
          </a:p>
        </p:txBody>
      </p:sp>
    </p:spTree>
    <p:extLst>
      <p:ext uri="{BB962C8B-B14F-4D97-AF65-F5344CB8AC3E}">
        <p14:creationId xmlns:p14="http://schemas.microsoft.com/office/powerpoint/2010/main" val="11258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44475"/>
            <a:ext cx="8569325" cy="808038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Úraz elektrickým </a:t>
            </a:r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obloukem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50825" y="1052736"/>
            <a:ext cx="856932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tabLst/>
            </a:pPr>
            <a:r>
              <a:rPr lang="cs-CZ" altLang="cs-CZ" sz="2000" b="1" u="sng" dirty="0" smtClean="0">
                <a:solidFill>
                  <a:srgbClr val="000000"/>
                </a:solidFill>
                <a:latin typeface="+mn-lt"/>
              </a:rPr>
              <a:t>Z analýz vyplývá, že okolo 40% pracovních úrazů v elektrotechnice je zasažení pracovníka elektrickým obloukem  </a:t>
            </a:r>
            <a:endParaRPr lang="cs-CZ" altLang="cs-CZ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1986" name="Picture 2" descr="http://www.controlengcesko.com/fileadmin/grafika/b%C5%99ezen_09/zp%C4%9Bt_k_z%C3%A1klad%C5%AF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0"/>
          <a:stretch/>
        </p:blipFill>
        <p:spPr bwMode="auto">
          <a:xfrm>
            <a:off x="179512" y="1772816"/>
            <a:ext cx="2952328" cy="235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31840" y="1837500"/>
            <a:ext cx="3676171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tabLst/>
            </a:pPr>
            <a:r>
              <a:rPr lang="cs-CZ" altLang="cs-CZ" sz="14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zdroj: http</a:t>
            </a:r>
            <a:r>
              <a:rPr lang="cs-CZ" altLang="cs-CZ" sz="1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://www.controlengcesko.com</a:t>
            </a:r>
            <a:endParaRPr lang="cs-CZ" altLang="cs-CZ" sz="14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504" y="4149080"/>
            <a:ext cx="8880001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u="sng" dirty="0" smtClean="0">
                <a:solidFill>
                  <a:srgbClr val="000000"/>
                </a:solidFill>
                <a:latin typeface="+mn-lt"/>
              </a:rPr>
              <a:t>Účinky oblouku: 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• 	radiačního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záření ve formě EMI/RFI, infračerveného záření (a největší únik energie) viditelného světla (obloukový záblesk);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• 	teplo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spojeného se změnou skupenství (narušení chemických vazeb, odpaření a ionizace materiálu v zóně výbuchu);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• 	adiabatické expanze (změna objemu bez výměny tepla s okolím) 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 </a:t>
            </a: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teplota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obloukového výboje </a:t>
            </a: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má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„pouhých“ několik desítek tisíc stupňů </a:t>
            </a: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Celsia</a:t>
            </a:r>
            <a:endParaRPr lang="cs-CZ" altLang="cs-CZ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75856" y="2464132"/>
            <a:ext cx="5744139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u="sng" dirty="0" smtClean="0">
                <a:solidFill>
                  <a:srgbClr val="000000"/>
                </a:solidFill>
                <a:latin typeface="+mn-lt"/>
              </a:rPr>
              <a:t>Důsledky: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*	těžké popáleniny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*	poškození zraku a sluchu 	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*	poranění „střepinami“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*	psychické trauma</a:t>
            </a:r>
            <a:endParaRPr lang="cs-CZ" altLang="cs-CZ" sz="20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06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39538"/>
            <a:ext cx="4608512" cy="3301830"/>
          </a:xfrm>
          <a:prstGeom prst="rect">
            <a:avLst/>
          </a:prstGeom>
        </p:spPr>
      </p:pic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44475"/>
            <a:ext cx="8569325" cy="808038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Úraz elektrickým </a:t>
            </a:r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obloukem</a:t>
            </a:r>
            <a:endParaRPr lang="cs-CZ" altLang="cs-CZ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0493" y="1052513"/>
            <a:ext cx="4936820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tabLst/>
            </a:pPr>
            <a:r>
              <a:rPr lang="cs-CZ" altLang="cs-CZ" sz="14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zdroj: </a:t>
            </a:r>
            <a:r>
              <a:rPr lang="cs-CZ" altLang="cs-CZ" sz="1400" b="1" u="sng" dirty="0">
                <a:solidFill>
                  <a:srgbClr val="000000"/>
                </a:solidFill>
                <a:latin typeface="Comic Sans MS" panose="030F0702030302020204" pitchFamily="66" charset="0"/>
                <a:hlinkClick r:id="rId3"/>
              </a:rPr>
              <a:t>http://</a:t>
            </a:r>
            <a:r>
              <a:rPr lang="cs-CZ" altLang="cs-CZ" sz="1400" b="1" u="sng" dirty="0" smtClean="0">
                <a:solidFill>
                  <a:srgbClr val="000000"/>
                </a:solidFill>
                <a:latin typeface="Comic Sans MS" panose="030F0702030302020204" pitchFamily="66" charset="0"/>
                <a:hlinkClick r:id="rId3"/>
              </a:rPr>
              <a:t>www.zuboz.cz</a:t>
            </a:r>
            <a:r>
              <a:rPr lang="cs-CZ" altLang="cs-CZ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b="1" dirty="0" smtClean="0">
                <a:solidFill>
                  <a:srgbClr val="000000"/>
                </a:solidFill>
                <a:latin typeface="Comic Sans MS" panose="030F0702030302020204" pitchFamily="66" charset="0"/>
                <a:hlinkClick r:id="rId4"/>
              </a:rPr>
              <a:t>video</a:t>
            </a:r>
            <a:endParaRPr lang="cs-CZ" altLang="cs-CZ" sz="1400" b="1" dirty="0">
              <a:solidFill>
                <a:srgbClr val="0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024" y="1434387"/>
            <a:ext cx="4753126" cy="35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8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856662" cy="576262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Názvosloví sítí a vodičů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856662" cy="594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703263">
              <a:tabLst>
                <a:tab pos="357188" algn="ctr"/>
                <a:tab pos="803275" algn="l"/>
                <a:tab pos="982663" algn="l"/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152650" defTabSz="703263">
              <a:tabLst>
                <a:tab pos="357188" algn="ctr"/>
                <a:tab pos="803275" algn="l"/>
                <a:tab pos="982663" algn="l"/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332038" defTabSz="703263">
              <a:tabLst>
                <a:tab pos="357188" algn="ctr"/>
                <a:tab pos="803275" algn="l"/>
                <a:tab pos="982663" algn="l"/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11425" defTabSz="703263">
              <a:tabLst>
                <a:tab pos="357188" algn="ctr"/>
                <a:tab pos="803275" algn="l"/>
                <a:tab pos="982663" algn="l"/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0813" defTabSz="703263">
              <a:tabLst>
                <a:tab pos="357188" algn="ctr"/>
                <a:tab pos="803275" algn="l"/>
                <a:tab pos="982663" algn="l"/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8013" defTabSz="703263" fontAlgn="base">
              <a:spcBef>
                <a:spcPct val="0"/>
              </a:spcBef>
              <a:spcAft>
                <a:spcPct val="0"/>
              </a:spcAft>
              <a:tabLst>
                <a:tab pos="357188" algn="ctr"/>
                <a:tab pos="803275" algn="l"/>
                <a:tab pos="982663" algn="l"/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5213" defTabSz="703263" fontAlgn="base">
              <a:spcBef>
                <a:spcPct val="0"/>
              </a:spcBef>
              <a:spcAft>
                <a:spcPct val="0"/>
              </a:spcAft>
              <a:tabLst>
                <a:tab pos="357188" algn="ctr"/>
                <a:tab pos="803275" algn="l"/>
                <a:tab pos="982663" algn="l"/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62413" defTabSz="703263" fontAlgn="base">
              <a:spcBef>
                <a:spcPct val="0"/>
              </a:spcBef>
              <a:spcAft>
                <a:spcPct val="0"/>
              </a:spcAft>
              <a:tabLst>
                <a:tab pos="357188" algn="ctr"/>
                <a:tab pos="803275" algn="l"/>
                <a:tab pos="982663" algn="l"/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9613" defTabSz="703263" fontAlgn="base">
              <a:spcBef>
                <a:spcPct val="0"/>
              </a:spcBef>
              <a:spcAft>
                <a:spcPct val="0"/>
              </a:spcAft>
              <a:tabLst>
                <a:tab pos="357188" algn="ctr"/>
                <a:tab pos="803275" algn="l"/>
                <a:tab pos="982663" algn="l"/>
                <a:tab pos="1706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Rozdělení sítí z pohledu použitelnosti a způsobu ochrany: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1.	písmeno	–	uzemnění zdroje</a:t>
            </a:r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400" b="1" dirty="0">
                <a:solidFill>
                  <a:srgbClr val="000000"/>
                </a:solidFill>
              </a:rPr>
              <a:t>I</a:t>
            </a:r>
            <a:r>
              <a:rPr lang="cs-CZ" altLang="cs-CZ" sz="2200" b="1" dirty="0">
                <a:solidFill>
                  <a:srgbClr val="000000"/>
                </a:solidFill>
              </a:rPr>
              <a:t>	- uzel zdroje soustavy je izolován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400" b="1" dirty="0">
                <a:solidFill>
                  <a:srgbClr val="000000"/>
                </a:solidFill>
              </a:rPr>
              <a:t>T</a:t>
            </a:r>
            <a:r>
              <a:rPr lang="cs-CZ" altLang="cs-CZ" sz="2200" b="1" dirty="0">
                <a:solidFill>
                  <a:srgbClr val="000000"/>
                </a:solidFill>
              </a:rPr>
              <a:t>	- uzel zdroje soustavy je uzemněn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2.	písmeno	– způsob ochrany neživých částí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400" b="1" dirty="0">
                <a:solidFill>
                  <a:srgbClr val="000000"/>
                </a:solidFill>
              </a:rPr>
              <a:t>T</a:t>
            </a:r>
            <a:r>
              <a:rPr lang="cs-CZ" altLang="cs-CZ" sz="2200" b="1" dirty="0">
                <a:solidFill>
                  <a:srgbClr val="000000"/>
                </a:solidFill>
              </a:rPr>
              <a:t>	- zemněním (přímé spojení neživých částí se zemí)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400" b="1" dirty="0">
                <a:solidFill>
                  <a:srgbClr val="000000"/>
                </a:solidFill>
              </a:rPr>
              <a:t>N</a:t>
            </a:r>
            <a:r>
              <a:rPr lang="cs-CZ" altLang="cs-CZ" sz="2200" b="1" dirty="0">
                <a:solidFill>
                  <a:srgbClr val="000000"/>
                </a:solidFill>
              </a:rPr>
              <a:t>	- nulování (přímé spojení neživých částí s uzemněným 				bodem sítě)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U soustavy TN se udávají ještě další písmena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3. písmeno	- rozdělení středního vodiče</a:t>
            </a:r>
            <a:r>
              <a:rPr lang="cs-CZ" altLang="cs-CZ" sz="2200" b="1" dirty="0">
                <a:solidFill>
                  <a:srgbClr val="000000"/>
                </a:solidFill>
              </a:rPr>
              <a:t> 		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400" b="1" dirty="0">
                <a:solidFill>
                  <a:srgbClr val="000000"/>
                </a:solidFill>
              </a:rPr>
              <a:t>C</a:t>
            </a:r>
            <a:r>
              <a:rPr lang="cs-CZ" altLang="cs-CZ" sz="2200" b="1" dirty="0">
                <a:solidFill>
                  <a:srgbClr val="000000"/>
                </a:solidFill>
              </a:rPr>
              <a:t>	- sloučení funkce ochranného a nulového vodiče (PEN)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400" b="1" dirty="0">
                <a:solidFill>
                  <a:srgbClr val="000000"/>
                </a:solidFill>
              </a:rPr>
              <a:t>S</a:t>
            </a:r>
            <a:r>
              <a:rPr lang="cs-CZ" altLang="cs-CZ" sz="2200" b="1" dirty="0">
                <a:solidFill>
                  <a:srgbClr val="000000"/>
                </a:solidFill>
              </a:rPr>
              <a:t>	- rozdělení ochranného a nulového vodiče (PE a N)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400" b="1" dirty="0">
                <a:solidFill>
                  <a:srgbClr val="000000"/>
                </a:solidFill>
              </a:rPr>
              <a:t>C-S	</a:t>
            </a:r>
            <a:r>
              <a:rPr lang="cs-CZ" altLang="cs-CZ" sz="2200" b="1" dirty="0">
                <a:solidFill>
                  <a:srgbClr val="000000"/>
                </a:solidFill>
              </a:rPr>
              <a:t>- v určité části rozvodu je střední vodič rozdělen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Možné sítě	-	IT, TT, TN-C, TN-S, TN-C-S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385175" cy="720725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pojmy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1438" y="836712"/>
            <a:ext cx="8963025" cy="403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793875" indent="-1793875"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152650"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332038"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11425"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0813"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8013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5213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62413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9613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Části elektrického zařízení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Živá část</a:t>
            </a:r>
            <a:r>
              <a:rPr lang="cs-CZ" altLang="cs-CZ" sz="2000" b="1" dirty="0">
                <a:solidFill>
                  <a:srgbClr val="000000"/>
                </a:solidFill>
              </a:rPr>
              <a:t>	-	část elektrického zařízení, která je při normálním provozu trvale pod napětí, nebo jí prochází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proud, ale při dotyku nedojde k úrazu elektrickým proudem (např. je malé napětí)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Neživá </a:t>
            </a:r>
            <a:r>
              <a:rPr lang="cs-CZ" altLang="cs-CZ" sz="2000" b="1" u="sng" dirty="0">
                <a:solidFill>
                  <a:srgbClr val="000000"/>
                </a:solidFill>
              </a:rPr>
              <a:t>část</a:t>
            </a:r>
            <a:r>
              <a:rPr lang="cs-CZ" altLang="cs-CZ" sz="2000" b="1" dirty="0">
                <a:solidFill>
                  <a:srgbClr val="000000"/>
                </a:solidFill>
              </a:rPr>
              <a:t>	-	je vodivá část elektrického zařízení, která je za normálního provozu bez napětí, ale na které se v důsledku poruchy může objevit nebezpečné napětí (sporák, lednička, vařič, …)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Nebezpečná živá část</a:t>
            </a:r>
            <a:r>
              <a:rPr lang="cs-CZ" altLang="cs-CZ" sz="2000" b="1" dirty="0">
                <a:solidFill>
                  <a:srgbClr val="000000"/>
                </a:solidFill>
              </a:rPr>
              <a:t> - živá část, která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podmínek </a:t>
            </a:r>
            <a:r>
              <a:rPr lang="cs-CZ" altLang="cs-CZ" sz="2000" b="1" dirty="0">
                <a:solidFill>
                  <a:srgbClr val="000000"/>
                </a:solidFill>
              </a:rPr>
              <a:t>může způsobit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úraz (holý vodič nebo přípojnice s nízkým napětím, poškození základní izolace nebo neživá část v případě poruchy)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pojmy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50963"/>
            <a:ext cx="3887788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5053012" cy="37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07950" y="5095875"/>
            <a:ext cx="3816350" cy="1212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* </a:t>
            </a: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Dotykové napětí</a:t>
            </a: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*</a:t>
            </a:r>
            <a:r>
              <a:rPr lang="cs-CZ" altLang="cs-CZ" sz="2400" b="1" dirty="0">
                <a:solidFill>
                  <a:srgbClr val="000000"/>
                </a:solidFill>
              </a:rPr>
              <a:t> napětí, které lze překlenout dotykem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643438" y="1423988"/>
            <a:ext cx="3816350" cy="1212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latin typeface="Comic Sans MS" panose="030F0702030302020204" pitchFamily="66" charset="0"/>
              </a:rPr>
              <a:t>* </a:t>
            </a:r>
            <a:r>
              <a:rPr lang="cs-CZ" altLang="cs-CZ" sz="2400" b="1" u="sng">
                <a:solidFill>
                  <a:srgbClr val="000000"/>
                </a:solidFill>
                <a:latin typeface="Comic Sans MS" panose="030F0702030302020204" pitchFamily="66" charset="0"/>
              </a:rPr>
              <a:t>Krokové napětí</a:t>
            </a:r>
            <a:r>
              <a:rPr lang="cs-CZ" altLang="cs-CZ" sz="2400" b="1">
                <a:solidFill>
                  <a:srgbClr val="000000"/>
                </a:solidFill>
                <a:latin typeface="Comic Sans MS" panose="030F0702030302020204" pitchFamily="66" charset="0"/>
              </a:rPr>
              <a:t> *</a:t>
            </a:r>
            <a:r>
              <a:rPr lang="cs-CZ" altLang="cs-CZ" sz="2400" b="1">
                <a:solidFill>
                  <a:srgbClr val="000000"/>
                </a:solidFill>
              </a:rPr>
              <a:t> napětí, které lze překlenout krokem</a:t>
            </a: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 flipV="1">
            <a:off x="1258888" y="3141663"/>
            <a:ext cx="1728787" cy="1943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V="1">
            <a:off x="2987675" y="2492375"/>
            <a:ext cx="504825" cy="25923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 flipV="1">
            <a:off x="2700338" y="4581525"/>
            <a:ext cx="287337" cy="503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V="1">
            <a:off x="3924300" y="4005263"/>
            <a:ext cx="1008063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V="1">
            <a:off x="3924300" y="4581525"/>
            <a:ext cx="1008063" cy="503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5724525" y="2636838"/>
            <a:ext cx="287338" cy="37449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8143" name="Freeform 15"/>
          <p:cNvSpPr>
            <a:spLocks/>
          </p:cNvSpPr>
          <p:nvPr/>
        </p:nvSpPr>
        <p:spPr bwMode="auto">
          <a:xfrm>
            <a:off x="5724525" y="2636838"/>
            <a:ext cx="1295400" cy="3816350"/>
          </a:xfrm>
          <a:custGeom>
            <a:avLst/>
            <a:gdLst>
              <a:gd name="T0" fmla="*/ 0 w 1134"/>
              <a:gd name="T1" fmla="*/ 0 h 2540"/>
              <a:gd name="T2" fmla="*/ 1134 w 1134"/>
              <a:gd name="T3" fmla="*/ 2313 h 2540"/>
              <a:gd name="T4" fmla="*/ 907 w 1134"/>
              <a:gd name="T5" fmla="*/ 2540 h 2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4" h="2540">
                <a:moveTo>
                  <a:pt x="0" y="0"/>
                </a:moveTo>
                <a:lnTo>
                  <a:pt x="1134" y="2313"/>
                </a:lnTo>
                <a:lnTo>
                  <a:pt x="907" y="254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4" grpId="0" animBg="1"/>
      <p:bldP spid="48135" grpId="0" animBg="1"/>
      <p:bldP spid="48136" grpId="0" animBg="1"/>
      <p:bldP spid="48136" grpId="1" animBg="1"/>
      <p:bldP spid="48137" grpId="0" animBg="1"/>
      <p:bldP spid="48137" grpId="1" animBg="1"/>
      <p:bldP spid="48137" grpId="2" animBg="1"/>
      <p:bldP spid="48138" grpId="0" animBg="1"/>
      <p:bldP spid="48139" grpId="0" animBg="1"/>
      <p:bldP spid="48140" grpId="0" animBg="1"/>
      <p:bldP spid="48141" grpId="0" animBg="1"/>
      <p:bldP spid="481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44475"/>
            <a:ext cx="8856663" cy="881063"/>
          </a:xfrm>
        </p:spPr>
        <p:txBody>
          <a:bodyPr/>
          <a:lstStyle/>
          <a:p>
            <a:pPr algn="ctr"/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Meze střídavých napěťových pásem</a:t>
            </a:r>
            <a:endParaRPr lang="cs-CZ" altLang="cs-CZ" sz="36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07950" y="1268413"/>
            <a:ext cx="8856663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jsou definována pro napětí do 1000 V a kmitočtu do 60 Hz a jsou považována za meze dovolených dotykových napětí pro normální prostory – 50V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. V pásmu I (ELV) je OPND zajištěna velikostí napětí (za splnění daných podmínek) a velikost napětí omezena provozními podmínkami</a:t>
            </a:r>
            <a:r>
              <a:rPr lang="cs-CZ" altLang="cs-CZ" sz="2000" b="1" dirty="0">
                <a:solidFill>
                  <a:srgbClr val="000000"/>
                </a:solidFill>
              </a:rPr>
              <a:t>. V pásmu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II (LV</a:t>
            </a:r>
            <a:r>
              <a:rPr lang="cs-CZ" altLang="cs-CZ" sz="2000" b="1" dirty="0">
                <a:solidFill>
                  <a:srgbClr val="000000"/>
                </a:solidFill>
              </a:rPr>
              <a:t>) je OPND zajištěna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základní ochranou a ochranou při poruše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56481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62724"/>
              </p:ext>
            </p:extLst>
          </p:nvPr>
        </p:nvGraphicFramePr>
        <p:xfrm>
          <a:off x="107949" y="3359480"/>
          <a:ext cx="8856664" cy="3320928"/>
        </p:xfrm>
        <a:graphic>
          <a:graphicData uri="http://schemas.openxmlformats.org/drawingml/2006/table">
            <a:tbl>
              <a:tblPr/>
              <a:tblGrid>
                <a:gridCol w="220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7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Pásmo 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(kategorie)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Jmenovitá napětí</a:t>
                      </a:r>
                      <a:endParaRPr lang="cs-CZ" dirty="0"/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uzemněné sítě</a:t>
                      </a:r>
                      <a:endParaRPr lang="cs-CZ" sz="2400" dirty="0"/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napětí mezi vodičem a zemí  (V)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napětí 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mezi vodiči 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(V)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malé napětí (ELV)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 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 50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 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 50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nízké napětí (LV)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</a:t>
                      </a:r>
                      <a:r>
                        <a:rPr kumimoji="0" lang="en-US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kumimoji="0" lang="en-US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600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</a:t>
                      </a:r>
                      <a:r>
                        <a:rPr kumimoji="0" lang="en-US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kumimoji="0" lang="en-US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1 000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87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435975" cy="1960563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prostorů podle stupně nebezpečí úrazu elektrickým proudem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7950" y="2349500"/>
            <a:ext cx="8928100" cy="44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tabLst>
                <a:tab pos="177800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87638">
              <a:tabLst>
                <a:tab pos="177800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67025">
              <a:tabLst>
                <a:tab pos="177800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46413">
              <a:tabLst>
                <a:tab pos="177800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25800">
              <a:tabLst>
                <a:tab pos="177800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30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02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974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54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1.	Normální prostory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* 	prostory, které snižují nebezpečí úrazu elektrickým proudem (např. suchá prostředí)</a:t>
            </a:r>
          </a:p>
          <a:p>
            <a:pPr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2.	Nebezpečné prostory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* 	prostory, které přechodně nebo trvale zvyšují nebezpečí úrazu elektrickým proudem ( např. vlhká prostředí)</a:t>
            </a:r>
          </a:p>
          <a:p>
            <a:pPr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3.	Zvlášť nebezpečné prostory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* 	prostory, které výrazně zvyšují nebezpečí úrazu elektrickým proudem (např. mokrá, horká, chemicky agresivní prostředí) </a:t>
            </a:r>
          </a:p>
        </p:txBody>
      </p:sp>
      <p:cxnSp>
        <p:nvCxnSpPr>
          <p:cNvPr id="4" name="Přímá spojnice 3"/>
          <p:cNvCxnSpPr/>
          <p:nvPr/>
        </p:nvCxnSpPr>
        <p:spPr bwMode="auto">
          <a:xfrm flipV="1">
            <a:off x="251520" y="244475"/>
            <a:ext cx="8496944" cy="6424885"/>
          </a:xfrm>
          <a:prstGeom prst="line">
            <a:avLst/>
          </a:prstGeom>
          <a:noFill/>
          <a:ln w="254000" cap="flat" cmpd="sng" algn="ctr">
            <a:solidFill>
              <a:srgbClr val="FF0000">
                <a:alpha val="52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ovéPole 2"/>
          <p:cNvSpPr txBox="1"/>
          <p:nvPr/>
        </p:nvSpPr>
        <p:spPr>
          <a:xfrm>
            <a:off x="3131046" y="4494599"/>
            <a:ext cx="5905004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V nové normě jsou definována </a:t>
            </a:r>
            <a:r>
              <a:rPr lang="cs-CZ" sz="2000" b="1" u="sng" dirty="0" smtClean="0">
                <a:solidFill>
                  <a:srgbClr val="FF0000"/>
                </a:solidFill>
              </a:rPr>
              <a:t>prostředí</a:t>
            </a:r>
            <a:r>
              <a:rPr lang="cs-CZ" sz="2000" b="1" dirty="0" smtClean="0">
                <a:solidFill>
                  <a:srgbClr val="FF0000"/>
                </a:solidFill>
              </a:rPr>
              <a:t> (vlhké, mokré, horké, …) a jejich vliv na možné nebezpečí úrazu elektrický proudem. Tyto vlivy jsou vztaženy na vnitřní i venkovní prostředí. Nebezpečí úrazu nezvyšuje pouze charakter prostředí, kde se zařízení používá, ale i to, kdo zařízení používá.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55650" y="549275"/>
            <a:ext cx="7632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8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Odborná způsobilost</a:t>
            </a:r>
            <a:endParaRPr lang="cs-CZ" altLang="cs-CZ" sz="4800" b="1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1484784"/>
            <a:ext cx="8785225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7188" indent="-357188">
              <a:spcBef>
                <a:spcPct val="50000"/>
              </a:spcBef>
              <a:tabLst/>
            </a:pPr>
            <a:r>
              <a:rPr lang="cs-CZ" altLang="cs-CZ" sz="2200" b="1" i="1" dirty="0" smtClean="0">
                <a:solidFill>
                  <a:srgbClr val="000000"/>
                </a:solidFill>
              </a:rPr>
              <a:t>*	"Vyhláška 50", která ve své původní podobě platila od roku 1978, byla k 30. 6. 2022 zrušena</a:t>
            </a:r>
          </a:p>
          <a:p>
            <a:pPr marL="357188" indent="-357188">
              <a:spcBef>
                <a:spcPct val="50000"/>
              </a:spcBef>
              <a:tabLst/>
            </a:pPr>
            <a:r>
              <a:rPr lang="cs-CZ" altLang="cs-CZ" sz="2200" b="1" i="1" dirty="0" smtClean="0">
                <a:solidFill>
                  <a:srgbClr val="000000"/>
                </a:solidFill>
              </a:rPr>
              <a:t>*	nový zákon 250/2021 Sb. obsahuje i odbornou způsobilost pracovníků je součástí "Nařízení vlády o vyhrazených elektrických zařízeních a podmínkách k zajištění jejich bezpečnosti“ a „Nařízení vlády o požadavcích na odbornou způsobilost k výkonu činnosti na elektrických zařízení a na odbornou způsobilost </a:t>
            </a:r>
            <a:r>
              <a:rPr lang="cs-CZ" altLang="cs-CZ" sz="2200" b="1" i="1" dirty="0">
                <a:solidFill>
                  <a:srgbClr val="000000"/>
                </a:solidFill>
              </a:rPr>
              <a:t>v </a:t>
            </a:r>
            <a:r>
              <a:rPr lang="cs-CZ" altLang="cs-CZ" sz="2200" b="1" i="1" dirty="0" smtClean="0">
                <a:solidFill>
                  <a:srgbClr val="000000"/>
                </a:solidFill>
              </a:rPr>
              <a:t>elektrotechnice“.</a:t>
            </a:r>
          </a:p>
          <a:p>
            <a:pPr marL="357188" indent="-357188">
              <a:spcBef>
                <a:spcPct val="50000"/>
              </a:spcBef>
              <a:tabLst/>
            </a:pPr>
            <a:r>
              <a:rPr lang="cs-CZ" altLang="cs-CZ" sz="2200" b="1" i="1" dirty="0" smtClean="0">
                <a:solidFill>
                  <a:srgbClr val="000000"/>
                </a:solidFill>
              </a:rPr>
              <a:t>*	Platnost nových zákonů a Vyhlášek je </a:t>
            </a:r>
            <a:r>
              <a:rPr lang="cs-CZ" altLang="cs-CZ" sz="2200" b="1" i="1" dirty="0">
                <a:solidFill>
                  <a:srgbClr val="000000"/>
                </a:solidFill>
              </a:rPr>
              <a:t>od 1. 7. 2022. </a:t>
            </a:r>
            <a:endParaRPr lang="cs-CZ" altLang="cs-CZ" sz="2200" b="1" i="1" dirty="0" smtClean="0">
              <a:solidFill>
                <a:srgbClr val="000000"/>
              </a:solidFill>
            </a:endParaRPr>
          </a:p>
          <a:p>
            <a:pPr marL="357188" indent="-357188">
              <a:spcBef>
                <a:spcPct val="50000"/>
              </a:spcBef>
              <a:tabLst/>
            </a:pPr>
            <a:r>
              <a:rPr lang="cs-CZ" altLang="cs-CZ" sz="2200" b="1" i="1" dirty="0" smtClean="0">
                <a:solidFill>
                  <a:srgbClr val="000000"/>
                </a:solidFill>
              </a:rPr>
              <a:t>*	vydaná Osvědčení před 1. 7. 2022 zůstávají v platnosti do doby povinného přezkoušení (3 roky) </a:t>
            </a:r>
            <a:endParaRPr lang="cs-CZ" altLang="cs-CZ" sz="22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9632" y="532507"/>
            <a:ext cx="7704410" cy="880269"/>
          </a:xfrm>
          <a:noFill/>
        </p:spPr>
        <p:txBody>
          <a:bodyPr lIns="36000" tIns="36000"/>
          <a:lstStyle/>
          <a:p>
            <a:pPr algn="ctr"/>
            <a:r>
              <a:rPr lang="cs-CZ" altLang="cs-CZ" sz="46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Bezpečná jmenovitá </a:t>
            </a:r>
            <a:r>
              <a:rPr lang="cs-CZ" altLang="cs-CZ" sz="4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napětí </a:t>
            </a:r>
            <a:endParaRPr lang="cs-CZ" altLang="cs-CZ" sz="46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50680" name="Group 50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759289"/>
              </p:ext>
            </p:extLst>
          </p:nvPr>
        </p:nvGraphicFramePr>
        <p:xfrm>
          <a:off x="101245" y="1623566"/>
          <a:ext cx="8785225" cy="2709600"/>
        </p:xfrm>
        <a:graphic>
          <a:graphicData uri="http://schemas.openxmlformats.org/drawingml/2006/table">
            <a:tbl>
              <a:tblPr/>
              <a:tblGrid>
                <a:gridCol w="219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5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Prostory</a:t>
                      </a:r>
                    </a:p>
                  </a:txBody>
                  <a:tcPr marL="72000" marR="72000" marT="72000" marB="72000" anchor="ctr" anchorCtr="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Při dotyku částí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Nejvyšší bezpečná malá napětí živých částí (V)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střídavá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stejnosměrná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normální a nebezpečné</a:t>
                      </a:r>
                    </a:p>
                  </a:txBody>
                  <a:tcPr marL="72000" marR="72000" marT="72000" marB="72000" anchor="ctr" anchorCtr="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živých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zvlášť nebezpečné</a:t>
                      </a:r>
                    </a:p>
                  </a:txBody>
                  <a:tcPr marL="72000" marR="72000" marT="72000" marB="72000" anchor="ctr" anchorCtr="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živých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54980" y="4679628"/>
            <a:ext cx="8964612" cy="178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V porovnání se starou normou došlo ke sjednocení podmínek pro normální a nebezpečné prostory. V praxi bylo často problematické rozhodnout o jaký prostor se jedná.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V prostorách zvlášť nebezpečných nelze použít ochranu malým napětím u </a:t>
            </a:r>
            <a:r>
              <a:rPr lang="cs-CZ" altLang="cs-CZ" sz="2000" b="1" u="sng" dirty="0">
                <a:solidFill>
                  <a:srgbClr val="000000"/>
                </a:solidFill>
              </a:rPr>
              <a:t>ž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ivých částí.</a:t>
            </a:r>
          </a:p>
        </p:txBody>
      </p:sp>
      <p:cxnSp>
        <p:nvCxnSpPr>
          <p:cNvPr id="6" name="Přímá spojnice 5"/>
          <p:cNvCxnSpPr/>
          <p:nvPr/>
        </p:nvCxnSpPr>
        <p:spPr bwMode="auto">
          <a:xfrm flipV="1">
            <a:off x="251520" y="244475"/>
            <a:ext cx="8496944" cy="6424885"/>
          </a:xfrm>
          <a:prstGeom prst="line">
            <a:avLst/>
          </a:prstGeom>
          <a:noFill/>
          <a:ln w="254000" cap="flat" cmpd="sng" algn="ctr">
            <a:solidFill>
              <a:srgbClr val="FF0000">
                <a:alpha val="52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ovéPole 6"/>
          <p:cNvSpPr txBox="1"/>
          <p:nvPr/>
        </p:nvSpPr>
        <p:spPr>
          <a:xfrm>
            <a:off x="2782888" y="6242426"/>
            <a:ext cx="633670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V nové normě ČSN 34 2000-4-41 </a:t>
            </a:r>
            <a:r>
              <a:rPr lang="cs-CZ" sz="2000" b="1" dirty="0" err="1" smtClean="0">
                <a:solidFill>
                  <a:srgbClr val="FF0000"/>
                </a:solidFill>
              </a:rPr>
              <a:t>ed</a:t>
            </a:r>
            <a:r>
              <a:rPr lang="cs-CZ" sz="2000" b="1" dirty="0" smtClean="0">
                <a:solidFill>
                  <a:srgbClr val="FF0000"/>
                </a:solidFill>
              </a:rPr>
              <a:t>. 3 - vypuštěno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244475"/>
            <a:ext cx="8640514" cy="1384300"/>
          </a:xfrm>
          <a:noFill/>
        </p:spPr>
        <p:txBody>
          <a:bodyPr lIns="36000" tIns="36000"/>
          <a:lstStyle/>
          <a:p>
            <a:pPr algn="ctr"/>
            <a:r>
              <a:rPr lang="cs-CZ" altLang="cs-CZ" sz="42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Meze dovolených dotykových </a:t>
            </a:r>
            <a:r>
              <a:rPr lang="cs-CZ" altLang="cs-CZ" sz="42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napětí, působících krátkodobě </a:t>
            </a:r>
            <a:endParaRPr lang="cs-CZ" altLang="cs-CZ" sz="42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58464" name="Group 96"/>
          <p:cNvGraphicFramePr>
            <a:graphicFrameLocks noGrp="1"/>
          </p:cNvGraphicFramePr>
          <p:nvPr>
            <p:ph idx="1"/>
            <p:extLst/>
          </p:nvPr>
        </p:nvGraphicFramePr>
        <p:xfrm>
          <a:off x="179388" y="1729408"/>
          <a:ext cx="8713091" cy="4003848"/>
        </p:xfrm>
        <a:graphic>
          <a:graphicData uri="http://schemas.openxmlformats.org/drawingml/2006/table">
            <a:tbl>
              <a:tblPr/>
              <a:tblGrid>
                <a:gridCol w="2905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8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Prostory</a:t>
                      </a:r>
                    </a:p>
                  </a:txBody>
                  <a:tcPr marL="72000" marR="72000" marT="72000" marB="72000" anchor="ctr" anchorCtr="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Nejvyšší dovolené dotykové napětí (V)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střídavá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stejnosměrná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normální a nebezpečné</a:t>
                      </a:r>
                    </a:p>
                  </a:txBody>
                  <a:tcPr marL="72000" marR="72000" marT="72000" marB="72000" anchor="ctr" anchorCtr="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zvlášť nebezpečné</a:t>
                      </a:r>
                    </a:p>
                  </a:txBody>
                  <a:tcPr marL="72000" marR="72000" marT="72000" marB="72000" anchor="ctr" anchorCtr="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2000" marR="72000" marT="72000" marB="72000" anchor="ctr" anchorCtr="1"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Krátkodobé působení – působení v době, kdy je zařízení v poruše, než tato porucha bude odstraněna.</a:t>
                      </a:r>
                    </a:p>
                  </a:txBody>
                  <a:tcPr marL="72000" marR="72000" marT="72000" marB="72000" anchor="ctr" anchorCtr="1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4845" y="5795532"/>
            <a:ext cx="8687634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Tabulka je pouze informativní, další normy a oborové předpisy tyto hodnoty dále upravují (snižují). Pro v nové normě nejsou hodnoty uvedeny, jsou ale v příslušných normách pro dané rozvody.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cxnSp>
        <p:nvCxnSpPr>
          <p:cNvPr id="6" name="Přímá spojnice 5"/>
          <p:cNvCxnSpPr/>
          <p:nvPr/>
        </p:nvCxnSpPr>
        <p:spPr bwMode="auto">
          <a:xfrm flipV="1">
            <a:off x="251520" y="244475"/>
            <a:ext cx="8496944" cy="6424885"/>
          </a:xfrm>
          <a:prstGeom prst="line">
            <a:avLst/>
          </a:prstGeom>
          <a:noFill/>
          <a:ln w="254000" cap="flat" cmpd="sng" algn="ctr">
            <a:solidFill>
              <a:srgbClr val="FF0000">
                <a:alpha val="52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42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385175" cy="881062"/>
          </a:xfrm>
        </p:spPr>
        <p:txBody>
          <a:bodyPr/>
          <a:lstStyle/>
          <a:p>
            <a:pPr algn="ctr"/>
            <a:r>
              <a:rPr lang="cs-CZ" altLang="cs-CZ" sz="48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pravidlo ochrany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79388" y="1434402"/>
            <a:ext cx="885666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15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332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11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8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6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9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Nebezpečné živé části nesmějí být přístupné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(např. pomocí základní izolace) a </a:t>
            </a:r>
            <a:r>
              <a:rPr lang="cs-CZ" altLang="cs-CZ" sz="2400" b="1" dirty="0">
                <a:solidFill>
                  <a:srgbClr val="000000"/>
                </a:solidFill>
              </a:rPr>
              <a:t>přístupné vodivé části se nesmějí stát nebezpečnými živými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částmi (např. při poruše) 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07504" y="3260151"/>
            <a:ext cx="8856662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152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332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11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8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6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9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K tomu nesmí dojít (převzato z mezinárodní normy</a:t>
            </a:r>
            <a:r>
              <a:rPr lang="cs-CZ" altLang="cs-CZ" sz="2400" b="1" dirty="0">
                <a:solidFill>
                  <a:srgbClr val="000000"/>
                </a:solidFill>
              </a:rPr>
              <a:t>):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-	ani za normálních podmínek provozu elektrického zařízení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-	ani za podmínek jedné poruchy </a:t>
            </a:r>
          </a:p>
          <a:p>
            <a:pPr>
              <a:spcBef>
                <a:spcPct val="50000"/>
              </a:spcBef>
            </a:pPr>
            <a:r>
              <a:rPr lang="cs-CZ" altLang="cs-CZ" sz="2400" b="1" i="1" u="sng" dirty="0">
                <a:solidFill>
                  <a:srgbClr val="000000"/>
                </a:solidFill>
              </a:rPr>
              <a:t>Výklad:</a:t>
            </a:r>
          </a:p>
          <a:p>
            <a:r>
              <a:rPr lang="cs-CZ" altLang="cs-CZ" sz="2200" b="1" i="1" dirty="0">
                <a:solidFill>
                  <a:srgbClr val="000000"/>
                </a:solidFill>
              </a:rPr>
              <a:t>-	nebezpečné živé části musí být uzavřeny krytem nebo pokryty </a:t>
            </a:r>
            <a:r>
              <a:rPr lang="cs-CZ" altLang="cs-CZ" sz="2200" b="1" i="1" dirty="0" smtClean="0">
                <a:solidFill>
                  <a:srgbClr val="000000"/>
                </a:solidFill>
              </a:rPr>
              <a:t>alespoň základní izolací</a:t>
            </a:r>
            <a:r>
              <a:rPr lang="cs-CZ" altLang="cs-CZ" sz="2200" b="1" i="1" dirty="0">
                <a:solidFill>
                  <a:srgbClr val="000000"/>
                </a:solidFill>
              </a:rPr>
              <a:t>, aby se jich nemohl </a:t>
            </a:r>
            <a:r>
              <a:rPr lang="cs-CZ" altLang="cs-CZ" sz="2200" b="1" i="1" u="sng" dirty="0">
                <a:solidFill>
                  <a:srgbClr val="000000"/>
                </a:solidFill>
              </a:rPr>
              <a:t>nikdo</a:t>
            </a:r>
            <a:r>
              <a:rPr lang="cs-CZ" altLang="cs-CZ" sz="2200" b="1" i="1" dirty="0">
                <a:solidFill>
                  <a:srgbClr val="000000"/>
                </a:solidFill>
              </a:rPr>
              <a:t> dotknout.</a:t>
            </a:r>
          </a:p>
          <a:p>
            <a:r>
              <a:rPr lang="cs-CZ" altLang="cs-CZ" sz="2200" b="1" i="1" dirty="0">
                <a:solidFill>
                  <a:srgbClr val="000000"/>
                </a:solidFill>
              </a:rPr>
              <a:t>-	neživé části a všechny vodivé části, kterých se lze dotknout, se </a:t>
            </a:r>
            <a:r>
              <a:rPr lang="cs-CZ" altLang="cs-CZ" sz="2200" b="1" i="1" u="sng" dirty="0">
                <a:solidFill>
                  <a:srgbClr val="000000"/>
                </a:solidFill>
              </a:rPr>
              <a:t>nikdy</a:t>
            </a:r>
            <a:r>
              <a:rPr lang="cs-CZ" altLang="cs-CZ" sz="2200" b="1" i="1" dirty="0">
                <a:solidFill>
                  <a:srgbClr val="000000"/>
                </a:solidFill>
              </a:rPr>
              <a:t> nesmějí dostat pod napětí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44475"/>
            <a:ext cx="8374062" cy="1312863"/>
          </a:xfrm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pravidla ochrany před úrazem elektrickým proudem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8642350" cy="37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4988" indent="-534988"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1. 	</a:t>
            </a:r>
            <a:r>
              <a:rPr lang="cs-CZ" altLang="cs-CZ" sz="2600" b="1" dirty="0">
                <a:solidFill>
                  <a:srgbClr val="000000"/>
                </a:solidFill>
              </a:rPr>
              <a:t>Nebezpečné živé části nesmějí být za normálního (bezporuchového) provozu přístupné – </a:t>
            </a:r>
            <a:r>
              <a:rPr lang="cs-CZ" altLang="cs-CZ" sz="2600" b="1" u="sng" dirty="0">
                <a:solidFill>
                  <a:srgbClr val="000000"/>
                </a:solidFill>
              </a:rPr>
              <a:t>základní ochrana</a:t>
            </a:r>
            <a:r>
              <a:rPr lang="cs-CZ" altLang="cs-CZ" sz="2400" b="1" dirty="0">
                <a:solidFill>
                  <a:srgbClr val="000000"/>
                </a:solidFill>
              </a:rPr>
              <a:t> 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  <a:r>
              <a:rPr lang="cs-CZ" altLang="cs-CZ" sz="2400" dirty="0">
                <a:solidFill>
                  <a:srgbClr val="000000"/>
                </a:solidFill>
              </a:rPr>
              <a:t>(ve staré normě ochrana živých částí)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2.	</a:t>
            </a:r>
            <a:r>
              <a:rPr lang="cs-CZ" altLang="cs-CZ" sz="2600" b="1" dirty="0">
                <a:solidFill>
                  <a:srgbClr val="000000"/>
                </a:solidFill>
              </a:rPr>
              <a:t>Přístupné vodivé části nesmějí být nebezpečné ani za normálních podmínek, ani za podmínek jedné poruchy (porušení jedné vrstvy izolace) – </a:t>
            </a:r>
            <a:r>
              <a:rPr lang="cs-CZ" altLang="cs-CZ" sz="2600" b="1" u="sng" dirty="0">
                <a:solidFill>
                  <a:srgbClr val="000000"/>
                </a:solidFill>
              </a:rPr>
              <a:t>ochrana při poruše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  <a:r>
              <a:rPr lang="cs-CZ" altLang="cs-CZ" sz="2400" dirty="0">
                <a:solidFill>
                  <a:srgbClr val="000000"/>
                </a:solidFill>
              </a:rPr>
              <a:t>(ve staré normě ochrana neživých částí)</a:t>
            </a:r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44475"/>
            <a:ext cx="8374062" cy="664245"/>
          </a:xfrm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Uzemnění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9406" y="1124744"/>
            <a:ext cx="8642350" cy="42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4988" indent="-534988"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0"/>
              </a:spcBef>
              <a:tabLst>
                <a:tab pos="265113" algn="l"/>
              </a:tabLst>
            </a:pPr>
            <a:r>
              <a:rPr lang="cs-CZ" altLang="cs-CZ" sz="2400" b="1" u="sng" dirty="0" smtClean="0">
                <a:solidFill>
                  <a:srgbClr val="000000"/>
                </a:solidFill>
              </a:rPr>
              <a:t>Typy zemničů</a:t>
            </a:r>
          </a:p>
          <a:p>
            <a:pPr marL="0" indent="0">
              <a:spcBef>
                <a:spcPts val="0"/>
              </a:spcBef>
              <a:tabLst>
                <a:tab pos="265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základový zemnič v betonu </a:t>
            </a:r>
          </a:p>
          <a:p>
            <a:pPr marL="0" indent="0">
              <a:spcBef>
                <a:spcPts val="0"/>
              </a:spcBef>
              <a:tabLst>
                <a:tab pos="265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základový zemnič v půdě</a:t>
            </a:r>
          </a:p>
          <a:p>
            <a:pPr marL="0" indent="0">
              <a:spcBef>
                <a:spcPts val="0"/>
              </a:spcBef>
              <a:tabLst>
                <a:tab pos="265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kovové elektrody uložené v zemi (dráty, pásky, tyče, … )</a:t>
            </a:r>
          </a:p>
          <a:p>
            <a:pPr marL="0" indent="0">
              <a:spcBef>
                <a:spcPts val="0"/>
              </a:spcBef>
              <a:tabLst>
                <a:tab pos="265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kovové pláště a obaly</a:t>
            </a:r>
          </a:p>
          <a:p>
            <a:pPr marL="0" indent="0">
              <a:spcBef>
                <a:spcPts val="0"/>
              </a:spcBef>
              <a:tabLst>
                <a:tab pos="265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ostatní kovové části uložené v zemi (náhodné zemniče)</a:t>
            </a:r>
          </a:p>
          <a:p>
            <a:pPr marL="0" indent="0">
              <a:spcBef>
                <a:spcPts val="1200"/>
              </a:spcBef>
              <a:tabLst>
                <a:tab pos="265113" algn="l"/>
              </a:tabLst>
            </a:pPr>
            <a:r>
              <a:rPr lang="cs-CZ" altLang="cs-CZ" sz="2400" b="1" u="sng" dirty="0" smtClean="0">
                <a:solidFill>
                  <a:srgbClr val="000000"/>
                </a:solidFill>
              </a:rPr>
              <a:t>Materiál strojených zemničů</a:t>
            </a:r>
          </a:p>
          <a:p>
            <a:pPr marL="0" indent="0">
              <a:spcBef>
                <a:spcPts val="0"/>
              </a:spcBef>
              <a:tabLst>
                <a:tab pos="265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pozinkovaná nebo nepozinkovaná ocel</a:t>
            </a:r>
          </a:p>
          <a:p>
            <a:pPr marL="0" indent="0">
              <a:spcBef>
                <a:spcPts val="0"/>
              </a:spcBef>
              <a:tabLst>
                <a:tab pos="265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měděné zemniče - výjimečně a krátkodobě, například pro měření</a:t>
            </a:r>
          </a:p>
          <a:p>
            <a:pPr marL="0" indent="0">
              <a:spcBef>
                <a:spcPts val="1200"/>
              </a:spcBef>
              <a:tabLst>
                <a:tab pos="265113" algn="l"/>
              </a:tabLst>
            </a:pPr>
            <a:r>
              <a:rPr lang="cs-CZ" altLang="cs-CZ" sz="2400" b="1" u="sng" dirty="0" smtClean="0">
                <a:solidFill>
                  <a:srgbClr val="000000"/>
                </a:solidFill>
              </a:rPr>
              <a:t>Ukládání strojených zemničů do půdy</a:t>
            </a:r>
          </a:p>
          <a:p>
            <a:pPr marL="0" indent="0">
              <a:spcBef>
                <a:spcPts val="0"/>
              </a:spcBef>
              <a:tabLst>
                <a:tab pos="265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samostatné rýhy</a:t>
            </a:r>
          </a:p>
          <a:p>
            <a:pPr marL="0" indent="0">
              <a:spcBef>
                <a:spcPts val="0"/>
              </a:spcBef>
              <a:tabLst>
                <a:tab pos="265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vedle kabelu nebo minimálně 10 cm pod kabel 		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41986" name="Picture 2" descr="Volba typu a provedení zemniče - ElektroPrůmysl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944216" cy="213389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/>
          <p:cNvCxnSpPr/>
          <p:nvPr/>
        </p:nvCxnSpPr>
        <p:spPr bwMode="auto">
          <a:xfrm flipH="1">
            <a:off x="3851920" y="908720"/>
            <a:ext cx="3240360" cy="72008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988" name="Picture 4" descr="https://shop.elektrosms.cz/ElektroSMS/media/pictures/D0000000440/Paska-30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29" y="5445224"/>
            <a:ext cx="237546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41" y="4653136"/>
            <a:ext cx="2831260" cy="21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2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385175" cy="719137"/>
          </a:xfrm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uzemnění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25538"/>
            <a:ext cx="8821738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79388" y="4868863"/>
            <a:ext cx="2232025" cy="13954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  <a:latin typeface="Comic Sans MS" panose="030F0702030302020204" pitchFamily="66" charset="0"/>
              </a:rPr>
              <a:t>Podle funkce: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* pracovní -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* ochranné -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627313" y="4868863"/>
            <a:ext cx="2376487" cy="13954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  <a:latin typeface="Comic Sans MS" panose="030F0702030302020204" pitchFamily="66" charset="0"/>
              </a:rPr>
              <a:t>Podle zemničů: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* náhodné -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* strojené -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364163" y="4868863"/>
            <a:ext cx="3600450" cy="17605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46800" rIns="36000" bIns="46800">
            <a:spAutoFit/>
          </a:bodyPr>
          <a:lstStyle>
            <a:lvl1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  <a:latin typeface="Comic Sans MS" panose="030F0702030302020204" pitchFamily="66" charset="0"/>
              </a:rPr>
              <a:t>Strojené zemniče: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	* tyčové (trubkové)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	* páskové (drátové)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	* deskové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 flipV="1">
            <a:off x="684213" y="2997200"/>
            <a:ext cx="1223962" cy="2663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1908175" y="3068638"/>
            <a:ext cx="1295400" cy="2592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3260" name="Freeform 12"/>
          <p:cNvSpPr>
            <a:spLocks/>
          </p:cNvSpPr>
          <p:nvPr/>
        </p:nvSpPr>
        <p:spPr bwMode="auto">
          <a:xfrm>
            <a:off x="1692275" y="3213100"/>
            <a:ext cx="287338" cy="2808288"/>
          </a:xfrm>
          <a:custGeom>
            <a:avLst/>
            <a:gdLst>
              <a:gd name="T0" fmla="*/ 90 w 90"/>
              <a:gd name="T1" fmla="*/ 1860 h 1860"/>
              <a:gd name="T2" fmla="*/ 0 w 90"/>
              <a:gd name="T3" fmla="*/ 91 h 1860"/>
              <a:gd name="T4" fmla="*/ 90 w 90"/>
              <a:gd name="T5" fmla="*/ 0 h 1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" h="1860">
                <a:moveTo>
                  <a:pt x="90" y="1860"/>
                </a:moveTo>
                <a:lnTo>
                  <a:pt x="0" y="91"/>
                </a:lnTo>
                <a:lnTo>
                  <a:pt x="90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V="1">
            <a:off x="1979613" y="3068638"/>
            <a:ext cx="3744912" cy="2952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4356100" y="3860800"/>
            <a:ext cx="2879725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H="1" flipV="1">
            <a:off x="2195513" y="3789363"/>
            <a:ext cx="3744912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 flipH="1" flipV="1">
            <a:off x="4356100" y="3716338"/>
            <a:ext cx="1584325" cy="22336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H="1" flipV="1">
            <a:off x="755650" y="3933825"/>
            <a:ext cx="5184775" cy="2374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V="1">
            <a:off x="1979613" y="3068638"/>
            <a:ext cx="5329237" cy="2952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4427538" y="6092825"/>
            <a:ext cx="1512887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 flipV="1">
            <a:off x="4427538" y="5949950"/>
            <a:ext cx="1512887" cy="142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V="1">
            <a:off x="4427538" y="5589588"/>
            <a:ext cx="1512887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3" grpId="0" animBg="1"/>
      <p:bldP spid="53254" grpId="0" animBg="1"/>
      <p:bldP spid="53256" grpId="0" animBg="1"/>
      <p:bldP spid="53257" grpId="0" animBg="1"/>
      <p:bldP spid="53257" grpId="1" animBg="1"/>
      <p:bldP spid="53258" grpId="0" animBg="1"/>
      <p:bldP spid="53258" grpId="1" animBg="1"/>
      <p:bldP spid="53260" grpId="0" animBg="1"/>
      <p:bldP spid="53260" grpId="1" animBg="1"/>
      <p:bldP spid="53261" grpId="0" animBg="1"/>
      <p:bldP spid="53261" grpId="1" animBg="1"/>
      <p:bldP spid="53262" grpId="0" animBg="1"/>
      <p:bldP spid="53262" grpId="1" animBg="1"/>
      <p:bldP spid="53263" grpId="0" animBg="1"/>
      <p:bldP spid="53264" grpId="0" animBg="1"/>
      <p:bldP spid="53265" grpId="0" animBg="1"/>
      <p:bldP spid="53266" grpId="0" animBg="1"/>
      <p:bldP spid="53266" grpId="1" animBg="1"/>
      <p:bldP spid="53267" grpId="0" animBg="1"/>
      <p:bldP spid="53268" grpId="0" animBg="1"/>
      <p:bldP spid="532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928100" cy="814387"/>
          </a:xfrm>
          <a:noFill/>
        </p:spPr>
        <p:txBody>
          <a:bodyPr lIns="36000" tIns="36000" rIns="36000">
            <a:spAutoFit/>
          </a:bodyPr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Třídy ochran elektrického zařízení</a:t>
            </a:r>
            <a:r>
              <a:rPr lang="cs-CZ" altLang="cs-CZ" sz="48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4826000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644009" y="980728"/>
            <a:ext cx="4392042" cy="147950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r>
              <a:rPr lang="cs-CZ" altLang="cs-CZ" b="1" u="sng" dirty="0">
                <a:solidFill>
                  <a:srgbClr val="000000"/>
                </a:solidFill>
              </a:rPr>
              <a:t>Žádné prostředky pro připojení ochranného vodiče</a:t>
            </a:r>
            <a:r>
              <a:rPr lang="cs-CZ" altLang="cs-CZ" b="1" dirty="0">
                <a:solidFill>
                  <a:srgbClr val="000000"/>
                </a:solidFill>
              </a:rPr>
              <a:t> – ochrana pouze </a:t>
            </a:r>
            <a:r>
              <a:rPr lang="cs-CZ" altLang="cs-CZ" b="1" dirty="0" smtClean="0">
                <a:solidFill>
                  <a:srgbClr val="000000"/>
                </a:solidFill>
              </a:rPr>
              <a:t>nevodivým okolím nebo elektrickým oddělení.</a:t>
            </a:r>
            <a:endParaRPr lang="cs-CZ" altLang="cs-CZ" b="1" dirty="0">
              <a:solidFill>
                <a:srgbClr val="000000"/>
              </a:solidFill>
            </a:endParaRPr>
          </a:p>
          <a:p>
            <a:r>
              <a:rPr lang="cs-CZ" altLang="cs-CZ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cs-CZ" altLang="cs-CZ" b="1" dirty="0" smtClean="0">
                <a:solidFill>
                  <a:srgbClr val="000000"/>
                </a:solidFill>
              </a:rPr>
              <a:t> </a:t>
            </a:r>
            <a:r>
              <a:rPr lang="cs-CZ" altLang="cs-CZ" b="1" dirty="0" smtClean="0">
                <a:solidFill>
                  <a:srgbClr val="FF0000"/>
                </a:solidFill>
              </a:rPr>
              <a:t>pro laiky - nesmí </a:t>
            </a:r>
            <a:r>
              <a:rPr lang="cs-CZ" altLang="cs-CZ" b="1" dirty="0">
                <a:solidFill>
                  <a:srgbClr val="FF0000"/>
                </a:solidFill>
              </a:rPr>
              <a:t>se v ČR používat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3131840" y="980727"/>
            <a:ext cx="1512168" cy="1081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932363" y="2757165"/>
            <a:ext cx="4103687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000" b="1" u="sng" dirty="0">
                <a:solidFill>
                  <a:srgbClr val="000000"/>
                </a:solidFill>
              </a:rPr>
              <a:t>Prostředky pro připojení ochranného vodiče</a:t>
            </a:r>
            <a:r>
              <a:rPr lang="cs-CZ" altLang="cs-CZ" sz="2000" b="1" dirty="0">
                <a:solidFill>
                  <a:srgbClr val="000000"/>
                </a:solidFill>
              </a:rPr>
              <a:t> – spojení s ochranným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vodičem soustavy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H="1">
            <a:off x="4617312" y="2757164"/>
            <a:ext cx="315050" cy="5456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4104000" y="3240000"/>
            <a:ext cx="574675" cy="5746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3131840" y="2757164"/>
            <a:ext cx="1800522" cy="1997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932363" y="4149080"/>
            <a:ext cx="4103687" cy="13366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cs-CZ" altLang="cs-CZ" sz="2000" b="1" u="sng">
                <a:solidFill>
                  <a:srgbClr val="000000"/>
                </a:solidFill>
              </a:rPr>
              <a:t>Základní + přídavná izolace</a:t>
            </a:r>
            <a:r>
              <a:rPr lang="cs-CZ" altLang="cs-CZ" sz="2000" b="1">
                <a:solidFill>
                  <a:srgbClr val="000000"/>
                </a:solidFill>
              </a:rPr>
              <a:t> nebo zesílená izolace – další ochranná opatření nejsou potřebná</a:t>
            </a:r>
            <a:endParaRPr lang="cs-CZ" altLang="cs-CZ" sz="2000" b="1">
              <a:solidFill>
                <a:srgbClr val="FF0000"/>
              </a:solidFill>
            </a:endParaRP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 flipV="1">
            <a:off x="3131840" y="4566998"/>
            <a:ext cx="1800522" cy="41041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4136456" y="4223460"/>
            <a:ext cx="574675" cy="5746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H="1">
            <a:off x="4678675" y="4145318"/>
            <a:ext cx="253687" cy="20419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652120" y="5723524"/>
            <a:ext cx="3384376" cy="101784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r>
              <a:rPr lang="cs-CZ" altLang="cs-CZ" sz="2000" b="1" u="sng" dirty="0">
                <a:solidFill>
                  <a:srgbClr val="000000"/>
                </a:solidFill>
              </a:rPr>
              <a:t>Napájení ze zdroje malého bezpečného napětí </a:t>
            </a:r>
            <a:r>
              <a:rPr lang="cs-CZ" altLang="cs-CZ" sz="2000" b="1" dirty="0">
                <a:solidFill>
                  <a:srgbClr val="000000"/>
                </a:solidFill>
              </a:rPr>
              <a:t>– zdroj SELV</a:t>
            </a:r>
            <a:endParaRPr lang="cs-CZ" altLang="cs-CZ" sz="2000" b="1" dirty="0">
              <a:solidFill>
                <a:srgbClr val="FF0000"/>
              </a:solidFill>
            </a:endParaRP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 flipV="1">
            <a:off x="3635894" y="5780011"/>
            <a:ext cx="2016225" cy="95260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7124" name="Oval 20"/>
          <p:cNvSpPr>
            <a:spLocks noChangeArrowheads="1"/>
          </p:cNvSpPr>
          <p:nvPr/>
        </p:nvSpPr>
        <p:spPr bwMode="auto">
          <a:xfrm>
            <a:off x="4207071" y="5553233"/>
            <a:ext cx="504825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flipH="1" flipV="1">
            <a:off x="4711129" y="5959292"/>
            <a:ext cx="940989" cy="77332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9" grpId="0" animBg="1"/>
      <p:bldP spid="47110" grpId="0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  <p:bldP spid="47118" grpId="0" animBg="1"/>
      <p:bldP spid="47119" grpId="0" animBg="1"/>
      <p:bldP spid="47120" grpId="0" animBg="1"/>
      <p:bldP spid="47124" grpId="0" animBg="1"/>
      <p:bldP spid="471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44475"/>
            <a:ext cx="8374062" cy="736253"/>
          </a:xfrm>
        </p:spPr>
        <p:txBody>
          <a:bodyPr/>
          <a:lstStyle/>
          <a:p>
            <a:pPr algn="ctr"/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Prostředky základní ochrany</a:t>
            </a:r>
            <a:endParaRPr lang="cs-CZ" altLang="cs-CZ" sz="36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0825" y="1052736"/>
            <a:ext cx="8642350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4988" indent="-534988"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základní izolace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přepážky a kryty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zábrany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ochrana polohou (umístěné mimo dosah)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omezení napětí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omezení ustáleného dotykového proudu a náboje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250825" y="3318037"/>
            <a:ext cx="837406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Ochranná opatření při poruše </a:t>
            </a:r>
            <a:endParaRPr lang="cs-CZ" altLang="cs-CZ" sz="36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4169" y="4221088"/>
            <a:ext cx="8642350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4988" indent="-534988"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1463" indent="-271463">
              <a:spcBef>
                <a:spcPts val="0"/>
              </a:spcBef>
              <a:tabLst/>
            </a:pPr>
            <a:r>
              <a:rPr lang="cs-CZ" altLang="cs-CZ" sz="2200" b="1" dirty="0" smtClean="0">
                <a:solidFill>
                  <a:srgbClr val="000000"/>
                </a:solidFill>
              </a:rPr>
              <a:t>Základní ochrana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200" b="1" dirty="0">
                <a:solidFill>
                  <a:srgbClr val="000000"/>
                </a:solidFill>
              </a:rPr>
              <a:t>+</a:t>
            </a:r>
            <a:endParaRPr lang="cs-CZ" altLang="cs-CZ" sz="2200" b="1" dirty="0" smtClean="0">
              <a:solidFill>
                <a:srgbClr val="000000"/>
              </a:solidFill>
            </a:endParaRP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přídavná izolace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ochranné pospojování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ochranné stínění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samočinné (automatické) odpojení od zdroje</a:t>
            </a:r>
          </a:p>
          <a:p>
            <a:pPr marL="271463" indent="-271463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jednoduché oddělení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0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44475"/>
            <a:ext cx="8374062" cy="1024285"/>
          </a:xfrm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Ochranná opatření podle ČSN 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50825" y="1340768"/>
            <a:ext cx="8642350" cy="357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4988" indent="-534988"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1463" indent="-271463">
              <a:spcBef>
                <a:spcPct val="5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jsou kombinacemi ochranných prostředků základní ochrany a ochrany při poruše, které zajišťují kompletní ochranu zařízení</a:t>
            </a:r>
          </a:p>
          <a:p>
            <a:pPr marL="271463" indent="-271463">
              <a:spcBef>
                <a:spcPct val="50000"/>
              </a:spcBef>
              <a:tabLst/>
            </a:pPr>
            <a:r>
              <a:rPr lang="cs-CZ" altLang="cs-CZ" sz="2400" b="1" u="sng" dirty="0" smtClean="0">
                <a:solidFill>
                  <a:srgbClr val="000000"/>
                </a:solidFill>
              </a:rPr>
              <a:t>Musí být sestavena z</a:t>
            </a:r>
          </a:p>
          <a:p>
            <a:pPr marL="271463" indent="-271463">
              <a:spcBef>
                <a:spcPct val="5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vhodné kombinace opatření základní ochrany a nezávislého opatření pro zajištění ochrany při poruše, nebo ze</a:t>
            </a:r>
          </a:p>
          <a:p>
            <a:pPr marL="271463" indent="-271463">
              <a:spcBef>
                <a:spcPct val="5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zvýšené ochrany, která zajišťuje jak ochranu základní, tak i ochranu při poruše (zesílená izolace, elektrické oddělení)</a:t>
            </a:r>
          </a:p>
          <a:p>
            <a:pPr marL="271463" indent="-271463">
              <a:spcBef>
                <a:spcPct val="5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	Doplňková ochrana proudovým chráničem je definována jako součást ochranných opatření ke zvýšení bezpečnosti.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44475"/>
            <a:ext cx="8374062" cy="1024285"/>
          </a:xfrm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Materiály</a:t>
            </a:r>
            <a:endParaRPr lang="cs-CZ" altLang="cs-CZ" sz="40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50825" y="1268760"/>
            <a:ext cx="8642350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4988" indent="-534988"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74850" indent="-1974850">
              <a:spcBef>
                <a:spcPct val="50000"/>
              </a:spcBef>
              <a:tabLst/>
            </a:pPr>
            <a:r>
              <a:rPr lang="cs-CZ" altLang="cs-CZ" sz="2400" b="1" dirty="0" smtClean="0">
                <a:solidFill>
                  <a:srgbClr val="000000"/>
                </a:solidFill>
              </a:rPr>
              <a:t>L.P.	Sborníky přednášek</a:t>
            </a:r>
          </a:p>
          <a:p>
            <a:pPr marL="1974850" indent="-1974850">
              <a:spcBef>
                <a:spcPct val="50000"/>
              </a:spcBef>
              <a:tabLst/>
            </a:pPr>
            <a:r>
              <a:rPr lang="cs-CZ" altLang="cs-CZ" sz="2400" b="1" dirty="0" smtClean="0">
                <a:solidFill>
                  <a:srgbClr val="000000"/>
                </a:solidFill>
              </a:rPr>
              <a:t>LPE	Studijní materiály pro přezkoušení</a:t>
            </a:r>
          </a:p>
          <a:p>
            <a:pPr marL="1974850" indent="-1974850">
              <a:spcBef>
                <a:spcPct val="50000"/>
              </a:spcBef>
              <a:tabLst/>
            </a:pPr>
            <a:r>
              <a:rPr lang="cs-CZ" altLang="cs-CZ" sz="2400" b="1" dirty="0" smtClean="0">
                <a:solidFill>
                  <a:srgbClr val="000000"/>
                </a:solidFill>
              </a:rPr>
              <a:t>Pavel Kaláb	Bezpečnost v elektrotechnice</a:t>
            </a:r>
          </a:p>
          <a:p>
            <a:pPr marL="1974850" indent="-1974850">
              <a:spcBef>
                <a:spcPct val="50000"/>
              </a:spcBef>
              <a:tabLst/>
            </a:pPr>
            <a:r>
              <a:rPr lang="cs-CZ" altLang="cs-CZ" sz="2400" b="1" dirty="0" smtClean="0">
                <a:solidFill>
                  <a:srgbClr val="000000"/>
                </a:solidFill>
              </a:rPr>
              <a:t>Jiří Sluka	Základní změny ČSN 33-2000-4-41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ed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. 2</a:t>
            </a:r>
          </a:p>
          <a:p>
            <a:pPr marL="1974850" indent="-1974850">
              <a:spcBef>
                <a:spcPct val="50000"/>
              </a:spcBef>
              <a:tabLst/>
            </a:pPr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ČSN 33-2000-4-41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ed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. 2</a:t>
            </a:r>
          </a:p>
          <a:p>
            <a:pPr marL="1974850" indent="-1974850">
              <a:spcBef>
                <a:spcPct val="50000"/>
              </a:spcBef>
              <a:tabLst/>
            </a:pPr>
            <a:r>
              <a:rPr lang="cs-CZ" altLang="cs-CZ" sz="2400" b="1" dirty="0">
                <a:solidFill>
                  <a:srgbClr val="000000"/>
                </a:solidFill>
              </a:rPr>
              <a:t>	ČSN 33-2000-4-41 </a:t>
            </a:r>
            <a:r>
              <a:rPr lang="cs-CZ" altLang="cs-CZ" sz="2400" b="1" dirty="0" err="1">
                <a:solidFill>
                  <a:srgbClr val="000000"/>
                </a:solidFill>
              </a:rPr>
              <a:t>ed</a:t>
            </a:r>
            <a:r>
              <a:rPr lang="cs-CZ" altLang="cs-CZ" sz="2400" b="1" dirty="0">
                <a:solidFill>
                  <a:srgbClr val="000000"/>
                </a:solidFill>
              </a:rPr>
              <a:t>.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3</a:t>
            </a:r>
            <a:endParaRPr lang="cs-CZ" altLang="cs-CZ" sz="2400" b="1" dirty="0">
              <a:solidFill>
                <a:srgbClr val="000000"/>
              </a:solidFill>
            </a:endParaRPr>
          </a:p>
          <a:p>
            <a:pPr marL="1974850" indent="-1974850">
              <a:spcBef>
                <a:spcPct val="50000"/>
              </a:spcBef>
              <a:tabLst/>
            </a:pPr>
            <a:r>
              <a:rPr lang="cs-CZ" altLang="cs-CZ" sz="2400" b="1" dirty="0" smtClean="0">
                <a:solidFill>
                  <a:srgbClr val="000000"/>
                </a:solidFill>
              </a:rPr>
              <a:t>Michal Kříž	Příručka pro zkoušky elektrotechniků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55650" y="549275"/>
            <a:ext cx="7632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Platnost </a:t>
            </a:r>
            <a:r>
              <a:rPr lang="cs-CZ" altLang="cs-CZ" sz="48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normy - OPND</a:t>
            </a:r>
            <a:endParaRPr lang="cs-CZ" altLang="cs-CZ" sz="4800" b="1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1484784"/>
            <a:ext cx="8785225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1.	Norma nahrazuje normu ČSN 34 10 10, která platila od 1. 1. 1966 do 31. 12.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1995, normu </a:t>
            </a:r>
            <a:r>
              <a:rPr lang="cs-CZ" altLang="cs-CZ" sz="2200" b="1" dirty="0">
                <a:solidFill>
                  <a:srgbClr val="000000"/>
                </a:solidFill>
              </a:rPr>
              <a:t>ČSN 33 2000-4-41, která platila od 1. 1.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1996 </a:t>
            </a:r>
            <a:r>
              <a:rPr lang="cs-CZ" altLang="cs-CZ" sz="2200" b="1" dirty="0">
                <a:solidFill>
                  <a:srgbClr val="000000"/>
                </a:solidFill>
              </a:rPr>
              <a:t>a normu ČSN 33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2000-4-41 </a:t>
            </a:r>
            <a:r>
              <a:rPr lang="cs-CZ" altLang="cs-CZ" sz="2200" b="1" dirty="0" err="1" smtClean="0">
                <a:solidFill>
                  <a:srgbClr val="000000"/>
                </a:solidFill>
              </a:rPr>
              <a:t>ed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. 2, která platí do 7. 7. 2020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. Hlavním důvodem změn bylo používání chráničů.</a:t>
            </a:r>
            <a:endParaRPr lang="cs-CZ" altLang="cs-CZ" sz="22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2.	Zařízení, která byla zhotovena podle staré normy 34 10 10 a 33 2000-4-41 se kontrolují podle těchto norem, nesmí však dojít k ohrožení osob (o tom zpravidla rozhoduje revizní technik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3.	Hlavní změny v nové normě (edice 2 x edice 3) </a:t>
            </a:r>
          </a:p>
          <a:p>
            <a:pPr marL="625475" indent="-625475">
              <a:spcBef>
                <a:spcPts val="0"/>
              </a:spcBef>
              <a:tabLst>
                <a:tab pos="452438" algn="l"/>
              </a:tabLst>
            </a:pPr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-	používání chráničů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v domácnostech i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u světelných obvodů</a:t>
            </a:r>
          </a:p>
          <a:p>
            <a:pPr marL="625475" indent="-625475">
              <a:spcBef>
                <a:spcPts val="0"/>
              </a:spcBef>
              <a:tabLst>
                <a:tab pos="452438" algn="l"/>
              </a:tabLst>
            </a:pPr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-	zvýšení proudu pro povinné používání chráničů v zásuvkových obvodech z 20 na 32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A včetně</a:t>
            </a:r>
            <a:endParaRPr lang="cs-CZ" altLang="cs-CZ" sz="2200" b="1" dirty="0" smtClean="0">
              <a:solidFill>
                <a:srgbClr val="000000"/>
              </a:solidFill>
            </a:endParaRPr>
          </a:p>
          <a:p>
            <a:pPr marL="625475" indent="-625475">
              <a:spcBef>
                <a:spcPts val="0"/>
              </a:spcBef>
              <a:tabLst>
                <a:tab pos="452438" algn="l"/>
              </a:tabLst>
            </a:pPr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-	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některé základní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definice a dovolené hodnoty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byly vypuštěny (mohou být uvedeny v jiných normách)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07504" y="548681"/>
            <a:ext cx="8878992" cy="6281888"/>
            <a:chOff x="107504" y="548681"/>
            <a:chExt cx="8878992" cy="6281888"/>
          </a:xfrm>
        </p:grpSpPr>
        <p:pic>
          <p:nvPicPr>
            <p:cNvPr id="41986" name="Picture 2" descr="https://storage.pozary.cz/article/4/f/4f0aadabec2e4/qmiprz3vs9.8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548681"/>
              <a:ext cx="8878992" cy="6281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251520" y="1124744"/>
              <a:ext cx="2398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https://www.pozary.cz</a:t>
              </a:r>
            </a:p>
          </p:txBody>
        </p:sp>
      </p:grpSp>
      <p:sp>
        <p:nvSpPr>
          <p:cNvPr id="5" name="Obdélník 4"/>
          <p:cNvSpPr/>
          <p:nvPr/>
        </p:nvSpPr>
        <p:spPr>
          <a:xfrm>
            <a:off x="3707904" y="6309320"/>
            <a:ext cx="93610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000000"/>
                </a:solidFill>
                <a:hlinkClick r:id="rId3"/>
              </a:rPr>
              <a:t>video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algn="ctr"/>
            <a:r>
              <a:rPr lang="cs-CZ" altLang="cs-CZ" sz="48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Úraz elektrickým proudem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88566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Úraz může způsobit proud protékající tělem nebo může vzniknout jako důsledek jiných nežádoucích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účinků (popáleniny).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 současné době se klade stále větší důraz na ochranu před obloukem.</a:t>
            </a:r>
            <a:endParaRPr lang="cs-CZ" altLang="cs-CZ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79834" y="4955684"/>
            <a:ext cx="88566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 	při dotyku na živou část proti zemi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 	při dotyku na dvě živé části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různých potenciálů (polarity) 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r>
              <a:rPr lang="cs-CZ" altLang="cs-CZ" sz="2000" b="1" dirty="0">
                <a:solidFill>
                  <a:srgbClr val="000000"/>
                </a:solidFill>
              </a:rPr>
              <a:t>* 	při dotyku na neživou část, na které se při poruše může objevit napětí </a:t>
            </a:r>
          </a:p>
        </p:txBody>
      </p:sp>
      <p:sp>
        <p:nvSpPr>
          <p:cNvPr id="38918" name="Rectangle 6"/>
          <p:cNvSpPr>
            <a:spLocks noRot="1" noChangeArrowheads="1"/>
          </p:cNvSpPr>
          <p:nvPr/>
        </p:nvSpPr>
        <p:spPr bwMode="auto">
          <a:xfrm>
            <a:off x="415131" y="3747536"/>
            <a:ext cx="83851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8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Úraz může vzniknout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algn="ctr"/>
            <a:r>
              <a:rPr lang="cs-CZ" altLang="cs-CZ" sz="48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Úraz elektrickým proudem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308975" cy="38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9388" y="5300663"/>
            <a:ext cx="3024187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dvoupólový dotyk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331913" y="6092825"/>
            <a:ext cx="3529012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dotyk živá část - zem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435600" y="5734050"/>
            <a:ext cx="3311525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dotyk neživá část (průraz) - zem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1476375" y="3644900"/>
            <a:ext cx="1223963" cy="1655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4140200" y="4292600"/>
            <a:ext cx="936625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 flipV="1">
            <a:off x="7164388" y="4292600"/>
            <a:ext cx="144462" cy="144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7092950" y="2636838"/>
            <a:ext cx="935038" cy="9350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7740650" y="3789363"/>
            <a:ext cx="1223963" cy="482600"/>
          </a:xfrm>
          <a:prstGeom prst="rect">
            <a:avLst/>
          </a:prstGeom>
          <a:solidFill>
            <a:schemeClr val="accent2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/>
              <a:t>průraz</a:t>
            </a: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 flipV="1">
            <a:off x="7956550" y="3500438"/>
            <a:ext cx="287338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07950" y="244475"/>
            <a:ext cx="8928100" cy="808038"/>
          </a:xfrm>
          <a:noFill/>
          <a:ln/>
        </p:spPr>
        <p:txBody>
          <a:bodyPr lIns="36000" tIns="36000" rIns="36000" bIns="36000"/>
          <a:lstStyle/>
          <a:p>
            <a:pPr algn="ctr"/>
            <a:r>
              <a:rPr lang="cs-CZ" altLang="cs-CZ" sz="48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Vlivy na velikost proudu tělem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5600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443663" y="206057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graphicFrame>
        <p:nvGraphicFramePr>
          <p:cNvPr id="40969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006767"/>
              </p:ext>
            </p:extLst>
          </p:nvPr>
        </p:nvGraphicFramePr>
        <p:xfrm>
          <a:off x="7380288" y="5157788"/>
          <a:ext cx="158432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9" name="Rovnice" r:id="rId5" imgW="482400" imgH="457200" progId="Equation.3">
                  <p:embed/>
                </p:oleObj>
              </mc:Choice>
              <mc:Fallback>
                <p:oleObj name="Rovnice" r:id="rId5" imgW="4824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5157788"/>
                        <a:ext cx="1584325" cy="1501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867400" y="2220125"/>
            <a:ext cx="3168650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marL="623888" indent="-623888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2663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R</a:t>
            </a:r>
            <a:r>
              <a:rPr lang="cs-CZ" altLang="cs-CZ" sz="2000" b="1" baseline="-25000">
                <a:solidFill>
                  <a:srgbClr val="000000"/>
                </a:solidFill>
              </a:rPr>
              <a:t>p1</a:t>
            </a:r>
            <a:r>
              <a:rPr lang="cs-CZ" altLang="cs-CZ" sz="2000" b="1">
                <a:solidFill>
                  <a:srgbClr val="000000"/>
                </a:solidFill>
              </a:rPr>
              <a:t>- 	první přechodový odpor</a:t>
            </a:r>
          </a:p>
        </p:txBody>
      </p:sp>
      <p:sp>
        <p:nvSpPr>
          <p:cNvPr id="40975" name="Freeform 15"/>
          <p:cNvSpPr>
            <a:spLocks/>
          </p:cNvSpPr>
          <p:nvPr/>
        </p:nvSpPr>
        <p:spPr bwMode="auto">
          <a:xfrm>
            <a:off x="2555875" y="1341438"/>
            <a:ext cx="3311525" cy="719137"/>
          </a:xfrm>
          <a:custGeom>
            <a:avLst/>
            <a:gdLst>
              <a:gd name="T0" fmla="*/ 1769 w 1769"/>
              <a:gd name="T1" fmla="*/ 0 h 227"/>
              <a:gd name="T2" fmla="*/ 0 w 1769"/>
              <a:gd name="T3" fmla="*/ 0 h 227"/>
              <a:gd name="T4" fmla="*/ 0 w 1769"/>
              <a:gd name="T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9" h="227">
                <a:moveTo>
                  <a:pt x="1769" y="0"/>
                </a:moveTo>
                <a:lnTo>
                  <a:pt x="0" y="0"/>
                </a:lnTo>
                <a:lnTo>
                  <a:pt x="0" y="227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5148263" y="2349500"/>
            <a:ext cx="719137" cy="142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5867400" y="3438773"/>
            <a:ext cx="3168650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marL="623888" indent="-623888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2663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R</a:t>
            </a:r>
            <a:r>
              <a:rPr lang="cs-CZ" altLang="cs-CZ" sz="2000" b="1" baseline="-25000">
                <a:solidFill>
                  <a:srgbClr val="000000"/>
                </a:solidFill>
              </a:rPr>
              <a:t>t</a:t>
            </a:r>
            <a:r>
              <a:rPr lang="cs-CZ" altLang="cs-CZ" sz="2000" b="1">
                <a:solidFill>
                  <a:srgbClr val="000000"/>
                </a:solidFill>
              </a:rPr>
              <a:t>- 	odpor těla</a:t>
            </a:r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H="1" flipV="1">
            <a:off x="5148263" y="3500438"/>
            <a:ext cx="719137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H="1" flipV="1">
            <a:off x="3708400" y="3284538"/>
            <a:ext cx="2159000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5867400" y="4229900"/>
            <a:ext cx="3168650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marL="623888" indent="-623888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2663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R</a:t>
            </a:r>
            <a:r>
              <a:rPr lang="cs-CZ" altLang="cs-CZ" sz="2000" b="1" baseline="-25000">
                <a:solidFill>
                  <a:srgbClr val="000000"/>
                </a:solidFill>
              </a:rPr>
              <a:t>p2</a:t>
            </a:r>
            <a:r>
              <a:rPr lang="cs-CZ" altLang="cs-CZ" sz="2000" b="1">
                <a:solidFill>
                  <a:srgbClr val="000000"/>
                </a:solidFill>
              </a:rPr>
              <a:t>- 	druhý přechodový odpor</a:t>
            </a:r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H="1" flipV="1">
            <a:off x="5076825" y="4221163"/>
            <a:ext cx="790575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179388" y="6237288"/>
            <a:ext cx="3168650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marL="623888" indent="-623888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2663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R</a:t>
            </a:r>
            <a:r>
              <a:rPr lang="cs-CZ" altLang="cs-CZ" sz="2000" b="1" baseline="-25000">
                <a:solidFill>
                  <a:srgbClr val="000000"/>
                </a:solidFill>
              </a:rPr>
              <a:t>z</a:t>
            </a:r>
            <a:r>
              <a:rPr lang="cs-CZ" altLang="cs-CZ" sz="2000" b="1">
                <a:solidFill>
                  <a:srgbClr val="000000"/>
                </a:solidFill>
              </a:rPr>
              <a:t>- 	zemní odpor zdroje</a:t>
            </a:r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 flipH="1" flipV="1">
            <a:off x="755650" y="5084763"/>
            <a:ext cx="360363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3563938" y="5949950"/>
            <a:ext cx="2520950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marL="623888" indent="-623888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2663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R</a:t>
            </a:r>
            <a:r>
              <a:rPr lang="cs-CZ" altLang="cs-CZ" sz="2000" b="1" baseline="-25000">
                <a:solidFill>
                  <a:srgbClr val="000000"/>
                </a:solidFill>
              </a:rPr>
              <a:t>st</a:t>
            </a:r>
            <a:r>
              <a:rPr lang="cs-CZ" altLang="cs-CZ" sz="2000" b="1">
                <a:solidFill>
                  <a:srgbClr val="000000"/>
                </a:solidFill>
              </a:rPr>
              <a:t>- 	zemní odpor stanoviště</a:t>
            </a:r>
          </a:p>
        </p:txBody>
      </p:sp>
      <p:sp>
        <p:nvSpPr>
          <p:cNvPr id="40993" name="Line 33"/>
          <p:cNvSpPr>
            <a:spLocks noChangeShapeType="1"/>
          </p:cNvSpPr>
          <p:nvPr/>
        </p:nvSpPr>
        <p:spPr bwMode="auto">
          <a:xfrm flipH="1" flipV="1">
            <a:off x="3348038" y="5157788"/>
            <a:ext cx="215900" cy="7921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 flipV="1">
            <a:off x="4211638" y="5013325"/>
            <a:ext cx="64770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5867400" y="1294613"/>
            <a:ext cx="3168650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marL="623888" indent="-623888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3275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2663"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rgbClr val="000000"/>
                </a:solidFill>
              </a:rPr>
              <a:t>R</a:t>
            </a:r>
            <a:r>
              <a:rPr lang="cs-CZ" altLang="cs-CZ" sz="2000" b="1" baseline="-25000" dirty="0" err="1">
                <a:solidFill>
                  <a:srgbClr val="000000"/>
                </a:solidFill>
              </a:rPr>
              <a:t>v</a:t>
            </a:r>
            <a:r>
              <a:rPr lang="cs-CZ" altLang="cs-CZ" sz="2000" b="1" dirty="0">
                <a:solidFill>
                  <a:srgbClr val="000000"/>
                </a:solidFill>
              </a:rPr>
              <a:t>- 	odpor vedení</a:t>
            </a:r>
          </a:p>
        </p:txBody>
      </p:sp>
      <p:sp>
        <p:nvSpPr>
          <p:cNvPr id="40996" name="Freeform 36"/>
          <p:cNvSpPr>
            <a:spLocks/>
          </p:cNvSpPr>
          <p:nvPr/>
        </p:nvSpPr>
        <p:spPr bwMode="auto">
          <a:xfrm>
            <a:off x="3276600" y="4221163"/>
            <a:ext cx="2590800" cy="215900"/>
          </a:xfrm>
          <a:custGeom>
            <a:avLst/>
            <a:gdLst>
              <a:gd name="T0" fmla="*/ 1632 w 1632"/>
              <a:gd name="T1" fmla="*/ 136 h 136"/>
              <a:gd name="T2" fmla="*/ 589 w 1632"/>
              <a:gd name="T3" fmla="*/ 0 h 136"/>
              <a:gd name="T4" fmla="*/ 0 w 1632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2" h="136">
                <a:moveTo>
                  <a:pt x="1632" y="136"/>
                </a:moveTo>
                <a:lnTo>
                  <a:pt x="589" y="0"/>
                </a:lnTo>
                <a:lnTo>
                  <a:pt x="0" y="136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 flipH="1" flipV="1">
            <a:off x="3132138" y="2205038"/>
            <a:ext cx="2735262" cy="144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1002" name="Freeform 42"/>
          <p:cNvSpPr>
            <a:spLocks/>
          </p:cNvSpPr>
          <p:nvPr/>
        </p:nvSpPr>
        <p:spPr bwMode="auto">
          <a:xfrm>
            <a:off x="477838" y="2111375"/>
            <a:ext cx="2955925" cy="2549525"/>
          </a:xfrm>
          <a:custGeom>
            <a:avLst/>
            <a:gdLst>
              <a:gd name="T0" fmla="*/ 725 w 1862"/>
              <a:gd name="T1" fmla="*/ 103 h 1606"/>
              <a:gd name="T2" fmla="*/ 1258 w 1862"/>
              <a:gd name="T3" fmla="*/ 110 h 1606"/>
              <a:gd name="T4" fmla="*/ 1455 w 1862"/>
              <a:gd name="T5" fmla="*/ 110 h 1606"/>
              <a:gd name="T6" fmla="*/ 1518 w 1862"/>
              <a:gd name="T7" fmla="*/ 159 h 1606"/>
              <a:gd name="T8" fmla="*/ 1638 w 1862"/>
              <a:gd name="T9" fmla="*/ 440 h 1606"/>
              <a:gd name="T10" fmla="*/ 1645 w 1862"/>
              <a:gd name="T11" fmla="*/ 482 h 1606"/>
              <a:gd name="T12" fmla="*/ 1659 w 1862"/>
              <a:gd name="T13" fmla="*/ 524 h 1606"/>
              <a:gd name="T14" fmla="*/ 1708 w 1862"/>
              <a:gd name="T15" fmla="*/ 651 h 1606"/>
              <a:gd name="T16" fmla="*/ 1785 w 1862"/>
              <a:gd name="T17" fmla="*/ 672 h 1606"/>
              <a:gd name="T18" fmla="*/ 1827 w 1862"/>
              <a:gd name="T19" fmla="*/ 686 h 1606"/>
              <a:gd name="T20" fmla="*/ 1827 w 1862"/>
              <a:gd name="T21" fmla="*/ 883 h 1606"/>
              <a:gd name="T22" fmla="*/ 1757 w 1862"/>
              <a:gd name="T23" fmla="*/ 911 h 1606"/>
              <a:gd name="T24" fmla="*/ 1701 w 1862"/>
              <a:gd name="T25" fmla="*/ 1072 h 1606"/>
              <a:gd name="T26" fmla="*/ 1687 w 1862"/>
              <a:gd name="T27" fmla="*/ 1122 h 1606"/>
              <a:gd name="T28" fmla="*/ 1673 w 1862"/>
              <a:gd name="T29" fmla="*/ 1143 h 1606"/>
              <a:gd name="T30" fmla="*/ 1659 w 1862"/>
              <a:gd name="T31" fmla="*/ 1185 h 1606"/>
              <a:gd name="T32" fmla="*/ 1652 w 1862"/>
              <a:gd name="T33" fmla="*/ 1206 h 1606"/>
              <a:gd name="T34" fmla="*/ 1610 w 1862"/>
              <a:gd name="T35" fmla="*/ 1410 h 1606"/>
              <a:gd name="T36" fmla="*/ 1532 w 1862"/>
              <a:gd name="T37" fmla="*/ 1501 h 1606"/>
              <a:gd name="T38" fmla="*/ 1490 w 1862"/>
              <a:gd name="T39" fmla="*/ 1550 h 1606"/>
              <a:gd name="T40" fmla="*/ 1455 w 1862"/>
              <a:gd name="T41" fmla="*/ 1592 h 1606"/>
              <a:gd name="T42" fmla="*/ 1413 w 1862"/>
              <a:gd name="T43" fmla="*/ 1606 h 1606"/>
              <a:gd name="T44" fmla="*/ 163 w 1862"/>
              <a:gd name="T45" fmla="*/ 1599 h 1606"/>
              <a:gd name="T46" fmla="*/ 78 w 1862"/>
              <a:gd name="T47" fmla="*/ 1571 h 1606"/>
              <a:gd name="T48" fmla="*/ 64 w 1862"/>
              <a:gd name="T49" fmla="*/ 1395 h 1606"/>
              <a:gd name="T50" fmla="*/ 50 w 1862"/>
              <a:gd name="T51" fmla="*/ 1353 h 1606"/>
              <a:gd name="T52" fmla="*/ 43 w 1862"/>
              <a:gd name="T53" fmla="*/ 1332 h 1606"/>
              <a:gd name="T54" fmla="*/ 43 w 1862"/>
              <a:gd name="T55" fmla="*/ 405 h 1606"/>
              <a:gd name="T56" fmla="*/ 50 w 1862"/>
              <a:gd name="T57" fmla="*/ 229 h 1606"/>
              <a:gd name="T58" fmla="*/ 472 w 1862"/>
              <a:gd name="T59" fmla="*/ 138 h 1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62" h="1606">
                <a:moveTo>
                  <a:pt x="725" y="103"/>
                </a:moveTo>
                <a:cubicBezTo>
                  <a:pt x="903" y="105"/>
                  <a:pt x="1080" y="106"/>
                  <a:pt x="1258" y="110"/>
                </a:cubicBezTo>
                <a:cubicBezTo>
                  <a:pt x="1452" y="114"/>
                  <a:pt x="1377" y="136"/>
                  <a:pt x="1455" y="110"/>
                </a:cubicBezTo>
                <a:cubicBezTo>
                  <a:pt x="1478" y="125"/>
                  <a:pt x="1495" y="144"/>
                  <a:pt x="1518" y="159"/>
                </a:cubicBezTo>
                <a:cubicBezTo>
                  <a:pt x="1575" y="244"/>
                  <a:pt x="1581" y="355"/>
                  <a:pt x="1638" y="440"/>
                </a:cubicBezTo>
                <a:cubicBezTo>
                  <a:pt x="1640" y="454"/>
                  <a:pt x="1642" y="468"/>
                  <a:pt x="1645" y="482"/>
                </a:cubicBezTo>
                <a:cubicBezTo>
                  <a:pt x="1649" y="496"/>
                  <a:pt x="1659" y="524"/>
                  <a:pt x="1659" y="524"/>
                </a:cubicBezTo>
                <a:cubicBezTo>
                  <a:pt x="1663" y="564"/>
                  <a:pt x="1658" y="632"/>
                  <a:pt x="1708" y="651"/>
                </a:cubicBezTo>
                <a:cubicBezTo>
                  <a:pt x="1733" y="660"/>
                  <a:pt x="1760" y="664"/>
                  <a:pt x="1785" y="672"/>
                </a:cubicBezTo>
                <a:cubicBezTo>
                  <a:pt x="1799" y="677"/>
                  <a:pt x="1827" y="686"/>
                  <a:pt x="1827" y="686"/>
                </a:cubicBezTo>
                <a:cubicBezTo>
                  <a:pt x="1860" y="736"/>
                  <a:pt x="1862" y="848"/>
                  <a:pt x="1827" y="883"/>
                </a:cubicBezTo>
                <a:cubicBezTo>
                  <a:pt x="1814" y="896"/>
                  <a:pt x="1775" y="905"/>
                  <a:pt x="1757" y="911"/>
                </a:cubicBezTo>
                <a:cubicBezTo>
                  <a:pt x="1739" y="966"/>
                  <a:pt x="1727" y="1020"/>
                  <a:pt x="1701" y="1072"/>
                </a:cubicBezTo>
                <a:cubicBezTo>
                  <a:pt x="1688" y="1099"/>
                  <a:pt x="1700" y="1091"/>
                  <a:pt x="1687" y="1122"/>
                </a:cubicBezTo>
                <a:cubicBezTo>
                  <a:pt x="1684" y="1130"/>
                  <a:pt x="1676" y="1135"/>
                  <a:pt x="1673" y="1143"/>
                </a:cubicBezTo>
                <a:cubicBezTo>
                  <a:pt x="1667" y="1156"/>
                  <a:pt x="1664" y="1171"/>
                  <a:pt x="1659" y="1185"/>
                </a:cubicBezTo>
                <a:cubicBezTo>
                  <a:pt x="1657" y="1192"/>
                  <a:pt x="1652" y="1206"/>
                  <a:pt x="1652" y="1206"/>
                </a:cubicBezTo>
                <a:cubicBezTo>
                  <a:pt x="1649" y="1275"/>
                  <a:pt x="1687" y="1381"/>
                  <a:pt x="1610" y="1410"/>
                </a:cubicBezTo>
                <a:cubicBezTo>
                  <a:pt x="1588" y="1444"/>
                  <a:pt x="1566" y="1479"/>
                  <a:pt x="1532" y="1501"/>
                </a:cubicBezTo>
                <a:cubicBezTo>
                  <a:pt x="1523" y="1529"/>
                  <a:pt x="1518" y="1541"/>
                  <a:pt x="1490" y="1550"/>
                </a:cubicBezTo>
                <a:cubicBezTo>
                  <a:pt x="1481" y="1563"/>
                  <a:pt x="1469" y="1584"/>
                  <a:pt x="1455" y="1592"/>
                </a:cubicBezTo>
                <a:cubicBezTo>
                  <a:pt x="1442" y="1599"/>
                  <a:pt x="1413" y="1606"/>
                  <a:pt x="1413" y="1606"/>
                </a:cubicBezTo>
                <a:cubicBezTo>
                  <a:pt x="996" y="1604"/>
                  <a:pt x="580" y="1606"/>
                  <a:pt x="163" y="1599"/>
                </a:cubicBezTo>
                <a:cubicBezTo>
                  <a:pt x="133" y="1599"/>
                  <a:pt x="78" y="1571"/>
                  <a:pt x="78" y="1571"/>
                </a:cubicBezTo>
                <a:cubicBezTo>
                  <a:pt x="53" y="1495"/>
                  <a:pt x="86" y="1601"/>
                  <a:pt x="64" y="1395"/>
                </a:cubicBezTo>
                <a:cubicBezTo>
                  <a:pt x="62" y="1380"/>
                  <a:pt x="55" y="1367"/>
                  <a:pt x="50" y="1353"/>
                </a:cubicBezTo>
                <a:cubicBezTo>
                  <a:pt x="48" y="1346"/>
                  <a:pt x="43" y="1332"/>
                  <a:pt x="43" y="1332"/>
                </a:cubicBezTo>
                <a:cubicBezTo>
                  <a:pt x="36" y="1028"/>
                  <a:pt x="0" y="704"/>
                  <a:pt x="43" y="405"/>
                </a:cubicBezTo>
                <a:cubicBezTo>
                  <a:pt x="45" y="346"/>
                  <a:pt x="47" y="288"/>
                  <a:pt x="50" y="229"/>
                </a:cubicBezTo>
                <a:cubicBezTo>
                  <a:pt x="62" y="0"/>
                  <a:pt x="52" y="138"/>
                  <a:pt x="472" y="138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611188" y="3357563"/>
            <a:ext cx="1800225" cy="4032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33CC"/>
                </a:solidFill>
              </a:rPr>
              <a:t>cesta proudu</a:t>
            </a:r>
          </a:p>
        </p:txBody>
      </p:sp>
      <p:sp>
        <p:nvSpPr>
          <p:cNvPr id="41004" name="Line 44"/>
          <p:cNvSpPr>
            <a:spLocks noChangeShapeType="1"/>
          </p:cNvSpPr>
          <p:nvPr/>
        </p:nvSpPr>
        <p:spPr bwMode="auto">
          <a:xfrm flipH="1">
            <a:off x="611188" y="3789363"/>
            <a:ext cx="1008062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71" grpId="0" animBg="1"/>
      <p:bldP spid="40975" grpId="0" animBg="1"/>
      <p:bldP spid="40978" grpId="0" animBg="1"/>
      <p:bldP spid="40979" grpId="0" animBg="1"/>
      <p:bldP spid="40981" grpId="0" animBg="1"/>
      <p:bldP spid="40983" grpId="0" animBg="1"/>
      <p:bldP spid="40984" grpId="0" animBg="1"/>
      <p:bldP spid="40985" grpId="0" animBg="1"/>
      <p:bldP spid="40987" grpId="0" animBg="1"/>
      <p:bldP spid="40991" grpId="0" animBg="1"/>
      <p:bldP spid="40992" grpId="0" animBg="1"/>
      <p:bldP spid="40993" grpId="0" animBg="1"/>
      <p:bldP spid="40994" grpId="0" animBg="1"/>
      <p:bldP spid="40995" grpId="0" animBg="1"/>
      <p:bldP spid="40996" grpId="0" animBg="1"/>
      <p:bldP spid="40998" grpId="0" animBg="1"/>
      <p:bldP spid="41002" grpId="0" animBg="1"/>
      <p:bldP spid="41003" grpId="0" animBg="1"/>
      <p:bldP spid="410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07950" y="244475"/>
            <a:ext cx="8928100" cy="808038"/>
          </a:xfrm>
          <a:noFill/>
          <a:ln/>
        </p:spPr>
        <p:txBody>
          <a:bodyPr lIns="36000" tIns="36000" rIns="36000" bIns="36000"/>
          <a:lstStyle/>
          <a:p>
            <a:pPr algn="ctr"/>
            <a:r>
              <a:rPr lang="cs-CZ" altLang="cs-CZ" sz="48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Impedance lidského těla </a:t>
            </a:r>
            <a:endParaRPr lang="cs-CZ" altLang="cs-CZ" sz="48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1986" name="Picture 2" descr="http://elektrika.cz/obr/10lpkriz_10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434835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427984" y="1196975"/>
            <a:ext cx="4392166" cy="240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Impedance není konstantní a závisí na několika faktorech:</a:t>
            </a:r>
          </a:p>
          <a:p>
            <a:pPr marL="185738" indent="-185738">
              <a:spcBef>
                <a:spcPct val="5000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velikost napětí, kmitočet</a:t>
            </a:r>
          </a:p>
          <a:p>
            <a:pPr marL="185738" indent="-185738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doba průchodu proudu, plocha dotyku</a:t>
            </a:r>
          </a:p>
          <a:p>
            <a:pPr marL="185738" indent="-185738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vlhkost a teplota kůže (pro vyšší napětí lze odpor kůže zanedbat)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427984" y="3645024"/>
            <a:ext cx="4392166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Závislost odporu těla na velikosti napětí </a:t>
            </a:r>
          </a:p>
          <a:p>
            <a:pPr marL="185738" indent="-185738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ruka - ruka, 50Hz, R - DC, Z - AC</a:t>
            </a:r>
          </a:p>
          <a:p>
            <a:pPr marL="185738" indent="-185738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</a:t>
            </a:r>
            <a:r>
              <a:rPr lang="cs-CZ" altLang="cs-CZ" sz="2000" b="1" dirty="0">
                <a:solidFill>
                  <a:srgbClr val="000000"/>
                </a:solidFill>
              </a:rPr>
              <a:t>pravděpodobnost hodnot pro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člověka udané v procentech</a:t>
            </a:r>
          </a:p>
          <a:p>
            <a:pPr marL="185738" indent="-185738">
              <a:spcBef>
                <a:spcPts val="0"/>
              </a:spcBef>
              <a:tabLst/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elektrotechnické předpisy jsou vztaženy pro skupinu 5% (nejhorší případ)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7177" t="19933" r="29873" b="30213"/>
          <a:stretch/>
        </p:blipFill>
        <p:spPr>
          <a:xfrm>
            <a:off x="107504" y="1213637"/>
            <a:ext cx="7674818" cy="4862525"/>
          </a:xfrm>
          <a:prstGeom prst="rect">
            <a:avLst/>
          </a:prstGeom>
        </p:spPr>
      </p:pic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44475"/>
            <a:ext cx="8928100" cy="881063"/>
          </a:xfrm>
        </p:spPr>
        <p:txBody>
          <a:bodyPr/>
          <a:lstStyle/>
          <a:p>
            <a:pPr algn="ctr"/>
            <a:r>
              <a:rPr lang="cs-CZ" altLang="cs-CZ" sz="48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Účinky proudu na organismus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553451" y="5018539"/>
            <a:ext cx="1368425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0,5 mA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 flipV="1">
            <a:off x="1403648" y="4009236"/>
            <a:ext cx="6121102" cy="1004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524749" y="3214294"/>
            <a:ext cx="1368425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10 mA</a:t>
            </a: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 flipV="1">
            <a:off x="3537828" y="1628775"/>
            <a:ext cx="4015621" cy="160931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537990" y="2498005"/>
            <a:ext cx="1368425" cy="46384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dirty="0" smtClean="0">
                <a:solidFill>
                  <a:srgbClr val="000000"/>
                </a:solidFill>
              </a:rPr>
              <a:t>35 </a:t>
            </a:r>
            <a:r>
              <a:rPr lang="cs-CZ" altLang="cs-CZ" sz="2400" b="1" dirty="0">
                <a:solidFill>
                  <a:srgbClr val="000000"/>
                </a:solidFill>
              </a:rPr>
              <a:t>mA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 flipV="1">
            <a:off x="4211959" y="1628773"/>
            <a:ext cx="3341488" cy="88184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524749" y="1198190"/>
            <a:ext cx="1368425" cy="46384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dirty="0" smtClean="0">
                <a:solidFill>
                  <a:srgbClr val="000000"/>
                </a:solidFill>
              </a:rPr>
              <a:t>70 </a:t>
            </a:r>
            <a:r>
              <a:rPr lang="cs-CZ" altLang="cs-CZ" sz="2400" b="1" dirty="0">
                <a:solidFill>
                  <a:srgbClr val="000000"/>
                </a:solidFill>
              </a:rPr>
              <a:t>mA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4716016" y="1484313"/>
            <a:ext cx="2808734" cy="14445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7537991" y="3936585"/>
            <a:ext cx="1368425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cs-CZ" altLang="cs-CZ" sz="2400" b="1" dirty="0">
                <a:solidFill>
                  <a:srgbClr val="000000"/>
                </a:solidFill>
              </a:rPr>
              <a:t>200 mA</a:t>
            </a:r>
          </a:p>
          <a:p>
            <a:pPr algn="ctr"/>
            <a:r>
              <a:rPr lang="cs-CZ" altLang="cs-CZ" sz="2400" b="1" dirty="0" smtClean="0">
                <a:solidFill>
                  <a:srgbClr val="000000"/>
                </a:solidFill>
              </a:rPr>
              <a:t>350 </a:t>
            </a:r>
            <a:r>
              <a:rPr lang="cs-CZ" altLang="cs-CZ" sz="2400" b="1" dirty="0">
                <a:solidFill>
                  <a:srgbClr val="000000"/>
                </a:solidFill>
              </a:rPr>
              <a:t>ms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827584" y="3555213"/>
            <a:ext cx="4320679" cy="182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5148262" y="3573462"/>
            <a:ext cx="28701" cy="2087785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5190204" y="3936584"/>
            <a:ext cx="2363246" cy="7265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3537829" y="6173824"/>
            <a:ext cx="5472162" cy="52540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Bezpečný střídavý proud </a:t>
            </a:r>
            <a:r>
              <a:rPr lang="cs-CZ" altLang="cs-CZ" sz="2800" b="1" u="sng" dirty="0">
                <a:solidFill>
                  <a:srgbClr val="000000"/>
                </a:solidFill>
              </a:rPr>
              <a:t>3,5 mA</a:t>
            </a: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827584" y="1628775"/>
            <a:ext cx="2088232" cy="4032473"/>
          </a:xfrm>
          <a:prstGeom prst="rect">
            <a:avLst/>
          </a:prstGeom>
          <a:solidFill>
            <a:srgbClr val="00B0F0">
              <a:alpha val="50000"/>
            </a:srgbClr>
          </a:solidFill>
          <a:ln w="25400">
            <a:solidFill>
              <a:srgbClr val="3366FF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H="1" flipV="1">
            <a:off x="2195116" y="4648492"/>
            <a:ext cx="1342713" cy="152533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9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  <p:bldP spid="43022" grpId="0" animBg="1"/>
      <p:bldP spid="43023" grpId="0" animBg="1"/>
      <p:bldP spid="43024" grpId="0" animBg="1"/>
      <p:bldP spid="43025" grpId="0" animBg="1"/>
      <p:bldP spid="43026" grpId="0" animBg="1"/>
      <p:bldP spid="43027" grpId="0" animBg="1"/>
    </p:bldLst>
  </p:timing>
</p:sld>
</file>

<file path=ppt/theme/theme1.xml><?xml version="1.0" encoding="utf-8"?>
<a:theme xmlns:a="http://schemas.openxmlformats.org/drawingml/2006/main" name="Vrstvy skla">
  <a:themeElements>
    <a:clrScheme name="Vlastní 3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C00000"/>
      </a:hlink>
      <a:folHlink>
        <a:srgbClr val="7030A0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2118</Words>
  <Application>Microsoft Office PowerPoint</Application>
  <PresentationFormat>Předvádění na obrazovce (4:3)</PresentationFormat>
  <Paragraphs>239</Paragraphs>
  <Slides>29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Comic Sans MS</vt:lpstr>
      <vt:lpstr>Symbol</vt:lpstr>
      <vt:lpstr>Wingdings</vt:lpstr>
      <vt:lpstr>Vrstvy skla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Úraz elektrickým proudem</vt:lpstr>
      <vt:lpstr>Úraz elektrickým proudem</vt:lpstr>
      <vt:lpstr>Vlivy na velikost proudu tělem</vt:lpstr>
      <vt:lpstr>Impedance lidského těla </vt:lpstr>
      <vt:lpstr>Účinky proudu na organismus</vt:lpstr>
      <vt:lpstr>Úraz elektrickým proudem</vt:lpstr>
      <vt:lpstr>Úraz elektrickým proudem</vt:lpstr>
      <vt:lpstr>Úraz elektrickým proudem</vt:lpstr>
      <vt:lpstr>Úraz elektrickým obloukem</vt:lpstr>
      <vt:lpstr>Úraz elektrickým obloukem</vt:lpstr>
      <vt:lpstr>Názvosloví sítí a vodičů</vt:lpstr>
      <vt:lpstr>Základní pojmy</vt:lpstr>
      <vt:lpstr>Základní pojmy</vt:lpstr>
      <vt:lpstr>Meze střídavých napěťových pásem</vt:lpstr>
      <vt:lpstr>Rozdělení prostorů podle stupně nebezpečí úrazu elektrickým proudem</vt:lpstr>
      <vt:lpstr>Bezpečná jmenovitá napětí </vt:lpstr>
      <vt:lpstr>Meze dovolených dotykových napětí, působících krátkodobě </vt:lpstr>
      <vt:lpstr>Základní pravidlo ochrany</vt:lpstr>
      <vt:lpstr>Základní pravidla ochrany před úrazem elektrickým proudem</vt:lpstr>
      <vt:lpstr>Uzemnění</vt:lpstr>
      <vt:lpstr>Rozdělení uzemnění</vt:lpstr>
      <vt:lpstr>Třídy ochran elektrického zařízení </vt:lpstr>
      <vt:lpstr>Prostředky základní ochrany</vt:lpstr>
      <vt:lpstr>Ochranná opatření podle ČSN 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</dc:creator>
  <cp:lastModifiedBy>Ivo Petricek</cp:lastModifiedBy>
  <cp:revision>169</cp:revision>
  <dcterms:created xsi:type="dcterms:W3CDTF">2007-06-25T07:35:07Z</dcterms:created>
  <dcterms:modified xsi:type="dcterms:W3CDTF">2023-07-26T07:16:19Z</dcterms:modified>
</cp:coreProperties>
</file>