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0" r:id="rId3"/>
    <p:sldId id="257" r:id="rId4"/>
    <p:sldId id="286" r:id="rId5"/>
    <p:sldId id="283" r:id="rId6"/>
    <p:sldId id="294" r:id="rId7"/>
    <p:sldId id="282" r:id="rId8"/>
    <p:sldId id="260" r:id="rId9"/>
    <p:sldId id="258" r:id="rId10"/>
    <p:sldId id="292" r:id="rId11"/>
    <p:sldId id="262" r:id="rId12"/>
    <p:sldId id="261" r:id="rId13"/>
    <p:sldId id="263" r:id="rId14"/>
    <p:sldId id="264" r:id="rId15"/>
    <p:sldId id="265" r:id="rId16"/>
    <p:sldId id="266" r:id="rId17"/>
    <p:sldId id="293" r:id="rId18"/>
    <p:sldId id="268" r:id="rId19"/>
    <p:sldId id="267" r:id="rId20"/>
    <p:sldId id="269" r:id="rId21"/>
    <p:sldId id="273" r:id="rId22"/>
    <p:sldId id="276" r:id="rId23"/>
    <p:sldId id="287" r:id="rId24"/>
    <p:sldId id="290" r:id="rId25"/>
    <p:sldId id="291" r:id="rId26"/>
    <p:sldId id="289" r:id="rId27"/>
    <p:sldId id="288" r:id="rId28"/>
    <p:sldId id="285" r:id="rId29"/>
    <p:sldId id="281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20" y="450"/>
      </p:cViewPr>
      <p:guideLst>
        <p:guide orient="horz" pos="397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342D5F-32A8-44FA-BB48-8FC78EC4746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51F938-487E-49E8-A124-55C2123B778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9240176"/>
      </p:ext>
    </p:extLst>
  </p:cSld>
  <p:clrMapOvr>
    <a:masterClrMapping/>
  </p:clrMapOvr>
  <p:transition spd="med" advTm="10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8F4D81-E309-40BE-85D6-119E3682332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3294416"/>
      </p:ext>
    </p:extLst>
  </p:cSld>
  <p:clrMapOvr>
    <a:masterClrMapping/>
  </p:clrMapOvr>
  <p:transition spd="med" advTm="10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CE5034-ABDD-4F29-AEFE-F4E4E209930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5477984"/>
      </p:ext>
    </p:extLst>
  </p:cSld>
  <p:clrMapOvr>
    <a:masterClrMapping/>
  </p:clrMapOvr>
  <p:transition spd="med" advTm="10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02D65-0579-4A58-85D3-354C1F905DC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345074"/>
      </p:ext>
    </p:extLst>
  </p:cSld>
  <p:clrMapOvr>
    <a:masterClrMapping/>
  </p:clrMapOvr>
  <p:transition spd="med" advTm="10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05CDE-0D2F-4975-8B5E-47569DDD2A7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4738360"/>
      </p:ext>
    </p:extLst>
  </p:cSld>
  <p:clrMapOvr>
    <a:masterClrMapping/>
  </p:clrMapOvr>
  <p:transition spd="med" advTm="1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90F12B-6AC6-4220-AB85-0788EF7587F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80434"/>
      </p:ext>
    </p:extLst>
  </p:cSld>
  <p:clrMapOvr>
    <a:masterClrMapping/>
  </p:clrMapOvr>
  <p:transition spd="med" advTm="1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6C90D-D28A-4483-8117-60E98DFF67D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873981"/>
      </p:ext>
    </p:extLst>
  </p:cSld>
  <p:clrMapOvr>
    <a:masterClrMapping/>
  </p:clrMapOvr>
  <p:transition spd="med" advTm="10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068936-528F-4B76-ADDE-53294A5DCF5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599333"/>
      </p:ext>
    </p:extLst>
  </p:cSld>
  <p:clrMapOvr>
    <a:masterClrMapping/>
  </p:clrMapOvr>
  <p:transition spd="med" advTm="10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C74097-BC97-4CA9-A8A5-F2B9B3D8145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82205"/>
      </p:ext>
    </p:extLst>
  </p:cSld>
  <p:clrMapOvr>
    <a:masterClrMapping/>
  </p:clrMapOvr>
  <p:transition spd="med" advTm="10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BAC841-3359-432F-884C-9A9CEA26FF4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5969374"/>
      </p:ext>
    </p:extLst>
  </p:cSld>
  <p:clrMapOvr>
    <a:masterClrMapping/>
  </p:clrMapOvr>
  <p:transition spd="med" advTm="10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6EBB-114E-452A-A02B-5F7F27C6B2A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3407162"/>
      </p:ext>
    </p:extLst>
  </p:cSld>
  <p:clrMapOvr>
    <a:masterClrMapping/>
  </p:clrMapOvr>
  <p:transition spd="med" advTm="10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81121-3C43-4A96-8DDA-790E18D3749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9306539"/>
      </p:ext>
    </p:extLst>
  </p:cSld>
  <p:clrMapOvr>
    <a:masterClrMapping/>
  </p:clrMapOvr>
  <p:transition spd="med" advTm="10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B60BD1C-7412-40EC-A133-072AF3AAC88C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vodice/1-AYKY.pdf" TargetMode="External"/><Relationship Id="rId7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hyperlink" Target="vodice/CYKY.pdf" TargetMode="Externa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vodice/1-AEK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vodice/1-AYKYz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vodice/1-CYKY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vodice/znaceni_vodicu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2" Type="http://schemas.openxmlformats.org/officeDocument/2006/relationships/hyperlink" Target="vodice/H03V2V2FH03V2V2H2F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vodice/CMFM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kabely_vodice.pdf" TargetMode="External"/><Relationship Id="rId2" Type="http://schemas.openxmlformats.org/officeDocument/2006/relationships/hyperlink" Target="nkt_vyrobni_progra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kt_bezhalogenove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ables_assor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36725"/>
            <a:ext cx="9142412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563" y="301625"/>
            <a:ext cx="8778875" cy="1203325"/>
          </a:xfrm>
        </p:spPr>
        <p:txBody>
          <a:bodyPr/>
          <a:lstStyle/>
          <a:p>
            <a:r>
              <a:rPr lang="cs-CZ" altLang="cs-CZ" sz="58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Značení vodičů a kabelů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44663"/>
            <a:ext cx="9144000" cy="1383697"/>
          </a:xfrm>
          <a:solidFill>
            <a:srgbClr val="FFFF00">
              <a:alpha val="60001"/>
            </a:srgb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31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 současné době platí nový způsob značení. Problémem jsou zažitá označení, která zůstávají v podvědomí projektantů a montérů !</a:t>
            </a:r>
            <a:endParaRPr lang="cs-CZ" altLang="cs-CZ" sz="3100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15712" y="6407204"/>
            <a:ext cx="2731512" cy="4208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400" b="1" u="sng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Aktualizace 08/23</a:t>
            </a:r>
            <a:endParaRPr lang="cs-CZ" altLang="cs-CZ" sz="2400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 animBg="1" rev="1"/>
      <p:bldP spid="5" grpId="0" uiExpand="1" build="p" rev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7136" y="121960"/>
            <a:ext cx="4269088" cy="841792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Provedení vodičů</a:t>
            </a:r>
            <a:endParaRPr lang="cs-CZ" altLang="cs-CZ" sz="32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12720" y="963752"/>
            <a:ext cx="4840304" cy="1334587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sz="22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počtu vodičů v plášti vodiče</a:t>
            </a:r>
          </a:p>
          <a:p>
            <a:pPr marL="265113" indent="-265113"/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jednodrátový</a:t>
            </a:r>
          </a:p>
          <a:p>
            <a:pPr marL="265113" indent="-265113"/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více drátový</a:t>
            </a:r>
          </a:p>
          <a:p>
            <a:pPr marL="265113" indent="-265113"/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z mnoha jemných drátků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42" y="1444777"/>
            <a:ext cx="4617830" cy="2765888"/>
          </a:xfrm>
          <a:prstGeom prst="rect">
            <a:avLst/>
          </a:prstGeom>
        </p:spPr>
      </p:pic>
      <p:sp>
        <p:nvSpPr>
          <p:cNvPr id="28" name="TextovéPole 27"/>
          <p:cNvSpPr txBox="1"/>
          <p:nvPr/>
        </p:nvSpPr>
        <p:spPr>
          <a:xfrm>
            <a:off x="122528" y="2587208"/>
            <a:ext cx="4208960" cy="1642364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sz="22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tvaru jednotlivých žil</a:t>
            </a:r>
            <a:endParaRPr lang="cs-CZ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>
              <a:tabLst>
                <a:tab pos="1792288" algn="l"/>
              </a:tabLst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kruhové	- s plným jádrem</a:t>
            </a:r>
          </a:p>
          <a:p>
            <a:pPr marL="265113" indent="-265113">
              <a:tabLst>
                <a:tab pos="1792288" algn="l"/>
              </a:tabLst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lanové</a:t>
            </a:r>
          </a:p>
          <a:p>
            <a:pPr marL="265113" indent="-265113"/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sektorové	- s plným jádrem</a:t>
            </a:r>
          </a:p>
          <a:p>
            <a:pPr marL="265113" indent="-265113"/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lanové	</a:t>
            </a: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686" y="4330920"/>
            <a:ext cx="6437786" cy="2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0873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3863" y="301625"/>
            <a:ext cx="3306762" cy="1382713"/>
          </a:xfrm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Označení tvaru vodiče</a:t>
            </a:r>
          </a:p>
        </p:txBody>
      </p:sp>
      <p:grpSp>
        <p:nvGrpSpPr>
          <p:cNvPr id="30726" name="Group 6"/>
          <p:cNvGrpSpPr>
            <a:grpSpLocks noChangeAspect="1"/>
          </p:cNvGrpSpPr>
          <p:nvPr/>
        </p:nvGrpSpPr>
        <p:grpSpPr bwMode="auto">
          <a:xfrm>
            <a:off x="4060825" y="122238"/>
            <a:ext cx="4900613" cy="5110162"/>
            <a:chOff x="1251" y="531"/>
            <a:chExt cx="3295" cy="3712"/>
          </a:xfrm>
        </p:grpSpPr>
        <p:sp>
          <p:nvSpPr>
            <p:cNvPr id="307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251" y="531"/>
              <a:ext cx="3295" cy="3712"/>
            </a:xfrm>
            <a:prstGeom prst="rect">
              <a:avLst/>
            </a:prstGeom>
            <a:noFill/>
            <a:ln w="31750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" y="531"/>
              <a:ext cx="3302" cy="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88" y="5161747"/>
            <a:ext cx="7595648" cy="1634421"/>
          </a:xfrm>
          <a:prstGeom prst="rect">
            <a:avLst/>
          </a:prstGeom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3" y="274638"/>
            <a:ext cx="8778875" cy="568325"/>
          </a:xfrm>
        </p:spPr>
        <p:txBody>
          <a:bodyPr/>
          <a:lstStyle/>
          <a:p>
            <a:r>
              <a:rPr lang="cs-CZ" altLang="cs-CZ" sz="28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Staré značení </a:t>
            </a:r>
            <a:r>
              <a:rPr lang="cs-CZ" altLang="cs-CZ" sz="28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kabelů (neharmonizované označení)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843213" y="30686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29703" name="Rectangle 7"/>
          <p:cNvSpPr>
            <a:spLocks noChangeAspect="1" noChangeArrowheads="1"/>
          </p:cNvSpPr>
          <p:nvPr/>
        </p:nvSpPr>
        <p:spPr bwMode="auto">
          <a:xfrm>
            <a:off x="1325563" y="1470025"/>
            <a:ext cx="468312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29704" name="Rectangle 8"/>
          <p:cNvSpPr>
            <a:spLocks noChangeAspect="1" noChangeArrowheads="1"/>
          </p:cNvSpPr>
          <p:nvPr/>
        </p:nvSpPr>
        <p:spPr bwMode="auto">
          <a:xfrm>
            <a:off x="280988" y="1470025"/>
            <a:ext cx="468312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9705" name="Rectangle 9"/>
          <p:cNvSpPr>
            <a:spLocks noChangeAspect="1" noChangeArrowheads="1"/>
          </p:cNvSpPr>
          <p:nvPr/>
        </p:nvSpPr>
        <p:spPr bwMode="auto">
          <a:xfrm>
            <a:off x="2046288" y="1470025"/>
            <a:ext cx="468312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29706" name="Rectangle 10"/>
          <p:cNvSpPr>
            <a:spLocks noChangeAspect="1" noChangeArrowheads="1"/>
          </p:cNvSpPr>
          <p:nvPr/>
        </p:nvSpPr>
        <p:spPr bwMode="auto">
          <a:xfrm>
            <a:off x="2765425" y="1470025"/>
            <a:ext cx="468313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K</a:t>
            </a:r>
          </a:p>
        </p:txBody>
      </p:sp>
      <p:sp>
        <p:nvSpPr>
          <p:cNvPr id="29707" name="Rectangle 11"/>
          <p:cNvSpPr>
            <a:spLocks noChangeAspect="1" noChangeArrowheads="1"/>
          </p:cNvSpPr>
          <p:nvPr/>
        </p:nvSpPr>
        <p:spPr bwMode="auto">
          <a:xfrm>
            <a:off x="3486150" y="1470025"/>
            <a:ext cx="468313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29708" name="Rectangle 12"/>
          <p:cNvSpPr>
            <a:spLocks noChangeAspect="1" noChangeArrowheads="1"/>
          </p:cNvSpPr>
          <p:nvPr/>
        </p:nvSpPr>
        <p:spPr bwMode="auto">
          <a:xfrm>
            <a:off x="4205288" y="1470025"/>
            <a:ext cx="468312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D</a:t>
            </a:r>
          </a:p>
        </p:txBody>
      </p:sp>
      <p:sp>
        <p:nvSpPr>
          <p:cNvPr id="29709" name="Rectangle 13"/>
          <p:cNvSpPr>
            <a:spLocks noChangeAspect="1" noChangeArrowheads="1"/>
          </p:cNvSpPr>
          <p:nvPr/>
        </p:nvSpPr>
        <p:spPr bwMode="auto">
          <a:xfrm>
            <a:off x="4926013" y="1470025"/>
            <a:ext cx="468312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Y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827088" y="1719263"/>
            <a:ext cx="2873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63575" y="6299200"/>
            <a:ext cx="3427413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Jmenovité napětí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1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kV</a:t>
            </a:r>
          </a:p>
        </p:txBody>
      </p:sp>
      <p:cxnSp>
        <p:nvCxnSpPr>
          <p:cNvPr id="29718" name="AutoShape 22"/>
          <p:cNvCxnSpPr>
            <a:cxnSpLocks noChangeShapeType="1"/>
            <a:stCxn id="29704" idx="2"/>
            <a:endCxn id="29717" idx="1"/>
          </p:cNvCxnSpPr>
          <p:nvPr/>
        </p:nvCxnSpPr>
        <p:spPr bwMode="auto">
          <a:xfrm rot="16200000" flipH="1">
            <a:off x="-1685131" y="4139407"/>
            <a:ext cx="4549775" cy="14763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685925" y="5699125"/>
            <a:ext cx="306705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Materiál vodiče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C - měď</a:t>
            </a:r>
          </a:p>
        </p:txBody>
      </p:sp>
      <p:cxnSp>
        <p:nvCxnSpPr>
          <p:cNvPr id="29721" name="AutoShape 25"/>
          <p:cNvCxnSpPr>
            <a:cxnSpLocks noChangeShapeType="1"/>
            <a:stCxn id="29703" idx="2"/>
            <a:endCxn id="29720" idx="1"/>
          </p:cNvCxnSpPr>
          <p:nvPr/>
        </p:nvCxnSpPr>
        <p:spPr bwMode="auto">
          <a:xfrm rot="16200000" flipH="1">
            <a:off x="-351631" y="3850482"/>
            <a:ext cx="3949700" cy="1254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2406650" y="5097463"/>
            <a:ext cx="3127375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Materiál izolace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Y - PVC</a:t>
            </a:r>
          </a:p>
        </p:txBody>
      </p:sp>
      <p:cxnSp>
        <p:nvCxnSpPr>
          <p:cNvPr id="29724" name="AutoShape 28"/>
          <p:cNvCxnSpPr>
            <a:cxnSpLocks noChangeShapeType="1"/>
            <a:stCxn id="29705" idx="2"/>
            <a:endCxn id="29722" idx="1"/>
          </p:cNvCxnSpPr>
          <p:nvPr/>
        </p:nvCxnSpPr>
        <p:spPr bwMode="auto">
          <a:xfrm rot="16200000" flipH="1">
            <a:off x="669925" y="3549651"/>
            <a:ext cx="3348037" cy="1254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128963" y="4495800"/>
            <a:ext cx="4208462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Charakteristika značení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K - kabel</a:t>
            </a:r>
          </a:p>
        </p:txBody>
      </p:sp>
      <p:cxnSp>
        <p:nvCxnSpPr>
          <p:cNvPr id="29726" name="AutoShape 30"/>
          <p:cNvCxnSpPr>
            <a:cxnSpLocks noChangeShapeType="1"/>
            <a:stCxn id="29706" idx="2"/>
            <a:endCxn id="29725" idx="1"/>
          </p:cNvCxnSpPr>
          <p:nvPr/>
        </p:nvCxnSpPr>
        <p:spPr bwMode="auto">
          <a:xfrm rot="16200000" flipH="1">
            <a:off x="1691481" y="3247232"/>
            <a:ext cx="2746375" cy="12858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849688" y="3894138"/>
            <a:ext cx="306705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Materiál pláště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Y - PVC</a:t>
            </a:r>
          </a:p>
        </p:txBody>
      </p:sp>
      <p:cxnSp>
        <p:nvCxnSpPr>
          <p:cNvPr id="29728" name="AutoShape 32"/>
          <p:cNvCxnSpPr>
            <a:cxnSpLocks noChangeShapeType="1"/>
            <a:stCxn id="29707" idx="2"/>
            <a:endCxn id="29727" idx="1"/>
          </p:cNvCxnSpPr>
          <p:nvPr/>
        </p:nvCxnSpPr>
        <p:spPr bwMode="auto">
          <a:xfrm rot="16200000" flipH="1">
            <a:off x="2713038" y="2946400"/>
            <a:ext cx="2144712" cy="12858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330700" y="3128963"/>
            <a:ext cx="4570413" cy="619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700" b="1">
                <a:solidFill>
                  <a:srgbClr val="000000"/>
                </a:solidFill>
                <a:latin typeface="Arial" panose="020B0604020202020204" pitchFamily="34" charset="0"/>
              </a:rPr>
              <a:t>Materiál armatury nebo tvar kabelu </a:t>
            </a:r>
          </a:p>
          <a:p>
            <a:r>
              <a:rPr lang="cs-CZ" altLang="cs-CZ" sz="17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cs-CZ" altLang="cs-CZ" sz="1700" b="1">
                <a:solidFill>
                  <a:srgbClr val="000000"/>
                </a:solidFill>
                <a:latin typeface="Arial" panose="020B0604020202020204" pitchFamily="34" charset="0"/>
              </a:rPr>
              <a:t>D – pancíř (pozinkované ocelové dráty)</a:t>
            </a:r>
          </a:p>
        </p:txBody>
      </p:sp>
      <p:cxnSp>
        <p:nvCxnSpPr>
          <p:cNvPr id="29730" name="AutoShape 34"/>
          <p:cNvCxnSpPr>
            <a:cxnSpLocks noChangeShapeType="1"/>
          </p:cNvCxnSpPr>
          <p:nvPr/>
        </p:nvCxnSpPr>
        <p:spPr bwMode="auto">
          <a:xfrm rot="16200000" flipH="1">
            <a:off x="3534569" y="2615407"/>
            <a:ext cx="1485900" cy="13176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5294313" y="2297113"/>
            <a:ext cx="3367087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Materiál ochranného obalu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Y - PVC</a:t>
            </a:r>
          </a:p>
        </p:txBody>
      </p:sp>
      <p:cxnSp>
        <p:nvCxnSpPr>
          <p:cNvPr id="29732" name="AutoShape 36"/>
          <p:cNvCxnSpPr>
            <a:cxnSpLocks noChangeShapeType="1"/>
            <a:stCxn id="29709" idx="2"/>
            <a:endCxn id="29731" idx="1"/>
          </p:cNvCxnSpPr>
          <p:nvPr/>
        </p:nvCxnSpPr>
        <p:spPr bwMode="auto">
          <a:xfrm rot="16200000" flipH="1">
            <a:off x="4885532" y="2213769"/>
            <a:ext cx="684212" cy="13335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090988" y="6254750"/>
            <a:ext cx="4930775" cy="38472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900" b="1" dirty="0">
                <a:solidFill>
                  <a:srgbClr val="FF0066"/>
                </a:solidFill>
                <a:latin typeface="Arial" panose="020B0604020202020204" pitchFamily="34" charset="0"/>
              </a:rPr>
              <a:t>Příklad: </a:t>
            </a:r>
            <a:r>
              <a:rPr lang="cs-CZ" altLang="cs-CZ" sz="19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1-CYKYDY-J </a:t>
            </a:r>
            <a:r>
              <a:rPr lang="cs-CZ" altLang="cs-CZ" sz="1900" b="1" dirty="0">
                <a:solidFill>
                  <a:srgbClr val="FF0066"/>
                </a:solidFill>
                <a:latin typeface="Arial" panose="020B0604020202020204" pitchFamily="34" charset="0"/>
              </a:rPr>
              <a:t>3 x 120+70 </a:t>
            </a:r>
            <a:r>
              <a:rPr lang="cs-CZ" altLang="cs-CZ" sz="19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SM/RM</a:t>
            </a:r>
            <a:endParaRPr lang="cs-CZ" altLang="cs-CZ" sz="19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29734" name="Rectangle 38"/>
          <p:cNvSpPr>
            <a:spLocks noChangeAspect="1" noChangeArrowheads="1"/>
          </p:cNvSpPr>
          <p:nvPr/>
        </p:nvSpPr>
        <p:spPr bwMode="auto">
          <a:xfrm>
            <a:off x="5594350" y="1470025"/>
            <a:ext cx="1322388" cy="4683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SM/RM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7337425" y="1084263"/>
            <a:ext cx="1625600" cy="65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Označení tvaru vodiče</a:t>
            </a:r>
          </a:p>
        </p:txBody>
      </p:sp>
      <p:cxnSp>
        <p:nvCxnSpPr>
          <p:cNvPr id="29736" name="AutoShape 40"/>
          <p:cNvCxnSpPr>
            <a:cxnSpLocks noChangeShapeType="1"/>
            <a:stCxn id="29734" idx="3"/>
            <a:endCxn id="29735" idx="1"/>
          </p:cNvCxnSpPr>
          <p:nvPr/>
        </p:nvCxnSpPr>
        <p:spPr bwMode="auto">
          <a:xfrm flipV="1">
            <a:off x="6916738" y="1409700"/>
            <a:ext cx="420687" cy="295275"/>
          </a:xfrm>
          <a:prstGeom prst="bentConnector3">
            <a:avLst>
              <a:gd name="adj1" fmla="val 4981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1" grpId="0" animBg="1"/>
      <p:bldP spid="29717" grpId="0" animBg="1"/>
      <p:bldP spid="29720" grpId="0" animBg="1"/>
      <p:bldP spid="29722" grpId="0" animBg="1"/>
      <p:bldP spid="29725" grpId="0" animBg="1"/>
      <p:bldP spid="29727" grpId="0" animBg="1"/>
      <p:bldP spid="29729" grpId="0" animBg="1"/>
      <p:bldP spid="29731" grpId="0" animBg="1"/>
      <p:bldP spid="29733" grpId="0" animBg="1"/>
      <p:bldP spid="29734" grpId="0" animBg="1"/>
      <p:bldP spid="297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2888" y="122238"/>
            <a:ext cx="8778875" cy="749300"/>
          </a:xfrm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instalační kabely do 1 kV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22238" y="984250"/>
            <a:ext cx="4449762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Instalační izolovaný vodič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CY (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H07V-U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783138" y="927645"/>
            <a:ext cx="4148137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Můstkový vodič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CYKYLo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-J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63538" y="3873500"/>
            <a:ext cx="39671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Kulatý kabel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AYKY-J …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632128" y="3994150"/>
            <a:ext cx="43307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Kulatý kabel </a:t>
            </a:r>
            <a:r>
              <a:rPr lang="cs-CZ" altLang="cs-CZ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CYKY-J …</a:t>
            </a:r>
            <a:endParaRPr lang="cs-CZ" altLang="cs-CZ" sz="24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728788"/>
            <a:ext cx="4208462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73050" y="2706688"/>
            <a:ext cx="4148138" cy="91598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 (RE, RM)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– izolace PVC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Rozváděče, do instalačních trubek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979988" y="2633663"/>
            <a:ext cx="3756025" cy="11906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(RE)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 (žíly vedle sebe)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plášť PVC (odolný UV záření)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Pod omítku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42888" y="5665788"/>
            <a:ext cx="4208462" cy="10699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1 - Al jádro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3 - obal výplňová guma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4 – plášť PVC (odolný UV záření)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813300" y="5665788"/>
            <a:ext cx="4089400" cy="10699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1 - Cu jádro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3 - obal výplňová guma</a:t>
            </a:r>
            <a:r>
              <a:rPr lang="en-US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sz="1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4 – plášť PVC (odolný UV záření)</a:t>
            </a:r>
          </a:p>
        </p:txBody>
      </p:sp>
      <p:pic>
        <p:nvPicPr>
          <p:cNvPr id="31767" name="Picture 2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319588"/>
            <a:ext cx="408781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8" name="Picture 2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4495800"/>
            <a:ext cx="4021138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419" y="1371383"/>
            <a:ext cx="2679261" cy="1215825"/>
          </a:xfrm>
          <a:prstGeom prst="rect">
            <a:avLst/>
          </a:prstGeom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5" grpId="0" animBg="1"/>
      <p:bldP spid="31756" grpId="0" animBg="1"/>
      <p:bldP spid="31757" grpId="0" animBg="1"/>
      <p:bldP spid="31758" grpId="0" animBg="1"/>
      <p:bldP spid="31760" grpId="0" animBg="1"/>
      <p:bldP spid="31762" grpId="0" animBg="1"/>
      <p:bldP spid="31764" grpId="0" animBg="1"/>
      <p:bldP spid="317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3863" y="182563"/>
            <a:ext cx="8504237" cy="628650"/>
          </a:xfrm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izolovaná vrchní vedení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2238" y="1144588"/>
            <a:ext cx="8837612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Závěsné kabely s nosným lankem 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</a:t>
            </a:r>
            <a:r>
              <a:rPr lang="cs-CZ" altLang="cs-CZ" sz="24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AYKYz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-J … (útlum)</a:t>
            </a:r>
            <a:endParaRPr lang="cs-CZ" altLang="cs-CZ" sz="24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572000" y="1628775"/>
            <a:ext cx="4389438" cy="17399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Al jádro (RE)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2 - izolace PVC (žíly stočené do duše)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3 - obal výplňová guma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4 - lano (stočené pozinkované dráty)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5 - plášť PVC (odolný UV záření)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Venkovní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přípojky (útlum)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2776" name="Picture 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811713"/>
            <a:ext cx="4929187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04913" y="4232275"/>
            <a:ext cx="7754937" cy="5191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Samonosné vodiče s PE izolací </a:t>
            </a:r>
            <a:r>
              <a:rPr lang="cs-CZ" altLang="cs-CZ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</a:t>
            </a:r>
            <a:r>
              <a:rPr lang="cs-CZ" altLang="cs-CZ" sz="28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AEKS</a:t>
            </a:r>
            <a:endParaRPr lang="cs-CZ" altLang="cs-CZ" sz="28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22238" y="4811713"/>
            <a:ext cx="3848100" cy="14652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Al jádro (RM)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 (žíly stočené do duše, odolný proti UV záření)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Venkovní přípojky, rekonstrukce venkovních rozvodů</a:t>
            </a:r>
          </a:p>
        </p:txBody>
      </p:sp>
      <p:pic>
        <p:nvPicPr>
          <p:cNvPr id="32780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28775"/>
            <a:ext cx="4319587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4" grpId="0" animBg="1"/>
      <p:bldP spid="32775" grpId="0" animBg="1"/>
      <p:bldP spid="32777" grpId="0" animBg="1"/>
      <p:bldP spid="32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4238" cy="809625"/>
          </a:xfrm>
        </p:spPr>
        <p:txBody>
          <a:bodyPr/>
          <a:lstStyle/>
          <a:p>
            <a:r>
              <a:rPr lang="cs-CZ" altLang="cs-CZ" sz="36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energetické kabely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2238" y="1144588"/>
            <a:ext cx="8839200" cy="4462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3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Jednožilový zemní </a:t>
            </a:r>
            <a:r>
              <a:rPr lang="cs-CZ" altLang="cs-CZ" sz="2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kabel s PVC izolací a PVC pláštěm </a:t>
            </a:r>
            <a:r>
              <a:rPr lang="cs-CZ" altLang="cs-CZ" sz="23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YY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51463" y="1671638"/>
            <a:ext cx="3730625" cy="146526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 (RM)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plášť PVC (odolný UV záření)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Pevné uložení ve vnitřních a venkovních prostorách, v zemi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2239" y="4054475"/>
            <a:ext cx="89598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Zemní kabel s PVC izolací a PVC pláštěm 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CYKY-J …</a:t>
            </a:r>
            <a:endParaRPr lang="cs-CZ" altLang="cs-CZ" sz="24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1913" y="4632325"/>
            <a:ext cx="4510087" cy="17399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 (RE, RM, SM)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 (žíly stočené do duše)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obal (výplňová guma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4 - plášť PVC (odolný UV záření)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Pevné uložení ve vnitřních a venkovních prostorách, v zemi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685925"/>
            <a:ext cx="5172075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4572000"/>
            <a:ext cx="4449763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 animBg="1"/>
      <p:bldP spid="33798" grpId="0" animBg="1"/>
      <p:bldP spid="33800" grpId="0" animBg="1"/>
      <p:bldP spid="338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563"/>
            <a:ext cx="8229600" cy="628650"/>
          </a:xfrm>
          <a:noFill/>
          <a:ln/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energetické kabely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22238" y="842963"/>
            <a:ext cx="7877175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Zemní kabel s PVC izolací a PVC pláštěm armované</a:t>
            </a:r>
          </a:p>
          <a:p>
            <a:pPr algn="ctr"/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1 - </a:t>
            </a: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CYKYDY-J …</a:t>
            </a:r>
            <a:endParaRPr lang="cs-CZ" altLang="cs-CZ" sz="24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22238" y="4511304"/>
            <a:ext cx="4510087" cy="22891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jádro (RE)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3 – výplňová guma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4 – koncentrický vodič (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dráty s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protispirálou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páskou)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5 - plášť PVC (odolný UV záření)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Koncentrický vodič smí být použit jako ochranný vodič a plní funkci stínění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22238" y="4030663"/>
            <a:ext cx="88995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</a:rPr>
              <a:t>Zemní kabel s PVC izolací a PVC pláštěm stíněné </a:t>
            </a:r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</a:rPr>
              <a:t> NYCWY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32325" y="1685925"/>
            <a:ext cx="4389438" cy="22891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 (RE, RM, SM)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– výplňová guma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4 – plášť PVC vnitřní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5 – pancíř (pozinkované ocelové dráty)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6 - obal PVC (odolný UV záření)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Pevné uložení, v zemi, při zvýšeném nebezpečí mechanického poškození</a:t>
            </a:r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/>
          <a:stretch>
            <a:fillRect/>
          </a:stretch>
        </p:blipFill>
        <p:spPr bwMode="auto">
          <a:xfrm>
            <a:off x="122238" y="1685925"/>
            <a:ext cx="4484687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r="3610"/>
          <a:stretch>
            <a:fillRect/>
          </a:stretch>
        </p:blipFill>
        <p:spPr bwMode="auto">
          <a:xfrm>
            <a:off x="4692650" y="4572000"/>
            <a:ext cx="4329113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5" grpId="0" animBg="1"/>
      <p:bldP spid="34826" grpId="0" animBg="1"/>
      <p:bldP spid="34828" grpId="0" animBg="1"/>
      <p:bldP spid="348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563"/>
            <a:ext cx="8229600" cy="628650"/>
          </a:xfrm>
          <a:noFill/>
          <a:ln/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Nové označení kabelů </a:t>
            </a:r>
            <a:endParaRPr lang="cs-CZ" altLang="cs-CZ" sz="32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22528" y="3920196"/>
            <a:ext cx="8899525" cy="25237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Pruh na kabelu označuje barvu žil - PLUS CYKY</a:t>
            </a:r>
          </a:p>
          <a:p>
            <a:pPr marL="265113" indent="-265113">
              <a:spcBef>
                <a:spcPct val="50000"/>
              </a:spcBef>
              <a:tabLst>
                <a:tab pos="54673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	dvoužilové provedení 2x1,5 mm</a:t>
            </a:r>
            <a:r>
              <a:rPr lang="cs-CZ" altLang="cs-CZ" sz="2000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- hnědý pruh</a:t>
            </a:r>
          </a:p>
          <a:p>
            <a:pPr marL="265113" indent="-265113">
              <a:spcBef>
                <a:spcPts val="0"/>
              </a:spcBef>
              <a:tabLst>
                <a:tab pos="54673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	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dvoužilové provedení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2x2,5 mm</a:t>
            </a:r>
            <a:r>
              <a:rPr lang="cs-CZ" altLang="cs-C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růžový pruh</a:t>
            </a:r>
          </a:p>
          <a:p>
            <a:pPr marL="265113" indent="-265113">
              <a:spcBef>
                <a:spcPts val="0"/>
              </a:spcBef>
              <a:tabLst>
                <a:tab pos="54673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	trojžilové provedení 3x1,5 mm</a:t>
            </a:r>
            <a:r>
              <a:rPr lang="cs-CZ" altLang="cs-C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typ J	- modrý pruh</a:t>
            </a:r>
          </a:p>
          <a:p>
            <a:pPr marL="265113" indent="-265113">
              <a:spcBef>
                <a:spcPts val="0"/>
              </a:spcBef>
              <a:tabLst>
                <a:tab pos="546735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-	trojžilové provedení 3x1,5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mm</a:t>
            </a:r>
            <a:r>
              <a:rPr lang="cs-CZ" altLang="cs-C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typ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rudý pruh</a:t>
            </a:r>
          </a:p>
          <a:p>
            <a:pPr marL="265113" indent="-265113">
              <a:spcBef>
                <a:spcPts val="0"/>
              </a:spcBef>
              <a:tabLst>
                <a:tab pos="54673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trojžilové provedení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3x2,5 mm</a:t>
            </a:r>
            <a:r>
              <a:rPr lang="cs-CZ" altLang="cs-C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typ J	-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zelený pruh</a:t>
            </a:r>
          </a:p>
          <a:p>
            <a:pPr marL="265113" indent="-265113">
              <a:spcBef>
                <a:spcPts val="0"/>
              </a:spcBef>
              <a:tabLst>
                <a:tab pos="54673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647" t="37876" r="53716" b="43190"/>
          <a:stretch/>
        </p:blipFill>
        <p:spPr>
          <a:xfrm>
            <a:off x="457200" y="963752"/>
            <a:ext cx="7335616" cy="25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3154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3" y="242888"/>
            <a:ext cx="8718550" cy="706437"/>
          </a:xfrm>
        </p:spPr>
        <p:txBody>
          <a:bodyPr/>
          <a:lstStyle/>
          <a:p>
            <a:r>
              <a:rPr lang="cs-CZ" altLang="cs-CZ" sz="30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Značení silových vodičů – harmonizovaná řada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843213" y="3068638"/>
            <a:ext cx="288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23900" y="1084263"/>
            <a:ext cx="539750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03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42888" y="1084263"/>
            <a:ext cx="360362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385888" y="1084263"/>
            <a:ext cx="360362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866900" y="1084263"/>
            <a:ext cx="360363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V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347913" y="1084263"/>
            <a:ext cx="360362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 sz="2400" b="1">
              <a:solidFill>
                <a:srgbClr val="FF0066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828925" y="1084263"/>
            <a:ext cx="360363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cs-CZ" altLang="cs-CZ" sz="2400" b="1">
              <a:solidFill>
                <a:srgbClr val="FF0066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309938" y="1084263"/>
            <a:ext cx="360362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-F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42925" y="6299200"/>
            <a:ext cx="49307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Vztah k normám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H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harmonizovaný typ</a:t>
            </a:r>
          </a:p>
        </p:txBody>
      </p:sp>
      <p:cxnSp>
        <p:nvCxnSpPr>
          <p:cNvPr id="36877" name="AutoShape 13"/>
          <p:cNvCxnSpPr>
            <a:cxnSpLocks noChangeShapeType="1"/>
          </p:cNvCxnSpPr>
          <p:nvPr/>
        </p:nvCxnSpPr>
        <p:spPr bwMode="auto">
          <a:xfrm rot="16200000" flipH="1">
            <a:off x="-2069306" y="3936207"/>
            <a:ext cx="4864100" cy="2397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265238" y="5818188"/>
            <a:ext cx="40894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Provozní napětí U</a:t>
            </a:r>
            <a:r>
              <a:rPr lang="cs-CZ" altLang="cs-CZ" b="1" baseline="-25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/U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300/300V</a:t>
            </a:r>
          </a:p>
        </p:txBody>
      </p:sp>
      <p:cxnSp>
        <p:nvCxnSpPr>
          <p:cNvPr id="36879" name="AutoShape 15"/>
          <p:cNvCxnSpPr>
            <a:cxnSpLocks noChangeShapeType="1"/>
            <a:stCxn id="36868" idx="2"/>
            <a:endCxn id="36878" idx="1"/>
          </p:cNvCxnSpPr>
          <p:nvPr/>
        </p:nvCxnSpPr>
        <p:spPr bwMode="auto">
          <a:xfrm rot="16200000" flipH="1">
            <a:off x="-1062037" y="3679825"/>
            <a:ext cx="4383087" cy="27146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806575" y="5337175"/>
            <a:ext cx="3246438" cy="3762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Izolační materiál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V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- PVC</a:t>
            </a:r>
          </a:p>
        </p:txBody>
      </p:sp>
      <p:cxnSp>
        <p:nvCxnSpPr>
          <p:cNvPr id="36881" name="AutoShape 17"/>
          <p:cNvCxnSpPr>
            <a:cxnSpLocks noChangeShapeType="1"/>
            <a:stCxn id="36870" idx="2"/>
            <a:endCxn id="36880" idx="1"/>
          </p:cNvCxnSpPr>
          <p:nvPr/>
        </p:nvCxnSpPr>
        <p:spPr bwMode="auto">
          <a:xfrm rot="16200000" flipH="1">
            <a:off x="-264319" y="3455195"/>
            <a:ext cx="3902075" cy="2397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287588" y="4856163"/>
            <a:ext cx="3306762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Plášťový materiál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V - PVC</a:t>
            </a:r>
          </a:p>
        </p:txBody>
      </p:sp>
      <p:cxnSp>
        <p:nvCxnSpPr>
          <p:cNvPr id="36883" name="AutoShape 19"/>
          <p:cNvCxnSpPr>
            <a:cxnSpLocks noChangeShapeType="1"/>
            <a:stCxn id="36871" idx="2"/>
            <a:endCxn id="36882" idx="1"/>
          </p:cNvCxnSpPr>
          <p:nvPr/>
        </p:nvCxnSpPr>
        <p:spPr bwMode="auto">
          <a:xfrm rot="16200000" flipH="1">
            <a:off x="457201" y="3214687"/>
            <a:ext cx="3421062" cy="23971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768600" y="4314825"/>
            <a:ext cx="55911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Zvláštnost ve struktuře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>
                <a:solidFill>
                  <a:srgbClr val="000000"/>
                </a:solidFill>
                <a:latin typeface="Arial" panose="020B0604020202020204" pitchFamily="34" charset="0"/>
              </a:rPr>
              <a:t> H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– plochý rozdělitelný</a:t>
            </a:r>
          </a:p>
        </p:txBody>
      </p:sp>
      <p:cxnSp>
        <p:nvCxnSpPr>
          <p:cNvPr id="36885" name="AutoShape 21"/>
          <p:cNvCxnSpPr>
            <a:cxnSpLocks noChangeShapeType="1"/>
            <a:stCxn id="36872" idx="2"/>
            <a:endCxn id="36884" idx="1"/>
          </p:cNvCxnSpPr>
          <p:nvPr/>
        </p:nvCxnSpPr>
        <p:spPr bwMode="auto">
          <a:xfrm rot="16200000" flipH="1">
            <a:off x="1208881" y="2944020"/>
            <a:ext cx="2879725" cy="23971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3189288" y="3789363"/>
            <a:ext cx="3246437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Materiál jádra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 nic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– měď</a:t>
            </a:r>
          </a:p>
        </p:txBody>
      </p:sp>
      <p:cxnSp>
        <p:nvCxnSpPr>
          <p:cNvPr id="36887" name="AutoShape 23"/>
          <p:cNvCxnSpPr>
            <a:cxnSpLocks noChangeShapeType="1"/>
            <a:stCxn id="36873" idx="2"/>
            <a:endCxn id="36886" idx="1"/>
          </p:cNvCxnSpPr>
          <p:nvPr/>
        </p:nvCxnSpPr>
        <p:spPr bwMode="auto">
          <a:xfrm rot="16200000" flipH="1">
            <a:off x="1922463" y="2711450"/>
            <a:ext cx="2354262" cy="17938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670300" y="3308350"/>
            <a:ext cx="37877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Druh vodiče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-F – jemné drátky</a:t>
            </a:r>
          </a:p>
        </p:txBody>
      </p:sp>
      <p:cxnSp>
        <p:nvCxnSpPr>
          <p:cNvPr id="36889" name="AutoShape 25"/>
          <p:cNvCxnSpPr>
            <a:cxnSpLocks noChangeShapeType="1"/>
            <a:stCxn id="36874" idx="2"/>
            <a:endCxn id="36888" idx="1"/>
          </p:cNvCxnSpPr>
          <p:nvPr/>
        </p:nvCxnSpPr>
        <p:spPr bwMode="auto">
          <a:xfrm rot="16200000" flipH="1">
            <a:off x="2643982" y="2470944"/>
            <a:ext cx="1873250" cy="17938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834063" y="6315075"/>
            <a:ext cx="318452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FF0066"/>
                </a:solidFill>
                <a:latin typeface="Arial" panose="020B0604020202020204" pitchFamily="34" charset="0"/>
              </a:rPr>
              <a:t>Příklad: H03VV-F 3G 1,5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4752975" y="1084263"/>
            <a:ext cx="539750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1,5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5233987" y="1790075"/>
            <a:ext cx="3246437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Průřez jádra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 1,5 mm</a:t>
            </a:r>
            <a:r>
              <a:rPr lang="cs-CZ" altLang="cs-CZ" b="1" baseline="3000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3790950" y="1084263"/>
            <a:ext cx="360363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4151313" y="2887848"/>
            <a:ext cx="2465387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Počet žil 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3 – 3 žíly</a:t>
            </a:r>
          </a:p>
        </p:txBody>
      </p:sp>
      <p:cxnSp>
        <p:nvCxnSpPr>
          <p:cNvPr id="36896" name="AutoShape 32"/>
          <p:cNvCxnSpPr>
            <a:cxnSpLocks noChangeShapeType="1"/>
            <a:stCxn id="36894" idx="2"/>
            <a:endCxn id="36895" idx="1"/>
          </p:cNvCxnSpPr>
          <p:nvPr/>
        </p:nvCxnSpPr>
        <p:spPr bwMode="auto">
          <a:xfrm rot="16200000" flipH="1">
            <a:off x="3335245" y="2259899"/>
            <a:ext cx="1451954" cy="180181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4271963" y="1084263"/>
            <a:ext cx="360362" cy="5397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cs-CZ" sz="2400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440736" y="2242945"/>
            <a:ext cx="4640864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Ochranný vodič 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G – s ochranným </a:t>
            </a:r>
            <a:r>
              <a:rPr lang="cs-CZ" altLang="cs-CZ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vodičem</a:t>
            </a:r>
          </a:p>
          <a:p>
            <a:pPr>
              <a:spcBef>
                <a:spcPts val="0"/>
              </a:spcBef>
            </a:pP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X - bez ochranného vodiče </a:t>
            </a:r>
            <a:endParaRPr lang="cs-CZ" altLang="cs-CZ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6899" name="AutoShape 35"/>
          <p:cNvCxnSpPr>
            <a:cxnSpLocks noChangeShapeType="1"/>
            <a:endCxn id="36898" idx="1"/>
          </p:cNvCxnSpPr>
          <p:nvPr/>
        </p:nvCxnSpPr>
        <p:spPr bwMode="auto">
          <a:xfrm rot="16200000" flipH="1">
            <a:off x="3873854" y="1968450"/>
            <a:ext cx="1014703" cy="119061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AutoShape 36"/>
          <p:cNvCxnSpPr>
            <a:cxnSpLocks noChangeShapeType="1"/>
            <a:stCxn id="36891" idx="2"/>
            <a:endCxn id="36892" idx="1"/>
          </p:cNvCxnSpPr>
          <p:nvPr/>
        </p:nvCxnSpPr>
        <p:spPr bwMode="auto">
          <a:xfrm rot="16200000" flipH="1">
            <a:off x="4951328" y="1695534"/>
            <a:ext cx="354181" cy="21113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6075363" y="5653088"/>
            <a:ext cx="1563687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>
                <a:solidFill>
                  <a:schemeClr val="hlink"/>
                </a:solidFill>
                <a:hlinkClick r:id="rId2" action="ppaction://hlinkfile"/>
              </a:rPr>
              <a:t>Tabulka</a:t>
            </a: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6" grpId="0" animBg="1"/>
      <p:bldP spid="36878" grpId="0" animBg="1"/>
      <p:bldP spid="36880" grpId="0" animBg="1"/>
      <p:bldP spid="36882" grpId="0" animBg="1"/>
      <p:bldP spid="36884" grpId="0" animBg="1"/>
      <p:bldP spid="36886" grpId="0" animBg="1"/>
      <p:bldP spid="36888" grpId="0" animBg="1"/>
      <p:bldP spid="36890" grpId="0" animBg="1"/>
      <p:bldP spid="36891" grpId="0" animBg="1"/>
      <p:bldP spid="36892" grpId="0" animBg="1"/>
      <p:bldP spid="36894" grpId="0" animBg="1"/>
      <p:bldP spid="36895" grpId="0" animBg="1"/>
      <p:bldP spid="36897" grpId="0" animBg="1"/>
      <p:bldP spid="36898" grpId="0" animBg="1"/>
      <p:bldP spid="369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Rot="1" noChangeArrowheads="1"/>
          </p:cNvSpPr>
          <p:nvPr/>
        </p:nvSpPr>
        <p:spPr bwMode="auto">
          <a:xfrm>
            <a:off x="423863" y="1222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flexibilní šňůry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2238" y="842963"/>
            <a:ext cx="44497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Flexibilní vodiče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 H05VV-F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32325" y="842963"/>
            <a:ext cx="432911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Lehká šňůra s EPR izolací 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 H05RR-F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2238" y="4175125"/>
            <a:ext cx="4449762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Šňůra s EPR izolací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 H07RN-F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32325" y="3609975"/>
            <a:ext cx="43291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Stíněný ohebný vodič 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 CMFM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22238" y="2527300"/>
            <a:ext cx="4329112" cy="14652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lanko z jemných drátků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plášť PVC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Domácnosti, úřady, domácí topná zařízení, včetně vlhkých prostor 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32325" y="2587625"/>
            <a:ext cx="3548063" cy="9159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lanko z jemných drátků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EPR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plášť EPR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122238" y="5819775"/>
            <a:ext cx="3848100" cy="9159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lanko z jemných drátků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EPR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3 - plášť PE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632325" y="5605463"/>
            <a:ext cx="4329113" cy="11906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1 - Cu jádro z jemných drátků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2 - izolace PVC</a:t>
            </a:r>
            <a:r>
              <a:rPr lang="en-US" altLang="cs-CZ" b="1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3 – stínění (opletení z CU drátků) </a:t>
            </a:r>
          </a:p>
          <a:p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4 – plášť PVC </a:t>
            </a:r>
          </a:p>
        </p:txBody>
      </p:sp>
      <p:pic>
        <p:nvPicPr>
          <p:cNvPr id="35857" name="Picture 1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323975"/>
            <a:ext cx="4329112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504950"/>
            <a:ext cx="40274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640263"/>
            <a:ext cx="42687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1" name="Picture 2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030663"/>
            <a:ext cx="3781425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  <p:bldP spid="35846" grpId="0" animBg="1"/>
      <p:bldP spid="35847" grpId="0" animBg="1"/>
      <p:bldP spid="35848" grpId="0" animBg="1"/>
      <p:bldP spid="35850" grpId="0" animBg="1"/>
      <p:bldP spid="35852" grpId="0" animBg="1"/>
      <p:bldP spid="35854" grpId="0" animBg="1"/>
      <p:bldP spid="358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2287588" y="361950"/>
            <a:ext cx="49911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 u="sng">
                <a:solidFill>
                  <a:srgbClr val="000000"/>
                </a:solidFill>
                <a:latin typeface="Arial" panose="020B0604020202020204" pitchFamily="34" charset="0"/>
              </a:rPr>
              <a:t>Značení vodičů a kabelů</a:t>
            </a: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23863" y="1655763"/>
            <a:ext cx="3846512" cy="8842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3200" b="1" u="sng">
                <a:solidFill>
                  <a:srgbClr val="000000"/>
                </a:solidFill>
                <a:latin typeface="Arial" panose="020B0604020202020204" pitchFamily="34" charset="0"/>
              </a:rPr>
              <a:t>neharmonizované</a:t>
            </a:r>
          </a:p>
          <a:p>
            <a:pPr algn="ctr"/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(národní)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113338" y="1655763"/>
            <a:ext cx="3548062" cy="8842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3200" b="1" u="sng">
                <a:solidFill>
                  <a:srgbClr val="000000"/>
                </a:solidFill>
                <a:latin typeface="Arial" panose="020B0604020202020204" pitchFamily="34" charset="0"/>
              </a:rPr>
              <a:t>harmonizované</a:t>
            </a:r>
          </a:p>
          <a:p>
            <a:pPr algn="ctr"/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(mezinárodní)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5131512" y="4265612"/>
            <a:ext cx="372745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silové kabely podle ČSN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3863" y="4992328"/>
            <a:ext cx="433070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silové kabely podle DIN VDE (německá norma)</a:t>
            </a:r>
          </a:p>
        </p:txBody>
      </p:sp>
      <p:cxnSp>
        <p:nvCxnSpPr>
          <p:cNvPr id="55318" name="AutoShape 22"/>
          <p:cNvCxnSpPr>
            <a:cxnSpLocks noChangeShapeType="1"/>
            <a:stCxn id="55312" idx="2"/>
            <a:endCxn id="55313" idx="0"/>
          </p:cNvCxnSpPr>
          <p:nvPr/>
        </p:nvCxnSpPr>
        <p:spPr bwMode="auto">
          <a:xfrm flipH="1">
            <a:off x="2347913" y="941388"/>
            <a:ext cx="2435225" cy="7143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19" name="AutoShape 23"/>
          <p:cNvCxnSpPr>
            <a:cxnSpLocks noChangeShapeType="1"/>
            <a:stCxn id="55312" idx="2"/>
            <a:endCxn id="55314" idx="0"/>
          </p:cNvCxnSpPr>
          <p:nvPr/>
        </p:nvCxnSpPr>
        <p:spPr bwMode="auto">
          <a:xfrm>
            <a:off x="4783138" y="941388"/>
            <a:ext cx="2105025" cy="7143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20" name="AutoShape 24"/>
          <p:cNvCxnSpPr>
            <a:cxnSpLocks noChangeShapeType="1"/>
            <a:stCxn id="55313" idx="2"/>
            <a:endCxn id="55315" idx="0"/>
          </p:cNvCxnSpPr>
          <p:nvPr/>
        </p:nvCxnSpPr>
        <p:spPr bwMode="auto">
          <a:xfrm>
            <a:off x="2347119" y="2540000"/>
            <a:ext cx="4648118" cy="17256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321" name="AutoShape 25"/>
          <p:cNvCxnSpPr>
            <a:cxnSpLocks noChangeShapeType="1"/>
            <a:stCxn id="55313" idx="2"/>
            <a:endCxn id="55317" idx="0"/>
          </p:cNvCxnSpPr>
          <p:nvPr/>
        </p:nvCxnSpPr>
        <p:spPr bwMode="auto">
          <a:xfrm>
            <a:off x="2347119" y="2540000"/>
            <a:ext cx="242094" cy="245232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2" grpId="0" animBg="1"/>
      <p:bldP spid="55313" grpId="0" animBg="1"/>
      <p:bldP spid="55314" grpId="0" animBg="1"/>
      <p:bldP spid="55315" grpId="0" animBg="1"/>
      <p:bldP spid="55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656" y="61832"/>
            <a:ext cx="8840694" cy="1143000"/>
          </a:xfrm>
        </p:spPr>
        <p:txBody>
          <a:bodyPr/>
          <a:lstStyle/>
          <a:p>
            <a:r>
              <a:rPr lang="cs-CZ" altLang="cs-CZ" sz="3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 vodiče a kabely</a:t>
            </a:r>
            <a:br>
              <a:rPr lang="cs-CZ" altLang="cs-CZ" sz="3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altLang="cs-CZ" sz="3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přehled základních </a:t>
            </a:r>
            <a:r>
              <a:rPr lang="cs-CZ" altLang="cs-CZ" sz="3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zkoušek</a:t>
            </a:r>
            <a:r>
              <a:rPr lang="cs-CZ" altLang="cs-CZ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(film NKT)</a:t>
            </a:r>
            <a:endParaRPr lang="cs-CZ" altLang="cs-CZ" sz="24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22238" y="1144136"/>
            <a:ext cx="8901112" cy="564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Bezhalogenovost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bez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vývinu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toxických korozívních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plynů při hoření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Izolace klasických kabelů obsahuje molekuly chlóru. Při hoření dochází v důsledku vysokých teplot k chemické reakci a vzniká chlorovodík (fluorovodík), který je vysoce korozivní a toxický.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Jejich působení na organismus </a:t>
            </a:r>
            <a:r>
              <a:rPr lang="cs-CZ" alt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je dlouhodobé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a nemusí se projevit okamžitě po požáru. Rozsáhlé poškození organismu může končit smrtí i několik dnů po požáru. Plyny působí silně korozívně na ocelové konstrukce a jejich vliv je často větší než přímé působení ohně.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Samozhášivost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Schopnost kabelu samovolně uhasnout  po uhašení zdroje ohně. Je to jeden ze základních požadavků, který dnes splňují téměř všechny nové kabely.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Nízký vývin kouře a dýmu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900" b="1" dirty="0">
                <a:solidFill>
                  <a:srgbClr val="000000"/>
                </a:solidFill>
                <a:latin typeface="Arial" panose="020B0604020202020204" pitchFamily="34" charset="0"/>
              </a:rPr>
              <a:t>U kabelů s izolací z PVC dochází velmi rychle k pohlcení světla. Po 2 minutách ze 60%, po 5 minutách až z 90%, kdy je viditelnost několik desítek centimetrů. Bezhalogenní kabel dosahuje maxima po 7 minutách a pohlcení světla je zhruba z 15% </a:t>
            </a: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14248" r="3644" b="9102"/>
          <a:stretch/>
        </p:blipFill>
        <p:spPr bwMode="auto">
          <a:xfrm>
            <a:off x="62400" y="3248616"/>
            <a:ext cx="6537632" cy="35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03213" y="182563"/>
            <a:ext cx="336686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Nízký vývin kouře a dýmu</a:t>
            </a:r>
            <a:r>
              <a:rPr lang="cs-CZ" altLang="cs-CZ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sz="2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porovnání PVC 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bezhalogenní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kabel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28" y="61832"/>
            <a:ext cx="5119332" cy="3186784"/>
          </a:xfrm>
          <a:prstGeom prst="rect">
            <a:avLst/>
          </a:prstGeom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2238" y="182088"/>
            <a:ext cx="8839106" cy="1143000"/>
          </a:xfrm>
        </p:spPr>
        <p:txBody>
          <a:bodyPr/>
          <a:lstStyle/>
          <a:p>
            <a:r>
              <a:rPr lang="cs-CZ" altLang="cs-CZ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 vodiče a kabely</a:t>
            </a:r>
            <a:br>
              <a:rPr lang="cs-CZ" altLang="cs-CZ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altLang="cs-CZ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přehled základních </a:t>
            </a:r>
            <a:r>
              <a:rPr lang="cs-CZ" altLang="cs-CZ" sz="36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zkoušek </a:t>
            </a:r>
            <a:r>
              <a:rPr lang="cs-CZ" altLang="cs-CZ" sz="20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(www.prakab.cz)</a:t>
            </a:r>
            <a:endParaRPr lang="cs-CZ" altLang="cs-CZ" sz="20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22238" y="1876425"/>
            <a:ext cx="65542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Hoření kabelu s jednoduchou izolací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zkouška odolnosti proti svislému šíření plamene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42354" y="2866866"/>
            <a:ext cx="64138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Hustota dýmu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zajišťuje, že kabely budou vytvářet minimální množství dýmu v případě požáru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480" y="1524873"/>
            <a:ext cx="2284864" cy="49432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12" y="3628920"/>
            <a:ext cx="4448925" cy="304699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76" y="5292968"/>
            <a:ext cx="897121" cy="9124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224" y="1720902"/>
            <a:ext cx="864110" cy="878880"/>
          </a:xfrm>
          <a:prstGeom prst="rect">
            <a:avLst/>
          </a:prstGeom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2088"/>
            <a:ext cx="5377488" cy="1143000"/>
          </a:xfrm>
        </p:spPr>
        <p:txBody>
          <a:bodyPr/>
          <a:lstStyle/>
          <a:p>
            <a:r>
              <a:rPr lang="cs-CZ" altLang="cs-CZ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 vodiče a kabely</a:t>
            </a:r>
            <a:br>
              <a:rPr lang="cs-CZ" altLang="cs-CZ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altLang="cs-CZ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přehled základních zkoušek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22238" y="2684509"/>
            <a:ext cx="63137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Hoření kabelu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ve svazku 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 zkouška odolnosti proti svislému šíření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plamene kabelů ve svazku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7113" name="Picture 9" descr="di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564352"/>
            <a:ext cx="4049480" cy="31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331488" y="4751816"/>
            <a:ext cx="46299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Funkčnost kabelového systému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- zahrnuje chování celého systému při požáru. Do systému je zahrnut kabel, lávky a rošty, kabelová oka a další. Vliv těchto komponentů nelze při reálném požáru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zanedbat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27" y="81330"/>
            <a:ext cx="2180145" cy="473061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238" y="1382458"/>
            <a:ext cx="5712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Funkční zkouška kabelů při požáru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zkouška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jak dlouho je kabel funkční při požáru 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67" y="3392395"/>
            <a:ext cx="867408" cy="9557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030" y="1765594"/>
            <a:ext cx="920845" cy="9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3995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4346" y="393046"/>
            <a:ext cx="8838816" cy="1141412"/>
          </a:xfrm>
          <a:noFill/>
          <a:ln/>
        </p:spPr>
        <p:txBody>
          <a:bodyPr/>
          <a:lstStyle/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 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vodiče a 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kabely - H07Z-U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72" y="1685288"/>
            <a:ext cx="6317471" cy="1623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" y="4030280"/>
            <a:ext cx="9102965" cy="20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72924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781386"/>
          </a:xfrm>
          <a:noFill/>
          <a:ln/>
        </p:spPr>
        <p:txBody>
          <a:bodyPr/>
          <a:lstStyle/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 kabel - 1-CXKE-R</a:t>
            </a:r>
            <a:endParaRPr lang="cs-CZ" altLang="cs-CZ" sz="36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36" y="887175"/>
            <a:ext cx="5451675" cy="16948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67592"/>
            <a:ext cx="9225549" cy="40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95901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1141412"/>
          </a:xfrm>
          <a:noFill/>
          <a:ln/>
        </p:spPr>
        <p:txBody>
          <a:bodyPr/>
          <a:lstStyle/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</a:t>
            </a:r>
            <a:r>
              <a:rPr lang="cs-CZ" altLang="cs-CZ" sz="36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vodiče a  kabely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2238" y="1344613"/>
            <a:ext cx="4630737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Silikonový </a:t>
            </a:r>
            <a:r>
              <a:rPr lang="cs-CZ" altLang="cs-CZ" sz="2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bezhalogenový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kabel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1-CHTH-R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2400" y="4751816"/>
            <a:ext cx="4389345" cy="2031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jádro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holé nebo pocínované z jemných drátků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–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izolace silikonový kaučuk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3 –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plášť silikonový kaučuk</a:t>
            </a: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 spotřebiče s vnějším teplotním namáháním, provozní teplota 180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C, při zkratu 350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C/5 sekund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91616" y="4291578"/>
            <a:ext cx="4570413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Silikonový flexibilní kabel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SiHF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752975" y="1323975"/>
            <a:ext cx="4330700" cy="2031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jádro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jemných drátků</a:t>
            </a:r>
            <a:r>
              <a:rPr lang="en-US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2 - izolace </a:t>
            </a:r>
            <a:r>
              <a:rPr lang="cs-CZ" altLang="cs-CZ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polymerže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3 - obal bezhalogenová páska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- plášť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polymer oranžová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Pro spotřebiče s vnějším teplotním namáháním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provozní teplota 90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C, při zkratu 250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C/5 sekund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" y="2166312"/>
            <a:ext cx="3927853" cy="207662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11944"/>
            <a:ext cx="4450551" cy="18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22037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76" grpId="0" animBg="1"/>
      <p:bldP spid="54277" grpId="0" animBg="1"/>
      <p:bldP spid="542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1141412"/>
          </a:xfrm>
          <a:noFill/>
          <a:ln/>
        </p:spPr>
        <p:txBody>
          <a:bodyPr/>
          <a:lstStyle/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</a:t>
            </a:r>
            <a:r>
              <a:rPr lang="cs-CZ" altLang="cs-CZ" sz="36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vodiče a  kabely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2238" y="1344613"/>
            <a:ext cx="4630737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Silikonový </a:t>
            </a:r>
            <a:r>
              <a:rPr lang="cs-CZ" altLang="cs-CZ" sz="2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bezhalogenový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kabel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PRAFlaSafe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X-J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92256" y="1403200"/>
            <a:ext cx="4330700" cy="2031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jádro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2 - izolace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silikon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3 - včetně ochranného vodiče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Kabel bez funkčnosti kabelové trasy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při požáru (veřejné prostory, stavby pro ubytování více lidí, zdravotnická zařízení, …)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" y="2542641"/>
            <a:ext cx="4459567" cy="9440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144398"/>
            <a:ext cx="4486950" cy="93023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450863" y="3970152"/>
            <a:ext cx="4630737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Silikonový </a:t>
            </a:r>
            <a:r>
              <a:rPr lang="cs-CZ" altLang="cs-CZ" sz="20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bezhalogenový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kabel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PRAFlaDur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 X-J 4x25 RM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1044" y="4704715"/>
            <a:ext cx="4330700" cy="2031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jádro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2 - izolace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silikon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3 - včetně ochranného vodiče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Kabel s funkčností kabelové trasy (zůstává funkční)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při požáru (evakuační výtahy, odsávání a větrání únikových cest, požární čerpadla, …)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70154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animBg="1"/>
      <p:bldP spid="5428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1141412"/>
          </a:xfrm>
          <a:noFill/>
          <a:ln/>
        </p:spPr>
        <p:txBody>
          <a:bodyPr/>
          <a:lstStyle/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Příklady označení: </a:t>
            </a:r>
            <a:r>
              <a:rPr lang="cs-CZ" altLang="cs-CZ" sz="360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bezhalogenní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vodiče a  kabely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86496" y="4391048"/>
            <a:ext cx="6914720" cy="212365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1 - </a:t>
            </a:r>
            <a:r>
              <a:rPr lang="cs-CZ" alt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Cu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 jádro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z jemných drátků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2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izolace </a:t>
            </a:r>
            <a:r>
              <a:rPr lang="cs-CZ" altLang="cs-CZ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skloslídová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páska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3 - izolace polymer </a:t>
            </a: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4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obal, bezhalogenová páska</a:t>
            </a:r>
            <a:r>
              <a:rPr lang="en-US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endParaRPr lang="cs-CZ" alt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5 </a:t>
            </a:r>
            <a:r>
              <a:rPr lang="cs-CZ" altLang="cs-CZ" b="1" dirty="0">
                <a:solidFill>
                  <a:srgbClr val="000000"/>
                </a:solidFill>
                <a:latin typeface="Arial" panose="020B0604020202020204" pitchFamily="34" charset="0"/>
              </a:rPr>
              <a:t>- plášť FRNC polymer 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hnědý</a:t>
            </a:r>
          </a:p>
          <a:p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Tepelné namáhání do 90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C, krátkodobě do 250</a:t>
            </a:r>
            <a:r>
              <a:rPr lang="cs-CZ" altLang="cs-CZ" b="1" baseline="30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cs-CZ" altLang="cs-CZ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C/5 sekund</a:t>
            </a:r>
          </a:p>
          <a:p>
            <a:r>
              <a:rPr lang="cs-CZ" altLang="cs-CZ" sz="24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Funkčnost kabelu při požáru - 180 minut </a:t>
            </a:r>
            <a:endParaRPr lang="cs-CZ" altLang="cs-CZ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6" y="1538810"/>
            <a:ext cx="5339250" cy="2792110"/>
          </a:xfrm>
          <a:prstGeom prst="rect">
            <a:avLst/>
          </a:prstGeom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90931" y="1528925"/>
            <a:ext cx="4570413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Silový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kabel 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cs-CZ" altLang="cs-CZ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1-CHTH-V180</a:t>
            </a:r>
            <a:endParaRPr lang="cs-CZ" altLang="cs-CZ" sz="2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79613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 animBg="1"/>
      <p:bldP spid="542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28650"/>
          </a:xfrm>
          <a:noFill/>
          <a:ln/>
        </p:spPr>
        <p:txBody>
          <a:bodyPr/>
          <a:lstStyle/>
          <a:p>
            <a:r>
              <a:rPr lang="cs-CZ" altLang="cs-CZ" sz="3200" u="sng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Ukázky z katalogů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22238" y="1228725"/>
            <a:ext cx="87788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130675" indent="-4130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98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8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75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937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539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5851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6308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6765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Štěpán Berka	Elektrotechnická schémata a zapojení</a:t>
            </a:r>
          </a:p>
          <a:p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NKT Kladno (</a:t>
            </a:r>
            <a:r>
              <a:rPr lang="cs-CZ" altLang="cs-CZ" sz="2400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Kablo</a:t>
            </a:r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 Kladno):	</a:t>
            </a:r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  <a:hlinkClick r:id="rId2" action="ppaction://hlinkfile"/>
              </a:rPr>
              <a:t>výrobní program</a:t>
            </a:r>
            <a:endParaRPr lang="cs-CZ" altLang="cs-CZ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  <a:hlinkClick r:id="rId3" action="ppaction://hlinkfile"/>
              </a:rPr>
              <a:t>katalog kabelů a vodičů</a:t>
            </a:r>
            <a:endParaRPr lang="cs-CZ" altLang="cs-CZ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cs-CZ" altLang="cs-CZ" sz="2400" b="1" dirty="0" err="1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bezhalogenové</a:t>
            </a:r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 </a:t>
            </a:r>
            <a:r>
              <a:rPr lang="cs-CZ" altLang="cs-CZ" sz="2400" b="1" dirty="0" smtClean="0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vodiče</a:t>
            </a:r>
            <a:endParaRPr lang="cs-CZ" altLang="cs-CZ" sz="2400" b="1" dirty="0" smtClean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altLang="cs-CZ" sz="2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PRAKAB	</a:t>
            </a:r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  <a:hlinkClick r:id="rId3" action="ppaction://hlinkfile"/>
              </a:rPr>
              <a:t>katalog kabelů a vodičů</a:t>
            </a:r>
            <a:endParaRPr lang="cs-CZ" altLang="cs-CZ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cs-CZ" altLang="cs-CZ" sz="2400" b="1" dirty="0" err="1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bezhalogenové</a:t>
            </a:r>
            <a:r>
              <a:rPr lang="cs-CZ" altLang="cs-CZ" sz="2400" b="1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 </a:t>
            </a:r>
            <a:r>
              <a:rPr lang="cs-CZ" altLang="cs-CZ" sz="2400" b="1" smtClean="0">
                <a:solidFill>
                  <a:srgbClr val="000000"/>
                </a:solidFill>
                <a:latin typeface="Garamond" panose="02020404030301010803" pitchFamily="18" charset="0"/>
                <a:hlinkClick r:id="rId4" action="ppaction://hlinkfile"/>
              </a:rPr>
              <a:t>vodiče</a:t>
            </a:r>
            <a:endParaRPr lang="cs-CZ" altLang="cs-CZ" sz="24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49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749300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Izolace vodičů - stručný přehled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42888" y="1089098"/>
            <a:ext cx="8778875" cy="55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Vlastnosti izolace jsou dány zejména:</a:t>
            </a:r>
          </a:p>
          <a:p>
            <a:pPr marL="441325" indent="-441325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mechanickou pevností</a:t>
            </a:r>
          </a:p>
          <a:p>
            <a:pPr marL="441325" indent="-441325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provozní teplotou (dlouhodobá)</a:t>
            </a:r>
          </a:p>
          <a:p>
            <a:pPr marL="441325" indent="-441325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teplotou při zkratu (krátkodobá)</a:t>
            </a:r>
          </a:p>
          <a:p>
            <a:pPr marL="441325" indent="-441325"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-	vývinem toxických látek a kouře při hoření</a:t>
            </a:r>
          </a:p>
          <a:p>
            <a:pPr marL="441325" indent="-441325">
              <a:spcBef>
                <a:spcPct val="20000"/>
              </a:spcBef>
            </a:pPr>
            <a:endParaRPr lang="cs-CZ" altLang="cs-CZ" sz="800" b="1" dirty="0" smtClean="0">
              <a:solidFill>
                <a:srgbClr val="000000"/>
              </a:solidFill>
            </a:endParaRPr>
          </a:p>
          <a:p>
            <a:pPr marL="441325" indent="-441325">
              <a:spcBef>
                <a:spcPct val="2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Přehled: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PVC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běžné kabely nízkého napětí (všeobecné použití)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PE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kabely nn pro vyšší mechanické namáhání, izolovaná venkovní vedení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PP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-	vyšší mechanické a tepelné zatížení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EPM (EPR) (</a:t>
            </a:r>
            <a:r>
              <a:rPr lang="cs-CZ" altLang="cs-CZ" sz="2000" b="1" u="sng" dirty="0" err="1" smtClean="0">
                <a:solidFill>
                  <a:srgbClr val="000000"/>
                </a:solidFill>
              </a:rPr>
              <a:t>prolylenový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 kaučuk)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flexibilní kabely (šňůry)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err="1" smtClean="0">
                <a:solidFill>
                  <a:srgbClr val="000000"/>
                </a:solidFill>
              </a:rPr>
              <a:t>SiR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 (silikonový kaučuk)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tepelně odolné vodiče do 180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HFFR (</a:t>
            </a:r>
            <a:r>
              <a:rPr lang="cs-CZ" altLang="cs-CZ" sz="2000" b="1" u="sng" dirty="0" err="1" smtClean="0">
                <a:solidFill>
                  <a:srgbClr val="000000"/>
                </a:solidFill>
              </a:rPr>
              <a:t>bezhalogenové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)</a:t>
            </a:r>
          </a:p>
          <a:p>
            <a:pPr marL="1077913" indent="-1077913">
              <a:spcBef>
                <a:spcPct val="20000"/>
              </a:spcBef>
              <a:tabLst>
                <a:tab pos="8985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tepelně odolné bezpečnostní kabely pro místa s velkým počtem lidí a zařízení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749300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Barevné značení </a:t>
            </a:r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vodičů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42888" y="903288"/>
            <a:ext cx="87788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Obecné zásady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odpovídající barevné označení musí být na konci vodiče, nejlépe však po celé jeho délce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182563" y="2286568"/>
            <a:ext cx="8778875" cy="416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Střídavá soustava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Izolované vodiče</a:t>
            </a:r>
            <a:r>
              <a:rPr lang="cs-CZ" altLang="cs-CZ" sz="2000" b="1" dirty="0">
                <a:solidFill>
                  <a:srgbClr val="000000"/>
                </a:solidFill>
              </a:rPr>
              <a:t>	*	fázové vodiče	L1, L2, L3	hnědá, černá, šedá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*	vodič PEN	PEN	zelenožlutá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střední vodič</a:t>
            </a:r>
            <a:r>
              <a:rPr lang="cs-CZ" altLang="cs-CZ" sz="2000" b="1" dirty="0">
                <a:solidFill>
                  <a:srgbClr val="000000"/>
                </a:solidFill>
              </a:rPr>
              <a:t>	N	světle modrá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*	ochranný vodič	PE	zelenožlutá</a:t>
            </a:r>
          </a:p>
          <a:p>
            <a:pPr>
              <a:spcBef>
                <a:spcPct val="2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Holé vodiče</a:t>
            </a:r>
            <a:r>
              <a:rPr lang="cs-CZ" altLang="cs-CZ" sz="2000" b="1" dirty="0">
                <a:solidFill>
                  <a:srgbClr val="000000"/>
                </a:solidFill>
              </a:rPr>
              <a:t>	*	oranžová barva s černými proužky (1, 2 nebo 3)</a:t>
            </a:r>
          </a:p>
          <a:p>
            <a:pPr>
              <a:spcBef>
                <a:spcPct val="2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Stejnosměrná soustava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-	kladná elektroda	+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červená (změna)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-	záporná elektroda	-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bílá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(změna)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-	střední vodič	M	světle modrá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	-	ochranný vodič 	PE	zelenožlutá </a:t>
            </a:r>
          </a:p>
        </p:txBody>
      </p:sp>
    </p:spTree>
    <p:extLst>
      <p:ext uri="{BB962C8B-B14F-4D97-AF65-F5344CB8AC3E}">
        <p14:creationId xmlns:p14="http://schemas.microsoft.com/office/powerpoint/2010/main" val="1052981702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2238"/>
            <a:ext cx="8229600" cy="749300"/>
          </a:xfrm>
        </p:spPr>
        <p:txBody>
          <a:bodyPr/>
          <a:lstStyle/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Značení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vodičů (pevné uložení)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42888" y="1144588"/>
            <a:ext cx="8778875" cy="311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 defTabSz="958850"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8850"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8850"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8850"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8850"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8850" fontAlgn="base">
              <a:spcBef>
                <a:spcPct val="0"/>
              </a:spcBef>
              <a:spcAft>
                <a:spcPct val="0"/>
              </a:spcAft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8850" fontAlgn="base">
              <a:spcBef>
                <a:spcPct val="0"/>
              </a:spcBef>
              <a:spcAft>
                <a:spcPct val="0"/>
              </a:spcAft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8850" fontAlgn="base">
              <a:spcBef>
                <a:spcPct val="0"/>
              </a:spcBef>
              <a:spcAft>
                <a:spcPct val="0"/>
              </a:spcAft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8850" fontAlgn="base">
              <a:spcBef>
                <a:spcPct val="0"/>
              </a:spcBef>
              <a:spcAft>
                <a:spcPct val="0"/>
              </a:spcAft>
              <a:tabLst>
                <a:tab pos="2600325" algn="ctr"/>
                <a:tab pos="3492500" algn="ctr"/>
                <a:tab pos="61039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u="sng" dirty="0">
                <a:solidFill>
                  <a:srgbClr val="000000"/>
                </a:solidFill>
              </a:rPr>
              <a:t>Označení žil vodičů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nové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staré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barvy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N	2-0	D	hnědá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modrá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L2, L3	3-0	A	hnědá, černá, šedá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L2, L3, N	4-0	D	 hnědá, černá, šedá, světle modrá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N, PE	3-J	C	hnědá, modrá, zelenožlutá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L2, L3, PE	4-J	B	 hnědá, černá, šedá, zelenožlutá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L1, L2, L3, N, PE	5-J	C	 hnědá, černá, šedá, modrá,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zelenožlutá</a:t>
            </a:r>
          </a:p>
          <a:p>
            <a:pPr>
              <a:spcBef>
                <a:spcPct val="20000"/>
              </a:spcBef>
              <a:tabLst>
                <a:tab pos="1338263" algn="l"/>
                <a:tab pos="4930775" algn="l"/>
              </a:tabLst>
            </a:pPr>
            <a:r>
              <a:rPr lang="cs-CZ" altLang="cs-CZ" sz="2200" b="1" u="sng" dirty="0" smtClean="0">
                <a:solidFill>
                  <a:srgbClr val="FF0000"/>
                </a:solidFill>
              </a:rPr>
              <a:t>Pamatuj 	-J s ochranným vodičem, 	-0 bez ochranného vodiče </a:t>
            </a:r>
            <a:endParaRPr lang="cs-CZ" altLang="cs-CZ" sz="2200" b="1" u="sng" dirty="0">
              <a:solidFill>
                <a:srgbClr val="FF0000"/>
              </a:solidFill>
            </a:endParaRPr>
          </a:p>
        </p:txBody>
      </p:sp>
      <p:pic>
        <p:nvPicPr>
          <p:cNvPr id="61446" name="Picture 6" descr="1-c5xke-r-b2ca-s1-d0-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451350"/>
            <a:ext cx="8237538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2784" y="122238"/>
            <a:ext cx="8718560" cy="1442794"/>
          </a:xfrm>
        </p:spPr>
        <p:txBody>
          <a:bodyPr/>
          <a:lstStyle/>
          <a:p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Doporučení barevné označení vodičů a kabelů pro pevné uložení</a:t>
            </a:r>
            <a:endParaRPr lang="cs-CZ" altLang="cs-CZ" sz="400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1" y="1925800"/>
            <a:ext cx="8951353" cy="48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21825"/>
      </p:ext>
    </p:extLst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Barevné značení vodičů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5600"/>
            <a:ext cx="8229600" cy="1296988"/>
          </a:xfrm>
          <a:noFill/>
        </p:spPr>
        <p:txBody>
          <a:bodyPr anchor="ctr"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Barevné značení platné do 31. 3. 2006: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ČSN 33 0165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187450" y="4076700"/>
            <a:ext cx="7058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11188" y="4210050"/>
            <a:ext cx="82296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Barevné značení platné od 1. 4. 2006: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ČSN 33 </a:t>
            </a:r>
            <a:r>
              <a:rPr lang="cs-CZ" altLang="cs-CZ" sz="3600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0166 edice 2 </a:t>
            </a:r>
            <a:endParaRPr lang="cs-CZ" altLang="cs-CZ" sz="3600" b="1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4692650" y="2827338"/>
            <a:ext cx="0" cy="12239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r>
              <a:rPr lang="cs-CZ" altLang="cs-CZ" sz="40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Barevné značení do 31. 3. 2006</a:t>
            </a:r>
          </a:p>
        </p:txBody>
      </p:sp>
      <p:pic>
        <p:nvPicPr>
          <p:cNvPr id="28676" name="Picture 4" descr="bar_vodice_st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084263"/>
            <a:ext cx="8778875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29127" y="182088"/>
            <a:ext cx="2465248" cy="1082304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Značení vodičů</a:t>
            </a:r>
            <a:endParaRPr lang="cs-CZ" altLang="cs-CZ" sz="32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8" y="61831"/>
            <a:ext cx="5952672" cy="6637547"/>
          </a:xfrm>
          <a:prstGeom prst="rect">
            <a:avLst/>
          </a:prstGeom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777237" y="5387532"/>
            <a:ext cx="2224736" cy="110799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6213" algn="l"/>
                <a:tab pos="2236788" algn="l"/>
                <a:tab pos="2424113" algn="l"/>
                <a:tab pos="4846638" algn="l"/>
                <a:tab pos="6191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staré počtu žil a barvy vodičů a označení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5834689" y="6290075"/>
            <a:ext cx="942548" cy="2154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5834689" y="3489128"/>
            <a:ext cx="942548" cy="30163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Skupina 26"/>
          <p:cNvGrpSpPr/>
          <p:nvPr/>
        </p:nvGrpSpPr>
        <p:grpSpPr>
          <a:xfrm>
            <a:off x="7050663" y="1925800"/>
            <a:ext cx="1743712" cy="781664"/>
            <a:chOff x="7050663" y="1925800"/>
            <a:chExt cx="1743712" cy="781664"/>
          </a:xfrm>
        </p:grpSpPr>
        <p:cxnSp>
          <p:nvCxnSpPr>
            <p:cNvPr id="6" name="Přímá spojnice 5"/>
            <p:cNvCxnSpPr/>
            <p:nvPr/>
          </p:nvCxnSpPr>
          <p:spPr>
            <a:xfrm>
              <a:off x="7050663" y="2346696"/>
              <a:ext cx="1743712" cy="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V="1">
              <a:off x="7698656" y="1925800"/>
              <a:ext cx="541152" cy="781664"/>
            </a:xfrm>
            <a:prstGeom prst="line">
              <a:avLst/>
            </a:prstGeom>
            <a:ln w="25400"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7050663" y="2887848"/>
            <a:ext cx="1743712" cy="781664"/>
            <a:chOff x="7050663" y="2647336"/>
            <a:chExt cx="1743712" cy="781664"/>
          </a:xfrm>
        </p:grpSpPr>
        <p:cxnSp>
          <p:nvCxnSpPr>
            <p:cNvPr id="10" name="Přímá spojnice 9"/>
            <p:cNvCxnSpPr/>
            <p:nvPr/>
          </p:nvCxnSpPr>
          <p:spPr>
            <a:xfrm>
              <a:off x="7050663" y="3068232"/>
              <a:ext cx="1743712" cy="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/>
            <p:cNvGrpSpPr/>
            <p:nvPr/>
          </p:nvGrpSpPr>
          <p:grpSpPr>
            <a:xfrm>
              <a:off x="7712071" y="2647336"/>
              <a:ext cx="708121" cy="781664"/>
              <a:chOff x="7651943" y="2677400"/>
              <a:chExt cx="708121" cy="781664"/>
            </a:xfrm>
          </p:grpSpPr>
          <p:cxnSp>
            <p:nvCxnSpPr>
              <p:cNvPr id="13" name="Přímá spojnice 12"/>
              <p:cNvCxnSpPr/>
              <p:nvPr/>
            </p:nvCxnSpPr>
            <p:spPr>
              <a:xfrm flipV="1">
                <a:off x="7651943" y="2677400"/>
                <a:ext cx="541152" cy="781664"/>
              </a:xfrm>
              <a:prstGeom prst="line">
                <a:avLst/>
              </a:prstGeom>
              <a:ln w="25400">
                <a:headEnd type="none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7982647" y="2677400"/>
                <a:ext cx="377417" cy="0"/>
              </a:xfrm>
              <a:prstGeom prst="line">
                <a:avLst/>
              </a:prstGeom>
              <a:ln w="254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Skupina 22"/>
          <p:cNvGrpSpPr/>
          <p:nvPr/>
        </p:nvGrpSpPr>
        <p:grpSpPr>
          <a:xfrm>
            <a:off x="7050663" y="3910024"/>
            <a:ext cx="1743712" cy="781664"/>
            <a:chOff x="7050663" y="3789768"/>
            <a:chExt cx="1743712" cy="781664"/>
          </a:xfrm>
        </p:grpSpPr>
        <p:cxnSp>
          <p:nvCxnSpPr>
            <p:cNvPr id="11" name="Přímá spojnice 10"/>
            <p:cNvCxnSpPr/>
            <p:nvPr/>
          </p:nvCxnSpPr>
          <p:spPr>
            <a:xfrm>
              <a:off x="7050663" y="4210664"/>
              <a:ext cx="1743712" cy="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Skupina 20"/>
            <p:cNvGrpSpPr/>
            <p:nvPr/>
          </p:nvGrpSpPr>
          <p:grpSpPr>
            <a:xfrm>
              <a:off x="7651943" y="3789768"/>
              <a:ext cx="708121" cy="781664"/>
              <a:chOff x="7651943" y="3789768"/>
              <a:chExt cx="708121" cy="781664"/>
            </a:xfrm>
          </p:grpSpPr>
          <p:grpSp>
            <p:nvGrpSpPr>
              <p:cNvPr id="18" name="Skupina 17"/>
              <p:cNvGrpSpPr/>
              <p:nvPr/>
            </p:nvGrpSpPr>
            <p:grpSpPr>
              <a:xfrm>
                <a:off x="7651943" y="3789768"/>
                <a:ext cx="708121" cy="781664"/>
                <a:chOff x="7651943" y="2677400"/>
                <a:chExt cx="708121" cy="781664"/>
              </a:xfrm>
            </p:grpSpPr>
            <p:cxnSp>
              <p:nvCxnSpPr>
                <p:cNvPr id="19" name="Přímá spojnice 18"/>
                <p:cNvCxnSpPr/>
                <p:nvPr/>
              </p:nvCxnSpPr>
              <p:spPr>
                <a:xfrm flipV="1">
                  <a:off x="7651943" y="2677400"/>
                  <a:ext cx="541152" cy="781664"/>
                </a:xfrm>
                <a:prstGeom prst="line">
                  <a:avLst/>
                </a:prstGeom>
                <a:ln w="25400">
                  <a:headEnd type="none"/>
                  <a:tailEnd type="non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Přímá spojnice 19"/>
                <p:cNvCxnSpPr/>
                <p:nvPr/>
              </p:nvCxnSpPr>
              <p:spPr>
                <a:xfrm>
                  <a:off x="7982647" y="2677400"/>
                  <a:ext cx="377417" cy="0"/>
                </a:xfrm>
                <a:prstGeom prst="line">
                  <a:avLst/>
                </a:prstGeom>
                <a:ln w="254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ál 16"/>
              <p:cNvSpPr/>
              <p:nvPr/>
            </p:nvSpPr>
            <p:spPr>
              <a:xfrm>
                <a:off x="7982647" y="3931351"/>
                <a:ext cx="136905" cy="136905"/>
              </a:xfrm>
              <a:prstGeom prst="ellipse">
                <a:avLst/>
              </a:prstGeom>
              <a:solidFill>
                <a:srgbClr val="0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22" name="TextovéPole 21"/>
          <p:cNvSpPr txBox="1"/>
          <p:nvPr/>
        </p:nvSpPr>
        <p:spPr>
          <a:xfrm>
            <a:off x="6392863" y="2177378"/>
            <a:ext cx="448110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369795" y="3139426"/>
            <a:ext cx="448110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329127" y="4161602"/>
            <a:ext cx="551611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259302" y="1498196"/>
            <a:ext cx="2742671" cy="3497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Značení ve schématu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5" grpId="0" animBg="1"/>
      <p:bldP spid="22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Proudění">
  <a:themeElements>
    <a:clrScheme name="Vlastní 9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0000"/>
      </a:hlink>
      <a:folHlink>
        <a:srgbClr val="2870FE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2006</Words>
  <Application>Microsoft Office PowerPoint</Application>
  <PresentationFormat>Předvádění na obrazovce (4:3)</PresentationFormat>
  <Paragraphs>262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Garamond</vt:lpstr>
      <vt:lpstr>Symbol</vt:lpstr>
      <vt:lpstr>Wingdings</vt:lpstr>
      <vt:lpstr>Proudění</vt:lpstr>
      <vt:lpstr>Značení vodičů a kabelů</vt:lpstr>
      <vt:lpstr>Prezentace aplikace PowerPoint</vt:lpstr>
      <vt:lpstr>Izolace vodičů - stručný přehled</vt:lpstr>
      <vt:lpstr>Barevné značení vodičů</vt:lpstr>
      <vt:lpstr>Značení vodičů (pevné uložení)</vt:lpstr>
      <vt:lpstr>Doporučení barevné označení vodičů a kabelů pro pevné uložení</vt:lpstr>
      <vt:lpstr>Barevné značení vodičů</vt:lpstr>
      <vt:lpstr>Barevné značení do 31. 3. 2006</vt:lpstr>
      <vt:lpstr>Značení vodičů</vt:lpstr>
      <vt:lpstr>Provedení vodičů</vt:lpstr>
      <vt:lpstr>Označení tvaru vodiče</vt:lpstr>
      <vt:lpstr>Staré značení kabelů (neharmonizované označení)</vt:lpstr>
      <vt:lpstr>Příklady označení: instalační kabely do 1 kV</vt:lpstr>
      <vt:lpstr>Příklady označení: izolovaná vrchní vedení</vt:lpstr>
      <vt:lpstr>Příklady označení: energetické kabely</vt:lpstr>
      <vt:lpstr>Příklady označení: energetické kabely</vt:lpstr>
      <vt:lpstr>Nové označení kabelů </vt:lpstr>
      <vt:lpstr>Značení silových vodičů – harmonizovaná řada</vt:lpstr>
      <vt:lpstr>Prezentace aplikace PowerPoint</vt:lpstr>
      <vt:lpstr>Bezhalogenní vodiče a kabely - přehled základních zkoušek (film NKT)</vt:lpstr>
      <vt:lpstr>Prezentace aplikace PowerPoint</vt:lpstr>
      <vt:lpstr>Bezhalogenní vodiče a kabely - přehled základních zkoušek (www.prakab.cz)</vt:lpstr>
      <vt:lpstr>Bezhalogenní vodiče a kabely - přehled základních zkoušek</vt:lpstr>
      <vt:lpstr>Bezhalogenní vodiče a  kabely - H07Z-U</vt:lpstr>
      <vt:lpstr>Bezhalogenní kabel - 1-CXKE-R</vt:lpstr>
      <vt:lpstr>Příklady označení: bezhalogenní vodiče a  kabely</vt:lpstr>
      <vt:lpstr>Příklady označení: bezhalogenní vodiče a  kabely</vt:lpstr>
      <vt:lpstr>Příklady označení: bezhalogenní vodiče a  kabely</vt:lpstr>
      <vt:lpstr>Ukázky z katalogů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</dc:creator>
  <cp:lastModifiedBy>Ivo Petricek</cp:lastModifiedBy>
  <cp:revision>155</cp:revision>
  <dcterms:created xsi:type="dcterms:W3CDTF">2006-06-28T06:05:15Z</dcterms:created>
  <dcterms:modified xsi:type="dcterms:W3CDTF">2024-11-22T06:59:40Z</dcterms:modified>
</cp:coreProperties>
</file>