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8" r:id="rId10"/>
    <p:sldId id="271" r:id="rId11"/>
    <p:sldId id="264" r:id="rId12"/>
    <p:sldId id="263" r:id="rId13"/>
    <p:sldId id="266" r:id="rId14"/>
    <p:sldId id="270" r:id="rId15"/>
    <p:sldId id="267" r:id="rId16"/>
    <p:sldId id="265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5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A1D66-EDCA-4C02-A15B-192E82A05F5F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B1322-DA8C-4617-BA45-3AC9615F0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B24C-7F24-4C1B-A645-78CB97E1C0EB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44B0B-E609-4D14-A613-98732484C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72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44B0B-E609-4D14-A613-98732484C5E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4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44B0B-E609-4D14-A613-98732484C5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91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3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177C1A-D645-4AF3-8D53-9BB948785E2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FE6B1-C3C1-4EB1-AE84-37B6754BE6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47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1AF0F-5ABA-4605-B711-101FAFC9A8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08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4307F-3B4B-44DC-87A6-EE7AB2FE88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6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EDBB1-C57A-4640-A077-E643337628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603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F01C-991F-46C4-BBB9-FCFED35F79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71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54B7D-5DCF-45E8-AA72-E4AC6DCD2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007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5F0FA-9208-4298-8BC4-7B900012D4B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766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7DA73-9C81-45E7-893C-7D336381F0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682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33FC8-5745-4268-BD44-E37EDB60E0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70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6F73E-D0EB-48B7-BC47-90120C9B1C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40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3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13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3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13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B100B84-9336-456A-96A8-A98BE4B517B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ps.cz/cs/data#Frekve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tx1"/>
            </a:gs>
            <a:gs pos="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eselectronics.eu/obrazky/ilustrace-cz/graf_1c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1340" r="2699" b="21881"/>
          <a:stretch/>
        </p:blipFill>
        <p:spPr bwMode="auto">
          <a:xfrm>
            <a:off x="0" y="1952618"/>
            <a:ext cx="9125525" cy="49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3818"/>
            <a:ext cx="8640960" cy="3161166"/>
          </a:xfrm>
        </p:spPr>
        <p:txBody>
          <a:bodyPr/>
          <a:lstStyle/>
          <a:p>
            <a:r>
              <a:rPr lang="cs-CZ" altLang="cs-CZ" sz="5400" b="1" u="sng" dirty="0">
                <a:solidFill>
                  <a:schemeClr val="bg1"/>
                </a:solidFill>
                <a:effectLst/>
              </a:rPr>
              <a:t>Elektrické </a:t>
            </a:r>
            <a:r>
              <a:rPr lang="cs-CZ" altLang="cs-CZ" sz="5400" b="1" u="sng" dirty="0" smtClean="0">
                <a:solidFill>
                  <a:schemeClr val="bg1"/>
                </a:solidFill>
                <a:effectLst/>
              </a:rPr>
              <a:t>napětí</a:t>
            </a:r>
            <a:br>
              <a:rPr lang="cs-CZ" altLang="cs-CZ" sz="5400" b="1" u="sng" dirty="0" smtClean="0">
                <a:solidFill>
                  <a:schemeClr val="bg1"/>
                </a:solidFill>
                <a:effectLst/>
              </a:rPr>
            </a:br>
            <a:r>
              <a:rPr lang="cs-CZ" altLang="cs-CZ" sz="5400" b="1" u="sng" dirty="0" smtClean="0">
                <a:solidFill>
                  <a:schemeClr val="bg1"/>
                </a:solidFill>
                <a:effectLst/>
              </a:rPr>
              <a:t>Spolehlivost dodávky elektrické energie</a:t>
            </a:r>
            <a:endParaRPr lang="cs-CZ" altLang="cs-CZ" sz="5400" b="1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6401164"/>
            <a:ext cx="265607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1600" b="1" u="sng" dirty="0" smtClean="0">
                <a:solidFill>
                  <a:schemeClr val="bg1"/>
                </a:solidFill>
                <a:effectLst/>
              </a:rPr>
              <a:t>Aktualizace - 08/2023</a:t>
            </a:r>
            <a:endParaRPr lang="cs-CZ" altLang="cs-CZ" sz="1600" b="1" u="sng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12" y="44624"/>
            <a:ext cx="8931384" cy="936104"/>
          </a:xfrm>
        </p:spPr>
        <p:txBody>
          <a:bodyPr/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effectLst/>
              </a:rPr>
              <a:t>Eliminace krátkodobé změny výkonu a vyrovnání frekvence (výkonová rovnováha) </a:t>
            </a:r>
            <a:endParaRPr lang="cs-CZ" altLang="cs-CZ" sz="16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38264" y="1097449"/>
            <a:ext cx="89313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indent="-357188"/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1. 	Rotující hmoty výrobních bloků (turbína - alternátor) v konvenčních elektrárnách. S postupným útlumem uhelných elektráren a uzavírání jaderných elektráren v některých zemích vliv těchto nástrojů postupně klesá. </a:t>
            </a:r>
          </a:p>
          <a:p>
            <a:pPr marL="357188" indent="-357188"/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2.	Velkokapacitní baterie - České republice pilotní projekt v areálu PE Tušimice od roku 2019, přechod do ostrého provozu v 6/2021. Nabíjecí výkon je 750 kW je realizován automaticky z výrobního bloku. </a:t>
            </a:r>
            <a:r>
              <a:rPr lang="cs-CZ" altLang="cs-CZ" sz="16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(zdroj ČEZ)</a:t>
            </a:r>
            <a:endParaRPr lang="cs-CZ" altLang="cs-CZ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http://files.energyhub.eu/magazine/2021-02/2021-02_0027__art_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1267"/>
            <a:ext cx="6408712" cy="30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075240" cy="1440160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Ostatní parametry pro hodnocení kvality</a:t>
            </a:r>
            <a:endParaRPr lang="cs-CZ" altLang="cs-CZ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07504" y="1844824"/>
            <a:ext cx="885666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krátkodobé odchylky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napětí (dovolené tolerance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pokles napětí a přepětí (při náhlých změnách zátěže, pomalá regulace napětí, poruchové stavy v síti)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*	krátkodobá přerušení napětí (většina je kratší než 1 sekunda)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dlouhodobá přerušení napětí (uvádí se přerušení delší než 3 minuty)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vliv vyšších harmonických odběrového proudu (zejména vlivem elektronické regulace a spotřebičů s velkými výkony)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deformace napětí v důsledku úbytku napětí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*	rychlé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 často i opakované změny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napětí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 důsledku přechodových dějů (odvozeno od vnímání oka na blikání žárovky - </a:t>
            </a:r>
            <a:r>
              <a:rPr lang="cs-CZ" altLang="cs-CZ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flikr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	nesymetrie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napětí v jednotlivých fázích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09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856662" cy="1512168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</a:rPr>
              <a:t>Nepřetržitost dodávky elektřiny - kritéria hodnocení 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520" y="1744935"/>
            <a:ext cx="8712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Přenos elektřiny</a:t>
            </a:r>
          </a:p>
          <a:p>
            <a:pPr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průměrná doba trvání jednoho přerušení 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nedodaná elektrická energie</a:t>
            </a:r>
            <a:endParaRPr lang="cs-CZ" altLang="cs-CZ" sz="24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Distribuce elektřiny </a:t>
            </a:r>
          </a:p>
          <a:p>
            <a:pPr marL="0" indent="0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Hodnotí se nahodilá (neplánovaná, poruchová) a plánovaná přerušení s dobou trvání delší než 3 minuty, do celkového hodnocení distributora se neuvažují živelné pohromy (v tabulce se ale projeví).  </a:t>
            </a:r>
          </a:p>
          <a:p>
            <a:pPr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průměrný počet přerušení distribuce elektřiny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v daném období - SAIFI</a:t>
            </a:r>
          </a:p>
          <a:p>
            <a:pPr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průměrná souhrnná doba trvání přerušení distribuce elektřiny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v daném období - SAIDI </a:t>
            </a:r>
          </a:p>
          <a:p>
            <a:pPr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průměrná doba trvání jednoho přerušení v daném období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CAIDI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56662" cy="792163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</a:rPr>
              <a:t>Nepřetržitost dodávky elektřiny - 2018</a:t>
            </a:r>
            <a:br>
              <a:rPr lang="cs-CZ" altLang="cs-CZ" sz="3600" b="1" u="sng" dirty="0" smtClean="0">
                <a:solidFill>
                  <a:srgbClr val="000000"/>
                </a:solidFill>
                <a:effectLst/>
              </a:rPr>
            </a:br>
            <a:r>
              <a:rPr lang="cs-CZ" altLang="cs-CZ" sz="1800" b="1" u="sng" dirty="0" smtClean="0">
                <a:solidFill>
                  <a:srgbClr val="000000"/>
                </a:solidFill>
                <a:effectLst/>
              </a:rPr>
              <a:t>zdroj ERÚ </a:t>
            </a:r>
            <a:endParaRPr lang="cs-CZ" altLang="cs-CZ" sz="1800" b="1" u="sng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87420"/>
              </p:ext>
            </p:extLst>
          </p:nvPr>
        </p:nvGraphicFramePr>
        <p:xfrm>
          <a:off x="251520" y="1268760"/>
          <a:ext cx="8568953" cy="3064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smtClean="0">
                          <a:solidFill>
                            <a:srgbClr val="000000"/>
                          </a:solidFill>
                          <a:effectLst/>
                        </a:rPr>
                        <a:t>Ukazatel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</a:rPr>
                        <a:t>ČEZ Distribuce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</a:rPr>
                        <a:t>EG.D </a:t>
                      </a: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</a:rPr>
                        <a:t>Distribuce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</a:rPr>
                        <a:t>PREdistribuce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</a:rPr>
                        <a:t>Česká republika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</a:rPr>
                        <a:t>SAIFI [přerušení/rok]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2,74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2,01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0,40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2,24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</a:rPr>
                        <a:t>SAIDI [min/rok]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307,09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249,79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34,06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256,05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</a:rPr>
                        <a:t>CAIDI [min]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112,26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123,98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85,40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000000"/>
                          </a:solidFill>
                          <a:effectLst/>
                        </a:rPr>
                        <a:t>114,33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179512" y="4748688"/>
                <a:ext cx="5847242" cy="768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𝑆𝐴𝐼𝐹𝐼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𝑐𝑒𝑙𝑘𝑜𝑣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𝑒𝑟𝑢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𝑑𝑜𝑑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𝑣𝑘𝑦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𝑐𝑒𝑙𝑘𝑜𝑣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𝑜𝑑𝑏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𝑟𝑎𝑡𝑒𝑙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48688"/>
                <a:ext cx="5847242" cy="7685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84716" y="5972824"/>
                <a:ext cx="6504922" cy="768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𝑆𝐴𝐼𝐷𝐼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𝑠𝑜𝑢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𝑑𝑜𝑏𝑦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𝑡𝑟𝑣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𝑒𝑟𝑢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𝑑𝑜𝑑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𝑣𝑘𝑦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𝑐𝑒𝑙𝑘𝑜𝑣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𝑜𝑑𝑏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𝑟𝑎𝑡𝑒𝑙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16" y="5972824"/>
                <a:ext cx="6504922" cy="768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0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56662" cy="792163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</a:rPr>
              <a:t>Nepřetržitost dodávky elektřiny - 2022</a:t>
            </a:r>
            <a:br>
              <a:rPr lang="cs-CZ" altLang="cs-CZ" sz="3600" b="1" u="sng" dirty="0" smtClean="0">
                <a:solidFill>
                  <a:srgbClr val="000000"/>
                </a:solidFill>
                <a:effectLst/>
              </a:rPr>
            </a:br>
            <a:r>
              <a:rPr lang="cs-CZ" altLang="cs-CZ" sz="1800" b="1" u="sng" dirty="0" smtClean="0">
                <a:solidFill>
                  <a:srgbClr val="000000"/>
                </a:solidFill>
                <a:effectLst/>
              </a:rPr>
              <a:t>zdroj ERÚ </a:t>
            </a:r>
            <a:endParaRPr lang="cs-CZ" altLang="cs-CZ" sz="1800" b="1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5172624" cy="25157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7" y="3759054"/>
            <a:ext cx="4680520" cy="29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166530" y="183078"/>
            <a:ext cx="7573822" cy="3317930"/>
            <a:chOff x="166530" y="260648"/>
            <a:chExt cx="7573822" cy="3317930"/>
          </a:xfrm>
        </p:grpSpPr>
        <p:pic>
          <p:nvPicPr>
            <p:cNvPr id="5" name="obrázek 10"/>
            <p:cNvPicPr>
              <a:picLocks noChangeAspect="1"/>
            </p:cNvPicPr>
            <p:nvPr/>
          </p:nvPicPr>
          <p:blipFill rotWithShape="1">
            <a:blip r:embed="rId2" cstate="print"/>
            <a:srcRect t="3052"/>
            <a:stretch/>
          </p:blipFill>
          <p:spPr bwMode="auto">
            <a:xfrm>
              <a:off x="166530" y="260648"/>
              <a:ext cx="7573822" cy="3317930"/>
            </a:xfrm>
            <a:prstGeom prst="rect">
              <a:avLst/>
            </a:prstGeom>
            <a:noFill/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5215158" y="974279"/>
              <a:ext cx="1376990" cy="406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sz="14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n</a:t>
              </a:r>
              <a:r>
                <a:rPr kumimoji="0" lang="cs-CZ" sz="140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</a:rPr>
                <a:t>eplánovaná:</a:t>
              </a:r>
              <a:endParaRPr kumimoji="0" lang="cs-CZ" sz="1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501201" y="3501008"/>
            <a:ext cx="7463287" cy="3240360"/>
            <a:chOff x="1357185" y="3573016"/>
            <a:chExt cx="7463287" cy="3240360"/>
          </a:xfrm>
        </p:grpSpPr>
        <p:pic>
          <p:nvPicPr>
            <p:cNvPr id="6" name="obrázek 11"/>
            <p:cNvPicPr>
              <a:picLocks noChangeAspect="1"/>
            </p:cNvPicPr>
            <p:nvPr/>
          </p:nvPicPr>
          <p:blipFill rotWithShape="1">
            <a:blip r:embed="rId3" cstate="print"/>
            <a:srcRect t="2174"/>
            <a:stretch/>
          </p:blipFill>
          <p:spPr bwMode="auto">
            <a:xfrm>
              <a:off x="1357185" y="3573016"/>
              <a:ext cx="7463287" cy="3240360"/>
            </a:xfrm>
            <a:prstGeom prst="rect">
              <a:avLst/>
            </a:prstGeom>
            <a:noFill/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6300192" y="4126602"/>
              <a:ext cx="1340195" cy="31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sz="1400" b="1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</a:rPr>
                <a:t>n</a:t>
              </a:r>
              <a:r>
                <a:rPr kumimoji="0" lang="cs-CZ" sz="1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Calibri" pitchFamily="34" charset="0"/>
                </a:rPr>
                <a:t>eplánovaná:</a:t>
              </a:r>
              <a:endPara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</a:endParaRP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5940152" y="183078"/>
            <a:ext cx="29982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hladina nízkého napětí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301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56662" cy="792163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</a:rPr>
              <a:t>Materiály</a:t>
            </a:r>
            <a:endParaRPr lang="cs-CZ" altLang="cs-CZ" sz="40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71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892175" algn="l"/>
                <a:tab pos="2147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21478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Charakteristika napětí elektrické energie ve veřejné distribuční síti</a:t>
            </a:r>
          </a:p>
          <a:p>
            <a:pPr marL="0" indent="0">
              <a:tabLst>
                <a:tab pos="21478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ERU - Distribuce elektrické energie a spolehlivost její dodávky </a:t>
            </a:r>
          </a:p>
          <a:p>
            <a:pPr marL="0" indent="0">
              <a:tabLst>
                <a:tab pos="2147888" algn="l"/>
              </a:tabLst>
            </a:pPr>
            <a:r>
              <a:rPr lang="cs-CZ" altLang="cs-CZ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Šefránek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- Vyhodnocení kvality elektřiny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37740"/>
            <a:ext cx="8229600" cy="1143000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</a:rPr>
              <a:t>Obecné pojmy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4092748"/>
            <a:ext cx="87122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Jmenovité napětí sítě</a:t>
            </a:r>
          </a:p>
          <a:p>
            <a:pPr marL="180975" indent="-1809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je efektivní hodnota napětí</a:t>
            </a:r>
            <a:r>
              <a:rPr lang="cs-CZ" altLang="cs-CZ" sz="2000" b="1" dirty="0">
                <a:solidFill>
                  <a:srgbClr val="000000"/>
                </a:solidFill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kterou je síť </a:t>
            </a:r>
            <a:r>
              <a:rPr lang="cs-CZ" altLang="cs-CZ" sz="2000" b="1" dirty="0">
                <a:solidFill>
                  <a:srgbClr val="000000"/>
                </a:solidFill>
              </a:rPr>
              <a:t>nebo zařízení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označena </a:t>
            </a:r>
            <a:r>
              <a:rPr lang="cs-CZ" altLang="cs-CZ" sz="2000" b="1" dirty="0">
                <a:solidFill>
                  <a:srgbClr val="000000"/>
                </a:solidFill>
              </a:rPr>
              <a:t>a ke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které </a:t>
            </a:r>
            <a:r>
              <a:rPr lang="cs-CZ" altLang="cs-CZ" sz="2000" b="1" dirty="0">
                <a:solidFill>
                  <a:srgbClr val="000000"/>
                </a:solidFill>
              </a:rPr>
              <a:t>se vztahují základní provozní charakteristiky a vlastnosti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.</a:t>
            </a:r>
          </a:p>
          <a:p>
            <a:pPr marL="180975" indent="-1809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historicky se vyvíjí s ohledem na velikost odběru, elektrické spotřebiče a bezpečnost (nízké napětí - 120, 220, 230V)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79387" y="1268760"/>
            <a:ext cx="8785225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Základní parametry soustavy</a:t>
            </a:r>
          </a:p>
          <a:p>
            <a:pPr marL="2336800" indent="-2336800">
              <a:spcBef>
                <a:spcPct val="50000"/>
              </a:spcBef>
              <a:tabLst>
                <a:tab pos="215582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elektrické napětí 	-	místní parametr (v důsledku transformace, úbytků napětí a okamžité zátěži jsou napětí v různých místech soustavy vždy v určité toleranci od normalizovaných jmenovitých napětí)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2336800" indent="-2336800">
              <a:spcBef>
                <a:spcPts val="600"/>
              </a:spcBef>
              <a:spcAft>
                <a:spcPts val="0"/>
              </a:spcAft>
              <a:tabLst>
                <a:tab pos="21558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frekvence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-	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celosystémový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parametr (v každém místě soustavy musí být frekvence s minimální tolerancí stejná)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147050" cy="1566862"/>
          </a:xfrm>
        </p:spPr>
        <p:txBody>
          <a:bodyPr/>
          <a:lstStyle/>
          <a:p>
            <a:r>
              <a:rPr lang="cs-CZ" altLang="cs-CZ" sz="4000" b="1" u="sng" dirty="0">
                <a:solidFill>
                  <a:srgbClr val="000000"/>
                </a:solidFill>
                <a:effectLst/>
              </a:rPr>
              <a:t>Tabulky normalizovaných napětí v České republice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1916832"/>
            <a:ext cx="871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Sítě se střídavým jmenovitým napětím mezi 100 – 1000 V včetně</a:t>
            </a:r>
            <a:r>
              <a:rPr lang="cs-CZ" altLang="cs-CZ" sz="2400" b="1" dirty="0">
                <a:solidFill>
                  <a:srgbClr val="000000"/>
                </a:solidFill>
              </a:rPr>
              <a:t> (sítě nízkého napětí – </a:t>
            </a:r>
            <a:r>
              <a:rPr lang="cs-CZ" altLang="cs-CZ" sz="2400" b="1" dirty="0" err="1">
                <a:solidFill>
                  <a:srgbClr val="000000"/>
                </a:solidFill>
              </a:rPr>
              <a:t>nn</a:t>
            </a:r>
            <a:r>
              <a:rPr lang="cs-CZ" altLang="cs-CZ" sz="2400" b="1" dirty="0">
                <a:solidFill>
                  <a:srgbClr val="000000"/>
                </a:solidFill>
              </a:rPr>
              <a:t>).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5438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83249"/>
              </p:ext>
            </p:extLst>
          </p:nvPr>
        </p:nvGraphicFramePr>
        <p:xfrm>
          <a:off x="107504" y="2924944"/>
          <a:ext cx="8855075" cy="1442658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9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Trojfázová soustava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jmenovité napětí sítě (V) (f=50Hz)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230/400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400/690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179388" y="4653136"/>
            <a:ext cx="87122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>
                <a:tab pos="6637338" algn="l"/>
              </a:tabLst>
            </a:pPr>
            <a:r>
              <a:rPr lang="cs-CZ" altLang="cs-CZ" sz="2400" b="1" u="sng" dirty="0">
                <a:solidFill>
                  <a:srgbClr val="000000"/>
                </a:solidFill>
              </a:rPr>
              <a:t>Tolerance napětí </a:t>
            </a:r>
            <a:r>
              <a:rPr lang="cs-CZ" altLang="cs-CZ" sz="2400" b="1" u="sng" dirty="0" smtClean="0">
                <a:solidFill>
                  <a:srgbClr val="000000"/>
                </a:solidFill>
              </a:rPr>
              <a:t>pro spotřebitele (napájení)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: </a:t>
            </a: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en-US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±</a:t>
            </a: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  <a:r>
              <a:rPr lang="cs-CZ" altLang="cs-CZ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%</a:t>
            </a:r>
          </a:p>
          <a:p>
            <a:pPr>
              <a:spcBef>
                <a:spcPct val="50000"/>
              </a:spcBef>
              <a:tabLst>
                <a:tab pos="66373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Pozn. v závislosti na zatížení může docházet ke kolísání napětí mimo stanovený rozsah. Podmínky pro tyto odchylky jsou přesně  definovány. 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512" y="116632"/>
            <a:ext cx="8712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altLang="cs-CZ" sz="3200" b="1" u="sng" dirty="0">
                <a:solidFill>
                  <a:srgbClr val="000000"/>
                </a:solidFill>
              </a:rPr>
              <a:t>Sítě se střídavým jmenovitým napětím mezi 1 – 35 kV včetně</a:t>
            </a:r>
            <a:r>
              <a:rPr lang="cs-CZ" altLang="cs-CZ" sz="3200" b="1" dirty="0">
                <a:solidFill>
                  <a:srgbClr val="000000"/>
                </a:solidFill>
              </a:rPr>
              <a:t> </a:t>
            </a:r>
            <a:endParaRPr lang="cs-CZ" altLang="cs-CZ" sz="3200" b="1" dirty="0" smtClean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cs-CZ" altLang="cs-CZ" sz="3200" b="1" dirty="0">
                <a:solidFill>
                  <a:srgbClr val="000000"/>
                </a:solidFill>
              </a:rPr>
              <a:t>(</a:t>
            </a:r>
            <a:r>
              <a:rPr lang="cs-CZ" altLang="cs-CZ" sz="3200" b="1" dirty="0" smtClean="0">
                <a:solidFill>
                  <a:srgbClr val="000000"/>
                </a:solidFill>
              </a:rPr>
              <a:t>sítě </a:t>
            </a:r>
            <a:r>
              <a:rPr lang="cs-CZ" altLang="cs-CZ" sz="3200" b="1" dirty="0">
                <a:solidFill>
                  <a:srgbClr val="000000"/>
                </a:solidFill>
              </a:rPr>
              <a:t>vysokého napětí – vn).</a:t>
            </a:r>
          </a:p>
        </p:txBody>
      </p:sp>
      <p:graphicFrame>
        <p:nvGraphicFramePr>
          <p:cNvPr id="1644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22670"/>
              </p:ext>
            </p:extLst>
          </p:nvPr>
        </p:nvGraphicFramePr>
        <p:xfrm>
          <a:off x="320548" y="1772816"/>
          <a:ext cx="8430128" cy="3302000"/>
        </p:xfrm>
        <a:graphic>
          <a:graphicData uri="http://schemas.openxmlformats.org/drawingml/2006/table">
            <a:tbl>
              <a:tblPr/>
              <a:tblGrid>
                <a:gridCol w="353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Jmenovité napětí sítě (kV)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Nejvyšší napětí pro zařízení (kV)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 toto napětí se dimenzují přístroje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7504" y="5120024"/>
            <a:ext cx="89289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900" b="1" dirty="0" smtClean="0">
                <a:solidFill>
                  <a:srgbClr val="000000"/>
                </a:solidFill>
              </a:rPr>
              <a:t>V současné době se provádí v rámci veřejného rozvodu unifikace na 22kV, ve Východočeském a Libereckém kraji zůstávají některé linky 35kV.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Nejvíce komplikované změny jsou ve městech, např. Liberec 10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22kV, velké investiční náklady - transformátory, kabely a přístroje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1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Sítě se střídavým jmenovitým napětím nad 35 kV </a:t>
            </a:r>
          </a:p>
          <a:p>
            <a:pPr algn="ctr"/>
            <a:r>
              <a:rPr lang="cs-CZ" altLang="cs-CZ" sz="2400" b="1" dirty="0">
                <a:solidFill>
                  <a:srgbClr val="000000"/>
                </a:solidFill>
              </a:rPr>
              <a:t>(sítě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velmi/zvlášť </a:t>
            </a:r>
            <a:r>
              <a:rPr lang="cs-CZ" altLang="cs-CZ" sz="2400" b="1" dirty="0">
                <a:solidFill>
                  <a:srgbClr val="000000"/>
                </a:solidFill>
              </a:rPr>
              <a:t>vysokého napětí –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vvn/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zvn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).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743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12211"/>
              </p:ext>
            </p:extLst>
          </p:nvPr>
        </p:nvGraphicFramePr>
        <p:xfrm>
          <a:off x="395288" y="1552575"/>
          <a:ext cx="8497888" cy="2346960"/>
        </p:xfrm>
        <a:graphic>
          <a:graphicData uri="http://schemas.openxmlformats.org/drawingml/2006/table">
            <a:tbl>
              <a:tblPr/>
              <a:tblGrid>
                <a:gridCol w="93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3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Jmenovité napětí sítě (kV)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Nejvyšší napětí pro zařízení (kV) 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 toto napětí se dimenzují přístroje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vvn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vvn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zvn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420" y="4149080"/>
            <a:ext cx="1440284" cy="40011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distribuce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964" y="4149080"/>
            <a:ext cx="1440284" cy="4001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přenos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2" name="Šipka nahoru 1"/>
          <p:cNvSpPr/>
          <p:nvPr/>
        </p:nvSpPr>
        <p:spPr>
          <a:xfrm>
            <a:off x="1691680" y="2726055"/>
            <a:ext cx="216024" cy="1423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3131964" y="3065751"/>
            <a:ext cx="216024" cy="107875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3419872" y="3555710"/>
            <a:ext cx="216024" cy="57469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47050" cy="1008063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</a:rPr>
              <a:t>Jmenovitá napětí spotřebičů</a:t>
            </a:r>
          </a:p>
        </p:txBody>
      </p:sp>
      <p:graphicFrame>
        <p:nvGraphicFramePr>
          <p:cNvPr id="1956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34424"/>
              </p:ext>
            </p:extLst>
          </p:nvPr>
        </p:nvGraphicFramePr>
        <p:xfrm>
          <a:off x="250825" y="1773238"/>
          <a:ext cx="8696325" cy="173037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65188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Zařízení do 1 kV včetně (V)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4208" y="4922291"/>
            <a:ext cx="2502942" cy="120032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samostatné průmyslové  rozvody pro spotřebiče velkých výkonů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88024" y="4578019"/>
            <a:ext cx="1440160" cy="9233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standartní 1f a 3f rozvody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6" name="Šipka nahoru 5"/>
          <p:cNvSpPr/>
          <p:nvPr/>
        </p:nvSpPr>
        <p:spPr>
          <a:xfrm>
            <a:off x="6876256" y="3499266"/>
            <a:ext cx="216024" cy="1423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5262388" y="3499266"/>
            <a:ext cx="216024" cy="107875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6012160" y="3499266"/>
            <a:ext cx="216024" cy="107875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7632340" y="3499266"/>
            <a:ext cx="216024" cy="1423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640"/>
            <a:ext cx="8147050" cy="1008063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Parametry soustavy</a:t>
            </a:r>
            <a:endParaRPr lang="cs-CZ" altLang="cs-CZ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79512" y="1149126"/>
            <a:ext cx="87122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Kmitočet </a:t>
            </a:r>
            <a:r>
              <a:rPr lang="cs-CZ" altLang="cs-CZ" sz="2400" b="1" u="sng" dirty="0" smtClean="0">
                <a:solidFill>
                  <a:srgbClr val="000000"/>
                </a:solidFill>
              </a:rPr>
              <a:t>sítě </a:t>
            </a:r>
            <a:r>
              <a:rPr lang="cs-CZ" altLang="cs-CZ" sz="1400" b="1" u="sng" dirty="0" smtClean="0">
                <a:solidFill>
                  <a:srgbClr val="000000"/>
                </a:solidFill>
              </a:rPr>
              <a:t>(</a:t>
            </a:r>
            <a:r>
              <a:rPr lang="cs-CZ" altLang="cs-CZ" sz="1400" b="1" u="sng" dirty="0" smtClean="0">
                <a:solidFill>
                  <a:srgbClr val="000000"/>
                </a:solidFill>
                <a:hlinkClick r:id="rId2"/>
              </a:rPr>
              <a:t>aktuální stav, zdroj ČEPS</a:t>
            </a:r>
            <a:r>
              <a:rPr lang="cs-CZ" altLang="cs-CZ" sz="1400" b="1" u="sng" dirty="0" smtClean="0">
                <a:solidFill>
                  <a:srgbClr val="000000"/>
                </a:solidFill>
              </a:rPr>
              <a:t>):</a:t>
            </a:r>
            <a:endParaRPr lang="cs-CZ" altLang="cs-CZ" sz="1400" b="1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pro Českou republiku je 50 Hz.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Tolerance:	</a:t>
            </a:r>
            <a:r>
              <a:rPr lang="en-US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±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 1% 	během 99,5 % roku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en-US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±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 6% 	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vždy</a:t>
            </a:r>
          </a:p>
          <a:p>
            <a:pPr>
              <a:spcAft>
                <a:spcPts val="1200"/>
              </a:spcAf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Kmitočet je ukazatel poměru mezi výrobou a spotřebou. Drobné změny kompenzují setrvačné hmoty soustrojí turbína - alternátor v elektrárnách. Při výpadku zdrojů nebo přenosových sítí hrozí výrazná změna kmitočtu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vypnutí ochran na vedení  rozpad elektrizační soustavy (blackout). Opětovné najetí soustavy trvá několik hodin.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Nejznámější případy blackoutu:</a:t>
            </a:r>
          </a:p>
          <a:p>
            <a:pPr>
              <a:tabLst>
                <a:tab pos="271463" algn="l"/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Indie 	2012	670 milionu obyvatel</a:t>
            </a:r>
          </a:p>
          <a:p>
            <a:pPr>
              <a:tabLst>
                <a:tab pos="271463" algn="l"/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Indonésie	2005	100	</a:t>
            </a:r>
          </a:p>
          <a:p>
            <a:pPr>
              <a:tabLst>
                <a:tab pos="271463" algn="l"/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Brazílie	1999	97</a:t>
            </a:r>
          </a:p>
          <a:p>
            <a:pPr>
              <a:tabLst>
                <a:tab pos="271463" algn="l"/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 	USA, Kanada	2003	55</a:t>
            </a:r>
          </a:p>
          <a:p>
            <a:pPr>
              <a:tabLst>
                <a:tab pos="271463" algn="l"/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	Itálie	2003	55	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188640"/>
            <a:ext cx="2674640" cy="1008063"/>
          </a:xfrm>
        </p:spPr>
        <p:txBody>
          <a:bodyPr/>
          <a:lstStyle/>
          <a:p>
            <a:r>
              <a:rPr lang="cs-CZ" altLang="cs-CZ" b="1" u="sng" dirty="0" err="1" smtClean="0">
                <a:solidFill>
                  <a:srgbClr val="000000"/>
                </a:solidFill>
                <a:effectLst/>
              </a:rPr>
              <a:t>Blackout</a:t>
            </a:r>
            <a:endParaRPr lang="cs-CZ" altLang="cs-CZ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447584" y="4414999"/>
            <a:ext cx="807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USA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s://d1o9e4un86hhpc.cloudfront.net/js/common/tinymce/jscripts/tiny_mce/plugins/imagemanager/files/AE22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" y="30375"/>
            <a:ext cx="4896346" cy="44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ické státy postižené výpadky energie v červenci 201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6252"/>
            <a:ext cx="4392487" cy="49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896275" y="5373216"/>
            <a:ext cx="962192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Indie</a:t>
            </a:r>
          </a:p>
          <a:p>
            <a:pPr>
              <a:tabLst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 dny</a:t>
            </a:r>
          </a:p>
          <a:p>
            <a:pPr>
              <a:tabLst>
                <a:tab pos="2065338" algn="l"/>
                <a:tab pos="3856038" algn="l"/>
                <a:tab pos="5203825" algn="ctr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 den 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Přímá spojnice se šipkou 2"/>
          <p:cNvCxnSpPr>
            <a:stCxn id="6" idx="3"/>
          </p:cNvCxnSpPr>
          <p:nvPr/>
        </p:nvCxnSpPr>
        <p:spPr>
          <a:xfrm flipV="1">
            <a:off x="3858467" y="3645024"/>
            <a:ext cx="1577629" cy="223602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858467" y="4076630"/>
            <a:ext cx="3233813" cy="208528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12" y="44624"/>
            <a:ext cx="8931384" cy="720080"/>
          </a:xfrm>
        </p:spPr>
        <p:txBody>
          <a:bodyPr/>
          <a:lstStyle/>
          <a:p>
            <a:r>
              <a:rPr lang="cs-CZ" altLang="cs-CZ" sz="2400" b="1" u="sng" dirty="0" smtClean="0">
                <a:solidFill>
                  <a:srgbClr val="000000"/>
                </a:solidFill>
                <a:effectLst/>
              </a:rPr>
              <a:t>Odchylky v kmitočtu - důsledek výkonových skoků (minuty) </a:t>
            </a:r>
            <a:br>
              <a:rPr lang="cs-CZ" altLang="cs-CZ" sz="2400" b="1" u="sng" dirty="0" smtClean="0">
                <a:solidFill>
                  <a:srgbClr val="000000"/>
                </a:solidFill>
                <a:effectLst/>
              </a:rPr>
            </a:br>
            <a:r>
              <a:rPr lang="cs-CZ" altLang="cs-CZ" sz="1600" b="1" u="sng" dirty="0" smtClean="0">
                <a:solidFill>
                  <a:srgbClr val="000000"/>
                </a:solidFill>
                <a:effectLst/>
              </a:rPr>
              <a:t>(zdroj: měření ETU2) </a:t>
            </a:r>
            <a:endParaRPr lang="cs-CZ" altLang="cs-CZ" sz="16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05112" y="4221088"/>
            <a:ext cx="89313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81063"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81063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3856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Evropa 10. 1. 2019 - pokles frekvence na 49,806 Hz, pravděpodobně z důvodu vypnutí větrných elektráren na souši v Německu, dovolená odchylka vyčerpána na 97%. </a:t>
            </a:r>
          </a:p>
          <a:p>
            <a:endParaRPr lang="cs-CZ" altLang="cs-CZ" sz="2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Evropa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24.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1. 2019 -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nárůst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frekvence na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50,175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Hz, pravděpodobně z důvodu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zapnutí 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větrných elektráren na souši v Německu, dovolená odchylka vyčerpána na </a:t>
            </a: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87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%. 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" y="1052736"/>
            <a:ext cx="44449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54" y="1052735"/>
            <a:ext cx="4466316" cy="316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2322000" y="1340768"/>
            <a:ext cx="0" cy="22322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912000" y="1052735"/>
            <a:ext cx="0" cy="22322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Paprsky">
  <a:themeElements>
    <a:clrScheme name="Vlastní 4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1919FF"/>
      </a:hlink>
      <a:folHlink>
        <a:srgbClr val="1E6841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620</TotalTime>
  <Words>1017</Words>
  <Application>Microsoft Office PowerPoint</Application>
  <PresentationFormat>Předvádění na obrazovce (4:3)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Symbol</vt:lpstr>
      <vt:lpstr>Times New Roman</vt:lpstr>
      <vt:lpstr>Wingdings</vt:lpstr>
      <vt:lpstr>Paprsky</vt:lpstr>
      <vt:lpstr>Elektrické napětí Spolehlivost dodávky elektrické energie</vt:lpstr>
      <vt:lpstr>Obecné pojmy</vt:lpstr>
      <vt:lpstr>Tabulky normalizovaných napětí v České republice</vt:lpstr>
      <vt:lpstr>Prezentace aplikace PowerPoint</vt:lpstr>
      <vt:lpstr>Prezentace aplikace PowerPoint</vt:lpstr>
      <vt:lpstr>Jmenovitá napětí spotřebičů</vt:lpstr>
      <vt:lpstr>Parametry soustavy</vt:lpstr>
      <vt:lpstr>Blackout</vt:lpstr>
      <vt:lpstr>Odchylky v kmitočtu - důsledek výkonových skoků (minuty)  (zdroj: měření ETU2) </vt:lpstr>
      <vt:lpstr>Eliminace krátkodobé změny výkonu a vyrovnání frekvence (výkonová rovnováha) </vt:lpstr>
      <vt:lpstr>Ostatní parametry pro hodnocení kvality</vt:lpstr>
      <vt:lpstr>Nepřetržitost dodávky elektřiny - kritéria hodnocení </vt:lpstr>
      <vt:lpstr>Nepřetržitost dodávky elektřiny - 2018 zdroj ERÚ </vt:lpstr>
      <vt:lpstr>Nepřetržitost dodávky elektřiny - 2022 zdroj ERÚ </vt:lpstr>
      <vt:lpstr>Prezentace aplikace PowerPoint</vt:lpstr>
      <vt:lpstr>Materiály</vt:lpstr>
    </vt:vector>
  </TitlesOfParts>
  <Company>SPŠSE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Elektrické napětí</dc:title>
  <dc:creator>pe</dc:creator>
  <cp:lastModifiedBy>Ivo Petricek</cp:lastModifiedBy>
  <cp:revision>69</cp:revision>
  <dcterms:created xsi:type="dcterms:W3CDTF">2009-09-02T13:59:51Z</dcterms:created>
  <dcterms:modified xsi:type="dcterms:W3CDTF">2023-09-15T08:31:07Z</dcterms:modified>
</cp:coreProperties>
</file>