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sldIdLst>
    <p:sldId id="256" r:id="rId2"/>
    <p:sldId id="257" r:id="rId3"/>
    <p:sldId id="281" r:id="rId4"/>
    <p:sldId id="264" r:id="rId5"/>
    <p:sldId id="277" r:id="rId6"/>
    <p:sldId id="278" r:id="rId7"/>
    <p:sldId id="265" r:id="rId8"/>
    <p:sldId id="266" r:id="rId9"/>
    <p:sldId id="267" r:id="rId10"/>
    <p:sldId id="275" r:id="rId11"/>
    <p:sldId id="268" r:id="rId12"/>
    <p:sldId id="269" r:id="rId13"/>
    <p:sldId id="270" r:id="rId14"/>
    <p:sldId id="271" r:id="rId15"/>
    <p:sldId id="272" r:id="rId16"/>
    <p:sldId id="273" r:id="rId17"/>
    <p:sldId id="276" r:id="rId18"/>
    <p:sldId id="282" r:id="rId19"/>
    <p:sldId id="279" r:id="rId20"/>
    <p:sldId id="280" r:id="rId21"/>
    <p:sldId id="263" r:id="rId2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81" autoAdjust="0"/>
  </p:normalViewPr>
  <p:slideViewPr>
    <p:cSldViewPr>
      <p:cViewPr varScale="1">
        <p:scale>
          <a:sx n="103" d="100"/>
          <a:sy n="103" d="100"/>
        </p:scale>
        <p:origin x="180" y="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229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232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232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32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1233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1233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600"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1233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1233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1233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7DAD3C0-6D22-4A2F-ACC7-923FA06D92A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9CC8F-E661-442B-8E37-7A406641D5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205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7759-5654-4B51-8DD4-327DB17DADD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95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0961-E96C-4911-8A27-33C39DB358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482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FAE45-7EF5-4019-8094-AACF1FC8999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649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D698E-1158-4AE5-9E60-46C84B14992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748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E42BF-0C02-415C-B4A2-C6D4A9967F6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878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2B4BB-FCB6-44B5-B670-E33137AB1B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878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1C01C-75E5-4190-BC26-6799318073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905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AFFC4-E212-4BF5-9165-F78334AC47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991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C7557-CA1D-4F10-8DFC-48DF283C717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289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126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0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0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0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130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130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0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1130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130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130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1130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1131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2CC87AE-2F1C-4C3B-846E-4EB4ED7E020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3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5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205" y="19536"/>
            <a:ext cx="9141619" cy="6840760"/>
            <a:chOff x="10373" y="-26272"/>
            <a:chExt cx="9141619" cy="6840760"/>
          </a:xfrm>
        </p:grpSpPr>
        <p:pic>
          <p:nvPicPr>
            <p:cNvPr id="2053" name="Picture 5" descr="https://www.ceps.cz/CZE/Media/Ke-stazeni/Fotogalerie/Prenosova-soustava/PublishingImages/orig/vedeni_17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3" r="4395"/>
            <a:stretch/>
          </p:blipFill>
          <p:spPr bwMode="auto">
            <a:xfrm>
              <a:off x="10373" y="-26272"/>
              <a:ext cx="9141619" cy="6840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Skupina 6"/>
            <p:cNvGrpSpPr/>
            <p:nvPr/>
          </p:nvGrpSpPr>
          <p:grpSpPr>
            <a:xfrm>
              <a:off x="5292080" y="62144"/>
              <a:ext cx="3827827" cy="1062600"/>
              <a:chOff x="5292080" y="62144"/>
              <a:chExt cx="3827827" cy="1062600"/>
            </a:xfrm>
          </p:grpSpPr>
          <p:pic>
            <p:nvPicPr>
              <p:cNvPr id="4" name="Obrázek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270" y="62144"/>
                <a:ext cx="1692637" cy="1062600"/>
              </a:xfrm>
              <a:prstGeom prst="rect">
                <a:avLst/>
              </a:prstGeom>
            </p:spPr>
          </p:pic>
          <p:pic>
            <p:nvPicPr>
              <p:cNvPr id="1030" name="Picture 6" descr="Úvod | ČEPS, a.s.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2080" y="66226"/>
                <a:ext cx="2016224" cy="10585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696" y="2420888"/>
            <a:ext cx="6995120" cy="1684784"/>
          </a:xfrm>
        </p:spPr>
        <p:txBody>
          <a:bodyPr/>
          <a:lstStyle/>
          <a:p>
            <a:r>
              <a:rPr lang="cs-CZ" altLang="cs-CZ" sz="6000" b="1" u="sng" dirty="0" smtClean="0"/>
              <a:t>Elektroenergetika</a:t>
            </a:r>
            <a:endParaRPr lang="cs-CZ" altLang="cs-CZ" sz="6000" b="1" u="sng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11560" y="4365104"/>
            <a:ext cx="512291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 smtClean="0"/>
              <a:t>úvod do předmětu</a:t>
            </a:r>
            <a:endParaRPr lang="cs-CZ" altLang="cs-CZ" sz="4000" b="1" u="sng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610995" y="6346540"/>
            <a:ext cx="253062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1800" b="1" u="sng" dirty="0" smtClean="0"/>
              <a:t>aktualizace - </a:t>
            </a:r>
            <a:r>
              <a:rPr lang="cs-CZ" altLang="cs-CZ" sz="1800" b="1" u="sng" dirty="0" smtClean="0"/>
              <a:t>08/2023</a:t>
            </a:r>
            <a:endParaRPr lang="cs-CZ" altLang="cs-CZ" sz="18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https://www.ceps.cz/admin-assets/pages/6408/modules/gallery/217_schema-ps/1207_schema-siti-2018-cz-fhd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6767" r="6034" b="9773"/>
          <a:stretch/>
        </p:blipFill>
        <p:spPr bwMode="auto">
          <a:xfrm>
            <a:off x="179512" y="332656"/>
            <a:ext cx="8712968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889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632"/>
            <a:ext cx="8857108" cy="774923"/>
          </a:xfrm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Distribuční </a:t>
            </a:r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rozvody </a:t>
            </a:r>
            <a:r>
              <a:rPr lang="cs-CZ" altLang="cs-CZ" sz="2800" b="1" u="sng" dirty="0" smtClean="0">
                <a:solidFill>
                  <a:srgbClr val="000000"/>
                </a:solidFill>
                <a:effectLst/>
              </a:rPr>
              <a:t>- ČEZ, EG.D, PRE</a:t>
            </a:r>
            <a:endParaRPr lang="cs-CZ" altLang="cs-CZ" sz="2800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9388" y="980728"/>
            <a:ext cx="6912892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Rozvod ke spotřebitelům</a:t>
            </a:r>
          </a:p>
          <a:p>
            <a:pPr marL="271463" indent="-271463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hladina velmi vysokého napětí - 110 kV</a:t>
            </a:r>
          </a:p>
          <a:p>
            <a:pPr marL="271463" indent="-271463">
              <a:spcBef>
                <a:spcPts val="600"/>
              </a:spcBef>
              <a:tabLst>
                <a:tab pos="4508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napájení větších měst a velkých výrobních podniků</a:t>
            </a:r>
          </a:p>
          <a:p>
            <a:pPr marL="271463" indent="-271463">
              <a:spcBef>
                <a:spcPts val="600"/>
              </a:spcBef>
              <a:tabLst>
                <a:tab pos="450850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hladina vysokého napětí - 35 kV, 22 kV, 10 kV</a:t>
            </a:r>
          </a:p>
          <a:p>
            <a:pPr marL="271463" indent="-271463">
              <a:spcBef>
                <a:spcPts val="600"/>
              </a:spcBef>
              <a:tabLst>
                <a:tab pos="450850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	-	páteřní rozvody ve městech a napájení obcí </a:t>
            </a:r>
          </a:p>
          <a:p>
            <a:pPr marL="271463" indent="-271463">
              <a:spcBef>
                <a:spcPts val="600"/>
              </a:spcBef>
              <a:tabLst>
                <a:tab pos="4508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napájení průmyslových podniků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26626" name="Picture 2" descr="http://www.prostor-ad.cz/pruvodce/praha/sporilov/hamrak/img/kbohd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" r="1926"/>
          <a:stretch/>
        </p:blipFill>
        <p:spPr bwMode="auto">
          <a:xfrm>
            <a:off x="107504" y="3910070"/>
            <a:ext cx="4026880" cy="28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www.energetika-servis.cz/galerie/%282007%29Stavba_VN_novy_typ_konzol_ParatII-2/slides/m_P10601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5" t="12324" r="27292"/>
          <a:stretch/>
        </p:blipFill>
        <p:spPr bwMode="auto">
          <a:xfrm>
            <a:off x="6300192" y="2276872"/>
            <a:ext cx="2304256" cy="291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www.allkabel.cz/upload/productimg/100_N2XS%28F%292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47"/>
          <a:stretch/>
        </p:blipFill>
        <p:spPr bwMode="auto">
          <a:xfrm>
            <a:off x="4246540" y="5335956"/>
            <a:ext cx="4789956" cy="137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19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Distribuční rozvody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9388" y="1412776"/>
            <a:ext cx="4752652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Rozvod ke spotřebitelům</a:t>
            </a:r>
          </a:p>
          <a:p>
            <a:pPr marL="271463" indent="-271463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hladina nízkého napětí - 400 V</a:t>
            </a:r>
          </a:p>
          <a:p>
            <a:pPr marL="271463" indent="-271463">
              <a:spcBef>
                <a:spcPts val="600"/>
              </a:spcBef>
              <a:tabLst>
                <a:tab pos="450850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-	veřejné rozvody</a:t>
            </a: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endParaRPr lang="cs-CZ" altLang="cs-CZ" sz="2000" b="1" dirty="0" smtClean="0">
              <a:solidFill>
                <a:srgbClr val="000000"/>
              </a:solidFill>
            </a:endParaRPr>
          </a:p>
          <a:p>
            <a:pPr marL="271463" indent="-271463">
              <a:spcBef>
                <a:spcPts val="600"/>
              </a:spcBef>
              <a:tabLst>
                <a:tab pos="450850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-	domovní a průmyslové rozvody 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27650" name="Picture 2" descr="http://img1.rajce.idnes.cz/d0101/7/7790/7790069_1515cc1a5573dfc309003ce487ef15f1/images/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1" r="30873" b="19944"/>
          <a:stretch/>
        </p:blipFill>
        <p:spPr bwMode="auto">
          <a:xfrm>
            <a:off x="5508104" y="1406884"/>
            <a:ext cx="3312369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elektrika.cz/obr/obo_3_kanpo_070201_4v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2" y="3110731"/>
            <a:ext cx="5042461" cy="35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www.elektroodbyt.cz/src/images/goods/PRA_a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41"/>
          <a:stretch/>
        </p:blipFill>
        <p:spPr bwMode="auto">
          <a:xfrm>
            <a:off x="4201865" y="5789895"/>
            <a:ext cx="4653136" cy="87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47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http://www.jicom.cz/foto/zahranicni-zakazky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018"/>
            <a:ext cx="2448272" cy="333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5987008" cy="1143000"/>
          </a:xfrm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Elektrické stanice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9388" y="1412776"/>
            <a:ext cx="8641084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Rozdělení podle několika kritérií</a:t>
            </a:r>
          </a:p>
          <a:p>
            <a:pPr marL="271463" indent="-271463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velikosti napětí - např. rozvodna 400 kV, 22 kV</a:t>
            </a:r>
          </a:p>
          <a:p>
            <a:pPr marL="271463" indent="-271463">
              <a:spcBef>
                <a:spcPts val="6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podle funkce - transformovna, měnírna, spínací stanice</a:t>
            </a:r>
          </a:p>
          <a:p>
            <a:pPr marL="271463" indent="-271463">
              <a:spcBef>
                <a:spcPts val="6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podle provedení - venkovní, vnitřní zapouzdřená 	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28674" name="Picture 2" descr="http://www.kves.uniza.sk/kvesnew/dokumenty/elektroenergetika1/ELEN2007/EENERGETIKA/Obrazky/ELEN-4_1/41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3"/>
            <a:ext cx="3640852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www.senergos.cz/userfiles/Produkty/04_01_01_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t="9021" r="1545" b="9869"/>
          <a:stretch/>
        </p:blipFill>
        <p:spPr bwMode="auto">
          <a:xfrm>
            <a:off x="3779912" y="3501008"/>
            <a:ext cx="529259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10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97767"/>
            <a:ext cx="5544740" cy="1339967"/>
          </a:xfrm>
        </p:spPr>
        <p:txBody>
          <a:bodyPr/>
          <a:lstStyle/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Domovní a průmyslové  rozvody</a:t>
            </a:r>
            <a:endParaRPr lang="cs-CZ" altLang="cs-CZ" sz="4000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07504" y="1552143"/>
            <a:ext cx="5663972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Domovní rozvody</a:t>
            </a:r>
          </a:p>
          <a:p>
            <a:pPr marL="271463" indent="-271463">
              <a:spcBef>
                <a:spcPts val="6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-	přípojka, hlavní domovní vedení, rozvody v bytě</a:t>
            </a:r>
          </a:p>
          <a:p>
            <a:pPr marL="271463" indent="-271463"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Průmyslové rozvody</a:t>
            </a:r>
          </a:p>
          <a:p>
            <a:pPr marL="271463" indent="-271463">
              <a:spcBef>
                <a:spcPts val="6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-	přípojka, rozvod v průmyslovém provozu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29698" name="Picture 2" descr="http://www.fotban.com/8/img2/1463/elektroinstalacni-prace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52845"/>
            <a:ext cx="4258091" cy="238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www.elektropuchner.cz/sites/default/files/field/image/2012/02/elektroinstalace_prumyslovych_provoz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3659432"/>
            <a:ext cx="4152775" cy="311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://www.durplus.cz/graphics/images/portfolio/montaz-domovni-pripoj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025" y="154191"/>
            <a:ext cx="3053463" cy="40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62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97767"/>
            <a:ext cx="8713092" cy="926977"/>
          </a:xfrm>
        </p:spPr>
        <p:txBody>
          <a:bodyPr/>
          <a:lstStyle/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Co ještě zbývá …</a:t>
            </a:r>
            <a:endParaRPr lang="cs-CZ" altLang="cs-CZ" sz="4000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07504" y="1268760"/>
            <a:ext cx="8784976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71463" indent="-271463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ochrana před nebezpečným dotykem a zásady pro činnost na elektrickém zařízení - předpisy, normy, vyhlášky, zákony, …</a:t>
            </a:r>
          </a:p>
          <a:p>
            <a:pPr marL="271463" indent="-271463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poruchové stavy v soustavě, účinky a ochrana - elektrický zkrat, zemní spojení, přepětí</a:t>
            </a:r>
          </a:p>
          <a:p>
            <a:pPr marL="271463" indent="-271463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ochrany elektrického zařízení v elektroenergetice</a:t>
            </a:r>
          </a:p>
          <a:p>
            <a:pPr marL="271463" indent="-271463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spínací přístroje vn a vvn </a:t>
            </a:r>
          </a:p>
          <a:p>
            <a:pPr marL="271463" indent="-271463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kompenzace jalových složek výkonu</a:t>
            </a:r>
          </a:p>
          <a:p>
            <a:pPr marL="271463" indent="-271463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aktuální problematika v elektroenergetice - chytré sítě, rozvoj přenosových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sítí, lokální zdroje (fotovoltaické větrné elektrárny), elektromobilita</a:t>
            </a:r>
            <a:endParaRPr lang="cs-CZ" altLang="cs-CZ" sz="2000" b="1" dirty="0" smtClean="0">
              <a:solidFill>
                <a:srgbClr val="000000"/>
              </a:solidFill>
            </a:endParaRPr>
          </a:p>
          <a:p>
            <a:pPr marL="271463" indent="-271463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…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97767"/>
            <a:ext cx="4464620" cy="926977"/>
          </a:xfrm>
        </p:spPr>
        <p:txBody>
          <a:bodyPr/>
          <a:lstStyle/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Co ještě zbývá …</a:t>
            </a:r>
            <a:endParaRPr lang="cs-CZ" altLang="cs-CZ" sz="4000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4" name="Picture 29" descr="odpojovač porucha 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15" y="1092660"/>
            <a:ext cx="4327501" cy="324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http://www.energy.siemens.com/hq/pool/hq/automation/power-transmission-distribution/protection/siprotec/distance-protection/7sa5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90477"/>
            <a:ext cx="3286075" cy="362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://www.hw.cz/files/redaktor1928/image/078_shock0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9" y="4422294"/>
            <a:ext cx="2047325" cy="224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://www.hw.cz/files/redaktor1928/image/078_shock0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60153"/>
            <a:ext cx="1872208" cy="220920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0722" name="Picture 2" descr="http://3pol.cz/img/pic/6/simse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976" y="126172"/>
            <a:ext cx="3994492" cy="319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91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97767"/>
            <a:ext cx="2880320" cy="1791073"/>
          </a:xfrm>
        </p:spPr>
        <p:txBody>
          <a:bodyPr/>
          <a:lstStyle/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Co ještě zbývá …</a:t>
            </a:r>
            <a:endParaRPr lang="cs-CZ" altLang="cs-CZ" sz="4000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1026" name="Picture 2" descr="http://aa.ecn.cz/img_upload/e6ffb6c50bc1424ab10ecf09e063cd63/smart_elektromer_c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454787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ez.cz/edee/content/micrositesutf/odpovednost2011/images/data/environment/smart-grids-schema-vel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014" y="116632"/>
            <a:ext cx="6317494" cy="355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řizovací náklady a zprovoznění PST by se i u nás vyšplhaly do milionových výší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79" y="3789040"/>
            <a:ext cx="4178717" cy="299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1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97767"/>
            <a:ext cx="8928992" cy="710953"/>
          </a:xfrm>
        </p:spPr>
        <p:txBody>
          <a:bodyPr/>
          <a:lstStyle/>
          <a:p>
            <a:r>
              <a:rPr lang="cs-CZ" altLang="cs-CZ" sz="3200" b="1" u="sng" dirty="0" smtClean="0">
                <a:solidFill>
                  <a:srgbClr val="000000"/>
                </a:solidFill>
                <a:effectLst/>
              </a:rPr>
              <a:t>Distribuční společnosti v České republice</a:t>
            </a:r>
            <a:endParaRPr lang="cs-CZ" altLang="cs-CZ" sz="3200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2" name="Picture 2" descr="VEMEX Energie dodavatel plynu a elektřiny - Poradna - Kdo jsou distributoři  elektřiny a plynu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49" y="1628800"/>
            <a:ext cx="7620101" cy="46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12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97767"/>
            <a:ext cx="5040684" cy="926977"/>
          </a:xfrm>
        </p:spPr>
        <p:txBody>
          <a:bodyPr/>
          <a:lstStyle/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Ne vše se podaří…</a:t>
            </a:r>
            <a:endParaRPr lang="cs-CZ" altLang="cs-CZ" sz="4000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1026" name="Picture 2" descr="VÃ½sledek obrÃ¡zku pro poÅ¾Ã¡r transformÃ¡to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3" y="1127887"/>
            <a:ext cx="4229631" cy="317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havÃ¡rie vedenÃ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01768"/>
            <a:ext cx="5428387" cy="339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1" t="25094" r="31346" b="36642"/>
          <a:stretch/>
        </p:blipFill>
        <p:spPr bwMode="auto">
          <a:xfrm>
            <a:off x="6563318" y="197767"/>
            <a:ext cx="2396706" cy="335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26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Základní schéma a rozdělení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9388" y="1196752"/>
            <a:ext cx="8712200" cy="20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Čím se zabývá elektroenergetika?</a:t>
            </a:r>
          </a:p>
          <a:p>
            <a:pPr marL="358775" indent="-358775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výrobou elektrické energie</a:t>
            </a:r>
          </a:p>
          <a:p>
            <a:pPr marL="358775" indent="-358775">
              <a:spcBef>
                <a:spcPts val="6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přenosem elektrické energie - přenosová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soustava (ČEPS)</a:t>
            </a:r>
            <a:endParaRPr lang="cs-CZ" altLang="cs-CZ" sz="2000" b="1" dirty="0" smtClean="0">
              <a:solidFill>
                <a:srgbClr val="000000"/>
              </a:solidFill>
            </a:endParaRPr>
          </a:p>
          <a:p>
            <a:pPr marL="358775" indent="-358775">
              <a:spcBef>
                <a:spcPts val="6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přivedení elektrické energie ke spotřebitelům - distribuční soustava</a:t>
            </a:r>
          </a:p>
          <a:p>
            <a:pPr marL="358775" indent="-358775">
              <a:spcBef>
                <a:spcPts val="6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vnitřní rozvody - bytové a průmyslové rozvody 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6" y="3356992"/>
            <a:ext cx="8559257" cy="187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7504" y="5294818"/>
            <a:ext cx="896461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 b="1" u="sng" dirty="0" smtClean="0">
                <a:solidFill>
                  <a:srgbClr val="000000"/>
                </a:solidFill>
              </a:rPr>
              <a:t>Je to obor, který se na jedné straně prudce rozvíjí (digitalizace, chytré sítě, </a:t>
            </a:r>
            <a:r>
              <a:rPr lang="cs-CZ" altLang="cs-CZ" sz="2200" b="1" u="sng" dirty="0" smtClean="0">
                <a:solidFill>
                  <a:srgbClr val="000000"/>
                </a:solidFill>
              </a:rPr>
              <a:t>fotovoltaické elektrárny, elektromobilita…) </a:t>
            </a:r>
            <a:r>
              <a:rPr lang="cs-CZ" altLang="cs-CZ" sz="2200" b="1" u="sng" dirty="0" smtClean="0">
                <a:solidFill>
                  <a:srgbClr val="000000"/>
                </a:solidFill>
              </a:rPr>
              <a:t>a na druhé straně se zde používají zařízení stará 40 a více let - důvodem je dostačující spolehlivost a vysoká cena nového zařízení.</a:t>
            </a:r>
            <a:endParaRPr lang="cs-CZ" altLang="cs-CZ" sz="2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25759"/>
            <a:ext cx="4504934" cy="494929"/>
          </a:xfrm>
        </p:spPr>
        <p:txBody>
          <a:bodyPr/>
          <a:lstStyle/>
          <a:p>
            <a:r>
              <a:rPr lang="cs-CZ" altLang="cs-CZ" sz="2400" b="1" u="sng" dirty="0" smtClean="0">
                <a:solidFill>
                  <a:srgbClr val="000000"/>
                </a:solidFill>
                <a:effectLst/>
              </a:rPr>
              <a:t>Ne vše se podaří…</a:t>
            </a:r>
            <a:endParaRPr lang="cs-CZ" altLang="cs-CZ" sz="2400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0403"/>
            <a:ext cx="4279523" cy="297941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" y="908721"/>
            <a:ext cx="4735890" cy="297941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09" y="4005064"/>
            <a:ext cx="2099222" cy="27948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r="18406"/>
          <a:stretch/>
        </p:blipFill>
        <p:spPr>
          <a:xfrm>
            <a:off x="2411760" y="4005064"/>
            <a:ext cx="3045066" cy="27948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851" y="4090562"/>
            <a:ext cx="3539645" cy="26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856662" cy="792163"/>
          </a:xfrm>
        </p:spPr>
        <p:txBody>
          <a:bodyPr/>
          <a:lstStyle/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Materiály</a:t>
            </a:r>
            <a:endParaRPr lang="cs-CZ" altLang="cs-CZ" sz="4000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79388" y="1268413"/>
            <a:ext cx="87122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3538" indent="-363538" defTabSz="881063"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2925" defTabSz="881063"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81063"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81063"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81063"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81063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81063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81063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81063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Energetická maturita ČEZ - prezentační materiály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ČEPS</a:t>
            </a:r>
            <a:endParaRPr lang="cs-CZ" altLang="cs-CZ" sz="20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632"/>
            <a:ext cx="8832268" cy="655375"/>
          </a:xfrm>
        </p:spPr>
        <p:txBody>
          <a:bodyPr/>
          <a:lstStyle/>
          <a:p>
            <a:r>
              <a:rPr lang="cs-CZ" altLang="cs-CZ" sz="3600" b="1" u="sng" dirty="0" smtClean="0">
                <a:solidFill>
                  <a:srgbClr val="000000"/>
                </a:solidFill>
                <a:effectLst/>
              </a:rPr>
              <a:t>Minulost (současnost) a budoucnost</a:t>
            </a:r>
            <a:endParaRPr lang="cs-CZ" altLang="cs-CZ" sz="3600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388" y="5301208"/>
            <a:ext cx="883226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u="sng" dirty="0" smtClean="0">
                <a:solidFill>
                  <a:srgbClr val="000000"/>
                </a:solidFill>
              </a:rPr>
              <a:t>Minulost (současnost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) - centrální výroba elektrické energie - přenosové sítě - spotřeba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 dirty="0" smtClean="0">
                <a:solidFill>
                  <a:srgbClr val="000000"/>
                </a:solidFill>
              </a:rPr>
              <a:t>Budoucnost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 - převážně lokální výroba elektrické energie, virtuální elektrárny, „chytré“ sítě, </a:t>
            </a:r>
            <a:r>
              <a:rPr lang="cs-CZ" altLang="cs-CZ" sz="2000" b="1" dirty="0" err="1" smtClean="0">
                <a:solidFill>
                  <a:srgbClr val="000000"/>
                </a:solidFill>
              </a:rPr>
              <a:t>elektromobilita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 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7" name="Picture 4" descr="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84875"/>
            <a:ext cx="3960440" cy="412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g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1"/>
            <a:ext cx="4213673" cy="413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2411760" y="4539565"/>
            <a:ext cx="5167313" cy="1465262"/>
          </a:xfrm>
          <a:prstGeom prst="curvedUpArrow">
            <a:avLst>
              <a:gd name="adj1" fmla="val 70531"/>
              <a:gd name="adj2" fmla="val 141062"/>
              <a:gd name="adj3" fmla="val 33333"/>
            </a:avLst>
          </a:prstGeom>
          <a:solidFill>
            <a:schemeClr val="bg1">
              <a:lumMod val="40000"/>
              <a:lumOff val="60000"/>
              <a:alpha val="62000"/>
            </a:schemeClr>
          </a:solidFill>
          <a:ln>
            <a:noFill/>
          </a:ln>
          <a:effectLst/>
          <a:extLst/>
        </p:spPr>
        <p:txBody>
          <a:bodyPr wrap="none" lIns="78762" tIns="39382" rIns="78762" bIns="39382" anchor="ctr"/>
          <a:lstStyle/>
          <a:p>
            <a:pPr algn="ctr"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cs-CZ" sz="1428"/>
          </a:p>
        </p:txBody>
      </p:sp>
      <p:cxnSp>
        <p:nvCxnSpPr>
          <p:cNvPr id="3" name="Přímá spojnice se šipkou 2"/>
          <p:cNvCxnSpPr/>
          <p:nvPr/>
        </p:nvCxnSpPr>
        <p:spPr>
          <a:xfrm flipH="1" flipV="1">
            <a:off x="1763688" y="3212976"/>
            <a:ext cx="2448272" cy="2232248"/>
          </a:xfrm>
          <a:prstGeom prst="straightConnector1">
            <a:avLst/>
          </a:prstGeom>
          <a:ln w="63500">
            <a:solidFill>
              <a:srgbClr val="FF0000">
                <a:alpha val="6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827584" y="3818728"/>
            <a:ext cx="3384376" cy="1656184"/>
          </a:xfrm>
          <a:prstGeom prst="straightConnector1">
            <a:avLst/>
          </a:prstGeom>
          <a:ln w="63500">
            <a:solidFill>
              <a:srgbClr val="FF0000">
                <a:alpha val="6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3779912" y="3183288"/>
            <a:ext cx="432048" cy="2286409"/>
          </a:xfrm>
          <a:prstGeom prst="straightConnector1">
            <a:avLst/>
          </a:prstGeom>
          <a:ln w="63500">
            <a:solidFill>
              <a:srgbClr val="FF0000">
                <a:alpha val="6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 flipV="1">
            <a:off x="2627784" y="2903064"/>
            <a:ext cx="1584176" cy="2542160"/>
          </a:xfrm>
          <a:prstGeom prst="straightConnector1">
            <a:avLst/>
          </a:prstGeom>
          <a:ln w="63500">
            <a:solidFill>
              <a:srgbClr val="FF0000">
                <a:alpha val="6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75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Výroba elektrické energie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9388" y="1340768"/>
            <a:ext cx="87122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Rozdělení podle velikosti elektrického výkonu</a:t>
            </a:r>
          </a:p>
          <a:p>
            <a:pPr marL="180975" indent="-180975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velké a střední,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centrální zdroje</a:t>
            </a: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jaderné elektrárny -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Dukovany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,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Temelín, střední - SMR </a:t>
            </a:r>
            <a:endParaRPr lang="cs-CZ" altLang="cs-CZ" sz="2000" b="1" dirty="0" smtClean="0">
              <a:solidFill>
                <a:srgbClr val="000000"/>
              </a:solidFill>
            </a:endParaRP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uhelné elektrárny - Tušimice, Prunéřov,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Ledvice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, …</a:t>
            </a: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	-	vodní elektrárny - Orlík, Lipno, Slapy, Štěchovice, Dlouhé stráně, …</a:t>
            </a: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paroplynové -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PPE Počerady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22530" name="Picture 2" descr="http://www.cez.cz/edee/content/img/gallery/elektrarny/temelin/ete-b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19550"/>
            <a:ext cx="3672408" cy="275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ana.volfova\Desktop\SLIDESHOW KO ETU II\náhledy nových fotek - pro bannery\MIH_94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96" y="4019549"/>
            <a:ext cx="4128460" cy="275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99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878628" y="93453"/>
            <a:ext cx="3110224" cy="1800200"/>
          </a:xfrm>
        </p:spPr>
        <p:txBody>
          <a:bodyPr/>
          <a:lstStyle/>
          <a:p>
            <a:r>
              <a:rPr lang="cs-CZ" altLang="cs-CZ" sz="3200" b="1" u="sng" dirty="0" smtClean="0">
                <a:solidFill>
                  <a:srgbClr val="000000"/>
                </a:solidFill>
                <a:effectLst/>
              </a:rPr>
              <a:t>Výroba elektrické energie</a:t>
            </a:r>
            <a:endParaRPr lang="cs-CZ" altLang="cs-CZ" sz="3200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8" name="Picture 14" descr="JANaac770f7a_ELEKTRARNA_DLOUHE_STR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76872"/>
            <a:ext cx="5929020" cy="444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08820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34040" t="24801" r="2120" b="6951"/>
          <a:stretch/>
        </p:blipFill>
        <p:spPr>
          <a:xfrm>
            <a:off x="179512" y="2492896"/>
            <a:ext cx="4967444" cy="4248472"/>
          </a:xfrm>
          <a:prstGeom prst="rect">
            <a:avLst/>
          </a:prstGeom>
        </p:spPr>
      </p:pic>
      <p:pic>
        <p:nvPicPr>
          <p:cNvPr id="7" name="Picture 5" descr="obr03-dosazena_viz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300" y="122018"/>
            <a:ext cx="5334750" cy="345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743312"/>
          </a:xfrm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Výroba elektrické energie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9388" y="1124744"/>
            <a:ext cx="5400724" cy="321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Rozdělení podle velikosti </a:t>
            </a:r>
          </a:p>
          <a:p>
            <a:pPr>
              <a:spcBef>
                <a:spcPts val="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elektrického výkonu</a:t>
            </a:r>
          </a:p>
          <a:p>
            <a:pPr marL="180975" indent="-180975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malé, místní zdroje</a:t>
            </a: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obnovitelné zdroje energie - slunce,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vítr</a:t>
            </a: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 MMR </a:t>
            </a:r>
            <a:endParaRPr lang="cs-CZ" altLang="cs-CZ" sz="2000" b="1" dirty="0" smtClean="0">
              <a:solidFill>
                <a:srgbClr val="000000"/>
              </a:solidFill>
            </a:endParaRP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malé vodní elektrárny</a:t>
            </a: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teplárny a spalovny</a:t>
            </a:r>
            <a:endParaRPr lang="cs-CZ" altLang="cs-CZ" sz="2000" b="1" dirty="0" smtClean="0">
              <a:solidFill>
                <a:srgbClr val="000000"/>
              </a:solidFill>
            </a:endParaRP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kogenerační jednotky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23554" name="Picture 2" descr="http://vtm.e15.cz/files/imagecache/dust_filerenderer_normal/upload/aktuality/ide_ln__m_sto_pro_v_trn__elektr_rny_4f2fbaa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4025795" cy="231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Srdcem  kogenerační jednotky je atmosférický pístový spalovací  motor 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78644"/>
            <a:ext cx="4643843" cy="311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oze.tzb-info.cz/docu/clanky/0215/021585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36" y="908720"/>
            <a:ext cx="3475167" cy="271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20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229600" cy="927100"/>
          </a:xfrm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Přenos elektrické energie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9388" y="1187748"/>
            <a:ext cx="8712200" cy="238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Základní problematika </a:t>
            </a:r>
            <a:r>
              <a:rPr lang="cs-CZ" altLang="cs-CZ" sz="2400" b="1" u="sng" dirty="0" err="1" smtClean="0">
                <a:solidFill>
                  <a:srgbClr val="000000"/>
                </a:solidFill>
              </a:rPr>
              <a:t>př</a:t>
            </a:r>
            <a:r>
              <a:rPr lang="cs-CZ" altLang="cs-CZ" sz="2400" b="1" u="sng" dirty="0" smtClean="0">
                <a:solidFill>
                  <a:srgbClr val="000000"/>
                </a:solidFill>
              </a:rPr>
              <a:t> přenosu elektrické energie</a:t>
            </a:r>
          </a:p>
          <a:p>
            <a:pPr marL="180975" indent="-180975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maximální výkon (kapacita) přenosu</a:t>
            </a:r>
          </a:p>
          <a:p>
            <a:pPr marL="180975" indent="-180975">
              <a:spcBef>
                <a:spcPts val="6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snížení ztrát při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přenosu </a:t>
            </a:r>
            <a:endParaRPr lang="cs-CZ" altLang="cs-CZ" sz="2000" b="1" dirty="0" smtClean="0">
              <a:solidFill>
                <a:srgbClr val="000000"/>
              </a:solidFill>
            </a:endParaRPr>
          </a:p>
          <a:p>
            <a:pPr marL="180975" indent="-180975">
              <a:spcBef>
                <a:spcPts val="6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snížení úbytku napětí při přenosu</a:t>
            </a:r>
          </a:p>
          <a:p>
            <a:pPr marL="180975" indent="-180975">
              <a:spcBef>
                <a:spcPts val="600"/>
              </a:spcBef>
              <a:tabLst>
                <a:tab pos="450850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	zvýšení </a:t>
            </a:r>
            <a:r>
              <a:rPr lang="cs-CZ" altLang="cs-CZ" sz="2000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průřezů a napětí </a:t>
            </a:r>
            <a:r>
              <a:rPr lang="cs-CZ" altLang="cs-CZ" sz="2000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pro přenos, u nás střídavé napětí 400kV a 220 kV 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25602" name="Picture 2" descr="http://www.ege.cz/storage/1_1538_okostozarlet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6" y="3626928"/>
            <a:ext cx="4248596" cy="318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www.ege.cz/storage/1_1536_okodeltale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45024"/>
            <a:ext cx="2376264" cy="316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58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7" y="580057"/>
            <a:ext cx="8928159" cy="6233319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661248"/>
            <a:ext cx="1672341" cy="504056"/>
          </a:xfrm>
        </p:spPr>
        <p:txBody>
          <a:bodyPr/>
          <a:lstStyle/>
          <a:p>
            <a:r>
              <a:rPr lang="cs-CZ" altLang="cs-CZ" sz="2000" b="1" u="sng" dirty="0" smtClean="0">
                <a:solidFill>
                  <a:schemeClr val="bg1"/>
                </a:solidFill>
                <a:effectLst/>
              </a:rPr>
              <a:t>Zdroj ČEPS</a:t>
            </a:r>
            <a:endParaRPr lang="cs-CZ" altLang="cs-CZ" sz="2000" b="1" u="sng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077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theme/theme1.xml><?xml version="1.0" encoding="utf-8"?>
<a:theme xmlns:a="http://schemas.openxmlformats.org/drawingml/2006/main" name="Paprsky">
  <a:themeElements>
    <a:clrScheme name="Paprsky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Paprs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aprsky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588</TotalTime>
  <Words>569</Words>
  <Application>Microsoft Office PowerPoint</Application>
  <PresentationFormat>Předvádění na obrazovce (4:3)</PresentationFormat>
  <Paragraphs>75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Symbol</vt:lpstr>
      <vt:lpstr>Wingdings</vt:lpstr>
      <vt:lpstr>Paprsky</vt:lpstr>
      <vt:lpstr>Elektroenergetika</vt:lpstr>
      <vt:lpstr>Základní schéma a rozdělení</vt:lpstr>
      <vt:lpstr>Minulost (současnost) a budoucnost</vt:lpstr>
      <vt:lpstr>Výroba elektrické energie</vt:lpstr>
      <vt:lpstr>Výroba elektrické energie</vt:lpstr>
      <vt:lpstr>Prezentace aplikace PowerPoint</vt:lpstr>
      <vt:lpstr>Výroba elektrické energie</vt:lpstr>
      <vt:lpstr>Přenos elektrické energie</vt:lpstr>
      <vt:lpstr>Zdroj ČEPS</vt:lpstr>
      <vt:lpstr>Prezentace aplikace PowerPoint</vt:lpstr>
      <vt:lpstr>Distribuční rozvody - ČEZ, EG.D, PRE</vt:lpstr>
      <vt:lpstr>Distribuční rozvody</vt:lpstr>
      <vt:lpstr>Elektrické stanice</vt:lpstr>
      <vt:lpstr>Domovní a průmyslové  rozvody</vt:lpstr>
      <vt:lpstr>Co ještě zbývá …</vt:lpstr>
      <vt:lpstr>Co ještě zbývá …</vt:lpstr>
      <vt:lpstr>Co ještě zbývá …</vt:lpstr>
      <vt:lpstr>Distribuční společnosti v České republice</vt:lpstr>
      <vt:lpstr>Ne vše se podaří…</vt:lpstr>
      <vt:lpstr>Ne vše se podaří…</vt:lpstr>
      <vt:lpstr>Materiály</vt:lpstr>
    </vt:vector>
  </TitlesOfParts>
  <Company>SPŠSE Liberec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Elektrické napětí</dc:title>
  <dc:creator>pe</dc:creator>
  <cp:lastModifiedBy>Ivo Petricek</cp:lastModifiedBy>
  <cp:revision>76</cp:revision>
  <dcterms:created xsi:type="dcterms:W3CDTF">2009-09-02T13:59:51Z</dcterms:created>
  <dcterms:modified xsi:type="dcterms:W3CDTF">2023-07-25T11:15:53Z</dcterms:modified>
</cp:coreProperties>
</file>