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5" r:id="rId3"/>
    <p:sldId id="313" r:id="rId4"/>
    <p:sldId id="312" r:id="rId5"/>
    <p:sldId id="301" r:id="rId6"/>
    <p:sldId id="302" r:id="rId7"/>
    <p:sldId id="286" r:id="rId8"/>
    <p:sldId id="257" r:id="rId9"/>
    <p:sldId id="317" r:id="rId10"/>
    <p:sldId id="258" r:id="rId11"/>
    <p:sldId id="268" r:id="rId12"/>
    <p:sldId id="288" r:id="rId13"/>
    <p:sldId id="298" r:id="rId14"/>
    <p:sldId id="297" r:id="rId15"/>
    <p:sldId id="314" r:id="rId16"/>
    <p:sldId id="289" r:id="rId17"/>
    <p:sldId id="279" r:id="rId18"/>
    <p:sldId id="304" r:id="rId19"/>
    <p:sldId id="280" r:id="rId20"/>
    <p:sldId id="291" r:id="rId21"/>
    <p:sldId id="305" r:id="rId22"/>
    <p:sldId id="315" r:id="rId23"/>
    <p:sldId id="309" r:id="rId24"/>
    <p:sldId id="308" r:id="rId25"/>
    <p:sldId id="316" r:id="rId26"/>
    <p:sldId id="303" r:id="rId27"/>
    <p:sldId id="310" r:id="rId28"/>
    <p:sldId id="311" r:id="rId29"/>
    <p:sldId id="269" r:id="rId30"/>
    <p:sldId id="271" r:id="rId31"/>
    <p:sldId id="307" r:id="rId32"/>
    <p:sldId id="275" r:id="rId33"/>
    <p:sldId id="306" r:id="rId34"/>
    <p:sldId id="277" r:id="rId35"/>
    <p:sldId id="294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FFF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1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B52DF52-5945-4093-9533-600FAA1BF3B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7ACEC-ADDC-41E9-B930-4B43D6591F2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771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79486-5021-45A2-9E61-FD59EEF6FB8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717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2ED74-ABA3-4B0D-ABB9-E8E2FA51931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197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3408E-F9FE-4B26-B6DF-8575CFF2D45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299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208E3-AED5-4285-AAA1-BDB7C3041EA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700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45ED3-ADCA-46A1-A1E4-2993DE97C73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512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6A059-9CD4-4D2A-BEC6-2302D7EBD5F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583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CF820-988C-4014-A135-F6E49A00119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324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7FC8B-F4AA-465E-AEEB-D9C805E3928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342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23803-D713-4F6A-A619-53512928256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613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cs-CZ" altLang="cs-CZ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cs-CZ" altLang="cs-CZ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9391BA1-93AA-45EA-8F11-F97C668540C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13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513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3.jpeg"/><Relationship Id="rId16" Type="http://schemas.openxmlformats.org/officeDocument/2006/relationships/image" Target="../media/image67.jpeg"/><Relationship Id="rId20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16.jpg@01D51C8F.8D62EF70" TargetMode="Externa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55"/>
            <a:ext cx="9144000" cy="6884655"/>
          </a:xfrm>
          <a:prstGeom prst="rect">
            <a:avLst/>
          </a:prstGeom>
        </p:spPr>
      </p:pic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7504" y="908720"/>
            <a:ext cx="6588224" cy="1736725"/>
          </a:xfrm>
        </p:spPr>
        <p:txBody>
          <a:bodyPr/>
          <a:lstStyle/>
          <a:p>
            <a:pPr algn="ctr"/>
            <a:r>
              <a:rPr lang="cs-CZ" altLang="cs-CZ" dirty="0">
                <a:solidFill>
                  <a:srgbClr val="FFFF53"/>
                </a:solidFill>
              </a:rPr>
              <a:t>Radiofrekvenční řízení budov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79388" y="5876925"/>
            <a:ext cx="4968875" cy="822325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Arial" panose="020B0604020202020204" pitchFamily="34" charset="0"/>
              </a:rPr>
              <a:t>Pro prezentaci použity materiály firmy EATON Česká republika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948264" y="6453336"/>
            <a:ext cx="2079972" cy="340735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aktualizace </a:t>
            </a:r>
            <a:r>
              <a:rPr lang="cs-CZ" altLang="cs-CZ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06/2022</a:t>
            </a:r>
            <a:endParaRPr lang="cs-CZ" altLang="cs-CZ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Rot="1" noChangeArrowheads="1"/>
          </p:cNvSpPr>
          <p:nvPr/>
        </p:nvSpPr>
        <p:spPr bwMode="auto">
          <a:xfrm>
            <a:off x="457200" y="244475"/>
            <a:ext cx="83851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Základní prvky systému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07950" y="1268413"/>
            <a:ext cx="8856663" cy="489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5113" indent="-265113" defTabSz="971550"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157413" defTabSz="971550"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336800" defTabSz="971550"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516188" defTabSz="971550"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95575" defTabSz="971550"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52775" defTabSz="971550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09975" defTabSz="971550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67175" defTabSz="971550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24375" defTabSz="971550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</a:t>
            </a:r>
            <a:r>
              <a:rPr lang="cs-CZ" altLang="cs-CZ" sz="2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aktory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-	řídící jednotky pro:	spínání	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			ovládání rolet a žaluzií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			stmívání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Jsou napájeny síťovým 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napětím, 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mají obdobnou funkci jako 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stykač nebo relé. </a:t>
            </a:r>
            <a:r>
              <a:rPr lang="cs-CZ" altLang="cs-CZ" sz="22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Nové aktory mají kombinaci mechanického a elektronického spínání (spínání v nule proudu - lze spínat libovolné zátěže) + přídavné funkce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cs-CZ" altLang="cs-CZ" sz="2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endParaRPr lang="cs-CZ" altLang="cs-CZ" sz="22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</a:t>
            </a:r>
            <a:r>
              <a:rPr lang="cs-CZ" altLang="cs-CZ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senzory</a:t>
            </a:r>
            <a:r>
              <a:rPr lang="cs-CZ" altLang="cs-CZ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 tlačítka, 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čidla (pohyb, teplota, počasí, světlo, …) </a:t>
            </a:r>
            <a:endParaRPr lang="cs-CZ" altLang="cs-CZ" sz="2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Senzory jsou 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napájeny baterií (životnost 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3-5 let) 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nebo ze 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sítě silovými vodiči (binární vstup). Ostatní senzory jsou připojeny na binární vstup, který převádí analogový signál na RF. Slouží 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k doplnění systému pro komfortní a bezpečnostní 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funkce.</a:t>
            </a:r>
            <a:endParaRPr lang="cs-CZ" altLang="cs-CZ" sz="2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Rot="1" noChangeArrowheads="1"/>
          </p:cNvSpPr>
          <p:nvPr/>
        </p:nvSpPr>
        <p:spPr bwMode="auto">
          <a:xfrm>
            <a:off x="395288" y="188913"/>
            <a:ext cx="84470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Porovnání elektroinstalace</a:t>
            </a:r>
          </a:p>
        </p:txBody>
      </p:sp>
      <p:sp>
        <p:nvSpPr>
          <p:cNvPr id="21516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3960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Klasická instalace pro ovládání světla ze dvou míst</a:t>
            </a:r>
            <a:endParaRPr lang="de-DE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668" name="Picture 1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1"/>
          <a:stretch>
            <a:fillRect/>
          </a:stretch>
        </p:blipFill>
        <p:spPr bwMode="auto">
          <a:xfrm>
            <a:off x="179388" y="1916113"/>
            <a:ext cx="4056062" cy="46974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21669" name="Picture 1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9288"/>
            <a:ext cx="4221163" cy="46942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21670" name="Text Box 2"/>
          <p:cNvSpPr txBox="1">
            <a:spLocks noChangeArrowheads="1"/>
          </p:cNvSpPr>
          <p:nvPr/>
        </p:nvSpPr>
        <p:spPr bwMode="auto">
          <a:xfrm>
            <a:off x="4716463" y="1052513"/>
            <a:ext cx="3887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Bezdrátová instalace pro ovládání světla ze dvou míst </a:t>
            </a:r>
            <a:endParaRPr lang="de-DE" altLang="cs-CZ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6" grpId="0"/>
      <p:bldP spid="216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Rot="1" noChangeArrowheads="1"/>
          </p:cNvSpPr>
          <p:nvPr/>
        </p:nvSpPr>
        <p:spPr bwMode="auto">
          <a:xfrm>
            <a:off x="107504" y="188913"/>
            <a:ext cx="8784976" cy="719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Spínací aktor - nové provedení</a:t>
            </a:r>
            <a:endParaRPr lang="cs-CZ" altLang="cs-CZ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07504" y="5517232"/>
            <a:ext cx="7128792" cy="12025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tabLst>
                <a:tab pos="2506663" algn="l"/>
                <a:tab pos="2776538" algn="l"/>
              </a:tabLst>
            </a:pPr>
            <a:r>
              <a:rPr lang="cs-CZ" altLang="cs-CZ" sz="2400" b="1" dirty="0">
                <a:solidFill>
                  <a:srgbClr val="000000"/>
                </a:solidFill>
              </a:rPr>
              <a:t>Spínací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aktor	*	základní verze</a:t>
            </a:r>
          </a:p>
          <a:p>
            <a:pPr>
              <a:spcBef>
                <a:spcPts val="0"/>
              </a:spcBef>
              <a:tabLst>
                <a:tab pos="2506663" algn="l"/>
                <a:tab pos="2776538" algn="l"/>
              </a:tabLst>
            </a:pPr>
            <a:r>
              <a:rPr lang="cs-CZ" altLang="cs-CZ" sz="2400" b="1" dirty="0">
                <a:solidFill>
                  <a:srgbClr val="000000"/>
                </a:solidFill>
              </a:rPr>
              <a:t>	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*	+ binární vstup</a:t>
            </a:r>
          </a:p>
          <a:p>
            <a:pPr>
              <a:spcBef>
                <a:spcPts val="0"/>
              </a:spcBef>
              <a:tabLst>
                <a:tab pos="2506663" algn="l"/>
                <a:tab pos="2776538" algn="l"/>
              </a:tabLst>
            </a:pPr>
            <a:r>
              <a:rPr lang="cs-CZ" altLang="cs-CZ" sz="2400" b="1" dirty="0">
                <a:solidFill>
                  <a:srgbClr val="000000"/>
                </a:solidFill>
              </a:rPr>
              <a:t>	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*	+ měření elektrické energie</a:t>
            </a:r>
            <a:endParaRPr lang="cs-CZ" altLang="cs-CZ" sz="2400" b="1" dirty="0">
              <a:solidFill>
                <a:srgbClr val="000000"/>
              </a:solidFill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07504" y="981075"/>
            <a:ext cx="8785225" cy="18396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Comic Sans MS" panose="030F0702030302020204" pitchFamily="66" charset="0"/>
              </a:rPr>
              <a:t>* 	Přijímá signály až z </a:t>
            </a:r>
            <a:r>
              <a:rPr lang="cs-CZ" altLang="cs-CZ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32 </a:t>
            </a:r>
            <a:r>
              <a:rPr lang="cs-CZ" altLang="cs-CZ" b="1" dirty="0">
                <a:solidFill>
                  <a:srgbClr val="000000"/>
                </a:solidFill>
                <a:latin typeface="Comic Sans MS" panose="030F0702030302020204" pitchFamily="66" charset="0"/>
              </a:rPr>
              <a:t>z RF senzorů (tlačítka, dálkové ovladače, detektor pohybu, Manager, </a:t>
            </a:r>
            <a:r>
              <a:rPr lang="cs-CZ" altLang="cs-CZ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…)</a:t>
            </a:r>
          </a:p>
          <a:p>
            <a:pPr>
              <a:spcBef>
                <a:spcPct val="10000"/>
              </a:spcBef>
            </a:pPr>
            <a:r>
              <a:rPr lang="cs-CZ" altLang="cs-CZ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	Hybridní technologie - mechanický kontakt, elektronické spínání v nule proudu</a:t>
            </a:r>
            <a:endParaRPr lang="cs-CZ" altLang="cs-CZ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1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Comic Sans MS" panose="030F0702030302020204" pitchFamily="66" charset="0"/>
              </a:rPr>
              <a:t>* 	Vhodný pro spínání </a:t>
            </a:r>
            <a:r>
              <a:rPr lang="cs-CZ" altLang="cs-CZ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všech typů spotřebičů I</a:t>
            </a:r>
            <a:r>
              <a:rPr lang="cs-CZ" altLang="cs-CZ" b="1" baseline="-25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max </a:t>
            </a:r>
            <a:r>
              <a:rPr lang="cs-CZ" altLang="cs-CZ" b="1" dirty="0">
                <a:solidFill>
                  <a:srgbClr val="000000"/>
                </a:solidFill>
                <a:latin typeface="Comic Sans MS" panose="030F0702030302020204" pitchFamily="66" charset="0"/>
              </a:rPr>
              <a:t>= </a:t>
            </a:r>
            <a:r>
              <a:rPr lang="cs-CZ" altLang="cs-CZ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10 (16)A</a:t>
            </a:r>
            <a:endParaRPr lang="cs-CZ" altLang="cs-CZ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10000"/>
              </a:spcBef>
            </a:pPr>
            <a:r>
              <a:rPr lang="cs-CZ" altLang="cs-CZ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</a:t>
            </a:r>
            <a:r>
              <a:rPr lang="cs-CZ" altLang="cs-CZ" b="1" dirty="0">
                <a:solidFill>
                  <a:srgbClr val="000000"/>
                </a:solidFill>
                <a:latin typeface="Comic Sans MS" panose="030F0702030302020204" pitchFamily="66" charset="0"/>
              </a:rPr>
              <a:t>	Integrovaná ochrana proti tepelnému přetížení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825458"/>
            <a:ext cx="2446791" cy="259228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706" y="2852936"/>
            <a:ext cx="2222414" cy="25922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260" y="2852936"/>
            <a:ext cx="2191220" cy="2592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/>
      <p:bldP spid="440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Rot="1" noChangeArrowheads="1"/>
          </p:cNvSpPr>
          <p:nvPr/>
        </p:nvSpPr>
        <p:spPr bwMode="auto">
          <a:xfrm>
            <a:off x="5364088" y="435925"/>
            <a:ext cx="3478287" cy="89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28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Spínací aktor - nové provedení</a:t>
            </a:r>
            <a:endParaRPr lang="cs-CZ" altLang="cs-CZ" sz="28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5551775" y="1773385"/>
            <a:ext cx="3456384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Zapojení spínacího aktoru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206333"/>
            <a:ext cx="3651878" cy="381495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1696" t="8711" r="6784" b="7077"/>
          <a:stretch/>
        </p:blipFill>
        <p:spPr>
          <a:xfrm>
            <a:off x="214764" y="1974530"/>
            <a:ext cx="4950645" cy="2658680"/>
          </a:xfrm>
          <a:prstGeom prst="rect">
            <a:avLst/>
          </a:prstGeom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67544" y="234779"/>
            <a:ext cx="3564585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cs-CZ" altLang="cs-CZ" sz="20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Router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s logickými vazbami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4478" r="5619" b="3974"/>
          <a:stretch/>
        </p:blipFill>
        <p:spPr>
          <a:xfrm>
            <a:off x="1403648" y="704516"/>
            <a:ext cx="1800200" cy="2137738"/>
          </a:xfrm>
          <a:prstGeom prst="rect">
            <a:avLst/>
          </a:prstGeom>
        </p:spPr>
      </p:pic>
      <p:pic>
        <p:nvPicPr>
          <p:cNvPr id="8" name="Obrázek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59" y="4179714"/>
            <a:ext cx="3023550" cy="265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40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4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Rot="1" noChangeArrowheads="1"/>
          </p:cNvSpPr>
          <p:nvPr/>
        </p:nvSpPr>
        <p:spPr bwMode="auto">
          <a:xfrm>
            <a:off x="395288" y="188913"/>
            <a:ext cx="84470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Stmívací aktor - nové provedení</a:t>
            </a:r>
            <a:endParaRPr lang="cs-CZ" altLang="cs-CZ" sz="40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95288" y="4333117"/>
            <a:ext cx="3168600" cy="16949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Stmívací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aktor</a:t>
            </a:r>
          </a:p>
          <a:p>
            <a:pPr marL="361950" indent="-361950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základní provedení</a:t>
            </a:r>
          </a:p>
          <a:p>
            <a:pPr marL="361950" indent="-361950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+ 2xbinární vstup</a:t>
            </a:r>
          </a:p>
          <a:p>
            <a:pPr marL="361950" indent="-361950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nebo </a:t>
            </a:r>
          </a:p>
          <a:p>
            <a:pPr marL="361950" indent="-361950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	+ měření energie	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700338" y="1133872"/>
            <a:ext cx="6336158" cy="24336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 	Přijímá signály až z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32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z RF senzorů (viz spínací aktor)</a:t>
            </a:r>
            <a:r>
              <a:rPr lang="cs-CZ" altLang="cs-CZ" sz="2000" dirty="0">
                <a:latin typeface="Comic Sans MS" panose="030F0702030302020204" pitchFamily="66" charset="0"/>
              </a:rPr>
              <a:t> 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 	Vhodný pro spínání spotřebičů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R, L, C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Lze nastavit libovolnou intenzitu osvětlení, vytváření světelných scén, časové funkce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Integrovaná ochrana proti zkratu a tepelnému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přetížení</a:t>
            </a:r>
          </a:p>
        </p:txBody>
      </p:sp>
      <p:pic>
        <p:nvPicPr>
          <p:cNvPr id="6" name="Obrázek 5" descr="http://www.profiklubelektrotechniku.cz/ckfinder/userfiles/images/RF%20stm%C3%ADva%C4%8D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3" t="2665" r="4041" b="12846"/>
          <a:stretch/>
        </p:blipFill>
        <p:spPr bwMode="auto">
          <a:xfrm>
            <a:off x="107504" y="1225171"/>
            <a:ext cx="2495550" cy="3019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 descr="http://www.profiklubelektrotechniku.cz/ckfinder/userfiles/images/RFF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19707"/>
          <a:stretch/>
        </p:blipFill>
        <p:spPr bwMode="auto">
          <a:xfrm>
            <a:off x="3779912" y="3933056"/>
            <a:ext cx="5256584" cy="28661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423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8" grpId="0"/>
      <p:bldP spid="440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Rot="1" noChangeArrowheads="1"/>
          </p:cNvSpPr>
          <p:nvPr/>
        </p:nvSpPr>
        <p:spPr bwMode="auto">
          <a:xfrm>
            <a:off x="395288" y="188913"/>
            <a:ext cx="8447087" cy="201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Analogový vstup (0-10)V, automatická regulace osvětlení, topení, …</a:t>
            </a:r>
            <a:endParaRPr lang="cs-CZ" altLang="cs-CZ" sz="40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8" name="Picture 1026" descr="npo0000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41604"/>
            <a:ext cx="6840760" cy="449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9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76475"/>
            <a:ext cx="2244725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2173287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07950" y="5373688"/>
            <a:ext cx="2303463" cy="1140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300" b="1" dirty="0">
                <a:solidFill>
                  <a:srgbClr val="000000"/>
                </a:solidFill>
              </a:rPr>
              <a:t>Roletový </a:t>
            </a:r>
            <a:r>
              <a:rPr lang="cs-CZ" altLang="cs-CZ" sz="2300" b="1" dirty="0" err="1" smtClean="0">
                <a:solidFill>
                  <a:srgbClr val="000000"/>
                </a:solidFill>
              </a:rPr>
              <a:t>aktor</a:t>
            </a:r>
            <a:endParaRPr lang="cs-CZ" altLang="cs-CZ" sz="23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cs-CZ" altLang="cs-CZ" b="1" dirty="0" smtClean="0">
                <a:solidFill>
                  <a:srgbClr val="000000"/>
                </a:solidFill>
              </a:rPr>
              <a:t>(připravuje se  nové provedení)</a:t>
            </a:r>
            <a:endParaRPr lang="cs-CZ" altLang="cs-CZ" b="1" dirty="0">
              <a:solidFill>
                <a:srgbClr val="000000"/>
              </a:solidFill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122488" y="188913"/>
            <a:ext cx="6770687" cy="21018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* 	Přijímá signály až z 15 z RF senzorů 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* 	Vhodný pro ovládání rolet a žaluzií s koncovým spínačem s I</a:t>
            </a:r>
            <a:r>
              <a:rPr lang="cs-CZ" altLang="cs-CZ" sz="2000" b="1" baseline="-25000">
                <a:solidFill>
                  <a:srgbClr val="000000"/>
                </a:solidFill>
                <a:latin typeface="Comic Sans MS" panose="030F0702030302020204" pitchFamily="66" charset="0"/>
              </a:rPr>
              <a:t>max</a:t>
            </a: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 = 6A 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*	bezpečnostní funkce (např. z větrného senzoru) umožňující blokaci tlačítek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*	různé provozní režimy (žaluzie rolety, …)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284663" y="6165850"/>
            <a:ext cx="47879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Dvojitý binární vstupy – 230 V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643438" y="2770188"/>
            <a:ext cx="4500562" cy="27106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 	2 nezávislé binární vstupy přijímají analogové impulsy (senzory počasí, detektory pohybu, koncové spínače, stykače, HDO, …)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 	Vysílají RF signál pro aktivaci aktorů, 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Home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/Room/Smart  Manageru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 animBg="1"/>
      <p:bldP spid="45062" grpId="0"/>
      <p:bldP spid="450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07950" y="115888"/>
            <a:ext cx="8208963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* 	Pro připojení klasických přístrojů a spínačů (okenní kontakt, …)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*	4 režimy (podle vstupu kombinace tlačítka a vypínače)</a:t>
            </a:r>
          </a:p>
        </p:txBody>
      </p:sp>
      <p:pic>
        <p:nvPicPr>
          <p:cNvPr id="33803" name="Picture 7" descr="npo0000f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2663825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5867400" y="1989138"/>
            <a:ext cx="3241675" cy="4752975"/>
            <a:chOff x="664" y="1117"/>
            <a:chExt cx="1905" cy="2923"/>
          </a:xfrm>
        </p:grpSpPr>
        <p:pic>
          <p:nvPicPr>
            <p:cNvPr id="33807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117"/>
              <a:ext cx="1218" cy="2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81DF8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08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1117"/>
              <a:ext cx="687" cy="2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81DF8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809" name="Picture 17" descr="RF00108_RC_neus Design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t="5363" r="21436" b="5363"/>
          <a:stretch>
            <a:fillRect/>
          </a:stretch>
        </p:blipFill>
        <p:spPr bwMode="auto">
          <a:xfrm>
            <a:off x="3059113" y="1700213"/>
            <a:ext cx="26939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628900" y="981075"/>
            <a:ext cx="4679950" cy="442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300" b="1">
                <a:solidFill>
                  <a:srgbClr val="000000"/>
                </a:solidFill>
              </a:rPr>
              <a:t>Dvojitý binární vstup bateriový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79388" y="3573463"/>
            <a:ext cx="3024187" cy="793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300" b="1" dirty="0">
                <a:solidFill>
                  <a:srgbClr val="000000"/>
                </a:solidFill>
              </a:rPr>
              <a:t>Pokojový termostat s vlhkoměrem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07950" y="4724400"/>
            <a:ext cx="5327650" cy="173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* 	možnost nastavení denní a noční teploty (v základním režimu)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*	měření teplot 0–40</a:t>
            </a:r>
            <a:r>
              <a:rPr lang="cs-CZ" altLang="cs-CZ" sz="2000" b="1" baseline="30000">
                <a:solidFill>
                  <a:srgbClr val="000000"/>
                </a:solidFill>
                <a:latin typeface="Comic Sans MS" panose="030F0702030302020204" pitchFamily="66" charset="0"/>
              </a:rPr>
              <a:t>0</a:t>
            </a: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C, vlhkost 10-95%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*	možnost nastavení hystereze a offsetu teploty</a:t>
            </a:r>
          </a:p>
        </p:txBody>
      </p:sp>
      <p:cxnSp>
        <p:nvCxnSpPr>
          <p:cNvPr id="3" name="Přímá spojnice 2"/>
          <p:cNvCxnSpPr/>
          <p:nvPr/>
        </p:nvCxnSpPr>
        <p:spPr bwMode="auto">
          <a:xfrm flipV="1">
            <a:off x="2843213" y="1556792"/>
            <a:ext cx="3024187" cy="3024336"/>
          </a:xfrm>
          <a:prstGeom prst="line">
            <a:avLst/>
          </a:prstGeom>
          <a:solidFill>
            <a:srgbClr val="FFFF99"/>
          </a:solidFill>
          <a:ln w="190500" cap="flat" cmpd="sng" algn="ctr">
            <a:solidFill>
              <a:srgbClr val="FF0000">
                <a:alpha val="46000"/>
              </a:srgbClr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867400" y="1423988"/>
            <a:ext cx="864343" cy="3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 smtClean="0">
                <a:solidFill>
                  <a:srgbClr val="FF0000"/>
                </a:solidFill>
              </a:rPr>
              <a:t>Útlu</a:t>
            </a:r>
            <a:r>
              <a:rPr lang="cs-CZ" altLang="cs-CZ" b="1" dirty="0">
                <a:solidFill>
                  <a:srgbClr val="FF0000"/>
                </a:solidFill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800" grpId="0"/>
      <p:bldP spid="33795" grpId="0"/>
      <p:bldP spid="33796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0" name="Rectangle 62"/>
          <p:cNvSpPr>
            <a:spLocks noRot="1" noChangeArrowheads="1"/>
          </p:cNvSpPr>
          <p:nvPr/>
        </p:nvSpPr>
        <p:spPr bwMode="auto">
          <a:xfrm>
            <a:off x="179388" y="44624"/>
            <a:ext cx="8662987" cy="94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Dotykový termostat</a:t>
            </a:r>
            <a:endParaRPr lang="cs-CZ" altLang="cs-CZ" sz="40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2" y="1112093"/>
            <a:ext cx="9066212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82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04881" y="116632"/>
            <a:ext cx="8785225" cy="28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 	2 kanály – A osvětlení, B bezpečnostní funkce 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základem je PIR senzor, lze nastavit počet impulsů pro sepnutí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kanál A – spíná v závislosti na pohybu, osvětlení, lze nastavit dobu zpožděného vypnutí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kanál B – spíná v závislosti na pohybu, nezávisle na intenzitě venkovního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osvětlení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napájení bateriové nebo z vnějšího zdroje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možné </a:t>
            </a: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nastavení přímo v detektoru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     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364746" y="3068638"/>
            <a:ext cx="2950934" cy="80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300" b="1" dirty="0">
                <a:solidFill>
                  <a:srgbClr val="000000"/>
                </a:solidFill>
              </a:rPr>
              <a:t>Detektor </a:t>
            </a:r>
            <a:r>
              <a:rPr lang="cs-CZ" altLang="cs-CZ" sz="2300" b="1" dirty="0" smtClean="0">
                <a:solidFill>
                  <a:srgbClr val="000000"/>
                </a:solidFill>
              </a:rPr>
              <a:t>pohybu - starší provedení</a:t>
            </a:r>
            <a:endParaRPr lang="cs-CZ" altLang="cs-CZ" sz="2300" b="1" dirty="0">
              <a:solidFill>
                <a:srgbClr val="000000"/>
              </a:solidFill>
            </a:endParaRPr>
          </a:p>
        </p:txBody>
      </p:sp>
      <p:pic>
        <p:nvPicPr>
          <p:cNvPr id="34827" name="Picture 11" descr="PICT0294JPIR-TE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796" y="3068638"/>
            <a:ext cx="2452309" cy="345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23528" y="6058966"/>
            <a:ext cx="2592288" cy="4484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300" b="1" dirty="0">
                <a:solidFill>
                  <a:srgbClr val="000000"/>
                </a:solidFill>
              </a:rPr>
              <a:t>Dálkové ovládání</a:t>
            </a:r>
          </a:p>
        </p:txBody>
      </p:sp>
      <p:pic>
        <p:nvPicPr>
          <p:cNvPr id="8" name="Picture 7" descr="RF033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t="10727" r="21436" b="10727"/>
          <a:stretch>
            <a:fillRect/>
          </a:stretch>
        </p:blipFill>
        <p:spPr bwMode="auto">
          <a:xfrm>
            <a:off x="107504" y="3068960"/>
            <a:ext cx="3135127" cy="286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1" grpId="0"/>
      <p:bldP spid="348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/>
          </p:cNvSpPr>
          <p:nvPr/>
        </p:nvSpPr>
        <p:spPr bwMode="auto">
          <a:xfrm>
            <a:off x="107504" y="116632"/>
            <a:ext cx="8856662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Domovní a průmyslové instalace</a:t>
            </a:r>
          </a:p>
        </p:txBody>
      </p:sp>
      <p:sp>
        <p:nvSpPr>
          <p:cNvPr id="870407" name="Text Box 7"/>
          <p:cNvSpPr txBox="1">
            <a:spLocks noChangeArrowheads="1"/>
          </p:cNvSpPr>
          <p:nvPr/>
        </p:nvSpPr>
        <p:spPr bwMode="auto">
          <a:xfrm>
            <a:off x="3252936" y="1052736"/>
            <a:ext cx="57835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klasická instalace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 rozvody silovým vodičem, různí dodavatelé dalších systémů (vytápění, zabezpečení). Jednotlivé systémy spolu většinou nekomunikují  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buClr>
                <a:schemeClr val="tx2"/>
              </a:buClr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	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„chytrá“ instalace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 vše je provázané, jedna řídící jednotka, možnosti SMART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pic>
        <p:nvPicPr>
          <p:cNvPr id="4097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79825"/>
            <a:ext cx="302577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80" name="Group 20"/>
          <p:cNvGrpSpPr>
            <a:grpSpLocks/>
          </p:cNvGrpSpPr>
          <p:nvPr/>
        </p:nvGrpSpPr>
        <p:grpSpPr bwMode="auto">
          <a:xfrm>
            <a:off x="71438" y="1557338"/>
            <a:ext cx="5640387" cy="4832349"/>
            <a:chOff x="45" y="981"/>
            <a:chExt cx="3553" cy="3044"/>
          </a:xfrm>
        </p:grpSpPr>
        <p:pic>
          <p:nvPicPr>
            <p:cNvPr id="870402" name="Picture 1027" descr="npo00000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" y="2742"/>
              <a:ext cx="52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5" name="Picture 3" descr="FRONT_HM_18x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" y="981"/>
              <a:ext cx="839" cy="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6" name="AutoShape 4"/>
            <p:cNvSpPr>
              <a:spLocks noChangeArrowheads="1"/>
            </p:cNvSpPr>
            <p:nvPr/>
          </p:nvSpPr>
          <p:spPr bwMode="auto">
            <a:xfrm rot="10800000">
              <a:off x="1105" y="2072"/>
              <a:ext cx="1632" cy="45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58 w 21600"/>
                <a:gd name="T13" fmla="*/ 3858 h 21600"/>
                <a:gd name="T14" fmla="*/ 17742 w 21600"/>
                <a:gd name="T15" fmla="*/ 177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16" y="21600"/>
                  </a:lnTo>
                  <a:lnTo>
                    <a:pt x="1748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33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33"/>
              </a:extrusionClr>
              <a:contourClr>
                <a:srgbClr val="339933"/>
              </a:contourClr>
            </a:sp3d>
          </p:spPr>
          <p:txBody>
            <a:bodyPr wrap="none" anchor="ctr">
              <a:flatTx/>
            </a:bodyPr>
            <a:lstStyle/>
            <a:p>
              <a:endParaRPr lang="cs-CZ"/>
            </a:p>
          </p:txBody>
        </p:sp>
        <p:sp>
          <p:nvSpPr>
            <p:cNvPr id="40967" name="Text Box 5"/>
            <p:cNvSpPr txBox="1">
              <a:spLocks noChangeArrowheads="1"/>
            </p:cNvSpPr>
            <p:nvPr/>
          </p:nvSpPr>
          <p:spPr bwMode="auto">
            <a:xfrm>
              <a:off x="1393" y="2216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400" b="1" dirty="0"/>
                <a:t>RF systém </a:t>
              </a:r>
            </a:p>
          </p:txBody>
        </p:sp>
        <p:sp>
          <p:nvSpPr>
            <p:cNvPr id="40970" name="AutoShape 8"/>
            <p:cNvSpPr>
              <a:spLocks noChangeArrowheads="1"/>
            </p:cNvSpPr>
            <p:nvPr/>
          </p:nvSpPr>
          <p:spPr bwMode="auto">
            <a:xfrm rot="10800000">
              <a:off x="707" y="2777"/>
              <a:ext cx="2496" cy="50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19 w 21600"/>
                <a:gd name="T13" fmla="*/ 3219 h 21600"/>
                <a:gd name="T14" fmla="*/ 18381 w 21600"/>
                <a:gd name="T15" fmla="*/ 1838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838" y="21600"/>
                  </a:lnTo>
                  <a:lnTo>
                    <a:pt x="1876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66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66"/>
              </a:extrusionClr>
              <a:contourClr>
                <a:srgbClr val="339966"/>
              </a:contourClr>
            </a:sp3d>
          </p:spPr>
          <p:txBody>
            <a:bodyPr wrap="none" anchor="ctr">
              <a:flatTx/>
            </a:bodyPr>
            <a:lstStyle/>
            <a:p>
              <a:endParaRPr lang="cs-CZ"/>
            </a:p>
          </p:txBody>
        </p:sp>
        <p:sp>
          <p:nvSpPr>
            <p:cNvPr id="40971" name="Text Box 9"/>
            <p:cNvSpPr txBox="1">
              <a:spLocks noChangeArrowheads="1"/>
            </p:cNvSpPr>
            <p:nvPr/>
          </p:nvSpPr>
          <p:spPr bwMode="auto">
            <a:xfrm>
              <a:off x="977" y="2771"/>
              <a:ext cx="19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400" b="1" dirty="0" smtClean="0"/>
                <a:t>Sběrnicový systém</a:t>
              </a:r>
              <a:endParaRPr lang="cs-CZ" altLang="cs-CZ" sz="2400" b="1" dirty="0"/>
            </a:p>
          </p:txBody>
        </p:sp>
        <p:grpSp>
          <p:nvGrpSpPr>
            <p:cNvPr id="2" name="Group 11"/>
            <p:cNvGrpSpPr>
              <a:grpSpLocks/>
            </p:cNvGrpSpPr>
            <p:nvPr/>
          </p:nvGrpSpPr>
          <p:grpSpPr bwMode="auto">
            <a:xfrm>
              <a:off x="204" y="3502"/>
              <a:ext cx="3394" cy="523"/>
              <a:chOff x="768" y="3264"/>
              <a:chExt cx="3394" cy="523"/>
            </a:xfrm>
          </p:grpSpPr>
          <p:sp>
            <p:nvSpPr>
              <p:cNvPr id="40974" name="AutoShape 12"/>
              <p:cNvSpPr>
                <a:spLocks noChangeArrowheads="1"/>
              </p:cNvSpPr>
              <p:nvPr/>
            </p:nvSpPr>
            <p:spPr bwMode="auto">
              <a:xfrm rot="10800000">
                <a:off x="768" y="3264"/>
                <a:ext cx="3394" cy="5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19 w 21600"/>
                  <a:gd name="T13" fmla="*/ 2821 h 21600"/>
                  <a:gd name="T14" fmla="*/ 18781 w 21600"/>
                  <a:gd name="T15" fmla="*/ 1877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39" y="21600"/>
                    </a:lnTo>
                    <a:lnTo>
                      <a:pt x="1956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8000"/>
                </a:extrusionClr>
                <a:contourClr>
                  <a:srgbClr val="008000"/>
                </a:contourClr>
              </a:sp3d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  <p:sp>
            <p:nvSpPr>
              <p:cNvPr id="40975" name="Text Box 13"/>
              <p:cNvSpPr txBox="1">
                <a:spLocks noChangeArrowheads="1"/>
              </p:cNvSpPr>
              <p:nvPr/>
            </p:nvSpPr>
            <p:spPr bwMode="auto">
              <a:xfrm>
                <a:off x="1200" y="3264"/>
                <a:ext cx="2640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cs-CZ" altLang="cs-CZ" sz="2400" b="1" dirty="0"/>
                  <a:t>KLASICKÁ              domovní elektroinstalace</a:t>
                </a:r>
              </a:p>
            </p:txBody>
          </p:sp>
        </p:grpSp>
        <p:pic>
          <p:nvPicPr>
            <p:cNvPr id="40979" name="Picture 5" descr="RM stříbrná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298"/>
              <a:ext cx="737" cy="89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62" y="5049564"/>
            <a:ext cx="1804749" cy="1808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87040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/>
          </p:cNvSpPr>
          <p:nvPr/>
        </p:nvSpPr>
        <p:spPr bwMode="auto">
          <a:xfrm>
            <a:off x="179512" y="188913"/>
            <a:ext cx="4824536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4000" u="sng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Eaton</a:t>
            </a:r>
            <a:r>
              <a:rPr lang="cs-CZ" altLang="cs-CZ" sz="40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RF </a:t>
            </a:r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hlavice </a:t>
            </a:r>
            <a:r>
              <a:rPr lang="cs-CZ" altLang="cs-CZ" sz="24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- starší typ</a:t>
            </a:r>
            <a:endParaRPr lang="cs-CZ" altLang="cs-CZ" sz="24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50825" y="1340768"/>
            <a:ext cx="5616575" cy="25567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ovládání ventilů na radiátorech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spojitá regulace polohy (0-100)%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vnitřní senzor teploty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ochrana proti zámrzu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velká kompatibilita s různými výrobci radiátorů </a:t>
            </a:r>
            <a:endParaRPr lang="cs-CZ" altLang="cs-CZ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	výroba ukončena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8134" name="Picture 87" descr="IMG_07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188913"/>
            <a:ext cx="29559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8"/>
          <a:stretch>
            <a:fillRect/>
          </a:stretch>
        </p:blipFill>
        <p:spPr bwMode="auto">
          <a:xfrm>
            <a:off x="3028884" y="3429000"/>
            <a:ext cx="25003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899592" y="5013325"/>
            <a:ext cx="2004030" cy="8947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20000"/>
              </a:spcBef>
            </a:pPr>
            <a:r>
              <a:rPr lang="cs-CZ" altLang="cs-CZ" sz="2600" b="1" dirty="0" smtClean="0">
                <a:solidFill>
                  <a:srgbClr val="000000"/>
                </a:solidFill>
              </a:rPr>
              <a:t>Optimální zapojení </a:t>
            </a:r>
            <a:endParaRPr lang="cs-CZ" altLang="cs-CZ" sz="2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2" grpId="0"/>
      <p:bldP spid="481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/>
          </p:cNvSpPr>
          <p:nvPr/>
        </p:nvSpPr>
        <p:spPr bwMode="auto">
          <a:xfrm>
            <a:off x="179512" y="188913"/>
            <a:ext cx="4824536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4000" u="sng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Eaton</a:t>
            </a:r>
            <a:r>
              <a:rPr lang="cs-CZ" altLang="cs-CZ" sz="40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RF </a:t>
            </a:r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hlavice </a:t>
            </a:r>
            <a:r>
              <a:rPr lang="cs-CZ" altLang="cs-CZ" sz="24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- nový typ 10/2018</a:t>
            </a:r>
            <a:endParaRPr lang="cs-CZ" altLang="cs-CZ" sz="24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50825" y="1340768"/>
            <a:ext cx="5616575" cy="16949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bez přímého nastavení časových plánů, programování přes řídící jednotku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	možnost přímé změny teploty pomocí tlačítek, po předvoleném čase návrat na původní hodnotu  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913"/>
            <a:ext cx="2294211" cy="373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4" y="3908564"/>
            <a:ext cx="7791712" cy="286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09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/>
          </p:cNvSpPr>
          <p:nvPr/>
        </p:nvSpPr>
        <p:spPr bwMode="auto">
          <a:xfrm>
            <a:off x="179512" y="188913"/>
            <a:ext cx="8712968" cy="151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RF zásuvkový adaptér - spínání, stmívání, vytápění PWM regulace</a:t>
            </a:r>
            <a:endParaRPr lang="cs-CZ" altLang="cs-CZ" sz="24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2360038" cy="372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59" y="1700132"/>
            <a:ext cx="6352930" cy="345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05023" y="5733256"/>
            <a:ext cx="4739385" cy="7100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Všechna provedení obsahují měření elektrické energie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7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132138" y="333375"/>
            <a:ext cx="5363790" cy="5869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 dirty="0" smtClean="0">
                <a:solidFill>
                  <a:srgbClr val="000000"/>
                </a:solidFill>
              </a:rPr>
              <a:t>RF okenní/dveřní kontakt</a:t>
            </a:r>
            <a:endParaRPr lang="cs-CZ" altLang="cs-CZ" sz="32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75977" y="1694641"/>
            <a:ext cx="6624736" cy="7716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	napájení tužková baterie AAA, životnost až 5 let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	přímo vysílá RF signál (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není nutný binární </a:t>
            </a:r>
            <a:r>
              <a:rPr lang="cs-CZ" altLang="cs-CZ" sz="2000" b="1" u="sng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aktor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)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2758">
            <a:off x="670097" y="340347"/>
            <a:ext cx="97472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3983">
            <a:off x="1667047" y="634035"/>
            <a:ext cx="51911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62241"/>
            <a:ext cx="8028384" cy="284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67544" y="3328883"/>
            <a:ext cx="8028384" cy="5869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 dirty="0" smtClean="0">
                <a:solidFill>
                  <a:srgbClr val="000000"/>
                </a:solidFill>
              </a:rPr>
              <a:t>RF detektor pohybu - nová konstrukce</a:t>
            </a:r>
            <a:endParaRPr lang="cs-CZ" altLang="cs-CZ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2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7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132138" y="333375"/>
            <a:ext cx="3024187" cy="4638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 err="1" smtClean="0">
                <a:solidFill>
                  <a:srgbClr val="000000"/>
                </a:solidFill>
              </a:rPr>
              <a:t>xComfort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0000"/>
                </a:solidFill>
              </a:rPr>
              <a:t>Bridge</a:t>
            </a:r>
            <a:endParaRPr lang="cs-CZ" altLang="cs-CZ" sz="2400" b="1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28078"/>
            <a:ext cx="28575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65372"/>
            <a:ext cx="4673600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928" y="4437111"/>
            <a:ext cx="2290763" cy="2235200"/>
          </a:xfrm>
          <a:prstGeom prst="rect">
            <a:avLst/>
          </a:prstGeom>
          <a:noFill/>
          <a:ln>
            <a:noFill/>
          </a:ln>
          <a:effectLst>
            <a:outerShdw blurRad="114300" dist="50800" dir="14220000" sx="101000" sy="101000" algn="ctr" rotWithShape="0">
              <a:srgbClr val="C00000"/>
            </a:outerShdw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132138" y="4437112"/>
            <a:ext cx="5616575" cy="224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ovládá až 60 aktorů (pouze nová řada !)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	ovládá až 100 senzorů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	max. 20 místností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 Astro hodiny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	napájení z přídavného zdroje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	nezávislé na jiných jednotkách a PC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0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105761" y="422740"/>
            <a:ext cx="3473540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600" b="1" dirty="0" smtClean="0">
                <a:solidFill>
                  <a:srgbClr val="000000"/>
                </a:solidFill>
              </a:rPr>
              <a:t>Měření energií </a:t>
            </a:r>
            <a:endParaRPr lang="cs-CZ" altLang="cs-CZ" sz="36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40649" y="3861048"/>
            <a:ext cx="2838773" cy="7100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Podružný elektroměr s SO výstupem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43016" y="571180"/>
            <a:ext cx="8721472" cy="2730270"/>
            <a:chOff x="243016" y="571180"/>
            <a:chExt cx="8721472" cy="273027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375" y="1669268"/>
              <a:ext cx="3274303" cy="1076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16" y="1147883"/>
              <a:ext cx="2836406" cy="2153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ázek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571180"/>
              <a:ext cx="2304256" cy="2196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V="1">
              <a:off x="3015047" y="2492896"/>
              <a:ext cx="523547" cy="5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654871" y="2908031"/>
            <a:ext cx="2627309" cy="7100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RF dvojité impulzní vstupy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16" y="4189092"/>
            <a:ext cx="3312462" cy="248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Obrázek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629" y="3065374"/>
            <a:ext cx="1961951" cy="294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1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7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132138" y="333375"/>
            <a:ext cx="3024187" cy="4638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rgbClr val="000000"/>
                </a:solidFill>
              </a:rPr>
              <a:t>SMART Manager</a:t>
            </a:r>
            <a:endParaRPr lang="cs-CZ" altLang="cs-CZ" sz="2400" b="1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871778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109538" y="847725"/>
            <a:ext cx="8861425" cy="5798858"/>
            <a:chOff x="109538" y="847725"/>
            <a:chExt cx="8861425" cy="5798858"/>
          </a:xfrm>
        </p:grpSpPr>
        <p:pic>
          <p:nvPicPr>
            <p:cNvPr id="3" name="Picture 30">
              <a:extLst>
                <a:ext uri="{FF2B5EF4-FFF2-40B4-BE49-F238E27FC236}">
                  <a16:creationId xmlns:a16="http://schemas.microsoft.com/office/drawing/2014/main" id="{2B674188-0FC7-44EC-BCCE-687A627CA6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17" t="17037" r="7505" b="11850"/>
            <a:stretch/>
          </p:blipFill>
          <p:spPr bwMode="auto">
            <a:xfrm>
              <a:off x="419717" y="2852936"/>
              <a:ext cx="5408964" cy="3793647"/>
            </a:xfrm>
            <a:prstGeom prst="rect">
              <a:avLst/>
            </a:prstGeom>
            <a:noFill/>
            <a:ln w="0" cap="flat" cmpd="sng" algn="ctr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glow rad="127000">
                <a:schemeClr val="bg1">
                  <a:alpha val="31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625" y="4926013"/>
              <a:ext cx="1141413" cy="760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67C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775" y="4471988"/>
              <a:ext cx="884238" cy="132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67C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850" y="3317875"/>
              <a:ext cx="944563" cy="387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67C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11195">
              <a:off x="2694781" y="4234657"/>
              <a:ext cx="8588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67C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5" y="3306763"/>
              <a:ext cx="811213" cy="803275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1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4" descr="RF04110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2650" y="4962525"/>
              <a:ext cx="714375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28750">
              <a:off x="1468438" y="3616325"/>
              <a:ext cx="249238" cy="217487"/>
            </a:xfrm>
            <a:prstGeom prst="rect">
              <a:avLst/>
            </a:prstGeom>
            <a:noFill/>
            <a:ln>
              <a:noFill/>
            </a:ln>
            <a:effectLst>
              <a:prstShdw prst="shdw17">
                <a:schemeClr val="bg1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0" y="847725"/>
              <a:ext cx="1243013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Wolkenförmige Legende 1"/>
            <p:cNvSpPr>
              <a:spLocks noChangeArrowheads="1"/>
            </p:cNvSpPr>
            <p:nvPr/>
          </p:nvSpPr>
          <p:spPr bwMode="auto">
            <a:xfrm>
              <a:off x="5419725" y="4349750"/>
              <a:ext cx="914400" cy="612775"/>
            </a:xfrm>
            <a:prstGeom prst="cloudCallout">
              <a:avLst>
                <a:gd name="adj1" fmla="val -20833"/>
                <a:gd name="adj2" fmla="val 625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8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4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de-AT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Wolkenförmige Legende 3">
              <a:extLst>
                <a:ext uri="{FF2B5EF4-FFF2-40B4-BE49-F238E27FC236}">
                  <a16:creationId xmlns:a16="http://schemas.microsoft.com/office/drawing/2014/main" id="{EFA00527-44BA-4665-89D5-874B916DBB0D}"/>
                </a:ext>
              </a:extLst>
            </p:cNvPr>
            <p:cNvSpPr/>
            <p:nvPr/>
          </p:nvSpPr>
          <p:spPr bwMode="auto">
            <a:xfrm>
              <a:off x="3251200" y="1370013"/>
              <a:ext cx="2967038" cy="1127125"/>
            </a:xfrm>
            <a:prstGeom prst="cloudCallout">
              <a:avLst/>
            </a:prstGeom>
            <a:solidFill>
              <a:srgbClr val="CDEAFF"/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r>
                <a:rPr lang="de-AT" b="1" dirty="0">
                  <a:solidFill>
                    <a:srgbClr val="0067C6"/>
                  </a:solidFill>
                  <a:latin typeface="Arial" charset="0"/>
                  <a:cs typeface="+mn-cs"/>
                </a:rPr>
                <a:t>WWW</a:t>
              </a:r>
            </a:p>
          </p:txBody>
        </p:sp>
        <p:cxnSp>
          <p:nvCxnSpPr>
            <p:cNvPr id="15" name="Gerade Verbindung 11"/>
            <p:cNvCxnSpPr>
              <a:cxnSpLocks noChangeShapeType="1"/>
            </p:cNvCxnSpPr>
            <p:nvPr/>
          </p:nvCxnSpPr>
          <p:spPr bwMode="auto">
            <a:xfrm>
              <a:off x="3549650" y="1477963"/>
              <a:ext cx="1338263" cy="13160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cxnSp>
          <p:nvCxnSpPr>
            <p:cNvPr id="16" name="Gerade Verbindung 48"/>
            <p:cNvCxnSpPr>
              <a:cxnSpLocks noChangeShapeType="1"/>
            </p:cNvCxnSpPr>
            <p:nvPr/>
          </p:nvCxnSpPr>
          <p:spPr bwMode="auto">
            <a:xfrm>
              <a:off x="6245225" y="2081213"/>
              <a:ext cx="1384300" cy="568325"/>
            </a:xfrm>
            <a:prstGeom prst="line">
              <a:avLst/>
            </a:prstGeom>
            <a:noFill/>
            <a:ln w="38100" algn="ctr">
              <a:solidFill>
                <a:srgbClr val="0067C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Gerade Verbindung 51"/>
            <p:cNvCxnSpPr>
              <a:cxnSpLocks noChangeShapeType="1"/>
            </p:cNvCxnSpPr>
            <p:nvPr/>
          </p:nvCxnSpPr>
          <p:spPr bwMode="auto">
            <a:xfrm>
              <a:off x="5130800" y="2497138"/>
              <a:ext cx="1806575" cy="1831975"/>
            </a:xfrm>
            <a:prstGeom prst="line">
              <a:avLst/>
            </a:prstGeom>
            <a:noFill/>
            <a:ln w="38100" algn="ctr">
              <a:solidFill>
                <a:srgbClr val="0067C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Zylinder 23">
              <a:extLst>
                <a:ext uri="{FF2B5EF4-FFF2-40B4-BE49-F238E27FC236}">
                  <a16:creationId xmlns:a16="http://schemas.microsoft.com/office/drawing/2014/main" id="{41D6C49A-7615-43A9-9CF6-4F5AE75A5A4B}"/>
                </a:ext>
              </a:extLst>
            </p:cNvPr>
            <p:cNvSpPr/>
            <p:nvPr/>
          </p:nvSpPr>
          <p:spPr bwMode="auto">
            <a:xfrm>
              <a:off x="7767638" y="2095500"/>
              <a:ext cx="914400" cy="1216025"/>
            </a:xfrm>
            <a:prstGeom prst="can">
              <a:avLst/>
            </a:prstGeom>
            <a:solidFill>
              <a:srgbClr val="CDEAFF"/>
            </a:solidFill>
            <a:ln>
              <a:solidFill>
                <a:srgbClr val="3467CD"/>
              </a:solidFill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1002">
              <a:schemeClr val="lt1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de-AT">
                <a:solidFill>
                  <a:schemeClr val="tx1"/>
                </a:solidFill>
              </a:endParaRPr>
            </a:p>
          </p:txBody>
        </p:sp>
        <p:sp>
          <p:nvSpPr>
            <p:cNvPr id="19" name="Bogen 24">
              <a:extLst>
                <a:ext uri="{FF2B5EF4-FFF2-40B4-BE49-F238E27FC236}">
                  <a16:creationId xmlns:a16="http://schemas.microsoft.com/office/drawing/2014/main" id="{E493F517-2257-4E45-B356-DCFDC9468733}"/>
                </a:ext>
              </a:extLst>
            </p:cNvPr>
            <p:cNvSpPr/>
            <p:nvPr/>
          </p:nvSpPr>
          <p:spPr bwMode="auto">
            <a:xfrm rot="16200000">
              <a:off x="4288631" y="746919"/>
              <a:ext cx="2344738" cy="4241800"/>
            </a:xfrm>
            <a:prstGeom prst="arc">
              <a:avLst>
                <a:gd name="adj1" fmla="val 17396803"/>
                <a:gd name="adj2" fmla="val 1619847"/>
              </a:avLst>
            </a:prstGeom>
            <a:noFill/>
            <a:ln w="38100" cap="flat" cmpd="sng" algn="ctr">
              <a:solidFill>
                <a:srgbClr val="0067C6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AT">
                <a:latin typeface="Arial" charset="0"/>
                <a:cs typeface="+mn-cs"/>
              </a:endParaRPr>
            </a:p>
          </p:txBody>
        </p:sp>
        <p:sp>
          <p:nvSpPr>
            <p:cNvPr id="20" name="Bogen 57">
              <a:extLst>
                <a:ext uri="{FF2B5EF4-FFF2-40B4-BE49-F238E27FC236}">
                  <a16:creationId xmlns:a16="http://schemas.microsoft.com/office/drawing/2014/main" id="{B3DB75F9-720A-44FE-81C8-307BCEE2A4C4}"/>
                </a:ext>
              </a:extLst>
            </p:cNvPr>
            <p:cNvSpPr/>
            <p:nvPr/>
          </p:nvSpPr>
          <p:spPr bwMode="auto">
            <a:xfrm rot="16200000">
              <a:off x="5248275" y="1497013"/>
              <a:ext cx="534988" cy="1427162"/>
            </a:xfrm>
            <a:prstGeom prst="arc">
              <a:avLst>
                <a:gd name="adj1" fmla="val 15173453"/>
                <a:gd name="adj2" fmla="val 4385696"/>
              </a:avLst>
            </a:prstGeom>
            <a:noFill/>
            <a:ln w="38100" cap="flat" cmpd="sng" algn="ctr">
              <a:solidFill>
                <a:srgbClr val="0067C6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AT">
                <a:latin typeface="Arial" charset="0"/>
                <a:cs typeface="+mn-cs"/>
              </a:endParaRPr>
            </a:p>
          </p:txBody>
        </p:sp>
        <p:pic>
          <p:nvPicPr>
            <p:cNvPr id="21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64594" flipV="1">
              <a:off x="2675731" y="4428332"/>
              <a:ext cx="1152525" cy="163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639252" flipV="1">
              <a:off x="3140076" y="4451350"/>
              <a:ext cx="1174750" cy="16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71992" flipV="1">
              <a:off x="2262188" y="4254500"/>
              <a:ext cx="1154112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" name="Gerade Verbindung 44"/>
            <p:cNvCxnSpPr>
              <a:cxnSpLocks noChangeShapeType="1"/>
            </p:cNvCxnSpPr>
            <p:nvPr/>
          </p:nvCxnSpPr>
          <p:spPr bwMode="auto">
            <a:xfrm>
              <a:off x="6229350" y="1800225"/>
              <a:ext cx="1416050" cy="565150"/>
            </a:xfrm>
            <a:prstGeom prst="line">
              <a:avLst/>
            </a:prstGeom>
            <a:noFill/>
            <a:ln w="38100" algn="ctr">
              <a:solidFill>
                <a:srgbClr val="0067C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5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4574">
              <a:off x="2354263" y="4016375"/>
              <a:ext cx="858837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67C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38691">
              <a:off x="3167856" y="4333082"/>
              <a:ext cx="8588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67C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092656">
              <a:off x="1331913" y="3713163"/>
              <a:ext cx="247650" cy="215900"/>
            </a:xfrm>
            <a:prstGeom prst="rect">
              <a:avLst/>
            </a:prstGeom>
            <a:noFill/>
            <a:ln>
              <a:noFill/>
            </a:ln>
            <a:effectLst>
              <a:prstShdw prst="shdw17">
                <a:schemeClr val="bg1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feld 16"/>
            <p:cNvSpPr txBox="1">
              <a:spLocks noChangeArrowheads="1"/>
            </p:cNvSpPr>
            <p:nvPr/>
          </p:nvSpPr>
          <p:spPr bwMode="auto">
            <a:xfrm>
              <a:off x="7799388" y="2462213"/>
              <a:ext cx="850900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8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4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AT" altLang="en-US" sz="1600" b="1">
                  <a:solidFill>
                    <a:srgbClr val="3467CD"/>
                  </a:solidFill>
                  <a:ea typeface="MS PGothic" panose="020B0600070205080204" pitchFamily="34" charset="-128"/>
                </a:rPr>
                <a:t>Eaton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AT" altLang="en-US" sz="1600" b="1">
                  <a:solidFill>
                    <a:srgbClr val="3467CD"/>
                  </a:solidFill>
                  <a:ea typeface="MS PGothic" panose="020B0600070205080204" pitchFamily="34" charset="-128"/>
                </a:rPr>
                <a:t>Server</a:t>
              </a:r>
              <a:endParaRPr lang="cs-CZ" altLang="en-US" sz="1600" b="1">
                <a:solidFill>
                  <a:srgbClr val="3467CD"/>
                </a:solidFill>
                <a:ea typeface="MS PGothic" panose="020B0600070205080204" pitchFamily="34" charset="-128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200" b="1">
                  <a:solidFill>
                    <a:srgbClr val="FF0000"/>
                  </a:solidFill>
                  <a:ea typeface="MS PGothic" panose="020B0600070205080204" pitchFamily="34" charset="-128"/>
                </a:rPr>
                <a:t>ZDARMA</a:t>
              </a:r>
              <a:endParaRPr lang="de-AT" altLang="en-US" sz="1200" b="1">
                <a:solidFill>
                  <a:srgbClr val="FF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9" name="Rechteck 30725"/>
            <p:cNvSpPr>
              <a:spLocks noChangeArrowheads="1"/>
            </p:cNvSpPr>
            <p:nvPr/>
          </p:nvSpPr>
          <p:spPr bwMode="auto">
            <a:xfrm>
              <a:off x="6958013" y="4129088"/>
              <a:ext cx="1246187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8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4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AT" altLang="en-US" sz="1200" b="1">
                  <a:solidFill>
                    <a:srgbClr val="3467CD"/>
                  </a:solidFill>
                </a:rPr>
                <a:t>3G, WLAN </a:t>
              </a:r>
            </a:p>
          </p:txBody>
        </p:sp>
        <p:pic>
          <p:nvPicPr>
            <p:cNvPr id="30" name="Picture 3">
              <a:extLst>
                <a:ext uri="{FF2B5EF4-FFF2-40B4-BE49-F238E27FC236}">
                  <a16:creationId xmlns:a16="http://schemas.microsoft.com/office/drawing/2014/main" id="{F67C15FD-FDB1-4234-90B1-FF25743FE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855788" y="3208338"/>
              <a:ext cx="892175" cy="7239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cxnSp>
          <p:nvCxnSpPr>
            <p:cNvPr id="31" name="Gerade Verbindung 15"/>
            <p:cNvCxnSpPr>
              <a:cxnSpLocks noChangeShapeType="1"/>
            </p:cNvCxnSpPr>
            <p:nvPr/>
          </p:nvCxnSpPr>
          <p:spPr bwMode="auto">
            <a:xfrm flipH="1">
              <a:off x="2460625" y="2354263"/>
              <a:ext cx="1074738" cy="963612"/>
            </a:xfrm>
            <a:prstGeom prst="line">
              <a:avLst/>
            </a:prstGeom>
            <a:noFill/>
            <a:ln w="38100" algn="ctr">
              <a:solidFill>
                <a:srgbClr val="0067C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feld 60"/>
            <p:cNvSpPr txBox="1">
              <a:spLocks noChangeArrowheads="1"/>
            </p:cNvSpPr>
            <p:nvPr/>
          </p:nvSpPr>
          <p:spPr bwMode="auto">
            <a:xfrm>
              <a:off x="2708275" y="3124200"/>
              <a:ext cx="55245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8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4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AT" altLang="en-US" sz="1400" b="1">
                  <a:solidFill>
                    <a:srgbClr val="FF0000"/>
                  </a:solidFill>
                  <a:ea typeface="MS PGothic" panose="020B0600070205080204" pitchFamily="34" charset="-128"/>
                </a:rPr>
                <a:t>LAN</a:t>
              </a:r>
            </a:p>
          </p:txBody>
        </p:sp>
        <p:cxnSp>
          <p:nvCxnSpPr>
            <p:cNvPr id="33" name="Gerade Verbindung 18"/>
            <p:cNvCxnSpPr>
              <a:cxnSpLocks noChangeShapeType="1"/>
            </p:cNvCxnSpPr>
            <p:nvPr/>
          </p:nvCxnSpPr>
          <p:spPr bwMode="auto">
            <a:xfrm>
              <a:off x="2640013" y="3560763"/>
              <a:ext cx="531812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4" name="Gruppieren 45"/>
            <p:cNvGrpSpPr>
              <a:grpSpLocks/>
            </p:cNvGrpSpPr>
            <p:nvPr/>
          </p:nvGrpSpPr>
          <p:grpSpPr bwMode="auto">
            <a:xfrm>
              <a:off x="6351588" y="4494213"/>
              <a:ext cx="2330450" cy="1635125"/>
              <a:chOff x="4572000" y="864000"/>
              <a:chExt cx="4032000" cy="3060000"/>
            </a:xfrm>
          </p:grpSpPr>
          <p:pic>
            <p:nvPicPr>
              <p:cNvPr id="35" name="Grafik 46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89" t="10114" r="8353" b="18796"/>
              <a:stretch>
                <a:fillRect/>
              </a:stretch>
            </p:blipFill>
            <p:spPr bwMode="auto">
              <a:xfrm>
                <a:off x="4572000" y="864000"/>
                <a:ext cx="4032000" cy="30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Grafik 47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1142999"/>
                <a:ext cx="3256756" cy="2484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" name="Gruppieren 42"/>
            <p:cNvGrpSpPr>
              <a:grpSpLocks/>
            </p:cNvGrpSpPr>
            <p:nvPr/>
          </p:nvGrpSpPr>
          <p:grpSpPr bwMode="auto">
            <a:xfrm>
              <a:off x="8174038" y="4154488"/>
              <a:ext cx="787400" cy="1438275"/>
              <a:chOff x="8028000" y="612000"/>
              <a:chExt cx="2484000" cy="5256000"/>
            </a:xfrm>
          </p:grpSpPr>
          <p:pic>
            <p:nvPicPr>
              <p:cNvPr id="38" name="Grafik 43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52" t="6850" r="22855" b="20958"/>
              <a:stretch>
                <a:fillRect/>
              </a:stretch>
            </p:blipFill>
            <p:spPr bwMode="auto">
              <a:xfrm>
                <a:off x="8028000" y="612000"/>
                <a:ext cx="2484000" cy="525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Grafik 44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9642" y="1362075"/>
                <a:ext cx="2124563" cy="3743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" name="Rechteck 7"/>
            <p:cNvSpPr>
              <a:spLocks noChangeArrowheads="1"/>
            </p:cNvSpPr>
            <p:nvPr/>
          </p:nvSpPr>
          <p:spPr bwMode="auto">
            <a:xfrm>
              <a:off x="6026150" y="2692400"/>
              <a:ext cx="160337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8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4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2400" b="1">
                  <a:solidFill>
                    <a:srgbClr val="FF0000"/>
                  </a:solidFill>
                </a:rPr>
                <a:t>Vzdálené </a:t>
              </a:r>
              <a:br>
                <a:rPr lang="cs-CZ" altLang="en-US" sz="2400" b="1">
                  <a:solidFill>
                    <a:srgbClr val="FF0000"/>
                  </a:solidFill>
                </a:rPr>
              </a:br>
              <a:r>
                <a:rPr lang="cs-CZ" altLang="en-US" sz="2400" b="1">
                  <a:solidFill>
                    <a:srgbClr val="FF0000"/>
                  </a:solidFill>
                </a:rPr>
                <a:t>ovládání </a:t>
              </a:r>
              <a:endParaRPr lang="de-AT" altLang="en-US" sz="2400" b="1">
                <a:solidFill>
                  <a:srgbClr val="FF0000"/>
                </a:solidFill>
              </a:endParaRPr>
            </a:p>
          </p:txBody>
        </p:sp>
        <p:pic>
          <p:nvPicPr>
            <p:cNvPr id="41" name="Grafik 5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52" t="6850" r="22855" b="20958"/>
            <a:stretch>
              <a:fillRect/>
            </a:stretch>
          </p:blipFill>
          <p:spPr bwMode="auto">
            <a:xfrm>
              <a:off x="425450" y="3794125"/>
              <a:ext cx="78740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5" descr="A_Příhlášení_1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50" y="4014788"/>
              <a:ext cx="660400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hteck 7"/>
            <p:cNvSpPr>
              <a:spLocks noChangeArrowheads="1"/>
            </p:cNvSpPr>
            <p:nvPr/>
          </p:nvSpPr>
          <p:spPr bwMode="auto">
            <a:xfrm>
              <a:off x="303213" y="5897563"/>
              <a:ext cx="2644775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8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4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2400" b="1">
                  <a:solidFill>
                    <a:srgbClr val="FF0000"/>
                  </a:solidFill>
                </a:rPr>
                <a:t>Ovládání v domě</a:t>
              </a:r>
              <a:endParaRPr lang="de-AT" altLang="en-US" sz="2400" b="1">
                <a:solidFill>
                  <a:srgbClr val="FF0000"/>
                </a:solidFill>
              </a:endParaRPr>
            </a:p>
          </p:txBody>
        </p:sp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8" y="1556792"/>
              <a:ext cx="1646237" cy="85883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1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263" y="3503613"/>
              <a:ext cx="901700" cy="63500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1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215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04651" y="863748"/>
            <a:ext cx="8859837" cy="5589588"/>
            <a:chOff x="104651" y="863748"/>
            <a:chExt cx="8859837" cy="5589588"/>
          </a:xfrm>
        </p:grpSpPr>
        <p:pic>
          <p:nvPicPr>
            <p:cNvPr id="46" name="Picture 5">
              <a:extLst>
                <a:ext uri="{FF2B5EF4-FFF2-40B4-BE49-F238E27FC236}">
                  <a16:creationId xmlns:a16="http://schemas.microsoft.com/office/drawing/2014/main" id="{A5455145-CCC3-4841-BBEE-F46B0358C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0976" y="1897211"/>
              <a:ext cx="4276725" cy="302418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7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51" y="6048523"/>
              <a:ext cx="403225" cy="404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67C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Rounded Rectangular Callout 6"/>
            <p:cNvSpPr>
              <a:spLocks noChangeArrowheads="1"/>
            </p:cNvSpPr>
            <p:nvPr/>
          </p:nvSpPr>
          <p:spPr bwMode="auto">
            <a:xfrm>
              <a:off x="380876" y="2448073"/>
              <a:ext cx="1866900" cy="1109663"/>
            </a:xfrm>
            <a:prstGeom prst="wedgeRoundRectCallout">
              <a:avLst>
                <a:gd name="adj1" fmla="val 67338"/>
                <a:gd name="adj2" fmla="val 52931"/>
                <a:gd name="adj3" fmla="val 16667"/>
              </a:avLst>
            </a:prstGeom>
            <a:noFill/>
            <a:ln w="12700" algn="ctr">
              <a:solidFill>
                <a:srgbClr val="0067C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8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4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600">
                  <a:solidFill>
                    <a:srgbClr val="000000"/>
                  </a:solidFill>
                </a:rPr>
                <a:t>Snadné vyvolání oblíbených scén přímo z hlavního panelu</a:t>
              </a:r>
              <a:endParaRPr lang="en-US" altLang="cs-CZ" sz="16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9" name="Rounded Rectangular Callout 12"/>
            <p:cNvSpPr>
              <a:spLocks noChangeArrowheads="1"/>
            </p:cNvSpPr>
            <p:nvPr/>
          </p:nvSpPr>
          <p:spPr bwMode="auto">
            <a:xfrm>
              <a:off x="650751" y="5105548"/>
              <a:ext cx="3673475" cy="942975"/>
            </a:xfrm>
            <a:prstGeom prst="wedgeRoundRectCallout">
              <a:avLst>
                <a:gd name="adj1" fmla="val 38329"/>
                <a:gd name="adj2" fmla="val -79361"/>
                <a:gd name="adj3" fmla="val 16667"/>
              </a:avLst>
            </a:prstGeom>
            <a:noFill/>
            <a:ln w="12700" algn="ctr">
              <a:solidFill>
                <a:srgbClr val="0067C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8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4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600">
                  <a:solidFill>
                    <a:srgbClr val="000000"/>
                  </a:solidFill>
                  <a:sym typeface="Arial" panose="020B0604020202020204" pitchFamily="34" charset="0"/>
                </a:rPr>
                <a:t>Zobrazení vnitřní a venkovní teploty. Zde získáte přehled o teplotách a energiích jednotlivě v místnostech.</a:t>
              </a:r>
              <a:r>
                <a:rPr lang="en-US" altLang="cs-CZ" sz="1000">
                  <a:solidFill>
                    <a:srgbClr val="FFFFFF"/>
                  </a:solidFill>
                </a:rPr>
                <a:t> in climate function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cs-CZ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0" name="Rounded Rectangular Callout 13"/>
            <p:cNvSpPr>
              <a:spLocks noChangeArrowheads="1"/>
            </p:cNvSpPr>
            <p:nvPr/>
          </p:nvSpPr>
          <p:spPr bwMode="auto">
            <a:xfrm>
              <a:off x="6875338" y="3416448"/>
              <a:ext cx="2089150" cy="1131888"/>
            </a:xfrm>
            <a:prstGeom prst="wedgeRoundRectCallout">
              <a:avLst>
                <a:gd name="adj1" fmla="val -66727"/>
                <a:gd name="adj2" fmla="val -30023"/>
                <a:gd name="adj3" fmla="val 16667"/>
              </a:avLst>
            </a:prstGeom>
            <a:noFill/>
            <a:ln w="12700" algn="ctr">
              <a:solidFill>
                <a:srgbClr val="0067C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8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4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600">
                  <a:solidFill>
                    <a:srgbClr val="000000"/>
                  </a:solidFill>
                  <a:sym typeface="Arial" panose="020B0604020202020204" pitchFamily="34" charset="0"/>
                </a:rPr>
                <a:t>Vždy vidíte počet svítících světel, vytažených rolet a otevřených oken</a:t>
              </a:r>
            </a:p>
          </p:txBody>
        </p:sp>
        <p:sp>
          <p:nvSpPr>
            <p:cNvPr id="51" name="Rounded Rectangular Callout 14"/>
            <p:cNvSpPr>
              <a:spLocks noChangeArrowheads="1"/>
            </p:cNvSpPr>
            <p:nvPr/>
          </p:nvSpPr>
          <p:spPr bwMode="auto">
            <a:xfrm>
              <a:off x="6915026" y="1973411"/>
              <a:ext cx="1873250" cy="835025"/>
            </a:xfrm>
            <a:prstGeom prst="wedgeRoundRectCallout">
              <a:avLst>
                <a:gd name="adj1" fmla="val -64657"/>
                <a:gd name="adj2" fmla="val -23810"/>
                <a:gd name="adj3" fmla="val 16667"/>
              </a:avLst>
            </a:prstGeom>
            <a:noFill/>
            <a:ln w="12700" algn="ctr">
              <a:solidFill>
                <a:srgbClr val="0067C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8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4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600">
                  <a:solidFill>
                    <a:srgbClr val="000000"/>
                  </a:solidFill>
                </a:rPr>
                <a:t>Jedním klikem zobrazíte všechny kamery</a:t>
              </a:r>
              <a:endParaRPr lang="en-US" altLang="cs-CZ" sz="16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2" name="Rounded Rectangular Callout 15"/>
            <p:cNvSpPr>
              <a:spLocks noChangeArrowheads="1"/>
            </p:cNvSpPr>
            <p:nvPr/>
          </p:nvSpPr>
          <p:spPr bwMode="auto">
            <a:xfrm>
              <a:off x="5259263" y="935186"/>
              <a:ext cx="3705225" cy="720725"/>
            </a:xfrm>
            <a:prstGeom prst="wedgeRoundRectCallout">
              <a:avLst>
                <a:gd name="adj1" fmla="val -48593"/>
                <a:gd name="adj2" fmla="val 94866"/>
                <a:gd name="adj3" fmla="val 16667"/>
              </a:avLst>
            </a:prstGeom>
            <a:noFill/>
            <a:ln w="12700" algn="ctr">
              <a:solidFill>
                <a:srgbClr val="0067C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8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4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600">
                  <a:solidFill>
                    <a:srgbClr val="000000"/>
                  </a:solidFill>
                  <a:sym typeface="Arial" panose="020B0604020202020204" pitchFamily="34" charset="0"/>
                </a:rPr>
                <a:t>Přepnutí topných režimů najednou ve všech místnostech tam, kde chcete</a:t>
              </a:r>
              <a:endParaRPr lang="en-US" altLang="cs-CZ" sz="16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82"/>
            <a:stretch>
              <a:fillRect/>
            </a:stretch>
          </p:blipFill>
          <p:spPr bwMode="auto">
            <a:xfrm>
              <a:off x="4594101" y="3922861"/>
              <a:ext cx="1052512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Rounded Rectangular Callout 22"/>
            <p:cNvSpPr>
              <a:spLocks noChangeArrowheads="1"/>
            </p:cNvSpPr>
            <p:nvPr/>
          </p:nvSpPr>
          <p:spPr bwMode="auto">
            <a:xfrm>
              <a:off x="4827463" y="5097611"/>
              <a:ext cx="3600450" cy="828675"/>
            </a:xfrm>
            <a:prstGeom prst="wedgeRoundRectCallout">
              <a:avLst>
                <a:gd name="adj1" fmla="val -30009"/>
                <a:gd name="adj2" fmla="val -96940"/>
                <a:gd name="adj3" fmla="val 16667"/>
              </a:avLst>
            </a:prstGeom>
            <a:noFill/>
            <a:ln w="12700" algn="ctr">
              <a:solidFill>
                <a:srgbClr val="0067C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8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4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600">
                  <a:solidFill>
                    <a:srgbClr val="000000"/>
                  </a:solidFill>
                  <a:sym typeface="Arial" panose="020B0604020202020204" pitchFamily="34" charset="0"/>
                </a:rPr>
                <a:t>Trend spotřeby energie s barevným upozorněním. Přehled aktuální a předešlé spotřeby.</a:t>
              </a:r>
              <a:endParaRPr lang="en-US" altLang="cs-CZ" sz="16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5" name="Rounded Rectangular Callout 24"/>
            <p:cNvSpPr>
              <a:spLocks noChangeArrowheads="1"/>
            </p:cNvSpPr>
            <p:nvPr/>
          </p:nvSpPr>
          <p:spPr bwMode="auto">
            <a:xfrm>
              <a:off x="650751" y="863748"/>
              <a:ext cx="4392612" cy="863600"/>
            </a:xfrm>
            <a:prstGeom prst="wedgeRoundRectCallout">
              <a:avLst>
                <a:gd name="adj1" fmla="val 29097"/>
                <a:gd name="adj2" fmla="val 80560"/>
                <a:gd name="adj3" fmla="val 16667"/>
              </a:avLst>
            </a:prstGeom>
            <a:noFill/>
            <a:ln w="12700" algn="ctr">
              <a:solidFill>
                <a:srgbClr val="0067C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8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4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1600">
                  <a:solidFill>
                    <a:srgbClr val="000000"/>
                  </a:solidFill>
                  <a:sym typeface="Arial" panose="020B0604020202020204" pitchFamily="34" charset="0"/>
                </a:rPr>
                <a:t>Chcete dostávat alarmové zprávy, když jste pryč nebo spíte? Následně provedeme akci. </a:t>
              </a:r>
              <a:br>
                <a:rPr lang="cs-CZ" altLang="cs-CZ" sz="1600">
                  <a:solidFill>
                    <a:srgbClr val="000000"/>
                  </a:solidFill>
                  <a:sym typeface="Arial" panose="020B0604020202020204" pitchFamily="34" charset="0"/>
                </a:rPr>
              </a:br>
              <a:r>
                <a:rPr lang="cs-CZ" altLang="cs-CZ" sz="1600">
                  <a:solidFill>
                    <a:srgbClr val="000000"/>
                  </a:solidFill>
                  <a:sym typeface="Arial" panose="020B0604020202020204" pitchFamily="34" charset="0"/>
                </a:rPr>
                <a:t>Použijte novu funkci Alarm - aktivace scénou</a:t>
              </a:r>
              <a:endParaRPr lang="en-US" altLang="cs-CZ" sz="1600">
                <a:solidFill>
                  <a:srgbClr val="FFFFFF"/>
                </a:solidFill>
              </a:endParaRPr>
            </a:p>
          </p:txBody>
        </p:sp>
        <p:sp>
          <p:nvSpPr>
            <p:cNvPr id="56" name="TextBox 16"/>
            <p:cNvSpPr txBox="1">
              <a:spLocks noChangeArrowheads="1"/>
            </p:cNvSpPr>
            <p:nvPr/>
          </p:nvSpPr>
          <p:spPr bwMode="auto">
            <a:xfrm rot="5400000">
              <a:off x="1803275" y="4273699"/>
              <a:ext cx="100806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8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4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cs-CZ" sz="1000">
                  <a:solidFill>
                    <a:srgbClr val="FFFFFF"/>
                  </a:solidFill>
                </a:rPr>
                <a:t>symbol picture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66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392613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484313"/>
            <a:ext cx="42449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Rectangle 7"/>
          <p:cNvSpPr>
            <a:spLocks noRot="1" noChangeArrowheads="1"/>
          </p:cNvSpPr>
          <p:nvPr/>
        </p:nvSpPr>
        <p:spPr bwMode="auto">
          <a:xfrm>
            <a:off x="4716463" y="404813"/>
            <a:ext cx="4125912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Tlačítka</a:t>
            </a:r>
          </a:p>
        </p:txBody>
      </p:sp>
      <p:pic>
        <p:nvPicPr>
          <p:cNvPr id="22538" name="Picture 18" descr="RF_4b_Pure_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" y="4076700"/>
            <a:ext cx="2516321" cy="233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id:image016.jpg@01D51C8F.8D62EF7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44" y="4262394"/>
            <a:ext cx="1844907" cy="19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/>
          </p:cNvSpPr>
          <p:nvPr/>
        </p:nvSpPr>
        <p:spPr bwMode="auto">
          <a:xfrm>
            <a:off x="107504" y="260648"/>
            <a:ext cx="878497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Rozdělení sběrnicového systému</a:t>
            </a:r>
            <a:endParaRPr lang="cs-CZ" altLang="cs-CZ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536" y="1340768"/>
            <a:ext cx="849694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Podle </a:t>
            </a: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řídící jednotky</a:t>
            </a:r>
          </a:p>
          <a:p>
            <a:pPr marL="363538" indent="-363538"/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centralizované - pro jednotlivé moduly mají řídící jednotku, která přijímá signály od snímačů a vydává signály pro aktory (PLC)</a:t>
            </a:r>
          </a:p>
          <a:p>
            <a:pPr marL="363538" indent="-363538"/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hybridní - senzory jsou propojeny sběrnicí, která vede do řídící jednotky. Ta vydává signály pro aktory (PLC)</a:t>
            </a:r>
          </a:p>
          <a:p>
            <a:pPr marL="363538" indent="-363538"/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decentralizované - moduly jsou propojeny sběrnicí, každý modul má svoji  „inteligenci“, moduly komunikují pouze mezi sebou (DALI)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827584" y="4501866"/>
            <a:ext cx="1944216" cy="2046138"/>
            <a:chOff x="6156176" y="3900240"/>
            <a:chExt cx="1944216" cy="2046138"/>
          </a:xfrm>
        </p:grpSpPr>
        <p:sp>
          <p:nvSpPr>
            <p:cNvPr id="8" name="Obdélník 7"/>
            <p:cNvSpPr/>
            <p:nvPr/>
          </p:nvSpPr>
          <p:spPr bwMode="auto">
            <a:xfrm>
              <a:off x="6156176" y="4491261"/>
              <a:ext cx="1944216" cy="864096"/>
            </a:xfrm>
            <a:prstGeom prst="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10000"/>
                    </a:schemeClr>
                  </a:solidFill>
                  <a:effectLst/>
                  <a:latin typeface="Verdana" panose="020B0604030504040204" pitchFamily="34" charset="0"/>
                </a:rPr>
                <a:t>Řídící jednotka</a:t>
              </a:r>
            </a:p>
          </p:txBody>
        </p:sp>
        <p:cxnSp>
          <p:nvCxnSpPr>
            <p:cNvPr id="9" name="Přímá spojnice se šipkou 8"/>
            <p:cNvCxnSpPr/>
            <p:nvPr/>
          </p:nvCxnSpPr>
          <p:spPr bwMode="auto">
            <a:xfrm>
              <a:off x="6516216" y="3918099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Přímá spojnice se šipkou 9"/>
            <p:cNvCxnSpPr/>
            <p:nvPr/>
          </p:nvCxnSpPr>
          <p:spPr bwMode="auto">
            <a:xfrm>
              <a:off x="7115881" y="3918585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Přímá spojnice se šipkou 10"/>
            <p:cNvCxnSpPr/>
            <p:nvPr/>
          </p:nvCxnSpPr>
          <p:spPr bwMode="auto">
            <a:xfrm>
              <a:off x="7802661" y="3900240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Přímá spojnice se šipkou 11"/>
            <p:cNvCxnSpPr/>
            <p:nvPr/>
          </p:nvCxnSpPr>
          <p:spPr bwMode="auto">
            <a:xfrm>
              <a:off x="6444208" y="5355357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Přímá spojnice se šipkou 12"/>
            <p:cNvCxnSpPr/>
            <p:nvPr/>
          </p:nvCxnSpPr>
          <p:spPr bwMode="auto">
            <a:xfrm>
              <a:off x="7135545" y="5355357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Přímá spojnice se šipkou 13"/>
            <p:cNvCxnSpPr/>
            <p:nvPr/>
          </p:nvCxnSpPr>
          <p:spPr bwMode="auto">
            <a:xfrm>
              <a:off x="7829587" y="5355357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Skupina 14"/>
          <p:cNvGrpSpPr/>
          <p:nvPr/>
        </p:nvGrpSpPr>
        <p:grpSpPr>
          <a:xfrm>
            <a:off x="3429178" y="4096327"/>
            <a:ext cx="1944216" cy="2464681"/>
            <a:chOff x="6676160" y="4221087"/>
            <a:chExt cx="1944216" cy="2464681"/>
          </a:xfrm>
        </p:grpSpPr>
        <p:sp>
          <p:nvSpPr>
            <p:cNvPr id="16" name="Obdélník 15"/>
            <p:cNvSpPr/>
            <p:nvPr/>
          </p:nvSpPr>
          <p:spPr bwMode="auto">
            <a:xfrm>
              <a:off x="6676160" y="5230651"/>
              <a:ext cx="1944216" cy="864096"/>
            </a:xfrm>
            <a:prstGeom prst="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10000"/>
                    </a:schemeClr>
                  </a:solidFill>
                  <a:effectLst/>
                  <a:latin typeface="Verdana" panose="020B0604030504040204" pitchFamily="34" charset="0"/>
                </a:rPr>
                <a:t>Řídící jednotka</a:t>
              </a:r>
            </a:p>
          </p:txBody>
        </p:sp>
        <p:cxnSp>
          <p:nvCxnSpPr>
            <p:cNvPr id="19" name="Přímá spojnice se šipkou 18"/>
            <p:cNvCxnSpPr/>
            <p:nvPr/>
          </p:nvCxnSpPr>
          <p:spPr bwMode="auto">
            <a:xfrm>
              <a:off x="7028939" y="4221088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Přímá spojnice se šipkou 19"/>
            <p:cNvCxnSpPr/>
            <p:nvPr/>
          </p:nvCxnSpPr>
          <p:spPr bwMode="auto">
            <a:xfrm>
              <a:off x="7655529" y="4221087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Přímá spojnice se šipkou 20"/>
            <p:cNvCxnSpPr/>
            <p:nvPr/>
          </p:nvCxnSpPr>
          <p:spPr bwMode="auto">
            <a:xfrm>
              <a:off x="8305190" y="4221087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Přímá spojnice se šipkou 21"/>
            <p:cNvCxnSpPr/>
            <p:nvPr/>
          </p:nvCxnSpPr>
          <p:spPr bwMode="auto">
            <a:xfrm>
              <a:off x="6964192" y="6094747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Přímá spojnice se šipkou 22"/>
            <p:cNvCxnSpPr/>
            <p:nvPr/>
          </p:nvCxnSpPr>
          <p:spPr bwMode="auto">
            <a:xfrm>
              <a:off x="7655529" y="6094747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Přímá spojnice se šipkou 23"/>
            <p:cNvCxnSpPr/>
            <p:nvPr/>
          </p:nvCxnSpPr>
          <p:spPr bwMode="auto">
            <a:xfrm>
              <a:off x="8349571" y="6094747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Přímá spojnice 24"/>
            <p:cNvCxnSpPr/>
            <p:nvPr/>
          </p:nvCxnSpPr>
          <p:spPr bwMode="auto">
            <a:xfrm>
              <a:off x="6995784" y="4812108"/>
              <a:ext cx="1320632" cy="0"/>
            </a:xfrm>
            <a:prstGeom prst="line">
              <a:avLst/>
            </a:prstGeom>
            <a:noFill/>
            <a:ln w="762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Přímá spojnice se šipkou 25"/>
            <p:cNvCxnSpPr/>
            <p:nvPr/>
          </p:nvCxnSpPr>
          <p:spPr bwMode="auto">
            <a:xfrm>
              <a:off x="7661083" y="4812108"/>
              <a:ext cx="7261" cy="418543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Skupina 26"/>
          <p:cNvGrpSpPr/>
          <p:nvPr/>
        </p:nvGrpSpPr>
        <p:grpSpPr>
          <a:xfrm>
            <a:off x="6084168" y="4941168"/>
            <a:ext cx="2520280" cy="1193542"/>
            <a:chOff x="5724128" y="4723171"/>
            <a:chExt cx="2520280" cy="1193542"/>
          </a:xfrm>
        </p:grpSpPr>
        <p:cxnSp>
          <p:nvCxnSpPr>
            <p:cNvPr id="28" name="Přímá spojnice se šipkou 27"/>
            <p:cNvCxnSpPr/>
            <p:nvPr/>
          </p:nvCxnSpPr>
          <p:spPr bwMode="auto">
            <a:xfrm rot="10800000">
              <a:off x="6216732" y="5325691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Přímá spojnice se šipkou 28"/>
            <p:cNvCxnSpPr/>
            <p:nvPr/>
          </p:nvCxnSpPr>
          <p:spPr bwMode="auto">
            <a:xfrm>
              <a:off x="7223460" y="5325692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Přímá spojnice se šipkou 29"/>
            <p:cNvCxnSpPr/>
            <p:nvPr/>
          </p:nvCxnSpPr>
          <p:spPr bwMode="auto">
            <a:xfrm>
              <a:off x="6719404" y="5325692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Přímá spojnice se šipkou 30"/>
            <p:cNvCxnSpPr/>
            <p:nvPr/>
          </p:nvCxnSpPr>
          <p:spPr bwMode="auto">
            <a:xfrm>
              <a:off x="6994560" y="4723172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Přímá spojnice se šipkou 31"/>
            <p:cNvCxnSpPr/>
            <p:nvPr/>
          </p:nvCxnSpPr>
          <p:spPr bwMode="auto">
            <a:xfrm rot="10800000">
              <a:off x="6504762" y="4723171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Přímá spojnice se šipkou 32"/>
            <p:cNvCxnSpPr/>
            <p:nvPr/>
          </p:nvCxnSpPr>
          <p:spPr bwMode="auto">
            <a:xfrm rot="10800000">
              <a:off x="7703749" y="5325691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Přímá spojnice se šipkou 33"/>
            <p:cNvCxnSpPr/>
            <p:nvPr/>
          </p:nvCxnSpPr>
          <p:spPr bwMode="auto">
            <a:xfrm rot="10800000">
              <a:off x="7448768" y="4723171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Přímá spojnice 34"/>
            <p:cNvCxnSpPr/>
            <p:nvPr/>
          </p:nvCxnSpPr>
          <p:spPr bwMode="auto">
            <a:xfrm>
              <a:off x="5724128" y="5306938"/>
              <a:ext cx="2520280" cy="0"/>
            </a:xfrm>
            <a:prstGeom prst="line">
              <a:avLst/>
            </a:prstGeom>
            <a:noFill/>
            <a:ln w="762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1851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Rot="1" noChangeArrowheads="1"/>
          </p:cNvSpPr>
          <p:nvPr/>
        </p:nvSpPr>
        <p:spPr bwMode="auto">
          <a:xfrm>
            <a:off x="4859338" y="908050"/>
            <a:ext cx="331311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Prostupnost signálu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4464050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43475"/>
            <a:ext cx="835342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3" name="Rectangle 7"/>
          <p:cNvSpPr>
            <a:spLocks noRot="1" noChangeArrowheads="1"/>
          </p:cNvSpPr>
          <p:nvPr/>
        </p:nvSpPr>
        <p:spPr bwMode="auto">
          <a:xfrm>
            <a:off x="1093788" y="3859213"/>
            <a:ext cx="67183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Orientační útlum signálu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Rot="1" noChangeArrowheads="1"/>
          </p:cNvSpPr>
          <p:nvPr/>
        </p:nvSpPr>
        <p:spPr bwMode="auto">
          <a:xfrm>
            <a:off x="1475656" y="188640"/>
            <a:ext cx="648072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Prostupnost signálu</a:t>
            </a:r>
          </a:p>
        </p:txBody>
      </p:sp>
      <p:pic>
        <p:nvPicPr>
          <p:cNvPr id="6" name="Picture 3" descr="npo0003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1906588"/>
            <a:ext cx="717391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50875" y="4040188"/>
            <a:ext cx="11080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75000"/>
              </a:spcBef>
              <a:buClrTx/>
              <a:buFontTx/>
              <a:buNone/>
            </a:pPr>
            <a:r>
              <a:rPr lang="sk-SK" altLang="cs-CZ" sz="1200">
                <a:solidFill>
                  <a:srgbClr val="000000"/>
                </a:solidFill>
              </a:rPr>
              <a:t>Cihlová stěna</a:t>
            </a:r>
            <a:r>
              <a:rPr lang="de-DE" altLang="cs-CZ" sz="1200">
                <a:solidFill>
                  <a:srgbClr val="000000"/>
                </a:solidFill>
              </a:rPr>
              <a:t> </a:t>
            </a:r>
            <a:r>
              <a:rPr lang="sk-SK" altLang="cs-CZ" sz="1200">
                <a:solidFill>
                  <a:srgbClr val="000000"/>
                </a:solidFill>
              </a:rPr>
              <a:t>propustnost   </a:t>
            </a:r>
            <a:r>
              <a:rPr lang="de-DE" altLang="cs-CZ" sz="1200">
                <a:solidFill>
                  <a:srgbClr val="000000"/>
                </a:solidFill>
              </a:rPr>
              <a:t>60-90%</a:t>
            </a:r>
            <a:endParaRPr lang="de-AT" altLang="cs-CZ" sz="1200">
              <a:solidFill>
                <a:srgbClr val="0000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022475" y="4040188"/>
            <a:ext cx="1177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75000"/>
              </a:spcBef>
              <a:buClrTx/>
              <a:buFontTx/>
              <a:buNone/>
            </a:pPr>
            <a:r>
              <a:rPr lang="sk-SK" altLang="cs-CZ" sz="1200" dirty="0" err="1">
                <a:solidFill>
                  <a:srgbClr val="000000"/>
                </a:solidFill>
              </a:rPr>
              <a:t>Dřevo</a:t>
            </a:r>
            <a:r>
              <a:rPr lang="sk-SK" altLang="cs-CZ" sz="1200" dirty="0">
                <a:solidFill>
                  <a:srgbClr val="000000"/>
                </a:solidFill>
              </a:rPr>
              <a:t> a </a:t>
            </a:r>
            <a:r>
              <a:rPr lang="sk-SK" altLang="cs-CZ" sz="1200" dirty="0" err="1">
                <a:solidFill>
                  <a:srgbClr val="000000"/>
                </a:solidFill>
              </a:rPr>
              <a:t>dřevěná</a:t>
            </a:r>
            <a:r>
              <a:rPr lang="sk-SK" altLang="cs-CZ" sz="1200" dirty="0">
                <a:solidFill>
                  <a:srgbClr val="000000"/>
                </a:solidFill>
              </a:rPr>
              <a:t> </a:t>
            </a:r>
            <a:r>
              <a:rPr lang="sk-SK" altLang="cs-CZ" sz="1200" dirty="0" err="1">
                <a:solidFill>
                  <a:srgbClr val="000000"/>
                </a:solidFill>
              </a:rPr>
              <a:t>konstrukce</a:t>
            </a:r>
            <a:r>
              <a:rPr lang="sk-SK" altLang="cs-CZ" sz="1200" dirty="0">
                <a:solidFill>
                  <a:srgbClr val="000000"/>
                </a:solidFill>
              </a:rPr>
              <a:t> </a:t>
            </a:r>
            <a:r>
              <a:rPr lang="sk-SK" altLang="cs-CZ" sz="1200" dirty="0" err="1">
                <a:solidFill>
                  <a:srgbClr val="000000"/>
                </a:solidFill>
              </a:rPr>
              <a:t>se</a:t>
            </a:r>
            <a:r>
              <a:rPr lang="sk-SK" altLang="cs-CZ" sz="1200" dirty="0">
                <a:solidFill>
                  <a:srgbClr val="000000"/>
                </a:solidFill>
              </a:rPr>
              <a:t> </a:t>
            </a:r>
            <a:r>
              <a:rPr lang="sk-SK" altLang="cs-CZ" sz="1200" dirty="0" err="1">
                <a:solidFill>
                  <a:srgbClr val="000000"/>
                </a:solidFill>
              </a:rPr>
              <a:t>sádrokartónem</a:t>
            </a:r>
            <a:r>
              <a:rPr lang="de-DE" altLang="cs-CZ" sz="1200" dirty="0">
                <a:solidFill>
                  <a:srgbClr val="000000"/>
                </a:solidFill>
              </a:rPr>
              <a:t/>
            </a:r>
            <a:br>
              <a:rPr lang="de-DE" altLang="cs-CZ" sz="1200" dirty="0">
                <a:solidFill>
                  <a:srgbClr val="000000"/>
                </a:solidFill>
              </a:rPr>
            </a:br>
            <a:r>
              <a:rPr lang="de-DE" altLang="cs-CZ" sz="1200" dirty="0">
                <a:solidFill>
                  <a:srgbClr val="000000"/>
                </a:solidFill>
              </a:rPr>
              <a:t>80-95%</a:t>
            </a:r>
            <a:endParaRPr lang="de-AT" altLang="cs-CZ" sz="1200" dirty="0">
              <a:solidFill>
                <a:srgbClr val="0000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429000" y="4040188"/>
            <a:ext cx="990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75000"/>
              </a:spcBef>
              <a:buClrTx/>
              <a:buFontTx/>
              <a:buNone/>
            </a:pPr>
            <a:r>
              <a:rPr lang="sk-SK" altLang="cs-CZ" sz="1200">
                <a:solidFill>
                  <a:srgbClr val="000000"/>
                </a:solidFill>
              </a:rPr>
              <a:t>Betón s kovovým armováním </a:t>
            </a:r>
            <a:r>
              <a:rPr lang="de-DE" altLang="cs-CZ" sz="1200">
                <a:solidFill>
                  <a:srgbClr val="000000"/>
                </a:solidFill>
              </a:rPr>
              <a:t>20-60%</a:t>
            </a:r>
            <a:endParaRPr lang="de-AT" altLang="cs-CZ" sz="1200">
              <a:solidFill>
                <a:srgbClr val="00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48200" y="4038600"/>
            <a:ext cx="1019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75000"/>
              </a:spcBef>
              <a:buClrTx/>
              <a:buFontTx/>
              <a:buNone/>
            </a:pPr>
            <a:r>
              <a:rPr lang="sk-SK" altLang="cs-CZ" sz="1200">
                <a:solidFill>
                  <a:srgbClr val="000000"/>
                </a:solidFill>
              </a:rPr>
              <a:t>Kovová stěna          </a:t>
            </a:r>
            <a:r>
              <a:rPr lang="de-DE" altLang="cs-CZ" sz="1200">
                <a:solidFill>
                  <a:srgbClr val="000000"/>
                </a:solidFill>
              </a:rPr>
              <a:t>0-10%</a:t>
            </a:r>
            <a:endParaRPr lang="de-AT" altLang="cs-CZ" sz="1200">
              <a:solidFill>
                <a:srgbClr val="0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832475" y="4040188"/>
            <a:ext cx="1160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75000"/>
              </a:spcBef>
              <a:buClrTx/>
              <a:buFontTx/>
              <a:buNone/>
            </a:pPr>
            <a:r>
              <a:rPr lang="sk-SK" altLang="cs-CZ" sz="1200">
                <a:solidFill>
                  <a:srgbClr val="000000"/>
                </a:solidFill>
              </a:rPr>
              <a:t>Normální sklo</a:t>
            </a:r>
            <a:r>
              <a:rPr lang="de-DE" altLang="cs-CZ" sz="1200">
                <a:solidFill>
                  <a:srgbClr val="000000"/>
                </a:solidFill>
              </a:rPr>
              <a:t> 70-90%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k-SK" altLang="cs-CZ" sz="1200">
                <a:solidFill>
                  <a:srgbClr val="000000"/>
                </a:solidFill>
              </a:rPr>
              <a:t>Izolační sklo</a:t>
            </a:r>
            <a:r>
              <a:rPr lang="de-DE" altLang="cs-CZ" sz="1200">
                <a:solidFill>
                  <a:srgbClr val="000000"/>
                </a:solidFill>
              </a:rPr>
              <a:t> (</a:t>
            </a:r>
            <a:r>
              <a:rPr lang="sk-SK" altLang="cs-CZ" sz="1200">
                <a:solidFill>
                  <a:srgbClr val="000000"/>
                </a:solidFill>
              </a:rPr>
              <a:t>metalizované</a:t>
            </a:r>
            <a:r>
              <a:rPr lang="de-DE" altLang="cs-CZ" sz="1200">
                <a:solidFill>
                  <a:srgbClr val="000000"/>
                </a:solidFill>
              </a:rPr>
              <a:t>) 30-60%</a:t>
            </a:r>
            <a:endParaRPr lang="de-AT" altLang="cs-CZ" sz="120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232650" y="4071938"/>
            <a:ext cx="14541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75000"/>
              </a:spcBef>
              <a:buClrTx/>
              <a:buFontTx/>
              <a:buNone/>
            </a:pPr>
            <a:r>
              <a:rPr lang="sk-SK" altLang="cs-CZ" sz="1200">
                <a:solidFill>
                  <a:srgbClr val="000000"/>
                </a:solidFill>
              </a:rPr>
              <a:t>Plasty</a:t>
            </a:r>
            <a:r>
              <a:rPr lang="de-DE" altLang="cs-CZ" sz="1200">
                <a:solidFill>
                  <a:srgbClr val="000000"/>
                </a:solidFill>
              </a:rPr>
              <a:t> 80-95%</a:t>
            </a:r>
            <a:endParaRPr lang="de-AT" altLang="cs-CZ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2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43259"/>
            <a:ext cx="2303462" cy="219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567671" y="2512619"/>
            <a:ext cx="3384550" cy="7100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Aktor v instalační krabici pro zapuštěnou montáž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34421"/>
            <a:ext cx="2303462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483894" y="3832130"/>
            <a:ext cx="3690932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Aktor v krabici spotřebiče</a:t>
            </a:r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5" y="4419815"/>
            <a:ext cx="2339975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373823" y="5949280"/>
            <a:ext cx="1800225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Aktor v liště</a:t>
            </a:r>
          </a:p>
        </p:txBody>
      </p:sp>
      <p:sp>
        <p:nvSpPr>
          <p:cNvPr id="8" name="Rectangle 7"/>
          <p:cNvSpPr>
            <a:spLocks noRot="1" noChangeArrowheads="1"/>
          </p:cNvSpPr>
          <p:nvPr/>
        </p:nvSpPr>
        <p:spPr bwMode="auto">
          <a:xfrm>
            <a:off x="1124744" y="193853"/>
            <a:ext cx="67183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Umístění aktorů</a:t>
            </a:r>
            <a:endParaRPr lang="cs-CZ" altLang="cs-CZ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4" grpId="0"/>
      <p:bldP spid="29706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Rot="1" noChangeArrowheads="1"/>
          </p:cNvSpPr>
          <p:nvPr/>
        </p:nvSpPr>
        <p:spPr bwMode="auto">
          <a:xfrm>
            <a:off x="1124744" y="193853"/>
            <a:ext cx="67183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Umístění aktorů</a:t>
            </a:r>
            <a:endParaRPr lang="cs-CZ" altLang="cs-CZ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629" r="150" b="-143"/>
          <a:stretch>
            <a:fillRect/>
          </a:stretch>
        </p:blipFill>
        <p:spPr bwMode="auto">
          <a:xfrm>
            <a:off x="179512" y="2780928"/>
            <a:ext cx="4043362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npo0003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4712863" cy="3854921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31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Rot="1" noChangeArrowheads="1"/>
          </p:cNvSpPr>
          <p:nvPr/>
        </p:nvSpPr>
        <p:spPr bwMode="auto">
          <a:xfrm>
            <a:off x="179388" y="188913"/>
            <a:ext cx="63373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RF Ethernet interface</a:t>
            </a:r>
            <a:endParaRPr lang="cs-CZ" altLang="cs-CZ" sz="3600" u="sng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95288" y="1052513"/>
            <a:ext cx="5903912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*	využití RF systému v rozsáhlých budovách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*	možnost využití stávající LAN sítě v budově</a:t>
            </a:r>
          </a:p>
        </p:txBody>
      </p:sp>
      <p:pic>
        <p:nvPicPr>
          <p:cNvPr id="3175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49275"/>
            <a:ext cx="260985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78025"/>
            <a:ext cx="8591550" cy="469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/>
          </p:cNvSpPr>
          <p:nvPr/>
        </p:nvSpPr>
        <p:spPr bwMode="auto">
          <a:xfrm>
            <a:off x="179388" y="260350"/>
            <a:ext cx="88566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Komunikace v rozsáhlých budovách</a:t>
            </a:r>
          </a:p>
        </p:txBody>
      </p:sp>
      <p:grpSp>
        <p:nvGrpSpPr>
          <p:cNvPr id="51282" name="Group 82"/>
          <p:cNvGrpSpPr>
            <a:grpSpLocks/>
          </p:cNvGrpSpPr>
          <p:nvPr/>
        </p:nvGrpSpPr>
        <p:grpSpPr bwMode="auto">
          <a:xfrm>
            <a:off x="420688" y="1125538"/>
            <a:ext cx="8543925" cy="5543550"/>
            <a:chOff x="265" y="709"/>
            <a:chExt cx="5382" cy="3492"/>
          </a:xfrm>
        </p:grpSpPr>
        <p:pic>
          <p:nvPicPr>
            <p:cNvPr id="51281" name="Picture 8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" y="767"/>
              <a:ext cx="4262" cy="3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accent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1280" name="Picture 8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" y="709"/>
              <a:ext cx="5230" cy="3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accent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/>
          </p:cNvSpPr>
          <p:nvPr/>
        </p:nvSpPr>
        <p:spPr bwMode="auto">
          <a:xfrm>
            <a:off x="395536" y="260648"/>
            <a:ext cx="367240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Sběrnicový systém</a:t>
            </a:r>
            <a:endParaRPr lang="cs-CZ" altLang="cs-CZ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7" name="Picture 2" descr="https://elektrika.cz/obrazek/bussy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abb2_kn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409761"/>
            <a:ext cx="4320480" cy="633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34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Rot="1" noChangeArrowheads="1"/>
          </p:cNvSpPr>
          <p:nvPr/>
        </p:nvSpPr>
        <p:spPr bwMode="auto">
          <a:xfrm>
            <a:off x="457200" y="333375"/>
            <a:ext cx="838517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cs-CZ" altLang="cs-CZ" sz="4400" b="1" u="sng" dirty="0" smtClean="0">
                <a:solidFill>
                  <a:srgbClr val="000000"/>
                </a:solidFill>
              </a:rPr>
              <a:t>RF řízení - chytrý dům</a:t>
            </a:r>
            <a:endParaRPr lang="cs-CZ" altLang="cs-CZ" sz="4400" b="1" u="sng" dirty="0">
              <a:solidFill>
                <a:srgbClr val="000000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6276" y="3789040"/>
            <a:ext cx="6615964" cy="29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444500" indent="-444500" eaLnBrk="1" hangingPunct="1">
              <a:spcBef>
                <a:spcPts val="1200"/>
              </a:spcBef>
            </a:pPr>
            <a:r>
              <a:rPr lang="cs-CZ" altLang="cs-CZ" sz="2200" b="1" u="sng" dirty="0" smtClean="0">
                <a:solidFill>
                  <a:srgbClr val="000000"/>
                </a:solidFill>
              </a:rPr>
              <a:t>Rizika chytrého domu ?</a:t>
            </a:r>
          </a:p>
          <a:p>
            <a:pPr marL="444500" indent="-444500" eaLnBrk="1" hangingPunct="1"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cenová náročnost</a:t>
            </a:r>
          </a:p>
          <a:p>
            <a:pPr marL="444500" indent="-444500" eaLnBrk="1" hangingPunct="1"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komplikace při výpadku řídící jednotky (nebezpečí „kolapsu“ lze ale omezit)</a:t>
            </a:r>
          </a:p>
          <a:p>
            <a:pPr marL="444500" indent="-444500" eaLnBrk="1" hangingPunct="1"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možnost napadení (hacker)</a:t>
            </a:r>
          </a:p>
          <a:p>
            <a:pPr marL="444500" indent="-444500" eaLnBrk="1" hangingPunct="1"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baterky (částečné řešení pomocí binárních vstupů)</a:t>
            </a:r>
          </a:p>
          <a:p>
            <a:pPr marL="444500" indent="-444500" eaLnBrk="1" hangingPunct="1"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útlum RF signálu (problém ve starších budovách)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56992"/>
            <a:ext cx="3024336" cy="3024336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826" y="1167440"/>
            <a:ext cx="8856662" cy="258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200" b="1" u="sng" dirty="0" smtClean="0">
                <a:solidFill>
                  <a:srgbClr val="000000"/>
                </a:solidFill>
              </a:rPr>
              <a:t>Co zahrnuje pojem chytrý dům ?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(anketa mezi uživateli)</a:t>
            </a:r>
          </a:p>
          <a:p>
            <a:pPr marL="444500" indent="-444500"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automatickou regulaci teploty (topení a klimatizace) podle vnějších podmínek a zadaných požadavků 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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úspory </a:t>
            </a:r>
            <a:r>
              <a:rPr lang="cs-CZ" altLang="cs-CZ" sz="2000" b="1" dirty="0">
                <a:solidFill>
                  <a:srgbClr val="000000"/>
                </a:solidFill>
              </a:rPr>
              <a:t>energie</a:t>
            </a:r>
          </a:p>
          <a:p>
            <a:pPr marL="444500" indent="-444500" eaLnBrk="1" hangingPunct="1"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zabezpečení objektu - zloděj, požár, voda, vítr, déšť, …</a:t>
            </a:r>
          </a:p>
          <a:p>
            <a:pPr marL="444500" indent="-444500" eaLnBrk="1" hangingPunct="1"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on-line kontrola objektu, možnost dálkově komunikovat s řídící jednotkou</a:t>
            </a:r>
          </a:p>
          <a:p>
            <a:pPr marL="444500" indent="-444500" eaLnBrk="1" hangingPunct="1"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komfort bydlení</a:t>
            </a:r>
          </a:p>
        </p:txBody>
      </p:sp>
    </p:spTree>
    <p:extLst>
      <p:ext uri="{BB962C8B-B14F-4D97-AF65-F5344CB8AC3E}">
        <p14:creationId xmlns:p14="http://schemas.microsoft.com/office/powerpoint/2010/main" val="364575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Rot="1" noChangeArrowheads="1"/>
          </p:cNvSpPr>
          <p:nvPr/>
        </p:nvSpPr>
        <p:spPr bwMode="auto">
          <a:xfrm>
            <a:off x="107504" y="333375"/>
            <a:ext cx="9036496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cs-CZ" altLang="cs-CZ" sz="3800" b="1" u="sng" dirty="0" smtClean="0">
                <a:solidFill>
                  <a:srgbClr val="000000"/>
                </a:solidFill>
              </a:rPr>
              <a:t>Porovnání RF a sběrnicového systému</a:t>
            </a:r>
            <a:endParaRPr lang="cs-CZ" altLang="cs-CZ" sz="3800" b="1" u="sng" dirty="0">
              <a:solidFill>
                <a:srgbClr val="000000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7504" y="1124744"/>
            <a:ext cx="8856662" cy="554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200" b="1" u="sng" dirty="0" smtClean="0">
                <a:solidFill>
                  <a:srgbClr val="000000"/>
                </a:solidFill>
              </a:rPr>
              <a:t>Sběrnicový systém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:</a:t>
            </a:r>
          </a:p>
          <a:p>
            <a:pPr marL="444500" indent="-444500" eaLnBrk="1" hangingPunct="1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	možnost prosvětlení tlačítek (LED)</a:t>
            </a:r>
          </a:p>
          <a:p>
            <a:pPr marL="444500" indent="-444500" eaLnBrk="1" hangingPunct="1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	bez baterií</a:t>
            </a:r>
          </a:p>
          <a:p>
            <a:pPr marL="444500" indent="-444500" eaLnBrk="1" hangingPunct="1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	menší pravděpodobnost „vnějšího napadení“ (netýká se SMART)</a:t>
            </a:r>
          </a:p>
          <a:p>
            <a:pPr marL="444500" indent="-444500" eaLnBrk="1" hangingPunct="1">
              <a:spcBef>
                <a:spcPts val="12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	výrazně dražší kabeláž, nepřehlednost</a:t>
            </a:r>
          </a:p>
          <a:p>
            <a:pPr marL="444500" indent="-444500" eaLnBrk="1" hangingPunct="1">
              <a:spcBef>
                <a:spcPts val="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 	</a:t>
            </a:r>
            <a:r>
              <a:rPr lang="cs-CZ" altLang="cs-CZ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lze u nových instalací, rekonstrukce pouze lištování</a:t>
            </a:r>
          </a:p>
          <a:p>
            <a:pPr marL="444500" indent="-444500" eaLnBrk="1" hangingPunct="1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	při poruše řídící jednotky zcela nefunkční rozvod</a:t>
            </a:r>
          </a:p>
          <a:p>
            <a:pPr marL="444500" indent="-444500">
              <a:spcBef>
                <a:spcPts val="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 	</a:t>
            </a:r>
            <a:r>
              <a:rPr lang="cs-CZ" altLang="cs-CZ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náročnější programování </a:t>
            </a:r>
            <a:r>
              <a:rPr lang="cs-CZ" altLang="cs-CZ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a změny nastavení </a:t>
            </a:r>
          </a:p>
          <a:p>
            <a:pPr marL="444500" indent="-444500">
              <a:spcBef>
                <a:spcPts val="1200"/>
              </a:spcBef>
            </a:pPr>
            <a:r>
              <a:rPr lang="cs-CZ" altLang="cs-CZ" sz="2200" b="1" u="sng" dirty="0" smtClean="0">
                <a:solidFill>
                  <a:srgbClr val="000000"/>
                </a:solidFill>
              </a:rPr>
              <a:t>RF </a:t>
            </a:r>
            <a:r>
              <a:rPr lang="cs-CZ" altLang="cs-CZ" sz="2200" b="1" u="sng" dirty="0">
                <a:solidFill>
                  <a:srgbClr val="000000"/>
                </a:solidFill>
              </a:rPr>
              <a:t>systém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:</a:t>
            </a:r>
          </a:p>
          <a:p>
            <a:pPr marL="444500" indent="-444500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	jednodušší zapojení, přehledné</a:t>
            </a:r>
          </a:p>
          <a:p>
            <a:pPr marL="444500" indent="-444500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	při poruše řídící jednotky částečně funkční rozvod</a:t>
            </a:r>
          </a:p>
          <a:p>
            <a:pPr marL="444500" indent="-444500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	jednodušší programování a změny nastavení</a:t>
            </a:r>
          </a:p>
          <a:p>
            <a:pPr marL="444500" indent="-444500">
              <a:spcBef>
                <a:spcPts val="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	</a:t>
            </a:r>
            <a:r>
              <a:rPr lang="cs-CZ" altLang="cs-CZ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vhodné pro nové rozvody i pro dílčí rekonstrukce </a:t>
            </a:r>
          </a:p>
          <a:p>
            <a:pPr marL="444500" indent="-444500">
              <a:spcBef>
                <a:spcPts val="12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	nelze použít prosvětlená tlačítka (platí pro „bateriová“ tlačítka)</a:t>
            </a:r>
          </a:p>
          <a:p>
            <a:pPr marL="444500" indent="-444500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	baterie, po čase nutná výměna (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</a:t>
            </a:r>
            <a:r>
              <a:rPr lang="cs-CZ" altLang="cs-CZ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 přechod k binárnímu ovládání)</a:t>
            </a:r>
          </a:p>
          <a:p>
            <a:pPr marL="444500" indent="-444500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	větší </a:t>
            </a:r>
            <a:r>
              <a:rPr lang="cs-CZ" altLang="cs-CZ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pravděpodobnost „vnějšího napadení</a:t>
            </a:r>
            <a:r>
              <a:rPr lang="cs-CZ" altLang="cs-CZ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“</a:t>
            </a:r>
            <a:endParaRPr lang="cs-CZ" altLang="cs-CZ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/>
          </p:cNvSpPr>
          <p:nvPr/>
        </p:nvSpPr>
        <p:spPr bwMode="auto">
          <a:xfrm>
            <a:off x="457200" y="333375"/>
            <a:ext cx="838517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Radiofrekvenční systém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79388" y="1412875"/>
            <a:ext cx="8856662" cy="34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Systém umožňuje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ovládání </a:t>
            </a:r>
            <a:r>
              <a:rPr lang="cs-CZ" altLang="cs-CZ" sz="2200" b="1" dirty="0">
                <a:solidFill>
                  <a:srgbClr val="000000"/>
                </a:solidFill>
              </a:rPr>
              <a:t>a regulaci elektrických spotřebičů v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budovách, měření, regulaci topení a klimatizace, zabezpečení,…</a:t>
            </a:r>
            <a:endParaRPr lang="cs-CZ" altLang="cs-CZ" sz="22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200" b="1" dirty="0" smtClean="0">
                <a:solidFill>
                  <a:srgbClr val="000000"/>
                </a:solidFill>
              </a:rPr>
              <a:t>Umožňuje </a:t>
            </a:r>
            <a:r>
              <a:rPr lang="cs-CZ" altLang="cs-CZ" sz="2200" b="1" dirty="0">
                <a:solidFill>
                  <a:srgbClr val="000000"/>
                </a:solidFill>
              </a:rPr>
              <a:t>lokální i centrální funkce (např. při odchodu z domu).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 smtClean="0">
                <a:solidFill>
                  <a:srgbClr val="000000"/>
                </a:solidFill>
              </a:rPr>
              <a:t>Vysoká </a:t>
            </a:r>
            <a:r>
              <a:rPr lang="cs-CZ" altLang="cs-CZ" sz="2200" b="1" dirty="0">
                <a:solidFill>
                  <a:srgbClr val="000000"/>
                </a:solidFill>
              </a:rPr>
              <a:t>flexibilita, možnost změn bez stavebních zásahů.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 smtClean="0">
                <a:solidFill>
                  <a:srgbClr val="000000"/>
                </a:solidFill>
              </a:rPr>
              <a:t>V </a:t>
            </a:r>
            <a:r>
              <a:rPr lang="cs-CZ" altLang="cs-CZ" sz="2200" b="1" dirty="0">
                <a:solidFill>
                  <a:srgbClr val="000000"/>
                </a:solidFill>
              </a:rPr>
              <a:t>rozlehlých budovách možnost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automatické směrování </a:t>
            </a:r>
            <a:r>
              <a:rPr lang="cs-CZ" altLang="cs-CZ" sz="2200" b="1" dirty="0">
                <a:solidFill>
                  <a:srgbClr val="000000"/>
                </a:solidFill>
              </a:rPr>
              <a:t>systému (</a:t>
            </a:r>
            <a:r>
              <a:rPr lang="cs-CZ" altLang="cs-CZ" sz="2200" b="1" dirty="0" err="1">
                <a:solidFill>
                  <a:srgbClr val="000000"/>
                </a:solidFill>
              </a:rPr>
              <a:t>routimg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), případně využití datových rozvodů (ECI)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 smtClean="0">
                <a:solidFill>
                  <a:srgbClr val="000000"/>
                </a:solidFill>
              </a:rPr>
              <a:t>Při použití řídící jednotky SMART - ovládání přes Internet a mobilní aplikace    </a:t>
            </a:r>
            <a:endParaRPr lang="cs-CZ" altLang="cs-CZ" sz="2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44475"/>
            <a:ext cx="6264820" cy="952500"/>
          </a:xfrm>
        </p:spPr>
        <p:txBody>
          <a:bodyPr/>
          <a:lstStyle/>
          <a:p>
            <a:pPr algn="ctr"/>
            <a:r>
              <a:rPr lang="cs-CZ" altLang="cs-CZ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Základní informace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79388" y="1268413"/>
            <a:ext cx="8785225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9750" indent="-539750"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4250"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řídící frekvence 868,3 MHz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možnosti realizace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-	</a:t>
            </a: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základní režim bez PC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– nastavení pomocí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šroubováku (tužky),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vhodné pro sety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(některé jsou 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předprogramované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) a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doplnění stávající klasické instalace (rekonstrukce, změny v instalaci)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-	</a:t>
            </a: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komfortní režim s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PC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– možnost nastavení přes PC, nutný převodník RF systému do PC (větší aplikace bez náročnějších požadavků na řízení a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regulaci, bez centrální jednotky)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-	</a:t>
            </a: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komfortní režim s PC a s Room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Managerem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(postupný útlum) –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rozšířené možnosti pro řízení a regulaci, zabezpečení, dálkovou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komunikaci (centrální jednotky, omezené možnosti, pouze SMS komunikace)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	-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komfortní režim s PC a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 </a:t>
            </a: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Smart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Managerem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– realizace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rozsáhlých (možnost rozšíření připojením ECI) komplexních instalací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velkými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požadavky na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zabezpečení, řízení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 regulaci, možnost řízení přes Internet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117" y="116632"/>
            <a:ext cx="1872333" cy="1876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972832" y="66796"/>
            <a:ext cx="4176588" cy="736253"/>
          </a:xfrm>
        </p:spPr>
        <p:txBody>
          <a:bodyPr/>
          <a:lstStyle/>
          <a:p>
            <a:pPr algn="ctr"/>
            <a:r>
              <a:rPr lang="cs-CZ" altLang="cs-CZ" sz="32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Možnosti realizace</a:t>
            </a:r>
            <a:endParaRPr lang="cs-CZ" altLang="cs-CZ" sz="32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692337" y="5269009"/>
            <a:ext cx="3463839" cy="707886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39750" indent="-539750"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4250"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20000"/>
              </a:spcBef>
              <a:tabLst>
                <a:tab pos="358933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přímé propojení, nezávislé na SMART jednotce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75" y="2018703"/>
            <a:ext cx="1872333" cy="187615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0158" t="25856" r="43830" b="38072"/>
          <a:stretch/>
        </p:blipFill>
        <p:spPr>
          <a:xfrm>
            <a:off x="179389" y="1412776"/>
            <a:ext cx="3960564" cy="3088015"/>
          </a:xfrm>
          <a:prstGeom prst="rect">
            <a:avLst/>
          </a:prstGeom>
        </p:spPr>
      </p:pic>
      <p:pic>
        <p:nvPicPr>
          <p:cNvPr id="6" name="Picture 3" descr="\\SHRATSFP01\SiteShare\sra\fotos\rf\2014\RF012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55" y="4221190"/>
            <a:ext cx="1266825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20" y="279345"/>
            <a:ext cx="16605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 bwMode="auto">
          <a:xfrm flipH="1" flipV="1">
            <a:off x="3347864" y="3140969"/>
            <a:ext cx="2311711" cy="2128040"/>
          </a:xfrm>
          <a:prstGeom prst="straightConnector1">
            <a:avLst/>
          </a:prstGeom>
          <a:solidFill>
            <a:srgbClr val="FFFF99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Přímá spojnice se šipkou 9"/>
          <p:cNvCxnSpPr/>
          <p:nvPr/>
        </p:nvCxnSpPr>
        <p:spPr bwMode="auto">
          <a:xfrm flipV="1">
            <a:off x="5659575" y="3373259"/>
            <a:ext cx="2224792" cy="1895751"/>
          </a:xfrm>
          <a:prstGeom prst="straightConnector1">
            <a:avLst/>
          </a:prstGeom>
          <a:solidFill>
            <a:srgbClr val="FFFF99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12"/>
          <p:cNvCxnSpPr/>
          <p:nvPr/>
        </p:nvCxnSpPr>
        <p:spPr bwMode="auto">
          <a:xfrm flipH="1">
            <a:off x="8074998" y="2018703"/>
            <a:ext cx="82534" cy="2818257"/>
          </a:xfrm>
          <a:prstGeom prst="line">
            <a:avLst/>
          </a:prstGeom>
          <a:solidFill>
            <a:srgbClr val="FFFF99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/>
          <p:cNvCxnSpPr>
            <a:stCxn id="2" idx="3"/>
          </p:cNvCxnSpPr>
          <p:nvPr/>
        </p:nvCxnSpPr>
        <p:spPr bwMode="auto">
          <a:xfrm>
            <a:off x="6444208" y="2956783"/>
            <a:ext cx="1195594" cy="1880177"/>
          </a:xfrm>
          <a:prstGeom prst="line">
            <a:avLst/>
          </a:prstGeom>
          <a:solidFill>
            <a:srgbClr val="FFFF99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18"/>
          <p:cNvCxnSpPr>
            <a:stCxn id="7" idx="2"/>
          </p:cNvCxnSpPr>
          <p:nvPr/>
        </p:nvCxnSpPr>
        <p:spPr bwMode="auto">
          <a:xfrm flipH="1">
            <a:off x="6539523" y="2079570"/>
            <a:ext cx="1440160" cy="629350"/>
          </a:xfrm>
          <a:prstGeom prst="line">
            <a:avLst/>
          </a:prstGeom>
          <a:solidFill>
            <a:srgbClr val="FFFF99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71393" y="674724"/>
            <a:ext cx="2430346" cy="707886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39750" indent="-539750"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4250"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20000"/>
              </a:spcBef>
              <a:tabLst>
                <a:tab pos="3314700" algn="l"/>
                <a:tab pos="358933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propojení přes SMART jednotku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6" name="Přímá spojnice se šipkou 25"/>
          <p:cNvCxnSpPr/>
          <p:nvPr/>
        </p:nvCxnSpPr>
        <p:spPr bwMode="auto">
          <a:xfrm>
            <a:off x="1644620" y="1382609"/>
            <a:ext cx="451762" cy="1990650"/>
          </a:xfrm>
          <a:prstGeom prst="straightConnector1">
            <a:avLst/>
          </a:prstGeom>
          <a:solidFill>
            <a:srgbClr val="FFFF99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Přímá spojnice se šipkou 26"/>
          <p:cNvCxnSpPr/>
          <p:nvPr/>
        </p:nvCxnSpPr>
        <p:spPr bwMode="auto">
          <a:xfrm>
            <a:off x="1691680" y="1382610"/>
            <a:ext cx="467991" cy="1011635"/>
          </a:xfrm>
          <a:prstGeom prst="straightConnector1">
            <a:avLst/>
          </a:prstGeom>
          <a:solidFill>
            <a:srgbClr val="FFFF99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Přímá spojnice se šipkou 33"/>
          <p:cNvCxnSpPr/>
          <p:nvPr/>
        </p:nvCxnSpPr>
        <p:spPr bwMode="auto">
          <a:xfrm>
            <a:off x="2708230" y="674724"/>
            <a:ext cx="4677764" cy="1502473"/>
          </a:xfrm>
          <a:prstGeom prst="straightConnector1">
            <a:avLst/>
          </a:prstGeom>
          <a:solidFill>
            <a:srgbClr val="FFFF99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Přímá spojnice se šipkou 40"/>
          <p:cNvCxnSpPr/>
          <p:nvPr/>
        </p:nvCxnSpPr>
        <p:spPr bwMode="auto">
          <a:xfrm>
            <a:off x="2692337" y="674723"/>
            <a:ext cx="4079634" cy="3074832"/>
          </a:xfrm>
          <a:prstGeom prst="straightConnector1">
            <a:avLst/>
          </a:prstGeom>
          <a:solidFill>
            <a:srgbClr val="FFFF99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337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 animBg="1"/>
      <p:bldP spid="25" grpId="0" animBg="1"/>
    </p:bldLst>
  </p:timing>
</p:sld>
</file>

<file path=ppt/theme/theme1.xml><?xml version="1.0" encoding="utf-8"?>
<a:theme xmlns:a="http://schemas.openxmlformats.org/drawingml/2006/main" name="Vrstvy skla">
  <a:themeElements>
    <a:clrScheme name="Vrstvy s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1778</TotalTime>
  <Words>1587</Words>
  <Application>Microsoft Office PowerPoint</Application>
  <PresentationFormat>Předvádění na obrazovce (4:3)</PresentationFormat>
  <Paragraphs>185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MS PGothic</vt:lpstr>
      <vt:lpstr>Arial</vt:lpstr>
      <vt:lpstr>Arial Black</vt:lpstr>
      <vt:lpstr>Comic Sans MS</vt:lpstr>
      <vt:lpstr>Symbol</vt:lpstr>
      <vt:lpstr>Verdana</vt:lpstr>
      <vt:lpstr>Wingdings</vt:lpstr>
      <vt:lpstr>Vrstvy skla</vt:lpstr>
      <vt:lpstr>Radiofrekvenční řízení budov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Základní informace</vt:lpstr>
      <vt:lpstr>Možnosti realizace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Inteligentní bytové rozvody</dc:title>
  <dc:creator>pe</dc:creator>
  <cp:lastModifiedBy>Ivo Petricek</cp:lastModifiedBy>
  <cp:revision>188</cp:revision>
  <dcterms:created xsi:type="dcterms:W3CDTF">2007-11-11T12:05:26Z</dcterms:created>
  <dcterms:modified xsi:type="dcterms:W3CDTF">2022-06-07T05:53:12Z</dcterms:modified>
</cp:coreProperties>
</file>