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tags/tag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80" r:id="rId2"/>
  </p:sldMasterIdLst>
  <p:notesMasterIdLst>
    <p:notesMasterId r:id="rId91"/>
  </p:notesMasterIdLst>
  <p:handoutMasterIdLst>
    <p:handoutMasterId r:id="rId92"/>
  </p:handoutMasterIdLst>
  <p:sldIdLst>
    <p:sldId id="256" r:id="rId3"/>
    <p:sldId id="368" r:id="rId4"/>
    <p:sldId id="370" r:id="rId5"/>
    <p:sldId id="372" r:id="rId6"/>
    <p:sldId id="374" r:id="rId7"/>
    <p:sldId id="375" r:id="rId8"/>
    <p:sldId id="259" r:id="rId9"/>
    <p:sldId id="260" r:id="rId10"/>
    <p:sldId id="262" r:id="rId11"/>
    <p:sldId id="261" r:id="rId12"/>
    <p:sldId id="356" r:id="rId13"/>
    <p:sldId id="263" r:id="rId14"/>
    <p:sldId id="258" r:id="rId15"/>
    <p:sldId id="264" r:id="rId16"/>
    <p:sldId id="265" r:id="rId17"/>
    <p:sldId id="341" r:id="rId18"/>
    <p:sldId id="342" r:id="rId19"/>
    <p:sldId id="266" r:id="rId20"/>
    <p:sldId id="267" r:id="rId21"/>
    <p:sldId id="268" r:id="rId22"/>
    <p:sldId id="269" r:id="rId23"/>
    <p:sldId id="270" r:id="rId24"/>
    <p:sldId id="271" r:id="rId25"/>
    <p:sldId id="272" r:id="rId26"/>
    <p:sldId id="274" r:id="rId27"/>
    <p:sldId id="275" r:id="rId28"/>
    <p:sldId id="338" r:id="rId29"/>
    <p:sldId id="364" r:id="rId30"/>
    <p:sldId id="365" r:id="rId31"/>
    <p:sldId id="366" r:id="rId32"/>
    <p:sldId id="279" r:id="rId33"/>
    <p:sldId id="281" r:id="rId34"/>
    <p:sldId id="282" r:id="rId35"/>
    <p:sldId id="283" r:id="rId36"/>
    <p:sldId id="284" r:id="rId37"/>
    <p:sldId id="285" r:id="rId38"/>
    <p:sldId id="286" r:id="rId39"/>
    <p:sldId id="287" r:id="rId40"/>
    <p:sldId id="288" r:id="rId41"/>
    <p:sldId id="376" r:id="rId42"/>
    <p:sldId id="289" r:id="rId43"/>
    <p:sldId id="290" r:id="rId44"/>
    <p:sldId id="377" r:id="rId45"/>
    <p:sldId id="291" r:id="rId46"/>
    <p:sldId id="293" r:id="rId47"/>
    <p:sldId id="292" r:id="rId48"/>
    <p:sldId id="354" r:id="rId49"/>
    <p:sldId id="294" r:id="rId50"/>
    <p:sldId id="296" r:id="rId51"/>
    <p:sldId id="298" r:id="rId52"/>
    <p:sldId id="347" r:id="rId53"/>
    <p:sldId id="300" r:id="rId54"/>
    <p:sldId id="363" r:id="rId55"/>
    <p:sldId id="301" r:id="rId56"/>
    <p:sldId id="348" r:id="rId57"/>
    <p:sldId id="349" r:id="rId58"/>
    <p:sldId id="310" r:id="rId59"/>
    <p:sldId id="308" r:id="rId60"/>
    <p:sldId id="303" r:id="rId61"/>
    <p:sldId id="313" r:id="rId62"/>
    <p:sldId id="304" r:id="rId63"/>
    <p:sldId id="305" r:id="rId64"/>
    <p:sldId id="306" r:id="rId65"/>
    <p:sldId id="307" r:id="rId66"/>
    <p:sldId id="309" r:id="rId67"/>
    <p:sldId id="314" r:id="rId68"/>
    <p:sldId id="351" r:id="rId69"/>
    <p:sldId id="315" r:id="rId70"/>
    <p:sldId id="316" r:id="rId71"/>
    <p:sldId id="318" r:id="rId72"/>
    <p:sldId id="319" r:id="rId73"/>
    <p:sldId id="320" r:id="rId74"/>
    <p:sldId id="321" r:id="rId75"/>
    <p:sldId id="322" r:id="rId76"/>
    <p:sldId id="327" r:id="rId77"/>
    <p:sldId id="323" r:id="rId78"/>
    <p:sldId id="328" r:id="rId79"/>
    <p:sldId id="329" r:id="rId80"/>
    <p:sldId id="330" r:id="rId81"/>
    <p:sldId id="326" r:id="rId82"/>
    <p:sldId id="325" r:id="rId83"/>
    <p:sldId id="334" r:id="rId84"/>
    <p:sldId id="331" r:id="rId85"/>
    <p:sldId id="360" r:id="rId86"/>
    <p:sldId id="361" r:id="rId87"/>
    <p:sldId id="335" r:id="rId88"/>
    <p:sldId id="336" r:id="rId89"/>
    <p:sldId id="337" r:id="rId90"/>
  </p:sldIdLst>
  <p:sldSz cx="9144000" cy="6858000" type="screen4x3"/>
  <p:notesSz cx="6662738" cy="9906000"/>
  <p:defaultTextStyle>
    <a:defPPr>
      <a:defRPr lang="en-US"/>
    </a:defPPr>
    <a:lvl1pPr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1pPr>
    <a:lvl2pPr marL="466481"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2pPr>
    <a:lvl3pPr marL="932962"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3pPr>
    <a:lvl4pPr marL="1399443"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4pPr>
    <a:lvl5pPr marL="1865925"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5pPr>
    <a:lvl6pPr marL="2332406" algn="l" defTabSz="932962" rtl="0" eaLnBrk="1" latinLnBrk="0" hangingPunct="1">
      <a:defRPr sz="1428" i="1" kern="1200">
        <a:solidFill>
          <a:schemeClr val="tx1"/>
        </a:solidFill>
        <a:latin typeface="Arial" pitchFamily="34" charset="0"/>
        <a:ea typeface="+mn-ea"/>
        <a:cs typeface="+mn-cs"/>
      </a:defRPr>
    </a:lvl6pPr>
    <a:lvl7pPr marL="2798887" algn="l" defTabSz="932962" rtl="0" eaLnBrk="1" latinLnBrk="0" hangingPunct="1">
      <a:defRPr sz="1428" i="1" kern="1200">
        <a:solidFill>
          <a:schemeClr val="tx1"/>
        </a:solidFill>
        <a:latin typeface="Arial" pitchFamily="34" charset="0"/>
        <a:ea typeface="+mn-ea"/>
        <a:cs typeface="+mn-cs"/>
      </a:defRPr>
    </a:lvl7pPr>
    <a:lvl8pPr marL="3265368" algn="l" defTabSz="932962" rtl="0" eaLnBrk="1" latinLnBrk="0" hangingPunct="1">
      <a:defRPr sz="1428" i="1" kern="1200">
        <a:solidFill>
          <a:schemeClr val="tx1"/>
        </a:solidFill>
        <a:latin typeface="Arial" pitchFamily="34" charset="0"/>
        <a:ea typeface="+mn-ea"/>
        <a:cs typeface="+mn-cs"/>
      </a:defRPr>
    </a:lvl8pPr>
    <a:lvl9pPr marL="3731849" algn="l" defTabSz="932962" rtl="0" eaLnBrk="1" latinLnBrk="0" hangingPunct="1">
      <a:defRPr sz="1428" i="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3952" userDrawn="1">
          <p15:clr>
            <a:srgbClr val="A4A3A4"/>
          </p15:clr>
        </p15:guide>
        <p15:guide id="2" pos="5443" userDrawn="1">
          <p15:clr>
            <a:srgbClr val="A4A3A4"/>
          </p15:clr>
        </p15:guide>
      </p15:sldGuideLst>
    </p:ext>
    <p:ext uri="{2D200454-40CA-4A62-9FC3-DE9A4176ACB9}">
      <p15:notesGuideLst xmlns:p15="http://schemas.microsoft.com/office/powerpoint/2012/main" xmlns="">
        <p15:guide id="1" orient="horz" pos="3120">
          <p15:clr>
            <a:srgbClr val="A4A3A4"/>
          </p15:clr>
        </p15:guide>
        <p15:guide id="2" pos="209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S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4F00"/>
    <a:srgbClr val="C8C8C8"/>
    <a:srgbClr val="E6E6E6"/>
    <a:srgbClr val="606060"/>
    <a:srgbClr val="969696"/>
    <a:srgbClr val="F24800"/>
    <a:srgbClr val="FFCC66"/>
    <a:srgbClr val="FF9933"/>
    <a:srgbClr val="FF996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7" autoAdjust="0"/>
    <p:restoredTop sz="91119" autoAdjust="0"/>
  </p:normalViewPr>
  <p:slideViewPr>
    <p:cSldViewPr snapToGrid="0">
      <p:cViewPr varScale="1">
        <p:scale>
          <a:sx n="64" d="100"/>
          <a:sy n="64" d="100"/>
        </p:scale>
        <p:origin x="-474" y="-102"/>
      </p:cViewPr>
      <p:guideLst>
        <p:guide orient="horz" pos="3952"/>
        <p:guide pos="54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0"/>
    </p:cViewPr>
  </p:sorterViewPr>
  <p:notesViewPr>
    <p:cSldViewPr snapToGrid="0">
      <p:cViewPr>
        <p:scale>
          <a:sx n="75" d="100"/>
          <a:sy n="75" d="100"/>
        </p:scale>
        <p:origin x="2478" y="144"/>
      </p:cViewPr>
      <p:guideLst>
        <p:guide orient="horz" pos="3120"/>
        <p:guide pos="209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commentAuthors" Target="commentAuthors.xml"/><Relationship Id="rId98"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Jiroutpre\AppData\Local\Microsoft\Windows\Temporary%20Internet%20Files\Content.Outlook\JLEWSR8L\ETU%20p&#345;ehled%20emis&#237;%201976%20-%202017_ve&#345;ejn&#233;.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a:pPr>
            <a:r>
              <a:rPr lang="cs-CZ"/>
              <a:t>Vývoj emisí SO</a:t>
            </a:r>
            <a:r>
              <a:rPr lang="cs-CZ" baseline="-25000"/>
              <a:t>2</a:t>
            </a:r>
            <a:r>
              <a:rPr lang="cs-CZ"/>
              <a:t> v letech 1976 - 2017 v ETU 2</a:t>
            </a:r>
          </a:p>
        </c:rich>
      </c:tx>
      <c:overlay val="0"/>
    </c:title>
    <c:autoTitleDeleted val="0"/>
    <c:plotArea>
      <c:layout/>
      <c:barChart>
        <c:barDir val="col"/>
        <c:grouping val="clustered"/>
        <c:varyColors val="0"/>
        <c:ser>
          <c:idx val="0"/>
          <c:order val="0"/>
          <c:tx>
            <c:strRef>
              <c:f>'Data ETU'!$D$3</c:f>
              <c:strCache>
                <c:ptCount val="1"/>
                <c:pt idx="0">
                  <c:v>ETU2 roční emise SO2 [t]</c:v>
                </c:pt>
              </c:strCache>
            </c:strRef>
          </c:tx>
          <c:spPr>
            <a:solidFill>
              <a:srgbClr val="CCCC00"/>
            </a:solidFill>
          </c:spPr>
          <c:invertIfNegative val="0"/>
          <c:dLbls>
            <c:dLbl>
              <c:idx val="1"/>
              <c:layout>
                <c:manualLayout>
                  <c:x val="-1.3651877133105802E-2"/>
                  <c:y val="0"/>
                </c:manualLayout>
              </c:layout>
              <c:tx>
                <c:rich>
                  <a:bodyPr rot="-5400000" vert="horz"/>
                  <a:lstStyle/>
                  <a:p>
                    <a:pPr>
                      <a:defRPr sz="1200" b="0">
                        <a:solidFill>
                          <a:sysClr val="windowText" lastClr="000000"/>
                        </a:solidFill>
                      </a:defRPr>
                    </a:pPr>
                    <a:r>
                      <a:rPr lang="pl-PL" sz="1200"/>
                      <a:t>Emise SO2 sledovány od roku </a:t>
                    </a:r>
                    <a:r>
                      <a:rPr lang="pl-PL" sz="1400" b="1"/>
                      <a:t>1976.</a:t>
                    </a:r>
                    <a:r>
                      <a:rPr lang="pl-PL" sz="1200" b="1"/>
                      <a:t> </a:t>
                    </a:r>
                  </a:p>
                </c:rich>
              </c:tx>
              <c:spPr>
                <a:solidFill>
                  <a:sysClr val="window" lastClr="FFFFFF"/>
                </a:solidFill>
              </c:sp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A2D-4AD5-BBDE-F93883F2DFD3}"/>
                </c:ext>
              </c:extLst>
            </c:dLbl>
            <c:dLbl>
              <c:idx val="24"/>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A2D-4AD5-BBDE-F93883F2DFD3}"/>
                </c:ext>
              </c:extLst>
            </c:dLbl>
            <c:dLbl>
              <c:idx val="25"/>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A2D-4AD5-BBDE-F93883F2DFD3}"/>
                </c:ext>
              </c:extLst>
            </c:dLbl>
            <c:dLbl>
              <c:idx val="26"/>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A2D-4AD5-BBDE-F93883F2DFD3}"/>
                </c:ext>
              </c:extLst>
            </c:dLbl>
            <c:dLbl>
              <c:idx val="27"/>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A2D-4AD5-BBDE-F93883F2DFD3}"/>
                </c:ext>
              </c:extLst>
            </c:dLbl>
            <c:dLbl>
              <c:idx val="28"/>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A2D-4AD5-BBDE-F93883F2DFD3}"/>
                </c:ext>
              </c:extLst>
            </c:dLbl>
            <c:dLbl>
              <c:idx val="29"/>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9A2D-4AD5-BBDE-F93883F2DFD3}"/>
                </c:ext>
              </c:extLst>
            </c:dLbl>
            <c:dLbl>
              <c:idx val="30"/>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A2D-4AD5-BBDE-F93883F2DFD3}"/>
                </c:ext>
              </c:extLst>
            </c:dLbl>
            <c:dLbl>
              <c:idx val="31"/>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9A2D-4AD5-BBDE-F93883F2DFD3}"/>
                </c:ext>
              </c:extLst>
            </c:dLbl>
            <c:dLbl>
              <c:idx val="32"/>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A2D-4AD5-BBDE-F93883F2DFD3}"/>
                </c:ext>
              </c:extLst>
            </c:dLbl>
            <c:dLbl>
              <c:idx val="33"/>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9A2D-4AD5-BBDE-F93883F2DFD3}"/>
                </c:ext>
              </c:extLst>
            </c:dLbl>
            <c:dLbl>
              <c:idx val="34"/>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9A2D-4AD5-BBDE-F93883F2DFD3}"/>
                </c:ext>
              </c:extLst>
            </c:dLbl>
            <c:dLbl>
              <c:idx val="35"/>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9A2D-4AD5-BBDE-F93883F2DFD3}"/>
                </c:ext>
              </c:extLst>
            </c:dLbl>
            <c:spPr>
              <a:noFill/>
              <a:ln>
                <a:noFill/>
              </a:ln>
              <a:effectLst/>
            </c:spPr>
            <c:txPr>
              <a:bodyPr rot="-5400000" vert="horz"/>
              <a:lstStyle/>
              <a:p>
                <a:pPr>
                  <a:defRPr b="0">
                    <a:solidFill>
                      <a:sysClr val="windowText" lastClr="000000"/>
                    </a:solidFill>
                  </a:defRPr>
                </a:pPr>
                <a:endParaRPr lang="cs-CZ"/>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'Data ETU'!$E$1:$AV$1</c:f>
              <c:numCache>
                <c:formatCode>General</c:formatCode>
                <c:ptCount val="44"/>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formatCode="0">
                  <c:v>1990</c:v>
                </c:pt>
                <c:pt idx="17" formatCode="0">
                  <c:v>1991</c:v>
                </c:pt>
                <c:pt idx="18" formatCode="0">
                  <c:v>1992</c:v>
                </c:pt>
                <c:pt idx="19" formatCode="0">
                  <c:v>1993</c:v>
                </c:pt>
                <c:pt idx="20" formatCode="0">
                  <c:v>1994</c:v>
                </c:pt>
                <c:pt idx="21" formatCode="0">
                  <c:v>1995</c:v>
                </c:pt>
                <c:pt idx="22" formatCode="0">
                  <c:v>1996</c:v>
                </c:pt>
                <c:pt idx="23" formatCode="0">
                  <c:v>1997</c:v>
                </c:pt>
                <c:pt idx="24" formatCode="0">
                  <c:v>1998</c:v>
                </c:pt>
                <c:pt idx="25" formatCode="0">
                  <c:v>1999</c:v>
                </c:pt>
                <c:pt idx="26" formatCode="0">
                  <c:v>2000</c:v>
                </c:pt>
                <c:pt idx="27" formatCode="0">
                  <c:v>2001</c:v>
                </c:pt>
                <c:pt idx="28" formatCode="0">
                  <c:v>2002</c:v>
                </c:pt>
                <c:pt idx="29" formatCode="0">
                  <c:v>2003</c:v>
                </c:pt>
                <c:pt idx="30" formatCode="0">
                  <c:v>2004</c:v>
                </c:pt>
                <c:pt idx="31" formatCode="0">
                  <c:v>2005</c:v>
                </c:pt>
                <c:pt idx="32" formatCode="0">
                  <c:v>2006</c:v>
                </c:pt>
                <c:pt idx="33" formatCode="0">
                  <c:v>2007</c:v>
                </c:pt>
                <c:pt idx="34" formatCode="0">
                  <c:v>2008</c:v>
                </c:pt>
                <c:pt idx="35" formatCode="0">
                  <c:v>2009</c:v>
                </c:pt>
                <c:pt idx="36" formatCode="0">
                  <c:v>2010</c:v>
                </c:pt>
                <c:pt idx="37" formatCode="0">
                  <c:v>2011</c:v>
                </c:pt>
                <c:pt idx="38" formatCode="0">
                  <c:v>2012</c:v>
                </c:pt>
                <c:pt idx="39" formatCode="0">
                  <c:v>2013</c:v>
                </c:pt>
                <c:pt idx="40" formatCode="0">
                  <c:v>2014</c:v>
                </c:pt>
                <c:pt idx="41" formatCode="0">
                  <c:v>2015</c:v>
                </c:pt>
                <c:pt idx="42" formatCode="0">
                  <c:v>2016</c:v>
                </c:pt>
                <c:pt idx="43" formatCode="0">
                  <c:v>2017</c:v>
                </c:pt>
              </c:numCache>
            </c:numRef>
          </c:cat>
          <c:val>
            <c:numRef>
              <c:f>'Data ETU'!$E$3:$AV$3</c:f>
              <c:numCache>
                <c:formatCode>#,##0</c:formatCode>
                <c:ptCount val="44"/>
                <c:pt idx="1">
                  <c:v>0</c:v>
                </c:pt>
                <c:pt idx="2">
                  <c:v>135711</c:v>
                </c:pt>
                <c:pt idx="3">
                  <c:v>199404</c:v>
                </c:pt>
                <c:pt idx="4">
                  <c:v>198295</c:v>
                </c:pt>
                <c:pt idx="5">
                  <c:v>209462</c:v>
                </c:pt>
                <c:pt idx="6">
                  <c:v>204533</c:v>
                </c:pt>
                <c:pt idx="7">
                  <c:v>190224</c:v>
                </c:pt>
                <c:pt idx="8">
                  <c:v>168388</c:v>
                </c:pt>
                <c:pt idx="9">
                  <c:v>186119</c:v>
                </c:pt>
                <c:pt idx="10">
                  <c:v>193227</c:v>
                </c:pt>
                <c:pt idx="11">
                  <c:v>176891</c:v>
                </c:pt>
                <c:pt idx="12">
                  <c:v>148507</c:v>
                </c:pt>
                <c:pt idx="13">
                  <c:v>97664</c:v>
                </c:pt>
                <c:pt idx="14">
                  <c:v>150602</c:v>
                </c:pt>
                <c:pt idx="15">
                  <c:v>121060</c:v>
                </c:pt>
                <c:pt idx="16">
                  <c:v>111574</c:v>
                </c:pt>
                <c:pt idx="17">
                  <c:v>98154</c:v>
                </c:pt>
                <c:pt idx="18">
                  <c:v>88202</c:v>
                </c:pt>
                <c:pt idx="19">
                  <c:v>98938</c:v>
                </c:pt>
                <c:pt idx="20">
                  <c:v>109738</c:v>
                </c:pt>
                <c:pt idx="21">
                  <c:v>116069</c:v>
                </c:pt>
                <c:pt idx="22">
                  <c:v>128001</c:v>
                </c:pt>
                <c:pt idx="23">
                  <c:v>68603</c:v>
                </c:pt>
                <c:pt idx="24">
                  <c:v>18061</c:v>
                </c:pt>
                <c:pt idx="25">
                  <c:v>25164</c:v>
                </c:pt>
                <c:pt idx="26">
                  <c:v>27340.311000000002</c:v>
                </c:pt>
                <c:pt idx="27">
                  <c:v>9951.0409999999993</c:v>
                </c:pt>
                <c:pt idx="28">
                  <c:v>13705.428</c:v>
                </c:pt>
                <c:pt idx="29">
                  <c:v>10138.427</c:v>
                </c:pt>
                <c:pt idx="30">
                  <c:v>10715.087</c:v>
                </c:pt>
                <c:pt idx="31">
                  <c:v>10715.087</c:v>
                </c:pt>
                <c:pt idx="32">
                  <c:v>10400.093000000001</c:v>
                </c:pt>
                <c:pt idx="33">
                  <c:v>8206</c:v>
                </c:pt>
                <c:pt idx="34">
                  <c:v>5633.3440000000001</c:v>
                </c:pt>
                <c:pt idx="35">
                  <c:v>4981.9979999999996</c:v>
                </c:pt>
                <c:pt idx="36">
                  <c:v>724.05100000000004</c:v>
                </c:pt>
                <c:pt idx="37">
                  <c:v>968.03399999999999</c:v>
                </c:pt>
                <c:pt idx="38">
                  <c:v>1148.9389999999999</c:v>
                </c:pt>
                <c:pt idx="39">
                  <c:v>1766.529</c:v>
                </c:pt>
                <c:pt idx="40">
                  <c:v>2350.1379999999999</c:v>
                </c:pt>
                <c:pt idx="41">
                  <c:v>2099.5769999999998</c:v>
                </c:pt>
                <c:pt idx="42">
                  <c:v>2073.8540000000003</c:v>
                </c:pt>
                <c:pt idx="43">
                  <c:v>1917.8129999999999</c:v>
                </c:pt>
              </c:numCache>
            </c:numRef>
          </c:val>
          <c:extLst xmlns:c16r2="http://schemas.microsoft.com/office/drawing/2015/06/chart">
            <c:ext xmlns:c16="http://schemas.microsoft.com/office/drawing/2014/chart" uri="{C3380CC4-5D6E-409C-BE32-E72D297353CC}">
              <c16:uniqueId val="{0000000D-9A2D-4AD5-BBDE-F93883F2DFD3}"/>
            </c:ext>
          </c:extLst>
        </c:ser>
        <c:dLbls>
          <c:showLegendKey val="0"/>
          <c:showVal val="1"/>
          <c:showCatName val="0"/>
          <c:showSerName val="0"/>
          <c:showPercent val="0"/>
          <c:showBubbleSize val="0"/>
        </c:dLbls>
        <c:gapWidth val="25"/>
        <c:axId val="26934272"/>
        <c:axId val="26526464"/>
      </c:barChart>
      <c:lineChart>
        <c:grouping val="standard"/>
        <c:varyColors val="0"/>
        <c:ser>
          <c:idx val="2"/>
          <c:order val="1"/>
          <c:tx>
            <c:strRef>
              <c:f>'Data ETU'!$D$2</c:f>
              <c:strCache>
                <c:ptCount val="1"/>
                <c:pt idx="0">
                  <c:v> výroba elektrické energie [GWh]</c:v>
                </c:pt>
              </c:strCache>
            </c:strRef>
          </c:tx>
          <c:spPr>
            <a:ln w="50800">
              <a:solidFill>
                <a:srgbClr val="C00000"/>
              </a:solidFill>
            </a:ln>
          </c:spPr>
          <c:marker>
            <c:symbol val="square"/>
            <c:size val="7"/>
            <c:spPr>
              <a:solidFill>
                <a:srgbClr val="C00000"/>
              </a:solidFill>
              <a:ln>
                <a:solidFill>
                  <a:schemeClr val="bg1"/>
                </a:solidFill>
              </a:ln>
            </c:spPr>
          </c:marker>
          <c:dLbls>
            <c:dLbl>
              <c:idx val="1"/>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9A2D-4AD5-BBDE-F93883F2DFD3}"/>
                </c:ext>
              </c:extLst>
            </c:dLbl>
            <c:dLbl>
              <c:idx val="13"/>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9A2D-4AD5-BBDE-F93883F2DFD3}"/>
                </c:ext>
              </c:extLst>
            </c:dLbl>
            <c:dLbl>
              <c:idx val="26"/>
              <c:spPr>
                <a:solidFill>
                  <a:sysClr val="window" lastClr="FFFFFF"/>
                </a:solidFill>
              </c:spPr>
              <c:txPr>
                <a:bodyPr rot="-5400000" vert="horz"/>
                <a:lstStyle/>
                <a:p>
                  <a:pPr>
                    <a:defRPr sz="900" b="0">
                      <a:ln w="3175">
                        <a:noFill/>
                      </a:ln>
                      <a:solidFill>
                        <a:sysClr val="windowText" lastClr="000000"/>
                      </a:solidFill>
                    </a:defRPr>
                  </a:pPr>
                  <a:endParaRPr lang="cs-CZ"/>
                </a:p>
              </c:txPr>
              <c:dLblPos val="t"/>
              <c:showLegendKey val="0"/>
              <c:showVal val="1"/>
              <c:showCatName val="0"/>
              <c:showSerName val="0"/>
              <c:showPercent val="0"/>
              <c:showBubbleSize val="0"/>
            </c:dLbl>
            <c:dLbl>
              <c:idx val="27"/>
              <c:spPr>
                <a:solidFill>
                  <a:sysClr val="window" lastClr="FFFFFF"/>
                </a:solidFill>
              </c:spPr>
              <c:txPr>
                <a:bodyPr rot="-5400000" vert="horz"/>
                <a:lstStyle/>
                <a:p>
                  <a:pPr>
                    <a:defRPr sz="900" b="0">
                      <a:ln w="3175">
                        <a:noFill/>
                      </a:ln>
                      <a:solidFill>
                        <a:sysClr val="windowText" lastClr="000000"/>
                      </a:solidFill>
                    </a:defRPr>
                  </a:pPr>
                  <a:endParaRPr lang="cs-CZ"/>
                </a:p>
              </c:txPr>
              <c:dLblPos val="t"/>
              <c:showLegendKey val="0"/>
              <c:showVal val="1"/>
              <c:showCatName val="0"/>
              <c:showSerName val="0"/>
              <c:showPercent val="0"/>
              <c:showBubbleSize val="0"/>
            </c:dLbl>
            <c:dLbl>
              <c:idx val="32"/>
              <c:spPr>
                <a:solidFill>
                  <a:sysClr val="window" lastClr="FFFFFF"/>
                </a:solidFill>
              </c:spPr>
              <c:txPr>
                <a:bodyPr rot="-5400000" vert="horz"/>
                <a:lstStyle/>
                <a:p>
                  <a:pPr>
                    <a:defRPr sz="900" b="0">
                      <a:ln w="3175">
                        <a:noFill/>
                      </a:ln>
                      <a:solidFill>
                        <a:sysClr val="windowText" lastClr="000000"/>
                      </a:solidFill>
                    </a:defRPr>
                  </a:pPr>
                  <a:endParaRPr lang="cs-CZ"/>
                </a:p>
              </c:txPr>
              <c:dLblPos val="t"/>
              <c:showLegendKey val="0"/>
              <c:showVal val="1"/>
              <c:showCatName val="0"/>
              <c:showSerName val="0"/>
              <c:showPercent val="0"/>
              <c:showBubbleSize val="0"/>
            </c:dLbl>
            <c:dLbl>
              <c:idx val="34"/>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9A2D-4AD5-BBDE-F93883F2DFD3}"/>
                </c:ext>
              </c:extLst>
            </c:dLbl>
            <c:dLbl>
              <c:idx val="37"/>
              <c:spPr>
                <a:solidFill>
                  <a:sysClr val="window" lastClr="FFFFFF"/>
                </a:solidFill>
              </c:spPr>
              <c:txPr>
                <a:bodyPr rot="-5400000" vert="horz"/>
                <a:lstStyle/>
                <a:p>
                  <a:pPr>
                    <a:defRPr sz="900" b="0">
                      <a:ln w="3175">
                        <a:noFill/>
                      </a:ln>
                      <a:solidFill>
                        <a:sysClr val="windowText" lastClr="000000"/>
                      </a:solidFill>
                    </a:defRPr>
                  </a:pPr>
                  <a:endParaRPr lang="cs-CZ"/>
                </a:p>
              </c:txPr>
              <c:dLblPos val="t"/>
              <c:showLegendKey val="0"/>
              <c:showVal val="1"/>
              <c:showCatName val="0"/>
              <c:showSerName val="0"/>
              <c:showPercent val="0"/>
              <c:showBubbleSize val="0"/>
            </c:dLbl>
            <c:dLbl>
              <c:idx val="38"/>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9A2D-4AD5-BBDE-F93883F2DFD3}"/>
                </c:ext>
              </c:extLst>
            </c:dLbl>
            <c:dLbl>
              <c:idx val="39"/>
              <c:spPr>
                <a:solidFill>
                  <a:sysClr val="window" lastClr="FFFFFF"/>
                </a:solidFill>
              </c:spPr>
              <c:txPr>
                <a:bodyPr rot="-5400000" vert="horz"/>
                <a:lstStyle/>
                <a:p>
                  <a:pPr>
                    <a:defRPr sz="900" b="0">
                      <a:ln w="3175">
                        <a:noFill/>
                      </a:ln>
                      <a:solidFill>
                        <a:sysClr val="windowText" lastClr="000000"/>
                      </a:solidFill>
                    </a:defRPr>
                  </a:pPr>
                  <a:endParaRPr lang="cs-CZ"/>
                </a:p>
              </c:txPr>
              <c:dLblPos val="t"/>
              <c:showLegendKey val="0"/>
              <c:showVal val="1"/>
              <c:showCatName val="0"/>
              <c:showSerName val="0"/>
              <c:showPercent val="0"/>
              <c:showBubbleSize val="0"/>
            </c:dLbl>
            <c:dLbl>
              <c:idx val="40"/>
              <c:spPr>
                <a:solidFill>
                  <a:sysClr val="window" lastClr="FFFFFF"/>
                </a:solidFill>
              </c:spPr>
              <c:txPr>
                <a:bodyPr rot="-5400000" vert="horz"/>
                <a:lstStyle/>
                <a:p>
                  <a:pPr>
                    <a:defRPr sz="900" b="0">
                      <a:ln w="3175">
                        <a:noFill/>
                      </a:ln>
                      <a:solidFill>
                        <a:sysClr val="windowText" lastClr="000000"/>
                      </a:solidFill>
                    </a:defRPr>
                  </a:pPr>
                  <a:endParaRPr lang="cs-CZ"/>
                </a:p>
              </c:txPr>
              <c:dLblPos val="t"/>
              <c:showLegendKey val="0"/>
              <c:showVal val="1"/>
              <c:showCatName val="0"/>
              <c:showSerName val="0"/>
              <c:showPercent val="0"/>
              <c:showBubbleSize val="0"/>
            </c:dLbl>
            <c:dLbl>
              <c:idx val="41"/>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9A2D-4AD5-BBDE-F93883F2DFD3}"/>
                </c:ext>
              </c:extLst>
            </c:dLbl>
            <c:dLbl>
              <c:idx val="42"/>
              <c:spPr>
                <a:solidFill>
                  <a:sysClr val="window" lastClr="FFFFFF"/>
                </a:solidFill>
              </c:spPr>
              <c:txPr>
                <a:bodyPr rot="-5400000" vert="horz"/>
                <a:lstStyle/>
                <a:p>
                  <a:pPr>
                    <a:defRPr sz="900" b="0">
                      <a:ln w="3175">
                        <a:noFill/>
                      </a:ln>
                      <a:solidFill>
                        <a:sysClr val="windowText" lastClr="000000"/>
                      </a:solidFill>
                    </a:defRPr>
                  </a:pPr>
                  <a:endParaRPr lang="cs-CZ"/>
                </a:p>
              </c:txPr>
              <c:dLblPos val="t"/>
              <c:showLegendKey val="0"/>
              <c:showVal val="1"/>
              <c:showCatName val="0"/>
              <c:showSerName val="0"/>
              <c:showPercent val="0"/>
              <c:showBubbleSize val="0"/>
            </c:dLbl>
            <c:spPr>
              <a:noFill/>
            </c:spPr>
            <c:txPr>
              <a:bodyPr rot="-5400000" vert="horz"/>
              <a:lstStyle/>
              <a:p>
                <a:pPr>
                  <a:defRPr sz="900" b="0">
                    <a:ln w="3175">
                      <a:noFill/>
                    </a:ln>
                    <a:solidFill>
                      <a:sysClr val="windowText" lastClr="000000"/>
                    </a:solidFill>
                  </a:defRPr>
                </a:pPr>
                <a:endParaRPr lang="cs-CZ"/>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'Data ETU'!$E$2:$AV$2</c:f>
              <c:numCache>
                <c:formatCode>#,##0</c:formatCode>
                <c:ptCount val="44"/>
                <c:pt idx="1">
                  <c:v>1458.74</c:v>
                </c:pt>
                <c:pt idx="2">
                  <c:v>3139.85</c:v>
                </c:pt>
                <c:pt idx="3">
                  <c:v>3897.47</c:v>
                </c:pt>
                <c:pt idx="4">
                  <c:v>4352.13</c:v>
                </c:pt>
                <c:pt idx="5">
                  <c:v>4639.67</c:v>
                </c:pt>
                <c:pt idx="6">
                  <c:v>4467.26</c:v>
                </c:pt>
                <c:pt idx="7">
                  <c:v>4599.22</c:v>
                </c:pt>
                <c:pt idx="8">
                  <c:v>3911.8</c:v>
                </c:pt>
                <c:pt idx="9">
                  <c:v>4317.43</c:v>
                </c:pt>
                <c:pt idx="10">
                  <c:v>4450.59</c:v>
                </c:pt>
                <c:pt idx="11">
                  <c:v>4563.3999999999996</c:v>
                </c:pt>
                <c:pt idx="12">
                  <c:v>4030.86</c:v>
                </c:pt>
                <c:pt idx="13">
                  <c:v>2755.9</c:v>
                </c:pt>
                <c:pt idx="14">
                  <c:v>4341.04</c:v>
                </c:pt>
                <c:pt idx="15">
                  <c:v>3597.63</c:v>
                </c:pt>
                <c:pt idx="16">
                  <c:v>3396.76</c:v>
                </c:pt>
                <c:pt idx="17">
                  <c:v>3060.89</c:v>
                </c:pt>
                <c:pt idx="18">
                  <c:v>2936.87</c:v>
                </c:pt>
                <c:pt idx="19">
                  <c:v>3243.34</c:v>
                </c:pt>
                <c:pt idx="20">
                  <c:v>3519.51</c:v>
                </c:pt>
                <c:pt idx="21">
                  <c:v>3675.02</c:v>
                </c:pt>
                <c:pt idx="22">
                  <c:v>3968.91</c:v>
                </c:pt>
                <c:pt idx="23">
                  <c:v>4029</c:v>
                </c:pt>
                <c:pt idx="24">
                  <c:v>4709.68</c:v>
                </c:pt>
                <c:pt idx="25">
                  <c:v>4883.1899999999996</c:v>
                </c:pt>
                <c:pt idx="26">
                  <c:v>5279.18</c:v>
                </c:pt>
                <c:pt idx="27">
                  <c:v>5276.71</c:v>
                </c:pt>
                <c:pt idx="28">
                  <c:v>4840.4399999999996</c:v>
                </c:pt>
                <c:pt idx="29">
                  <c:v>4917.5519999999997</c:v>
                </c:pt>
                <c:pt idx="30">
                  <c:v>4882.07</c:v>
                </c:pt>
                <c:pt idx="31">
                  <c:v>5107.54</c:v>
                </c:pt>
                <c:pt idx="32">
                  <c:v>5198.4380000000001</c:v>
                </c:pt>
                <c:pt idx="33">
                  <c:v>3964.8429999999998</c:v>
                </c:pt>
                <c:pt idx="34">
                  <c:v>2611.7170000000001</c:v>
                </c:pt>
                <c:pt idx="35">
                  <c:v>2968.1480000000001</c:v>
                </c:pt>
                <c:pt idx="36">
                  <c:v>1904.6610000000001</c:v>
                </c:pt>
                <c:pt idx="37">
                  <c:v>2629.1460000000002</c:v>
                </c:pt>
                <c:pt idx="38">
                  <c:v>3275.7550000000001</c:v>
                </c:pt>
                <c:pt idx="39">
                  <c:v>5361.7339149999998</c:v>
                </c:pt>
                <c:pt idx="40">
                  <c:v>5541.3720000000003</c:v>
                </c:pt>
                <c:pt idx="41">
                  <c:v>5574.3710000000001</c:v>
                </c:pt>
                <c:pt idx="42">
                  <c:v>5632.1101404999999</c:v>
                </c:pt>
                <c:pt idx="43">
                  <c:v>4915.4168989999998</c:v>
                </c:pt>
              </c:numCache>
            </c:numRef>
          </c:val>
          <c:smooth val="0"/>
          <c:extLst xmlns:c16r2="http://schemas.microsoft.com/office/drawing/2015/06/chart">
            <c:ext xmlns:c16="http://schemas.microsoft.com/office/drawing/2014/chart" uri="{C3380CC4-5D6E-409C-BE32-E72D297353CC}">
              <c16:uniqueId val="{0000001A-9A2D-4AD5-BBDE-F93883F2DFD3}"/>
            </c:ext>
          </c:extLst>
        </c:ser>
        <c:dLbls>
          <c:showLegendKey val="0"/>
          <c:showVal val="0"/>
          <c:showCatName val="0"/>
          <c:showSerName val="0"/>
          <c:showPercent val="0"/>
          <c:showBubbleSize val="0"/>
        </c:dLbls>
        <c:marker val="1"/>
        <c:smooth val="0"/>
        <c:axId val="26533888"/>
        <c:axId val="26528000"/>
      </c:lineChart>
      <c:catAx>
        <c:axId val="26934272"/>
        <c:scaling>
          <c:orientation val="minMax"/>
        </c:scaling>
        <c:delete val="0"/>
        <c:axPos val="b"/>
        <c:numFmt formatCode="General" sourceLinked="1"/>
        <c:majorTickMark val="none"/>
        <c:minorTickMark val="none"/>
        <c:tickLblPos val="nextTo"/>
        <c:spPr>
          <a:ln w="25400">
            <a:solidFill>
              <a:schemeClr val="tx1"/>
            </a:solidFill>
          </a:ln>
        </c:spPr>
        <c:txPr>
          <a:bodyPr/>
          <a:lstStyle/>
          <a:p>
            <a:pPr>
              <a:defRPr b="1"/>
            </a:pPr>
            <a:endParaRPr lang="cs-CZ"/>
          </a:p>
        </c:txPr>
        <c:crossAx val="26526464"/>
        <c:crosses val="autoZero"/>
        <c:auto val="1"/>
        <c:lblAlgn val="ctr"/>
        <c:lblOffset val="100"/>
        <c:noMultiLvlLbl val="0"/>
      </c:catAx>
      <c:valAx>
        <c:axId val="26526464"/>
        <c:scaling>
          <c:orientation val="minMax"/>
          <c:max val="250000"/>
          <c:min val="0"/>
        </c:scaling>
        <c:delete val="0"/>
        <c:axPos val="l"/>
        <c:majorGridlines/>
        <c:numFmt formatCode="#,##0" sourceLinked="1"/>
        <c:majorTickMark val="in"/>
        <c:minorTickMark val="none"/>
        <c:tickLblPos val="nextTo"/>
        <c:spPr>
          <a:ln w="12700">
            <a:solidFill>
              <a:schemeClr val="tx1"/>
            </a:solidFill>
          </a:ln>
        </c:spPr>
        <c:crossAx val="26934272"/>
        <c:crosses val="autoZero"/>
        <c:crossBetween val="between"/>
        <c:majorUnit val="50000"/>
      </c:valAx>
      <c:valAx>
        <c:axId val="26528000"/>
        <c:scaling>
          <c:orientation val="minMax"/>
          <c:max val="6500"/>
          <c:min val="-10000"/>
        </c:scaling>
        <c:delete val="0"/>
        <c:axPos val="r"/>
        <c:numFmt formatCode="#,##0" sourceLinked="1"/>
        <c:majorTickMark val="none"/>
        <c:minorTickMark val="none"/>
        <c:tickLblPos val="none"/>
        <c:crossAx val="26533888"/>
        <c:crosses val="max"/>
        <c:crossBetween val="between"/>
      </c:valAx>
      <c:catAx>
        <c:axId val="26533888"/>
        <c:scaling>
          <c:orientation val="minMax"/>
        </c:scaling>
        <c:delete val="1"/>
        <c:axPos val="b"/>
        <c:majorTickMark val="out"/>
        <c:minorTickMark val="none"/>
        <c:tickLblPos val="nextTo"/>
        <c:crossAx val="26528000"/>
        <c:crosses val="autoZero"/>
        <c:auto val="1"/>
        <c:lblAlgn val="ctr"/>
        <c:lblOffset val="100"/>
        <c:noMultiLvlLbl val="0"/>
      </c:catAx>
    </c:plotArea>
    <c:legend>
      <c:legendPos val="b"/>
      <c:layout>
        <c:manualLayout>
          <c:xMode val="edge"/>
          <c:yMode val="edge"/>
          <c:x val="0.27049218642961337"/>
          <c:y val="0.94911164630570144"/>
          <c:w val="0.46447451489239383"/>
          <c:h val="3.8210065263236705E-2"/>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title>
      <c:tx>
        <c:rich>
          <a:bodyPr/>
          <a:lstStyle/>
          <a:p>
            <a:pPr>
              <a:defRPr/>
            </a:pPr>
            <a:r>
              <a:rPr lang="cs-CZ"/>
              <a:t>Vývoj emisí NOx v letech 1989 - 2017 v ETU</a:t>
            </a:r>
            <a:r>
              <a:rPr lang="cs-CZ" baseline="0"/>
              <a:t> 2</a:t>
            </a:r>
            <a:endParaRPr lang="cs-CZ"/>
          </a:p>
        </c:rich>
      </c:tx>
      <c:overlay val="0"/>
    </c:title>
    <c:autoTitleDeleted val="0"/>
    <c:plotArea>
      <c:layout/>
      <c:barChart>
        <c:barDir val="col"/>
        <c:grouping val="clustered"/>
        <c:varyColors val="0"/>
        <c:ser>
          <c:idx val="0"/>
          <c:order val="0"/>
          <c:tx>
            <c:strRef>
              <c:f>'Data ETU'!$D$4</c:f>
              <c:strCache>
                <c:ptCount val="1"/>
                <c:pt idx="0">
                  <c:v>ETU2 roční emise NOx [t]</c:v>
                </c:pt>
              </c:strCache>
            </c:strRef>
          </c:tx>
          <c:spPr>
            <a:solidFill>
              <a:schemeClr val="accent3"/>
            </a:solidFill>
          </c:spPr>
          <c:invertIfNegative val="0"/>
          <c:dLbls>
            <c:dLbl>
              <c:idx val="0"/>
              <c:tx>
                <c:rich>
                  <a:bodyPr rot="-5400000" vert="horz"/>
                  <a:lstStyle/>
                  <a:p>
                    <a:pPr>
                      <a:defRPr sz="1200" b="1">
                        <a:solidFill>
                          <a:sysClr val="windowText" lastClr="000000"/>
                        </a:solidFill>
                      </a:defRPr>
                    </a:pPr>
                    <a:r>
                      <a:rPr lang="cs-CZ" sz="1200" b="0">
                        <a:solidFill>
                          <a:sysClr val="windowText" lastClr="000000"/>
                        </a:solidFill>
                      </a:rPr>
                      <a:t>Emise</a:t>
                    </a:r>
                    <a:r>
                      <a:rPr lang="cs-CZ" sz="1200" b="0" baseline="0">
                        <a:solidFill>
                          <a:sysClr val="windowText" lastClr="000000"/>
                        </a:solidFill>
                      </a:rPr>
                      <a:t> NOx sledovány od roku </a:t>
                    </a:r>
                    <a:r>
                      <a:rPr lang="cs-CZ" sz="1400" b="1" baseline="0">
                        <a:solidFill>
                          <a:sysClr val="windowText" lastClr="000000"/>
                        </a:solidFill>
                      </a:rPr>
                      <a:t>1989.</a:t>
                    </a:r>
                    <a:endParaRPr lang="en-US" sz="1400" b="1">
                      <a:solidFill>
                        <a:sysClr val="windowText" lastClr="000000"/>
                      </a:solidFill>
                    </a:endParaRPr>
                  </a:p>
                </c:rich>
              </c:tx>
              <c:spPr>
                <a:solidFill>
                  <a:sysClr val="window" lastClr="FFFFFF"/>
                </a:solidFill>
              </c:spPr>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92B-43D9-A745-42ECC04A2FC1}"/>
                </c:ext>
              </c:extLst>
            </c:dLbl>
            <c:spPr>
              <a:noFill/>
              <a:ln>
                <a:noFill/>
              </a:ln>
              <a:effectLst/>
            </c:spPr>
            <c:txPr>
              <a:bodyPr rot="-5400000" vert="horz"/>
              <a:lstStyle/>
              <a:p>
                <a:pPr>
                  <a:defRPr b="0">
                    <a:solidFill>
                      <a:sysClr val="windowText" lastClr="000000"/>
                    </a:solidFill>
                  </a:defRPr>
                </a:pPr>
                <a:endParaRPr lang="cs-CZ"/>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'Data ETU'!$S$1:$AV$1</c:f>
              <c:numCache>
                <c:formatCode>General</c:formatCode>
                <c:ptCount val="30"/>
                <c:pt idx="0">
                  <c:v>1988</c:v>
                </c:pt>
                <c:pt idx="1">
                  <c:v>1989</c:v>
                </c:pt>
                <c:pt idx="2" formatCode="0">
                  <c:v>1990</c:v>
                </c:pt>
                <c:pt idx="3" formatCode="0">
                  <c:v>1991</c:v>
                </c:pt>
                <c:pt idx="4" formatCode="0">
                  <c:v>1992</c:v>
                </c:pt>
                <c:pt idx="5" formatCode="0">
                  <c:v>1993</c:v>
                </c:pt>
                <c:pt idx="6" formatCode="0">
                  <c:v>1994</c:v>
                </c:pt>
                <c:pt idx="7" formatCode="0">
                  <c:v>1995</c:v>
                </c:pt>
                <c:pt idx="8" formatCode="0">
                  <c:v>1996</c:v>
                </c:pt>
                <c:pt idx="9" formatCode="0">
                  <c:v>1997</c:v>
                </c:pt>
                <c:pt idx="10" formatCode="0">
                  <c:v>1998</c:v>
                </c:pt>
                <c:pt idx="11" formatCode="0">
                  <c:v>1999</c:v>
                </c:pt>
                <c:pt idx="12" formatCode="0">
                  <c:v>2000</c:v>
                </c:pt>
                <c:pt idx="13" formatCode="0">
                  <c:v>2001</c:v>
                </c:pt>
                <c:pt idx="14" formatCode="0">
                  <c:v>2002</c:v>
                </c:pt>
                <c:pt idx="15" formatCode="0">
                  <c:v>2003</c:v>
                </c:pt>
                <c:pt idx="16" formatCode="0">
                  <c:v>2004</c:v>
                </c:pt>
                <c:pt idx="17" formatCode="0">
                  <c:v>2005</c:v>
                </c:pt>
                <c:pt idx="18" formatCode="0">
                  <c:v>2006</c:v>
                </c:pt>
                <c:pt idx="19" formatCode="0">
                  <c:v>2007</c:v>
                </c:pt>
                <c:pt idx="20" formatCode="0">
                  <c:v>2008</c:v>
                </c:pt>
                <c:pt idx="21" formatCode="0">
                  <c:v>2009</c:v>
                </c:pt>
                <c:pt idx="22" formatCode="0">
                  <c:v>2010</c:v>
                </c:pt>
                <c:pt idx="23" formatCode="0">
                  <c:v>2011</c:v>
                </c:pt>
                <c:pt idx="24" formatCode="0">
                  <c:v>2012</c:v>
                </c:pt>
                <c:pt idx="25" formatCode="0">
                  <c:v>2013</c:v>
                </c:pt>
                <c:pt idx="26" formatCode="0">
                  <c:v>2014</c:v>
                </c:pt>
                <c:pt idx="27" formatCode="0">
                  <c:v>2015</c:v>
                </c:pt>
                <c:pt idx="28" formatCode="0">
                  <c:v>2016</c:v>
                </c:pt>
                <c:pt idx="29" formatCode="0">
                  <c:v>2017</c:v>
                </c:pt>
              </c:numCache>
            </c:numRef>
          </c:cat>
          <c:val>
            <c:numRef>
              <c:f>'Data ETU'!$S$4:$AV$4</c:f>
              <c:numCache>
                <c:formatCode>#,##0</c:formatCode>
                <c:ptCount val="30"/>
                <c:pt idx="0">
                  <c:v>0</c:v>
                </c:pt>
                <c:pt idx="1">
                  <c:v>11517</c:v>
                </c:pt>
                <c:pt idx="2">
                  <c:v>13676</c:v>
                </c:pt>
                <c:pt idx="3">
                  <c:v>12328</c:v>
                </c:pt>
                <c:pt idx="4">
                  <c:v>9420</c:v>
                </c:pt>
                <c:pt idx="5">
                  <c:v>10442</c:v>
                </c:pt>
                <c:pt idx="6">
                  <c:v>5940</c:v>
                </c:pt>
                <c:pt idx="7">
                  <c:v>5137</c:v>
                </c:pt>
                <c:pt idx="8">
                  <c:v>6283</c:v>
                </c:pt>
                <c:pt idx="9">
                  <c:v>6892</c:v>
                </c:pt>
                <c:pt idx="10">
                  <c:v>7558</c:v>
                </c:pt>
                <c:pt idx="11">
                  <c:v>9160</c:v>
                </c:pt>
                <c:pt idx="12">
                  <c:v>9169.6360000000004</c:v>
                </c:pt>
                <c:pt idx="13">
                  <c:v>8943.9349999999995</c:v>
                </c:pt>
                <c:pt idx="14">
                  <c:v>9611.2720000000008</c:v>
                </c:pt>
                <c:pt idx="15">
                  <c:v>9327.02</c:v>
                </c:pt>
                <c:pt idx="16">
                  <c:v>9079.3580000000002</c:v>
                </c:pt>
                <c:pt idx="17">
                  <c:v>9456.6509999999998</c:v>
                </c:pt>
                <c:pt idx="18">
                  <c:v>9706.9150000000009</c:v>
                </c:pt>
                <c:pt idx="19">
                  <c:v>7514.8190000000004</c:v>
                </c:pt>
                <c:pt idx="20">
                  <c:v>4584.2290000000003</c:v>
                </c:pt>
                <c:pt idx="21">
                  <c:v>4388.857</c:v>
                </c:pt>
                <c:pt idx="22">
                  <c:v>1146.2650000000001</c:v>
                </c:pt>
                <c:pt idx="23">
                  <c:v>1650.42</c:v>
                </c:pt>
                <c:pt idx="24">
                  <c:v>1945.3390000000002</c:v>
                </c:pt>
                <c:pt idx="25">
                  <c:v>3127.5719999999997</c:v>
                </c:pt>
                <c:pt idx="26">
                  <c:v>3211.7330000000002</c:v>
                </c:pt>
                <c:pt idx="27">
                  <c:v>3251.5329999999999</c:v>
                </c:pt>
                <c:pt idx="28">
                  <c:v>3199.4530000000004</c:v>
                </c:pt>
                <c:pt idx="29">
                  <c:v>2754.5749999999998</c:v>
                </c:pt>
              </c:numCache>
            </c:numRef>
          </c:val>
          <c:extLst xmlns:c16r2="http://schemas.microsoft.com/office/drawing/2015/06/chart">
            <c:ext xmlns:c16="http://schemas.microsoft.com/office/drawing/2014/chart" uri="{C3380CC4-5D6E-409C-BE32-E72D297353CC}">
              <c16:uniqueId val="{00000001-692B-43D9-A745-42ECC04A2FC1}"/>
            </c:ext>
          </c:extLst>
        </c:ser>
        <c:dLbls>
          <c:showLegendKey val="0"/>
          <c:showVal val="1"/>
          <c:showCatName val="0"/>
          <c:showSerName val="0"/>
          <c:showPercent val="0"/>
          <c:showBubbleSize val="0"/>
        </c:dLbls>
        <c:gapWidth val="75"/>
        <c:axId val="26751360"/>
        <c:axId val="26752896"/>
      </c:barChart>
      <c:lineChart>
        <c:grouping val="standard"/>
        <c:varyColors val="0"/>
        <c:ser>
          <c:idx val="2"/>
          <c:order val="1"/>
          <c:tx>
            <c:strRef>
              <c:f>'Data ETU'!$D$2</c:f>
              <c:strCache>
                <c:ptCount val="1"/>
                <c:pt idx="0">
                  <c:v> výroba elektrické energie [GWh]</c:v>
                </c:pt>
              </c:strCache>
            </c:strRef>
          </c:tx>
          <c:spPr>
            <a:ln w="50800">
              <a:solidFill>
                <a:srgbClr val="C00000"/>
              </a:solidFill>
            </a:ln>
          </c:spPr>
          <c:marker>
            <c:symbol val="square"/>
            <c:size val="7"/>
            <c:spPr>
              <a:solidFill>
                <a:srgbClr val="C00000"/>
              </a:solidFill>
              <a:ln>
                <a:solidFill>
                  <a:schemeClr val="bg1"/>
                </a:solidFill>
              </a:ln>
            </c:spPr>
          </c:marker>
          <c:dLbls>
            <c:dLbl>
              <c:idx val="1"/>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2"/>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5"/>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6"/>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7"/>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8"/>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9"/>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12"/>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13"/>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18"/>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19"/>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22"/>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23"/>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24"/>
              <c:spPr>
                <a:solidFill>
                  <a:sysClr val="window" lastClr="FFFFFF"/>
                </a:solidFill>
              </c:spPr>
              <c:txPr>
                <a:bodyPr rot="-5400000" vert="horz"/>
                <a:lstStyle/>
                <a:p>
                  <a:pPr>
                    <a:defRPr sz="900"/>
                  </a:pPr>
                  <a:endParaRPr lang="cs-CZ"/>
                </a:p>
              </c:txPr>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92B-43D9-A745-42ECC04A2FC1}"/>
                </c:ext>
              </c:extLst>
            </c:dLbl>
            <c:dLbl>
              <c:idx val="25"/>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26"/>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dLbl>
              <c:idx val="27"/>
              <c:spPr>
                <a:solidFill>
                  <a:sysClr val="window" lastClr="FFFFFF"/>
                </a:solidFill>
              </c:spPr>
              <c:txPr>
                <a:bodyPr rot="-5400000" vert="horz"/>
                <a:lstStyle/>
                <a:p>
                  <a:pPr>
                    <a:defRPr sz="900"/>
                  </a:pPr>
                  <a:endParaRPr lang="cs-CZ"/>
                </a:p>
              </c:txPr>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692B-43D9-A745-42ECC04A2FC1}"/>
                </c:ext>
              </c:extLst>
            </c:dLbl>
            <c:dLbl>
              <c:idx val="28"/>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dLbl>
            <c:spPr>
              <a:noFill/>
              <a:ln>
                <a:noFill/>
              </a:ln>
              <a:effectLst/>
            </c:spPr>
            <c:txPr>
              <a:bodyPr rot="-5400000" vert="horz"/>
              <a:lstStyle/>
              <a:p>
                <a:pPr>
                  <a:defRPr sz="900"/>
                </a:pPr>
                <a:endParaRPr lang="cs-CZ"/>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'Data ETU'!$S$2:$AV$2</c:f>
              <c:numCache>
                <c:formatCode>#,##0</c:formatCode>
                <c:ptCount val="30"/>
                <c:pt idx="0">
                  <c:v>4341.04</c:v>
                </c:pt>
                <c:pt idx="1">
                  <c:v>3597.63</c:v>
                </c:pt>
                <c:pt idx="2">
                  <c:v>3396.76</c:v>
                </c:pt>
                <c:pt idx="3">
                  <c:v>3060.89</c:v>
                </c:pt>
                <c:pt idx="4">
                  <c:v>2936.87</c:v>
                </c:pt>
                <c:pt idx="5">
                  <c:v>3243.34</c:v>
                </c:pt>
                <c:pt idx="6">
                  <c:v>3519.51</c:v>
                </c:pt>
                <c:pt idx="7">
                  <c:v>3675.02</c:v>
                </c:pt>
                <c:pt idx="8">
                  <c:v>3968.91</c:v>
                </c:pt>
                <c:pt idx="9">
                  <c:v>4029</c:v>
                </c:pt>
                <c:pt idx="10">
                  <c:v>4709.68</c:v>
                </c:pt>
                <c:pt idx="11">
                  <c:v>4883.1899999999996</c:v>
                </c:pt>
                <c:pt idx="12">
                  <c:v>5279.18</c:v>
                </c:pt>
                <c:pt idx="13">
                  <c:v>5276.71</c:v>
                </c:pt>
                <c:pt idx="14">
                  <c:v>4840.4399999999996</c:v>
                </c:pt>
                <c:pt idx="15">
                  <c:v>4917.5519999999997</c:v>
                </c:pt>
                <c:pt idx="16">
                  <c:v>4882.07</c:v>
                </c:pt>
                <c:pt idx="17">
                  <c:v>5107.54</c:v>
                </c:pt>
                <c:pt idx="18">
                  <c:v>5198.4380000000001</c:v>
                </c:pt>
                <c:pt idx="19">
                  <c:v>3964.8429999999998</c:v>
                </c:pt>
                <c:pt idx="20">
                  <c:v>2611.7170000000001</c:v>
                </c:pt>
                <c:pt idx="21">
                  <c:v>2968.1480000000001</c:v>
                </c:pt>
                <c:pt idx="22">
                  <c:v>1904.6610000000001</c:v>
                </c:pt>
                <c:pt idx="23">
                  <c:v>2629.1460000000002</c:v>
                </c:pt>
                <c:pt idx="24">
                  <c:v>3275.7550000000001</c:v>
                </c:pt>
                <c:pt idx="25">
                  <c:v>5361.7339149999998</c:v>
                </c:pt>
                <c:pt idx="26">
                  <c:v>5541.3720000000003</c:v>
                </c:pt>
                <c:pt idx="27">
                  <c:v>5574.3710000000001</c:v>
                </c:pt>
                <c:pt idx="28">
                  <c:v>5632.1101404999999</c:v>
                </c:pt>
                <c:pt idx="29">
                  <c:v>4915.4168989999998</c:v>
                </c:pt>
              </c:numCache>
            </c:numRef>
          </c:val>
          <c:smooth val="0"/>
          <c:extLst xmlns:c16r2="http://schemas.microsoft.com/office/drawing/2015/06/chart">
            <c:ext xmlns:c16="http://schemas.microsoft.com/office/drawing/2014/chart" uri="{C3380CC4-5D6E-409C-BE32-E72D297353CC}">
              <c16:uniqueId val="{00000014-692B-43D9-A745-42ECC04A2FC1}"/>
            </c:ext>
          </c:extLst>
        </c:ser>
        <c:dLbls>
          <c:showLegendKey val="0"/>
          <c:showVal val="0"/>
          <c:showCatName val="0"/>
          <c:showSerName val="0"/>
          <c:showPercent val="0"/>
          <c:showBubbleSize val="0"/>
        </c:dLbls>
        <c:marker val="1"/>
        <c:smooth val="0"/>
        <c:axId val="26760320"/>
        <c:axId val="26754432"/>
      </c:lineChart>
      <c:catAx>
        <c:axId val="26751360"/>
        <c:scaling>
          <c:orientation val="minMax"/>
        </c:scaling>
        <c:delete val="0"/>
        <c:axPos val="b"/>
        <c:numFmt formatCode="General" sourceLinked="1"/>
        <c:majorTickMark val="none"/>
        <c:minorTickMark val="none"/>
        <c:tickLblPos val="nextTo"/>
        <c:spPr>
          <a:ln w="25400">
            <a:solidFill>
              <a:schemeClr val="tx1"/>
            </a:solidFill>
          </a:ln>
        </c:spPr>
        <c:txPr>
          <a:bodyPr/>
          <a:lstStyle/>
          <a:p>
            <a:pPr>
              <a:defRPr b="1"/>
            </a:pPr>
            <a:endParaRPr lang="cs-CZ"/>
          </a:p>
        </c:txPr>
        <c:crossAx val="26752896"/>
        <c:crosses val="autoZero"/>
        <c:auto val="1"/>
        <c:lblAlgn val="ctr"/>
        <c:lblOffset val="100"/>
        <c:noMultiLvlLbl val="0"/>
      </c:catAx>
      <c:valAx>
        <c:axId val="26752896"/>
        <c:scaling>
          <c:orientation val="minMax"/>
          <c:max val="18000"/>
        </c:scaling>
        <c:delete val="0"/>
        <c:axPos val="l"/>
        <c:majorGridlines/>
        <c:numFmt formatCode="#,##0" sourceLinked="1"/>
        <c:majorTickMark val="in"/>
        <c:minorTickMark val="none"/>
        <c:tickLblPos val="nextTo"/>
        <c:spPr>
          <a:ln w="12700">
            <a:solidFill>
              <a:schemeClr val="tx1"/>
            </a:solidFill>
          </a:ln>
        </c:spPr>
        <c:crossAx val="26751360"/>
        <c:crosses val="autoZero"/>
        <c:crossBetween val="between"/>
        <c:majorUnit val="2000"/>
      </c:valAx>
      <c:valAx>
        <c:axId val="26754432"/>
        <c:scaling>
          <c:orientation val="minMax"/>
          <c:max val="6500"/>
          <c:min val="-10000"/>
        </c:scaling>
        <c:delete val="0"/>
        <c:axPos val="r"/>
        <c:numFmt formatCode="#,##0" sourceLinked="1"/>
        <c:majorTickMark val="none"/>
        <c:minorTickMark val="none"/>
        <c:tickLblPos val="none"/>
        <c:crossAx val="26760320"/>
        <c:crosses val="max"/>
        <c:crossBetween val="between"/>
      </c:valAx>
      <c:catAx>
        <c:axId val="26760320"/>
        <c:scaling>
          <c:orientation val="minMax"/>
        </c:scaling>
        <c:delete val="1"/>
        <c:axPos val="b"/>
        <c:majorTickMark val="out"/>
        <c:minorTickMark val="none"/>
        <c:tickLblPos val="nextTo"/>
        <c:crossAx val="26754432"/>
        <c:crosses val="autoZero"/>
        <c:auto val="1"/>
        <c:lblAlgn val="ctr"/>
        <c:lblOffset val="100"/>
        <c:noMultiLvlLbl val="0"/>
      </c:catAx>
    </c:plotArea>
    <c:legend>
      <c:legendPos val="b"/>
      <c:overlay val="0"/>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title>
      <c:tx>
        <c:rich>
          <a:bodyPr/>
          <a:lstStyle/>
          <a:p>
            <a:pPr>
              <a:defRPr/>
            </a:pPr>
            <a:r>
              <a:rPr lang="cs-CZ"/>
              <a:t>Vývoj emisí TZL v letech 1976 - 2017 v ETU 2</a:t>
            </a:r>
          </a:p>
        </c:rich>
      </c:tx>
      <c:layout>
        <c:manualLayout>
          <c:xMode val="edge"/>
          <c:yMode val="edge"/>
          <c:x val="0.27690541241198485"/>
          <c:y val="1.2678288431061807E-2"/>
        </c:manualLayout>
      </c:layout>
      <c:overlay val="0"/>
    </c:title>
    <c:autoTitleDeleted val="0"/>
    <c:plotArea>
      <c:layout/>
      <c:barChart>
        <c:barDir val="col"/>
        <c:grouping val="clustered"/>
        <c:varyColors val="0"/>
        <c:ser>
          <c:idx val="0"/>
          <c:order val="0"/>
          <c:tx>
            <c:strRef>
              <c:f>'Data ETU'!$D$5</c:f>
              <c:strCache>
                <c:ptCount val="1"/>
                <c:pt idx="0">
                  <c:v>ETU2 roční emise TZL [t]</c:v>
                </c:pt>
              </c:strCache>
            </c:strRef>
          </c:tx>
          <c:spPr>
            <a:solidFill>
              <a:schemeClr val="accent5">
                <a:lumMod val="60000"/>
                <a:lumOff val="40000"/>
              </a:schemeClr>
            </a:solidFill>
          </c:spPr>
          <c:invertIfNegative val="0"/>
          <c:dPt>
            <c:idx val="4"/>
            <c:invertIfNegative val="0"/>
            <c:bubble3D val="0"/>
            <c:spPr>
              <a:solidFill>
                <a:schemeClr val="accent5">
                  <a:lumMod val="75000"/>
                </a:schemeClr>
              </a:solidFill>
            </c:spPr>
            <c:extLst xmlns:c16r2="http://schemas.microsoft.com/office/drawing/2015/06/chart">
              <c:ext xmlns:c16="http://schemas.microsoft.com/office/drawing/2014/chart" uri="{C3380CC4-5D6E-409C-BE32-E72D297353CC}">
                <c16:uniqueId val="{00000001-0E74-45D3-AEC7-5E5F7C68F636}"/>
              </c:ext>
            </c:extLst>
          </c:dPt>
          <c:dPt>
            <c:idx val="6"/>
            <c:invertIfNegative val="0"/>
            <c:bubble3D val="0"/>
            <c:spPr>
              <a:solidFill>
                <a:schemeClr val="accent5">
                  <a:lumMod val="75000"/>
                </a:schemeClr>
              </a:solidFill>
            </c:spPr>
            <c:extLst xmlns:c16r2="http://schemas.microsoft.com/office/drawing/2015/06/chart">
              <c:ext xmlns:c16="http://schemas.microsoft.com/office/drawing/2014/chart" uri="{C3380CC4-5D6E-409C-BE32-E72D297353CC}">
                <c16:uniqueId val="{00000003-0E74-45D3-AEC7-5E5F7C68F636}"/>
              </c:ext>
            </c:extLst>
          </c:dPt>
          <c:dLbls>
            <c:dLbl>
              <c:idx val="0"/>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E74-45D3-AEC7-5E5F7C68F636}"/>
                </c:ext>
              </c:extLst>
            </c:dLbl>
            <c:dLbl>
              <c:idx val="1"/>
              <c:layout>
                <c:manualLayout>
                  <c:x val="-1.6376663254861822E-2"/>
                  <c:y val="-2.1130480718436345E-3"/>
                </c:manualLayout>
              </c:layout>
              <c:tx>
                <c:rich>
                  <a:bodyPr rot="-5400000" vert="horz"/>
                  <a:lstStyle/>
                  <a:p>
                    <a:pPr>
                      <a:defRPr sz="1200" b="0">
                        <a:solidFill>
                          <a:sysClr val="windowText" lastClr="000000"/>
                        </a:solidFill>
                      </a:defRPr>
                    </a:pPr>
                    <a:r>
                      <a:rPr lang="cs-CZ" sz="1200"/>
                      <a:t>Emise</a:t>
                    </a:r>
                    <a:r>
                      <a:rPr lang="cs-CZ" sz="1200" baseline="0"/>
                      <a:t> TZL sledovány od roku </a:t>
                    </a:r>
                    <a:r>
                      <a:rPr lang="cs-CZ" sz="1400" b="1" baseline="0"/>
                      <a:t>1976</a:t>
                    </a:r>
                    <a:r>
                      <a:rPr lang="cs-CZ" sz="1200" b="1" baseline="0"/>
                      <a:t>.</a:t>
                    </a:r>
                    <a:endParaRPr lang="en-US" sz="1200" b="1"/>
                  </a:p>
                </c:rich>
              </c:tx>
              <c:spPr>
                <a:solidFill>
                  <a:sysClr val="window" lastClr="FFFFFF"/>
                </a:solidFill>
              </c:sp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E74-45D3-AEC7-5E5F7C68F636}"/>
                </c:ext>
              </c:extLst>
            </c:dLbl>
            <c:dLbl>
              <c:idx val="2"/>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0E74-45D3-AEC7-5E5F7C68F636}"/>
                </c:ext>
              </c:extLst>
            </c:dLbl>
            <c:dLbl>
              <c:idx val="3"/>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E74-45D3-AEC7-5E5F7C68F636}"/>
                </c:ext>
              </c:extLst>
            </c:dLbl>
            <c:dLbl>
              <c:idx val="4"/>
              <c:spPr/>
              <c:txPr>
                <a:bodyPr rot="-5400000" vert="horz"/>
                <a:lstStyle/>
                <a:p>
                  <a:pPr>
                    <a:defRPr b="1">
                      <a:solidFill>
                        <a:srgbClr val="FFFF00"/>
                      </a:solidFill>
                    </a:defRPr>
                  </a:pPr>
                  <a:endParaRPr lang="cs-CZ"/>
                </a:p>
              </c:txPr>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E74-45D3-AEC7-5E5F7C68F636}"/>
                </c:ext>
              </c:extLst>
            </c:dLbl>
            <c:dLbl>
              <c:idx val="5"/>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0E74-45D3-AEC7-5E5F7C68F636}"/>
                </c:ext>
              </c:extLst>
            </c:dLbl>
            <c:dLbl>
              <c:idx val="6"/>
              <c:spPr/>
              <c:txPr>
                <a:bodyPr rot="-5400000" vert="horz"/>
                <a:lstStyle/>
                <a:p>
                  <a:pPr>
                    <a:defRPr b="1">
                      <a:solidFill>
                        <a:srgbClr val="FFFF00"/>
                      </a:solidFill>
                    </a:defRPr>
                  </a:pPr>
                  <a:endParaRPr lang="cs-CZ"/>
                </a:p>
              </c:txPr>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E74-45D3-AEC7-5E5F7C68F636}"/>
                </c:ext>
              </c:extLst>
            </c:dLbl>
            <c:dLbl>
              <c:idx val="7"/>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E74-45D3-AEC7-5E5F7C68F636}"/>
                </c:ext>
              </c:extLst>
            </c:dLbl>
            <c:dLbl>
              <c:idx val="8"/>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0E74-45D3-AEC7-5E5F7C68F636}"/>
                </c:ext>
              </c:extLst>
            </c:dLbl>
            <c:dLbl>
              <c:idx val="9"/>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E74-45D3-AEC7-5E5F7C68F636}"/>
                </c:ext>
              </c:extLst>
            </c:dLbl>
            <c:dLbl>
              <c:idx val="10"/>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0E74-45D3-AEC7-5E5F7C68F636}"/>
                </c:ext>
              </c:extLst>
            </c:dLbl>
            <c:dLbl>
              <c:idx val="11"/>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E74-45D3-AEC7-5E5F7C68F636}"/>
                </c:ext>
              </c:extLst>
            </c:dLbl>
            <c:dLbl>
              <c:idx val="12"/>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0E74-45D3-AEC7-5E5F7C68F636}"/>
                </c:ext>
              </c:extLst>
            </c:dLbl>
            <c:dLbl>
              <c:idx val="13"/>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0E74-45D3-AEC7-5E5F7C68F636}"/>
                </c:ext>
              </c:extLst>
            </c:dLbl>
            <c:dLbl>
              <c:idx val="14"/>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0E74-45D3-AEC7-5E5F7C68F636}"/>
                </c:ext>
              </c:extLst>
            </c:dLbl>
            <c:dLbl>
              <c:idx val="15"/>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0E74-45D3-AEC7-5E5F7C68F636}"/>
                </c:ext>
              </c:extLst>
            </c:dLbl>
            <c:dLbl>
              <c:idx val="16"/>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0E74-45D3-AEC7-5E5F7C68F636}"/>
                </c:ext>
              </c:extLst>
            </c:dLbl>
            <c:dLbl>
              <c:idx val="17"/>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0E74-45D3-AEC7-5E5F7C68F636}"/>
                </c:ext>
              </c:extLst>
            </c:dLbl>
            <c:dLbl>
              <c:idx val="18"/>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0E74-45D3-AEC7-5E5F7C68F636}"/>
                </c:ext>
              </c:extLst>
            </c:dLbl>
            <c:dLbl>
              <c:idx val="19"/>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0E74-45D3-AEC7-5E5F7C68F636}"/>
                </c:ext>
              </c:extLst>
            </c:dLbl>
            <c:dLbl>
              <c:idx val="20"/>
              <c:spPr>
                <a:solidFill>
                  <a:sysClr val="window" lastClr="FFFFFF"/>
                </a:solidFill>
              </c:spPr>
              <c:txPr>
                <a:bodyPr rot="-5400000" vert="horz"/>
                <a:lstStyle/>
                <a:p>
                  <a:pPr>
                    <a:defRPr b="0">
                      <a:solidFill>
                        <a:sysClr val="windowText" lastClr="000000"/>
                      </a:solidFill>
                    </a:defRPr>
                  </a:pPr>
                  <a:endParaRPr lang="cs-CZ"/>
                </a:p>
              </c:txPr>
              <c:dLblPos val="outEnd"/>
              <c:showLegendKey val="0"/>
              <c:showVal val="1"/>
              <c:showCatName val="0"/>
              <c:showSerName val="0"/>
              <c:showPercent val="0"/>
              <c:showBubbleSize val="0"/>
            </c:dLbl>
            <c:dLbl>
              <c:idx val="21"/>
              <c:spPr>
                <a:solidFill>
                  <a:sysClr val="window" lastClr="FFFFFF"/>
                </a:solidFill>
              </c:spPr>
              <c:txPr>
                <a:bodyPr rot="-5400000" vert="horz"/>
                <a:lstStyle/>
                <a:p>
                  <a:pPr>
                    <a:defRPr b="0">
                      <a:solidFill>
                        <a:sysClr val="windowText" lastClr="000000"/>
                      </a:solidFill>
                    </a:defRPr>
                  </a:pPr>
                  <a:endParaRPr lang="cs-CZ"/>
                </a:p>
              </c:txPr>
              <c:dLblPos val="outEnd"/>
              <c:showLegendKey val="0"/>
              <c:showVal val="1"/>
              <c:showCatName val="0"/>
              <c:showSerName val="0"/>
              <c:showPercent val="0"/>
              <c:showBubbleSize val="0"/>
            </c:dLbl>
            <c:dLbl>
              <c:idx val="22"/>
              <c:spPr>
                <a:solidFill>
                  <a:sysClr val="window" lastClr="FFFFFF"/>
                </a:solidFill>
              </c:spPr>
              <c:txPr>
                <a:bodyPr rot="-5400000" vert="horz"/>
                <a:lstStyle/>
                <a:p>
                  <a:pPr>
                    <a:defRPr b="0">
                      <a:solidFill>
                        <a:sysClr val="windowText" lastClr="000000"/>
                      </a:solidFill>
                    </a:defRPr>
                  </a:pPr>
                  <a:endParaRPr lang="cs-CZ"/>
                </a:p>
              </c:txPr>
              <c:dLblPos val="outEnd"/>
              <c:showLegendKey val="0"/>
              <c:showVal val="1"/>
              <c:showCatName val="0"/>
              <c:showSerName val="0"/>
              <c:showPercent val="0"/>
              <c:showBubbleSize val="0"/>
            </c:dLbl>
            <c:spPr>
              <a:noFill/>
              <a:ln>
                <a:noFill/>
              </a:ln>
              <a:effectLst/>
            </c:spPr>
            <c:txPr>
              <a:bodyPr rot="-5400000" vert="horz"/>
              <a:lstStyle/>
              <a:p>
                <a:pPr>
                  <a:defRPr b="0">
                    <a:solidFill>
                      <a:sysClr val="windowText" lastClr="000000"/>
                    </a:solidFill>
                  </a:defRPr>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'Data ETU'!$E$1:$AV$1</c:f>
              <c:numCache>
                <c:formatCode>General</c:formatCode>
                <c:ptCount val="44"/>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formatCode="0">
                  <c:v>1990</c:v>
                </c:pt>
                <c:pt idx="17" formatCode="0">
                  <c:v>1991</c:v>
                </c:pt>
                <c:pt idx="18" formatCode="0">
                  <c:v>1992</c:v>
                </c:pt>
                <c:pt idx="19" formatCode="0">
                  <c:v>1993</c:v>
                </c:pt>
                <c:pt idx="20" formatCode="0">
                  <c:v>1994</c:v>
                </c:pt>
                <c:pt idx="21" formatCode="0">
                  <c:v>1995</c:v>
                </c:pt>
                <c:pt idx="22" formatCode="0">
                  <c:v>1996</c:v>
                </c:pt>
                <c:pt idx="23" formatCode="0">
                  <c:v>1997</c:v>
                </c:pt>
                <c:pt idx="24" formatCode="0">
                  <c:v>1998</c:v>
                </c:pt>
                <c:pt idx="25" formatCode="0">
                  <c:v>1999</c:v>
                </c:pt>
                <c:pt idx="26" formatCode="0">
                  <c:v>2000</c:v>
                </c:pt>
                <c:pt idx="27" formatCode="0">
                  <c:v>2001</c:v>
                </c:pt>
                <c:pt idx="28" formatCode="0">
                  <c:v>2002</c:v>
                </c:pt>
                <c:pt idx="29" formatCode="0">
                  <c:v>2003</c:v>
                </c:pt>
                <c:pt idx="30" formatCode="0">
                  <c:v>2004</c:v>
                </c:pt>
                <c:pt idx="31" formatCode="0">
                  <c:v>2005</c:v>
                </c:pt>
                <c:pt idx="32" formatCode="0">
                  <c:v>2006</c:v>
                </c:pt>
                <c:pt idx="33" formatCode="0">
                  <c:v>2007</c:v>
                </c:pt>
                <c:pt idx="34" formatCode="0">
                  <c:v>2008</c:v>
                </c:pt>
                <c:pt idx="35" formatCode="0">
                  <c:v>2009</c:v>
                </c:pt>
                <c:pt idx="36" formatCode="0">
                  <c:v>2010</c:v>
                </c:pt>
                <c:pt idx="37" formatCode="0">
                  <c:v>2011</c:v>
                </c:pt>
                <c:pt idx="38" formatCode="0">
                  <c:v>2012</c:v>
                </c:pt>
                <c:pt idx="39" formatCode="0">
                  <c:v>2013</c:v>
                </c:pt>
                <c:pt idx="40" formatCode="0">
                  <c:v>2014</c:v>
                </c:pt>
                <c:pt idx="41" formatCode="0">
                  <c:v>2015</c:v>
                </c:pt>
                <c:pt idx="42" formatCode="0">
                  <c:v>2016</c:v>
                </c:pt>
                <c:pt idx="43" formatCode="0">
                  <c:v>2017</c:v>
                </c:pt>
              </c:numCache>
            </c:numRef>
          </c:cat>
          <c:val>
            <c:numRef>
              <c:f>'Data ETU'!$E$5:$AV$5</c:f>
              <c:numCache>
                <c:formatCode>#,##0</c:formatCode>
                <c:ptCount val="44"/>
                <c:pt idx="1">
                  <c:v>0</c:v>
                </c:pt>
                <c:pt idx="2">
                  <c:v>8389</c:v>
                </c:pt>
                <c:pt idx="3">
                  <c:v>13694</c:v>
                </c:pt>
                <c:pt idx="4">
                  <c:v>61361</c:v>
                </c:pt>
                <c:pt idx="5">
                  <c:v>8615</c:v>
                </c:pt>
                <c:pt idx="6">
                  <c:v>36424</c:v>
                </c:pt>
                <c:pt idx="7">
                  <c:v>17922</c:v>
                </c:pt>
                <c:pt idx="8">
                  <c:v>11682</c:v>
                </c:pt>
                <c:pt idx="9">
                  <c:v>10423</c:v>
                </c:pt>
                <c:pt idx="10">
                  <c:v>14575</c:v>
                </c:pt>
                <c:pt idx="11">
                  <c:v>19349</c:v>
                </c:pt>
                <c:pt idx="12">
                  <c:v>8984</c:v>
                </c:pt>
                <c:pt idx="13">
                  <c:v>9319</c:v>
                </c:pt>
                <c:pt idx="14">
                  <c:v>4198</c:v>
                </c:pt>
                <c:pt idx="15">
                  <c:v>6460</c:v>
                </c:pt>
                <c:pt idx="16">
                  <c:v>7682</c:v>
                </c:pt>
                <c:pt idx="17">
                  <c:v>3374</c:v>
                </c:pt>
                <c:pt idx="18">
                  <c:v>2732</c:v>
                </c:pt>
                <c:pt idx="19">
                  <c:v>6420</c:v>
                </c:pt>
                <c:pt idx="20">
                  <c:v>969</c:v>
                </c:pt>
                <c:pt idx="21">
                  <c:v>1112</c:v>
                </c:pt>
                <c:pt idx="22">
                  <c:v>1170</c:v>
                </c:pt>
                <c:pt idx="23">
                  <c:v>772</c:v>
                </c:pt>
                <c:pt idx="24">
                  <c:v>447</c:v>
                </c:pt>
                <c:pt idx="25">
                  <c:v>351</c:v>
                </c:pt>
                <c:pt idx="26">
                  <c:v>384.42399999999998</c:v>
                </c:pt>
                <c:pt idx="27">
                  <c:v>592.74699999999996</c:v>
                </c:pt>
                <c:pt idx="28">
                  <c:v>665.4</c:v>
                </c:pt>
                <c:pt idx="29">
                  <c:v>458.34800000000001</c:v>
                </c:pt>
                <c:pt idx="30">
                  <c:v>409.65199999999999</c:v>
                </c:pt>
                <c:pt idx="31">
                  <c:v>323.28899999999999</c:v>
                </c:pt>
                <c:pt idx="32">
                  <c:v>123.577</c:v>
                </c:pt>
                <c:pt idx="33">
                  <c:v>111.595</c:v>
                </c:pt>
                <c:pt idx="34">
                  <c:v>60.128999999999998</c:v>
                </c:pt>
                <c:pt idx="35">
                  <c:v>69.462000000000003</c:v>
                </c:pt>
                <c:pt idx="36">
                  <c:v>67.13</c:v>
                </c:pt>
                <c:pt idx="37">
                  <c:v>89.760999999999996</c:v>
                </c:pt>
                <c:pt idx="38">
                  <c:v>123.61099999999999</c:v>
                </c:pt>
                <c:pt idx="39">
                  <c:v>248.61100000000002</c:v>
                </c:pt>
                <c:pt idx="40">
                  <c:v>290.59899999999999</c:v>
                </c:pt>
                <c:pt idx="41">
                  <c:v>319.166</c:v>
                </c:pt>
                <c:pt idx="42">
                  <c:v>306.6810000000001</c:v>
                </c:pt>
                <c:pt idx="43">
                  <c:v>236.66900000000001</c:v>
                </c:pt>
              </c:numCache>
            </c:numRef>
          </c:val>
          <c:extLst xmlns:c16r2="http://schemas.microsoft.com/office/drawing/2015/06/chart">
            <c:ext xmlns:c16="http://schemas.microsoft.com/office/drawing/2014/chart" uri="{C3380CC4-5D6E-409C-BE32-E72D297353CC}">
              <c16:uniqueId val="{00000019-0E74-45D3-AEC7-5E5F7C68F636}"/>
            </c:ext>
          </c:extLst>
        </c:ser>
        <c:dLbls>
          <c:showLegendKey val="0"/>
          <c:showVal val="1"/>
          <c:showCatName val="0"/>
          <c:showSerName val="0"/>
          <c:showPercent val="0"/>
          <c:showBubbleSize val="0"/>
        </c:dLbls>
        <c:gapWidth val="25"/>
        <c:axId val="128339328"/>
        <c:axId val="127739008"/>
      </c:barChart>
      <c:lineChart>
        <c:grouping val="standard"/>
        <c:varyColors val="0"/>
        <c:ser>
          <c:idx val="2"/>
          <c:order val="1"/>
          <c:tx>
            <c:strRef>
              <c:f>'Data ETU'!$D$2</c:f>
              <c:strCache>
                <c:ptCount val="1"/>
                <c:pt idx="0">
                  <c:v> výroba elektrické energie [GWh]</c:v>
                </c:pt>
              </c:strCache>
            </c:strRef>
          </c:tx>
          <c:spPr>
            <a:ln w="50800">
              <a:solidFill>
                <a:srgbClr val="C00000"/>
              </a:solidFill>
            </a:ln>
          </c:spPr>
          <c:marker>
            <c:symbol val="square"/>
            <c:size val="7"/>
            <c:spPr>
              <a:solidFill>
                <a:srgbClr val="C00000"/>
              </a:solidFill>
              <a:ln>
                <a:solidFill>
                  <a:schemeClr val="bg1"/>
                </a:solidFill>
              </a:ln>
            </c:spPr>
          </c:marker>
          <c:dLbls>
            <c:dLbl>
              <c:idx val="1"/>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0E74-45D3-AEC7-5E5F7C68F636}"/>
                </c:ext>
              </c:extLst>
            </c:dLbl>
            <c:dLbl>
              <c:idx val="13"/>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0E74-45D3-AEC7-5E5F7C68F636}"/>
                </c:ext>
              </c:extLst>
            </c:dLbl>
            <c:dLbl>
              <c:idx val="34"/>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0E74-45D3-AEC7-5E5F7C68F636}"/>
                </c:ext>
              </c:extLst>
            </c:dLbl>
            <c:dLbl>
              <c:idx val="38"/>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0E74-45D3-AEC7-5E5F7C68F636}"/>
                </c:ext>
              </c:extLst>
            </c:dLbl>
            <c:dLbl>
              <c:idx val="41"/>
              <c:dLblPos val="b"/>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0E74-45D3-AEC7-5E5F7C68F636}"/>
                </c:ext>
              </c:extLst>
            </c:dLbl>
            <c:spPr>
              <a:solidFill>
                <a:sysClr val="window" lastClr="FFFFFF"/>
              </a:solidFill>
            </c:spPr>
            <c:txPr>
              <a:bodyPr rot="-5400000" vert="horz"/>
              <a:lstStyle/>
              <a:p>
                <a:pPr>
                  <a:defRPr sz="900"/>
                </a:pPr>
                <a:endParaRPr lang="cs-CZ"/>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'Data ETU'!$E$2:$AV$2</c:f>
              <c:numCache>
                <c:formatCode>#,##0</c:formatCode>
                <c:ptCount val="44"/>
                <c:pt idx="1">
                  <c:v>1458.74</c:v>
                </c:pt>
                <c:pt idx="2">
                  <c:v>3139.85</c:v>
                </c:pt>
                <c:pt idx="3">
                  <c:v>3897.47</c:v>
                </c:pt>
                <c:pt idx="4">
                  <c:v>4352.13</c:v>
                </c:pt>
                <c:pt idx="5">
                  <c:v>4639.67</c:v>
                </c:pt>
                <c:pt idx="6">
                  <c:v>4467.26</c:v>
                </c:pt>
                <c:pt idx="7">
                  <c:v>4599.22</c:v>
                </c:pt>
                <c:pt idx="8">
                  <c:v>3911.8</c:v>
                </c:pt>
                <c:pt idx="9">
                  <c:v>4317.43</c:v>
                </c:pt>
                <c:pt idx="10">
                  <c:v>4450.59</c:v>
                </c:pt>
                <c:pt idx="11">
                  <c:v>4563.3999999999996</c:v>
                </c:pt>
                <c:pt idx="12">
                  <c:v>4030.86</c:v>
                </c:pt>
                <c:pt idx="13">
                  <c:v>2755.9</c:v>
                </c:pt>
                <c:pt idx="14">
                  <c:v>4341.04</c:v>
                </c:pt>
                <c:pt idx="15">
                  <c:v>3597.63</c:v>
                </c:pt>
                <c:pt idx="16">
                  <c:v>3396.76</c:v>
                </c:pt>
                <c:pt idx="17">
                  <c:v>3060.89</c:v>
                </c:pt>
                <c:pt idx="18">
                  <c:v>2936.87</c:v>
                </c:pt>
                <c:pt idx="19">
                  <c:v>3243.34</c:v>
                </c:pt>
                <c:pt idx="20">
                  <c:v>3519.51</c:v>
                </c:pt>
                <c:pt idx="21">
                  <c:v>3675.02</c:v>
                </c:pt>
                <c:pt idx="22">
                  <c:v>3968.91</c:v>
                </c:pt>
                <c:pt idx="23">
                  <c:v>4029</c:v>
                </c:pt>
                <c:pt idx="24">
                  <c:v>4709.68</c:v>
                </c:pt>
                <c:pt idx="25">
                  <c:v>4883.1899999999996</c:v>
                </c:pt>
                <c:pt idx="26">
                  <c:v>5279.18</c:v>
                </c:pt>
                <c:pt idx="27">
                  <c:v>5276.71</c:v>
                </c:pt>
                <c:pt idx="28">
                  <c:v>4840.4399999999996</c:v>
                </c:pt>
                <c:pt idx="29">
                  <c:v>4917.5519999999997</c:v>
                </c:pt>
                <c:pt idx="30">
                  <c:v>4882.07</c:v>
                </c:pt>
                <c:pt idx="31">
                  <c:v>5107.54</c:v>
                </c:pt>
                <c:pt idx="32">
                  <c:v>5198.4380000000001</c:v>
                </c:pt>
                <c:pt idx="33">
                  <c:v>3964.8429999999998</c:v>
                </c:pt>
                <c:pt idx="34">
                  <c:v>2611.7170000000001</c:v>
                </c:pt>
                <c:pt idx="35">
                  <c:v>2968.1480000000001</c:v>
                </c:pt>
                <c:pt idx="36">
                  <c:v>1904.6610000000001</c:v>
                </c:pt>
                <c:pt idx="37">
                  <c:v>2629.1460000000002</c:v>
                </c:pt>
                <c:pt idx="38">
                  <c:v>3275.7550000000001</c:v>
                </c:pt>
                <c:pt idx="39">
                  <c:v>5361.7339149999998</c:v>
                </c:pt>
                <c:pt idx="40">
                  <c:v>5541.3720000000003</c:v>
                </c:pt>
                <c:pt idx="41">
                  <c:v>5574.3710000000001</c:v>
                </c:pt>
                <c:pt idx="42">
                  <c:v>5632.1101404999999</c:v>
                </c:pt>
                <c:pt idx="43">
                  <c:v>4915.4168989999998</c:v>
                </c:pt>
              </c:numCache>
            </c:numRef>
          </c:val>
          <c:smooth val="0"/>
          <c:extLst xmlns:c16r2="http://schemas.microsoft.com/office/drawing/2015/06/chart">
            <c:ext xmlns:c16="http://schemas.microsoft.com/office/drawing/2014/chart" uri="{C3380CC4-5D6E-409C-BE32-E72D297353CC}">
              <c16:uniqueId val="{0000001F-0E74-45D3-AEC7-5E5F7C68F636}"/>
            </c:ext>
          </c:extLst>
        </c:ser>
        <c:dLbls>
          <c:showLegendKey val="0"/>
          <c:showVal val="0"/>
          <c:showCatName val="0"/>
          <c:showSerName val="0"/>
          <c:showPercent val="0"/>
          <c:showBubbleSize val="0"/>
        </c:dLbls>
        <c:marker val="1"/>
        <c:smooth val="0"/>
        <c:axId val="127746432"/>
        <c:axId val="127740544"/>
      </c:lineChart>
      <c:catAx>
        <c:axId val="128339328"/>
        <c:scaling>
          <c:orientation val="minMax"/>
        </c:scaling>
        <c:delete val="0"/>
        <c:axPos val="b"/>
        <c:numFmt formatCode="General" sourceLinked="1"/>
        <c:majorTickMark val="none"/>
        <c:minorTickMark val="none"/>
        <c:tickLblPos val="nextTo"/>
        <c:spPr>
          <a:ln w="25400">
            <a:solidFill>
              <a:schemeClr val="tx1"/>
            </a:solidFill>
          </a:ln>
        </c:spPr>
        <c:txPr>
          <a:bodyPr/>
          <a:lstStyle/>
          <a:p>
            <a:pPr>
              <a:defRPr b="1"/>
            </a:pPr>
            <a:endParaRPr lang="cs-CZ"/>
          </a:p>
        </c:txPr>
        <c:crossAx val="127739008"/>
        <c:crosses val="autoZero"/>
        <c:auto val="1"/>
        <c:lblAlgn val="ctr"/>
        <c:lblOffset val="100"/>
        <c:noMultiLvlLbl val="0"/>
      </c:catAx>
      <c:valAx>
        <c:axId val="127739008"/>
        <c:scaling>
          <c:orientation val="minMax"/>
          <c:max val="24000"/>
          <c:min val="0"/>
        </c:scaling>
        <c:delete val="0"/>
        <c:axPos val="l"/>
        <c:majorGridlines/>
        <c:numFmt formatCode="#,##0" sourceLinked="1"/>
        <c:majorTickMark val="in"/>
        <c:minorTickMark val="none"/>
        <c:tickLblPos val="nextTo"/>
        <c:spPr>
          <a:ln w="12700">
            <a:solidFill>
              <a:schemeClr val="tx1"/>
            </a:solidFill>
          </a:ln>
        </c:spPr>
        <c:crossAx val="128339328"/>
        <c:crosses val="autoZero"/>
        <c:crossBetween val="between"/>
        <c:majorUnit val="4000"/>
      </c:valAx>
      <c:valAx>
        <c:axId val="127740544"/>
        <c:scaling>
          <c:orientation val="minMax"/>
          <c:max val="6500"/>
          <c:min val="-10000"/>
        </c:scaling>
        <c:delete val="0"/>
        <c:axPos val="r"/>
        <c:numFmt formatCode="#,##0" sourceLinked="1"/>
        <c:majorTickMark val="none"/>
        <c:minorTickMark val="none"/>
        <c:tickLblPos val="none"/>
        <c:crossAx val="127746432"/>
        <c:crosses val="max"/>
        <c:crossBetween val="between"/>
      </c:valAx>
      <c:catAx>
        <c:axId val="127746432"/>
        <c:scaling>
          <c:orientation val="minMax"/>
        </c:scaling>
        <c:delete val="1"/>
        <c:axPos val="b"/>
        <c:majorTickMark val="out"/>
        <c:minorTickMark val="none"/>
        <c:tickLblPos val="nextTo"/>
        <c:crossAx val="127740544"/>
        <c:crosses val="autoZero"/>
        <c:auto val="1"/>
        <c:lblAlgn val="ctr"/>
        <c:lblOffset val="100"/>
        <c:noMultiLvlLbl val="0"/>
      </c:catAx>
    </c:plotArea>
    <c:legend>
      <c:legendPos val="b"/>
      <c:overlay val="0"/>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drawings/drawing1.xml><?xml version="1.0" encoding="utf-8"?>
<c:userShapes xmlns:c="http://schemas.openxmlformats.org/drawingml/2006/chart">
  <cdr:relSizeAnchor xmlns:cdr="http://schemas.openxmlformats.org/drawingml/2006/chartDrawing">
    <cdr:from>
      <cdr:x>0.00512</cdr:x>
      <cdr:y>0.03323</cdr:y>
    </cdr:from>
    <cdr:to>
      <cdr:x>0.07981</cdr:x>
      <cdr:y>0.08228</cdr:y>
    </cdr:to>
    <cdr:sp macro="" textlink="">
      <cdr:nvSpPr>
        <cdr:cNvPr id="3" name="TextovéPole 2"/>
        <cdr:cNvSpPr txBox="1"/>
      </cdr:nvSpPr>
      <cdr:spPr>
        <a:xfrm xmlns:a="http://schemas.openxmlformats.org/drawingml/2006/main">
          <a:off x="47635" y="199734"/>
          <a:ext cx="695059" cy="2948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rtl="0" eaLnBrk="1" fontAlgn="auto" latinLnBrk="0" hangingPunct="1">
            <a:lnSpc>
              <a:spcPct val="100000"/>
            </a:lnSpc>
            <a:spcBef>
              <a:spcPts val="0"/>
            </a:spcBef>
            <a:spcAft>
              <a:spcPts val="0"/>
            </a:spcAft>
            <a:buClrTx/>
            <a:buSzTx/>
            <a:buFontTx/>
            <a:buNone/>
            <a:tabLst/>
            <a:defRPr/>
          </a:pPr>
          <a:r>
            <a:rPr lang="cs-CZ" sz="1100" b="1" i="0" baseline="0">
              <a:effectLst/>
              <a:latin typeface="+mn-lt"/>
              <a:ea typeface="+mn-ea"/>
              <a:cs typeface="+mn-cs"/>
            </a:rPr>
            <a:t>[ t ]</a:t>
          </a:r>
          <a:endParaRPr lang="cs-CZ">
            <a:effectLst/>
          </a:endParaRPr>
        </a:p>
        <a:p xmlns:a="http://schemas.openxmlformats.org/drawingml/2006/main">
          <a:endParaRPr lang="cs-CZ" sz="1100"/>
        </a:p>
      </cdr:txBody>
    </cdr:sp>
  </cdr:relSizeAnchor>
</c:userShapes>
</file>

<file path=ppt/drawings/drawing2.xml><?xml version="1.0" encoding="utf-8"?>
<c:userShapes xmlns:c="http://schemas.openxmlformats.org/drawingml/2006/chart">
  <cdr:relSizeAnchor xmlns:cdr="http://schemas.openxmlformats.org/drawingml/2006/chartDrawing">
    <cdr:from>
      <cdr:x>0.00819</cdr:x>
      <cdr:y>0.02373</cdr:y>
    </cdr:from>
    <cdr:to>
      <cdr:x>0.08288</cdr:x>
      <cdr:y>0.07278</cdr:y>
    </cdr:to>
    <cdr:sp macro="" textlink="">
      <cdr:nvSpPr>
        <cdr:cNvPr id="3" name="TextovéPole 2"/>
        <cdr:cNvSpPr txBox="1"/>
      </cdr:nvSpPr>
      <cdr:spPr>
        <a:xfrm xmlns:a="http://schemas.openxmlformats.org/drawingml/2006/main">
          <a:off x="76200" y="142875"/>
          <a:ext cx="695324" cy="2952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rtl="0" eaLnBrk="1" fontAlgn="auto" latinLnBrk="0" hangingPunct="1">
            <a:lnSpc>
              <a:spcPct val="100000"/>
            </a:lnSpc>
            <a:spcBef>
              <a:spcPts val="0"/>
            </a:spcBef>
            <a:spcAft>
              <a:spcPts val="0"/>
            </a:spcAft>
            <a:buClrTx/>
            <a:buSzTx/>
            <a:buFontTx/>
            <a:buNone/>
            <a:tabLst/>
            <a:defRPr/>
          </a:pPr>
          <a:r>
            <a:rPr lang="cs-CZ" sz="1100" b="1" i="0" baseline="0">
              <a:effectLst/>
              <a:latin typeface="+mn-lt"/>
              <a:ea typeface="+mn-ea"/>
              <a:cs typeface="+mn-cs"/>
            </a:rPr>
            <a:t>[ t ]</a:t>
          </a:r>
          <a:endParaRPr lang="cs-CZ">
            <a:effectLst/>
          </a:endParaRPr>
        </a:p>
        <a:p xmlns:a="http://schemas.openxmlformats.org/drawingml/2006/main">
          <a:endParaRPr lang="cs-CZ" sz="1100"/>
        </a:p>
      </cdr:txBody>
    </cdr:sp>
  </cdr:relSizeAnchor>
</c:userShapes>
</file>

<file path=ppt/drawings/drawing3.xml><?xml version="1.0" encoding="utf-8"?>
<c:userShapes xmlns:c="http://schemas.openxmlformats.org/drawingml/2006/chart">
  <cdr:relSizeAnchor xmlns:cdr="http://schemas.openxmlformats.org/drawingml/2006/chartDrawing">
    <cdr:from>
      <cdr:x>0.00819</cdr:x>
      <cdr:y>0.02373</cdr:y>
    </cdr:from>
    <cdr:to>
      <cdr:x>0.08288</cdr:x>
      <cdr:y>0.07278</cdr:y>
    </cdr:to>
    <cdr:sp macro="" textlink="">
      <cdr:nvSpPr>
        <cdr:cNvPr id="3" name="TextovéPole 2"/>
        <cdr:cNvSpPr txBox="1"/>
      </cdr:nvSpPr>
      <cdr:spPr>
        <a:xfrm xmlns:a="http://schemas.openxmlformats.org/drawingml/2006/main">
          <a:off x="76200" y="142875"/>
          <a:ext cx="695324" cy="2952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rtl="0" eaLnBrk="1" fontAlgn="auto" latinLnBrk="0" hangingPunct="1">
            <a:lnSpc>
              <a:spcPct val="100000"/>
            </a:lnSpc>
            <a:spcBef>
              <a:spcPts val="0"/>
            </a:spcBef>
            <a:spcAft>
              <a:spcPts val="0"/>
            </a:spcAft>
            <a:buClrTx/>
            <a:buSzTx/>
            <a:buFontTx/>
            <a:buNone/>
            <a:tabLst/>
            <a:defRPr/>
          </a:pPr>
          <a:r>
            <a:rPr lang="cs-CZ" sz="1100" b="1" i="0" baseline="0">
              <a:effectLst/>
              <a:latin typeface="+mn-lt"/>
              <a:ea typeface="+mn-ea"/>
              <a:cs typeface="+mn-cs"/>
            </a:rPr>
            <a:t>[ t ]</a:t>
          </a:r>
          <a:endParaRPr lang="cs-CZ">
            <a:effectLst/>
          </a:endParaRPr>
        </a:p>
        <a:p xmlns:a="http://schemas.openxmlformats.org/drawingml/2006/main">
          <a:endParaRPr lang="cs-CZ"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7663" cy="495300"/>
          </a:xfrm>
          <a:prstGeom prst="rect">
            <a:avLst/>
          </a:prstGeom>
          <a:noFill/>
          <a:ln w="9525">
            <a:noFill/>
            <a:miter lim="800000"/>
            <a:headEnd/>
            <a:tailEnd/>
          </a:ln>
          <a:effectLst/>
        </p:spPr>
        <p:txBody>
          <a:bodyPr vert="horz" wrap="square" lIns="90982" tIns="45492" rIns="90982" bIns="45492" numCol="1" anchor="t" anchorCtr="0" compatLnSpc="1">
            <a:prstTxWarp prst="textNoShape">
              <a:avLst/>
            </a:prstTxWarp>
          </a:bodyPr>
          <a:lstStyle>
            <a:lvl1pPr algn="l" defTabSz="911225" eaLnBrk="1" hangingPunct="1">
              <a:spcBef>
                <a:spcPct val="0"/>
              </a:spcBef>
              <a:buClrTx/>
              <a:buFontTx/>
              <a:buNone/>
              <a:defRPr sz="1200" i="0">
                <a:latin typeface="Times New Roman" pitchFamily="18" charset="0"/>
              </a:defRPr>
            </a:lvl1pPr>
          </a:lstStyle>
          <a:p>
            <a:endParaRPr lang="en-US"/>
          </a:p>
        </p:txBody>
      </p:sp>
      <p:sp>
        <p:nvSpPr>
          <p:cNvPr id="7171" name="Rectangle 3"/>
          <p:cNvSpPr>
            <a:spLocks noGrp="1" noChangeArrowheads="1"/>
          </p:cNvSpPr>
          <p:nvPr>
            <p:ph type="dt" sz="quarter" idx="1"/>
          </p:nvPr>
        </p:nvSpPr>
        <p:spPr bwMode="auto">
          <a:xfrm>
            <a:off x="3775075" y="0"/>
            <a:ext cx="2887663" cy="495300"/>
          </a:xfrm>
          <a:prstGeom prst="rect">
            <a:avLst/>
          </a:prstGeom>
          <a:noFill/>
          <a:ln w="9525">
            <a:noFill/>
            <a:miter lim="800000"/>
            <a:headEnd/>
            <a:tailEnd/>
          </a:ln>
          <a:effectLst/>
        </p:spPr>
        <p:txBody>
          <a:bodyPr vert="horz" wrap="square" lIns="90982" tIns="45492" rIns="90982" bIns="45492" numCol="1" anchor="t" anchorCtr="0" compatLnSpc="1">
            <a:prstTxWarp prst="textNoShape">
              <a:avLst/>
            </a:prstTxWarp>
          </a:bodyPr>
          <a:lstStyle>
            <a:lvl1pPr algn="r" defTabSz="911225" eaLnBrk="1" hangingPunct="1">
              <a:spcBef>
                <a:spcPct val="0"/>
              </a:spcBef>
              <a:buClrTx/>
              <a:buFontTx/>
              <a:buNone/>
              <a:defRPr sz="1200" i="0">
                <a:latin typeface="Times New Roman" pitchFamily="18" charset="0"/>
              </a:defRPr>
            </a:lvl1pPr>
          </a:lstStyle>
          <a:p>
            <a:fld id="{457EA0C0-5B0D-4D8E-8448-29C33B29C874}" type="datetime1">
              <a:rPr lang="en-US"/>
              <a:pPr/>
              <a:t>2/2/2018</a:t>
            </a:fld>
            <a:endParaRPr lang="en-US"/>
          </a:p>
        </p:txBody>
      </p:sp>
      <p:sp>
        <p:nvSpPr>
          <p:cNvPr id="7172" name="Rectangle 4"/>
          <p:cNvSpPr>
            <a:spLocks noGrp="1" noChangeArrowheads="1"/>
          </p:cNvSpPr>
          <p:nvPr>
            <p:ph type="ftr" sz="quarter" idx="2"/>
          </p:nvPr>
        </p:nvSpPr>
        <p:spPr bwMode="auto">
          <a:xfrm>
            <a:off x="0" y="9410700"/>
            <a:ext cx="2887663" cy="495300"/>
          </a:xfrm>
          <a:prstGeom prst="rect">
            <a:avLst/>
          </a:prstGeom>
          <a:noFill/>
          <a:ln w="9525">
            <a:noFill/>
            <a:miter lim="800000"/>
            <a:headEnd/>
            <a:tailEnd/>
          </a:ln>
          <a:effectLst/>
        </p:spPr>
        <p:txBody>
          <a:bodyPr vert="horz" wrap="square" lIns="90982" tIns="45492" rIns="90982" bIns="45492" numCol="1" anchor="b" anchorCtr="0" compatLnSpc="1">
            <a:prstTxWarp prst="textNoShape">
              <a:avLst/>
            </a:prstTxWarp>
          </a:bodyPr>
          <a:lstStyle>
            <a:lvl1pPr algn="l" defTabSz="911225" eaLnBrk="1" hangingPunct="1">
              <a:spcBef>
                <a:spcPct val="0"/>
              </a:spcBef>
              <a:buClrTx/>
              <a:buFontTx/>
              <a:buNone/>
              <a:defRPr sz="1200" i="0">
                <a:latin typeface="Times New Roman" pitchFamily="18" charset="0"/>
              </a:defRPr>
            </a:lvl1pPr>
          </a:lstStyle>
          <a:p>
            <a:endParaRPr lang="en-US"/>
          </a:p>
        </p:txBody>
      </p:sp>
      <p:sp>
        <p:nvSpPr>
          <p:cNvPr id="7173" name="Rectangle 5"/>
          <p:cNvSpPr>
            <a:spLocks noGrp="1" noChangeArrowheads="1"/>
          </p:cNvSpPr>
          <p:nvPr>
            <p:ph type="sldNum" sz="quarter" idx="3"/>
          </p:nvPr>
        </p:nvSpPr>
        <p:spPr bwMode="auto">
          <a:xfrm>
            <a:off x="3775075" y="9410700"/>
            <a:ext cx="2887663" cy="495300"/>
          </a:xfrm>
          <a:prstGeom prst="rect">
            <a:avLst/>
          </a:prstGeom>
          <a:noFill/>
          <a:ln w="9525">
            <a:noFill/>
            <a:miter lim="800000"/>
            <a:headEnd/>
            <a:tailEnd/>
          </a:ln>
          <a:effectLst/>
        </p:spPr>
        <p:txBody>
          <a:bodyPr vert="horz" wrap="square" lIns="90982" tIns="45492" rIns="90982" bIns="45492" numCol="1" anchor="b" anchorCtr="0" compatLnSpc="1">
            <a:prstTxWarp prst="textNoShape">
              <a:avLst/>
            </a:prstTxWarp>
          </a:bodyPr>
          <a:lstStyle>
            <a:lvl1pPr algn="r" defTabSz="911225" eaLnBrk="1" hangingPunct="1">
              <a:spcBef>
                <a:spcPct val="0"/>
              </a:spcBef>
              <a:buClrTx/>
              <a:buFontTx/>
              <a:buNone/>
              <a:defRPr sz="1200" i="0">
                <a:latin typeface="Times New Roman" pitchFamily="18" charset="0"/>
              </a:defRPr>
            </a:lvl1pPr>
          </a:lstStyle>
          <a:p>
            <a:fld id="{93680765-A157-41AD-8F94-E152B15695BF}" type="slidenum">
              <a:rPr lang="en-US"/>
              <a:pPr/>
              <a:t>‹#›</a:t>
            </a:fld>
            <a:endParaRPr lang="en-US"/>
          </a:p>
        </p:txBody>
      </p:sp>
    </p:spTree>
    <p:extLst>
      <p:ext uri="{BB962C8B-B14F-4D97-AF65-F5344CB8AC3E}">
        <p14:creationId xmlns:p14="http://schemas.microsoft.com/office/powerpoint/2010/main" val="4047161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a:spLocks noGrp="1" noRot="1" noChangeAspect="1" noChangeArrowheads="1" noTextEdit="1"/>
          </p:cNvSpPr>
          <p:nvPr>
            <p:ph type="sldImg" idx="2"/>
          </p:nvPr>
        </p:nvSpPr>
        <p:spPr bwMode="auto">
          <a:xfrm>
            <a:off x="554038" y="485775"/>
            <a:ext cx="5616575" cy="4211638"/>
          </a:xfrm>
          <a:prstGeom prst="rect">
            <a:avLst/>
          </a:prstGeom>
          <a:noFill/>
          <a:ln w="9525">
            <a:noFill/>
            <a:miter lim="800000"/>
            <a:headEnd/>
            <a:tailEnd/>
          </a:ln>
          <a:effectLst/>
        </p:spPr>
      </p:sp>
      <p:sp>
        <p:nvSpPr>
          <p:cNvPr id="5125" name="Rectangle 5"/>
          <p:cNvSpPr>
            <a:spLocks noGrp="1" noChangeArrowheads="1"/>
          </p:cNvSpPr>
          <p:nvPr>
            <p:ph type="body" sz="quarter" idx="3"/>
          </p:nvPr>
        </p:nvSpPr>
        <p:spPr bwMode="auto">
          <a:xfrm>
            <a:off x="554400" y="5580000"/>
            <a:ext cx="5616000" cy="34200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cs-CZ" dirty="0"/>
              <a:t>Click to edit Master text styles</a:t>
            </a:r>
          </a:p>
        </p:txBody>
      </p:sp>
      <p:sp>
        <p:nvSpPr>
          <p:cNvPr id="5127" name="pg num"/>
          <p:cNvSpPr>
            <a:spLocks noGrp="1" noChangeArrowheads="1"/>
          </p:cNvSpPr>
          <p:nvPr>
            <p:ph type="sldNum" sz="quarter" idx="5"/>
          </p:nvPr>
        </p:nvSpPr>
        <p:spPr bwMode="auto">
          <a:xfrm>
            <a:off x="5913438" y="9528175"/>
            <a:ext cx="531812" cy="182563"/>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defTabSz="911225" eaLnBrk="1" hangingPunct="1">
              <a:spcBef>
                <a:spcPct val="0"/>
              </a:spcBef>
              <a:buClrTx/>
              <a:buFontTx/>
              <a:buNone/>
              <a:defRPr sz="1200" i="0"/>
            </a:lvl1pPr>
          </a:lstStyle>
          <a:p>
            <a:fld id="{42689D1E-D6FA-469F-A168-9573E3DAE983}" type="slidenum">
              <a:rPr lang="cs-CZ"/>
              <a:pPr/>
              <a:t>‹#›</a:t>
            </a:fld>
            <a:endParaRPr lang="cs-CZ"/>
          </a:p>
        </p:txBody>
      </p:sp>
      <p:sp>
        <p:nvSpPr>
          <p:cNvPr id="5137" name="McK Separator" hidden="1"/>
          <p:cNvSpPr>
            <a:spLocks noChangeShapeType="1"/>
          </p:cNvSpPr>
          <p:nvPr/>
        </p:nvSpPr>
        <p:spPr bwMode="auto">
          <a:xfrm>
            <a:off x="798513" y="1506538"/>
            <a:ext cx="5095875" cy="0"/>
          </a:xfrm>
          <a:prstGeom prst="line">
            <a:avLst/>
          </a:prstGeom>
          <a:noFill/>
          <a:ln w="9525">
            <a:solidFill>
              <a:schemeClr val="tx1"/>
            </a:solidFill>
            <a:round/>
            <a:headEnd/>
            <a:tailEnd/>
          </a:ln>
          <a:effectLst/>
        </p:spPr>
        <p:txBody>
          <a:bodyPr/>
          <a:lstStyle/>
          <a:p>
            <a:endParaRPr lang="cs-CZ"/>
          </a:p>
        </p:txBody>
      </p:sp>
    </p:spTree>
    <p:extLst>
      <p:ext uri="{BB962C8B-B14F-4D97-AF65-F5344CB8AC3E}">
        <p14:creationId xmlns:p14="http://schemas.microsoft.com/office/powerpoint/2010/main" val="2929927327"/>
      </p:ext>
    </p:extLst>
  </p:cSld>
  <p:clrMap bg1="lt1" tx1="dk1" bg2="lt2" tx2="dk2" accent1="accent1" accent2="accent2" accent3="accent3" accent4="accent4" accent5="accent5" accent6="accent6" hlink="hlink" folHlink="folHlink"/>
  <p:hf hdr="0" dt="0"/>
  <p:notesStyle>
    <a:lvl1pPr algn="l" rtl="0" fontAlgn="base">
      <a:lnSpc>
        <a:spcPct val="90000"/>
      </a:lnSpc>
      <a:spcBef>
        <a:spcPct val="30000"/>
      </a:spcBef>
      <a:spcAft>
        <a:spcPct val="0"/>
      </a:spcAft>
      <a:defRPr sz="1632" b="1" kern="1200">
        <a:solidFill>
          <a:schemeClr val="tx1"/>
        </a:solidFill>
        <a:latin typeface="Arial" pitchFamily="34" charset="0"/>
        <a:ea typeface="+mn-ea"/>
        <a:cs typeface="+mn-cs"/>
      </a:defRPr>
    </a:lvl1pPr>
    <a:lvl2pPr marL="194367" algn="l" rtl="0" fontAlgn="base">
      <a:spcBef>
        <a:spcPct val="30000"/>
      </a:spcBef>
      <a:spcAft>
        <a:spcPct val="0"/>
      </a:spcAft>
      <a:defRPr sz="1224" kern="1200">
        <a:solidFill>
          <a:schemeClr val="tx1"/>
        </a:solidFill>
        <a:latin typeface="Times New Roman" pitchFamily="18" charset="0"/>
        <a:ea typeface="+mn-ea"/>
        <a:cs typeface="+mn-cs"/>
      </a:defRPr>
    </a:lvl2pPr>
    <a:lvl3pPr marL="388734" algn="l" rtl="0" fontAlgn="base">
      <a:spcBef>
        <a:spcPct val="30000"/>
      </a:spcBef>
      <a:spcAft>
        <a:spcPct val="0"/>
      </a:spcAft>
      <a:defRPr sz="1224" kern="1200">
        <a:solidFill>
          <a:schemeClr val="tx1"/>
        </a:solidFill>
        <a:latin typeface="Times New Roman" pitchFamily="18" charset="0"/>
        <a:ea typeface="+mn-ea"/>
        <a:cs typeface="+mn-cs"/>
      </a:defRPr>
    </a:lvl3pPr>
    <a:lvl4pPr marL="583101" algn="l" rtl="0" fontAlgn="base">
      <a:spcBef>
        <a:spcPct val="30000"/>
      </a:spcBef>
      <a:spcAft>
        <a:spcPct val="0"/>
      </a:spcAft>
      <a:defRPr sz="1224" kern="1200">
        <a:solidFill>
          <a:schemeClr val="tx1"/>
        </a:solidFill>
        <a:latin typeface="Times New Roman" pitchFamily="18" charset="0"/>
        <a:ea typeface="+mn-ea"/>
        <a:cs typeface="+mn-cs"/>
      </a:defRPr>
    </a:lvl4pPr>
    <a:lvl5pPr marL="777469" algn="l" rtl="0" fontAlgn="base">
      <a:spcBef>
        <a:spcPct val="30000"/>
      </a:spcBef>
      <a:spcAft>
        <a:spcPct val="0"/>
      </a:spcAft>
      <a:defRPr sz="1224" kern="1200">
        <a:solidFill>
          <a:schemeClr val="tx1"/>
        </a:solidFill>
        <a:latin typeface="Times New Roman" pitchFamily="18" charset="0"/>
        <a:ea typeface="+mn-ea"/>
        <a:cs typeface="+mn-cs"/>
      </a:defRPr>
    </a:lvl5pPr>
    <a:lvl6pPr marL="2332406" algn="l" defTabSz="932962" rtl="0" eaLnBrk="1" latinLnBrk="0" hangingPunct="1">
      <a:defRPr sz="1224" kern="1200">
        <a:solidFill>
          <a:schemeClr val="tx1"/>
        </a:solidFill>
        <a:latin typeface="+mn-lt"/>
        <a:ea typeface="+mn-ea"/>
        <a:cs typeface="+mn-cs"/>
      </a:defRPr>
    </a:lvl6pPr>
    <a:lvl7pPr marL="2798887" algn="l" defTabSz="932962" rtl="0" eaLnBrk="1" latinLnBrk="0" hangingPunct="1">
      <a:defRPr sz="1224" kern="1200">
        <a:solidFill>
          <a:schemeClr val="tx1"/>
        </a:solidFill>
        <a:latin typeface="+mn-lt"/>
        <a:ea typeface="+mn-ea"/>
        <a:cs typeface="+mn-cs"/>
      </a:defRPr>
    </a:lvl7pPr>
    <a:lvl8pPr marL="3265368" algn="l" defTabSz="932962" rtl="0" eaLnBrk="1" latinLnBrk="0" hangingPunct="1">
      <a:defRPr sz="1224" kern="1200">
        <a:solidFill>
          <a:schemeClr val="tx1"/>
        </a:solidFill>
        <a:latin typeface="+mn-lt"/>
        <a:ea typeface="+mn-ea"/>
        <a:cs typeface="+mn-cs"/>
      </a:defRPr>
    </a:lvl8pPr>
    <a:lvl9pPr marL="3731849" algn="l" defTabSz="932962"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10"/>
          </p:nvPr>
        </p:nvSpPr>
        <p:spPr/>
        <p:txBody>
          <a:bodyPr/>
          <a:lstStyle/>
          <a:p>
            <a:pPr marL="0" marR="0" lvl="0" indent="0" algn="r" defTabSz="919699" rtl="0" eaLnBrk="1" fontAlgn="base" latinLnBrk="0" hangingPunct="1">
              <a:lnSpc>
                <a:spcPct val="100000"/>
              </a:lnSpc>
              <a:spcBef>
                <a:spcPct val="0"/>
              </a:spcBef>
              <a:spcAft>
                <a:spcPct val="0"/>
              </a:spcAft>
              <a:buClrTx/>
              <a:buSzTx/>
              <a:buFontTx/>
              <a:buNone/>
              <a:tabLst/>
              <a:defRPr/>
            </a:pPr>
            <a:fld id="{1815BEF7-FB37-4367-ADA9-497E4C0D99F5}" type="slidenum">
              <a:rPr kumimoji="0" lang="cs-CZ"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9699" rtl="0" eaLnBrk="1" fontAlgn="base" latinLnBrk="0" hangingPunct="1">
                <a:lnSpc>
                  <a:spcPct val="100000"/>
                </a:lnSpc>
                <a:spcBef>
                  <a:spcPct val="0"/>
                </a:spcBef>
                <a:spcAft>
                  <a:spcPct val="0"/>
                </a:spcAft>
                <a:buClrTx/>
                <a:buSzTx/>
                <a:buFontTx/>
                <a:buNone/>
                <a:tabLst/>
                <a:defRPr/>
              </a:pPr>
              <a:t>1</a:t>
            </a:fld>
            <a:endParaRPr kumimoji="0" lang="cs-CZ"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9659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40000" lnSpcReduction="20000"/>
          </a:bodyPr>
          <a:lstStyle/>
          <a:p>
            <a:r>
              <a:rPr lang="cs-CZ" dirty="0"/>
              <a:t>Bulharsko </a:t>
            </a:r>
          </a:p>
          <a:p>
            <a:pPr marL="288407" indent="-288407">
              <a:buFont typeface="Arial" panose="020B0604020202020204" pitchFamily="34" charset="0"/>
              <a:buChar char="•"/>
            </a:pPr>
            <a:r>
              <a:rPr lang="cs-CZ" b="0" dirty="0"/>
              <a:t>2,1 milionu zákazníků v hlavním městě </a:t>
            </a:r>
            <a:r>
              <a:rPr lang="cs-CZ" b="0" dirty="0" err="1"/>
              <a:t>Sofi</a:t>
            </a:r>
            <a:r>
              <a:rPr lang="cs-CZ" b="0" dirty="0"/>
              <a:t> i a jeho okolí a také v oblasti Pleven.</a:t>
            </a:r>
          </a:p>
          <a:p>
            <a:pPr marL="288407" indent="-288407">
              <a:buFont typeface="Arial" panose="020B0604020202020204" pitchFamily="34" charset="0"/>
              <a:buChar char="•"/>
            </a:pPr>
            <a:r>
              <a:rPr lang="cs-CZ" b="0" dirty="0"/>
              <a:t>100% podíl černouhelné elektrárně </a:t>
            </a:r>
            <a:r>
              <a:rPr lang="sv-SE" b="0" dirty="0"/>
              <a:t>Varna o instalovaném výkonu 1 260 MW</a:t>
            </a:r>
            <a:endParaRPr lang="cs-CZ" b="0" dirty="0"/>
          </a:p>
          <a:p>
            <a:pPr marL="288407" indent="-288407">
              <a:buFont typeface="Arial" panose="020B0604020202020204" pitchFamily="34" charset="0"/>
              <a:buChar char="•"/>
            </a:pPr>
            <a:r>
              <a:rPr lang="cs-CZ" b="0" dirty="0" err="1"/>
              <a:t>fotovoltaická</a:t>
            </a:r>
            <a:r>
              <a:rPr lang="cs-CZ" b="0" dirty="0"/>
              <a:t> elektrárna </a:t>
            </a:r>
            <a:r>
              <a:rPr lang="cs-CZ" b="0" dirty="0" err="1"/>
              <a:t>Orešec</a:t>
            </a:r>
            <a:r>
              <a:rPr lang="cs-CZ" b="0" dirty="0"/>
              <a:t> o výkonu 4,9 MW</a:t>
            </a:r>
          </a:p>
          <a:p>
            <a:pPr marL="288407" indent="-288407">
              <a:buFont typeface="Arial" panose="020B0604020202020204" pitchFamily="34" charset="0"/>
              <a:buChar char="•"/>
            </a:pPr>
            <a:endParaRPr lang="cs-CZ" b="0" dirty="0"/>
          </a:p>
          <a:p>
            <a:r>
              <a:rPr lang="cs-CZ" dirty="0"/>
              <a:t>Rumunsko</a:t>
            </a:r>
          </a:p>
          <a:p>
            <a:pPr marL="288407" indent="-288407">
              <a:buFont typeface="Arial" panose="020B0604020202020204" pitchFamily="34" charset="0"/>
              <a:buChar char="•"/>
            </a:pPr>
            <a:r>
              <a:rPr lang="cs-CZ" b="0" dirty="0"/>
              <a:t>distribuční společnost </a:t>
            </a:r>
            <a:r>
              <a:rPr lang="cs-CZ" b="0" dirty="0" err="1"/>
              <a:t>Electrica</a:t>
            </a:r>
            <a:r>
              <a:rPr lang="cs-CZ" b="0" dirty="0"/>
              <a:t> </a:t>
            </a:r>
            <a:r>
              <a:rPr lang="cs-CZ" b="0" dirty="0" err="1"/>
              <a:t>Oltenia</a:t>
            </a:r>
            <a:r>
              <a:rPr lang="cs-CZ" b="0" dirty="0"/>
              <a:t> (</a:t>
            </a:r>
            <a:r>
              <a:rPr lang="pl-PL" b="0" dirty="0"/>
              <a:t>1,4 milionu zákazníků)</a:t>
            </a:r>
          </a:p>
          <a:p>
            <a:pPr marL="288407" indent="-288407">
              <a:buFont typeface="Arial" panose="020B0604020202020204" pitchFamily="34" charset="0"/>
              <a:buChar char="•"/>
            </a:pPr>
            <a:r>
              <a:rPr lang="cs-CZ" b="0" dirty="0"/>
              <a:t>větrný park </a:t>
            </a:r>
            <a:r>
              <a:rPr lang="cs-CZ" b="0" dirty="0" err="1"/>
              <a:t>Fântânele</a:t>
            </a:r>
            <a:r>
              <a:rPr lang="cs-CZ" b="0" dirty="0"/>
              <a:t> a </a:t>
            </a:r>
            <a:r>
              <a:rPr lang="cs-CZ" b="0" dirty="0" err="1"/>
              <a:t>Cogealac</a:t>
            </a:r>
            <a:r>
              <a:rPr lang="cs-CZ" b="0" dirty="0"/>
              <a:t> o celkovém instalovaném výkonu 600 MW</a:t>
            </a:r>
          </a:p>
          <a:p>
            <a:pPr marL="288407" indent="-288407">
              <a:buFont typeface="Arial" panose="020B0604020202020204" pitchFamily="34" charset="0"/>
              <a:buChar char="•"/>
            </a:pPr>
            <a:r>
              <a:rPr lang="cs-CZ" b="0" dirty="0"/>
              <a:t>malé vodní elektrárny RESITA </a:t>
            </a:r>
            <a:r>
              <a:rPr lang="pl-PL" b="0" dirty="0"/>
              <a:t>o celkovém výkonu 18 MW</a:t>
            </a:r>
          </a:p>
          <a:p>
            <a:endParaRPr lang="pl-PL" b="0" dirty="0"/>
          </a:p>
          <a:p>
            <a:r>
              <a:rPr lang="pl-PL" dirty="0"/>
              <a:t>Polsko</a:t>
            </a:r>
          </a:p>
          <a:p>
            <a:pPr marL="288407" indent="-288407">
              <a:buFont typeface="Arial" panose="020B0604020202020204" pitchFamily="34" charset="0"/>
              <a:buChar char="•"/>
            </a:pPr>
            <a:r>
              <a:rPr lang="pl-PL" b="0" dirty="0"/>
              <a:t>elektrárenské společnosti Elcho a Skawina o výkonu 728 MW (výroba elektřiny i tepla).</a:t>
            </a:r>
          </a:p>
          <a:p>
            <a:pPr marL="288407" indent="-288407">
              <a:buFont typeface="Arial" panose="020B0604020202020204" pitchFamily="34" charset="0"/>
              <a:buChar char="•"/>
            </a:pPr>
            <a:r>
              <a:rPr lang="cs-CZ" b="0" dirty="0"/>
              <a:t>malé vodní elektrárny </a:t>
            </a:r>
            <a:r>
              <a:rPr lang="cs-CZ" b="0" dirty="0" err="1"/>
              <a:t>Skawinka</a:t>
            </a:r>
            <a:endParaRPr lang="pl-PL" b="0" dirty="0"/>
          </a:p>
          <a:p>
            <a:pPr marL="288407" indent="-288407">
              <a:buFont typeface="Arial" panose="020B0604020202020204" pitchFamily="34" charset="0"/>
              <a:buChar char="•"/>
            </a:pPr>
            <a:r>
              <a:rPr lang="cs-CZ" b="0" dirty="0"/>
              <a:t>majoritní podíl v předním developerovi větrných parků </a:t>
            </a:r>
            <a:r>
              <a:rPr lang="cs-CZ" b="0" dirty="0" err="1"/>
              <a:t>Eco</a:t>
            </a:r>
            <a:r>
              <a:rPr lang="cs-CZ" b="0" dirty="0"/>
              <a:t> – </a:t>
            </a:r>
            <a:r>
              <a:rPr lang="cs-CZ" b="0" dirty="0" err="1"/>
              <a:t>Wind</a:t>
            </a:r>
            <a:r>
              <a:rPr lang="cs-CZ" b="0" dirty="0"/>
              <a:t> </a:t>
            </a:r>
            <a:r>
              <a:rPr lang="cs-CZ" b="0" dirty="0" err="1"/>
              <a:t>Construction</a:t>
            </a:r>
            <a:r>
              <a:rPr lang="cs-CZ" b="0" dirty="0"/>
              <a:t> (15 projektů v různých fázích rozpracovanosti</a:t>
            </a:r>
          </a:p>
          <a:p>
            <a:pPr marL="288407" indent="-288407">
              <a:buFont typeface="Arial" panose="020B0604020202020204" pitchFamily="34" charset="0"/>
              <a:buChar char="•"/>
            </a:pPr>
            <a:r>
              <a:rPr lang="cs-CZ" b="0" dirty="0"/>
              <a:t>o celkové kapacitě 700 MW)</a:t>
            </a:r>
          </a:p>
          <a:p>
            <a:endParaRPr lang="cs-CZ" b="0" dirty="0"/>
          </a:p>
          <a:p>
            <a:r>
              <a:rPr lang="cs-CZ" dirty="0"/>
              <a:t>Turecko</a:t>
            </a:r>
          </a:p>
          <a:p>
            <a:pPr marL="288407" indent="-288407">
              <a:buFont typeface="Arial" panose="020B0604020202020204" pitchFamily="34" charset="0"/>
              <a:buChar char="•"/>
            </a:pPr>
            <a:r>
              <a:rPr lang="cs-CZ" b="0" dirty="0"/>
              <a:t>ČEZ zde podniká prostřednictvím společného podniku </a:t>
            </a:r>
            <a:r>
              <a:rPr lang="cs-CZ" b="0" dirty="0" err="1"/>
              <a:t>Akenerji</a:t>
            </a:r>
            <a:r>
              <a:rPr lang="cs-CZ" b="0" dirty="0"/>
              <a:t> s místním partnerem, Skupinou </a:t>
            </a:r>
            <a:r>
              <a:rPr lang="cs-CZ" b="0" dirty="0" err="1"/>
              <a:t>Akkök</a:t>
            </a:r>
            <a:r>
              <a:rPr lang="cs-CZ" b="0" dirty="0"/>
              <a:t> – 1,4 milionu zákazníků a tři paroplynové, 1 větrná a 8 vodních elektráren (celkem 740 MW)</a:t>
            </a:r>
          </a:p>
          <a:p>
            <a:pPr marL="288407" indent="-288407">
              <a:buFont typeface="Arial" panose="020B0604020202020204" pitchFamily="34" charset="0"/>
              <a:buChar char="•"/>
            </a:pPr>
            <a:r>
              <a:rPr lang="cs-CZ" b="0" dirty="0"/>
              <a:t>Paroplynová elektrárna </a:t>
            </a:r>
            <a:r>
              <a:rPr lang="cs-CZ" b="0" dirty="0" err="1"/>
              <a:t>Egemer</a:t>
            </a:r>
            <a:r>
              <a:rPr lang="cs-CZ" b="0" dirty="0"/>
              <a:t> zprovozněná v roce 2014 (872 MW)</a:t>
            </a:r>
          </a:p>
          <a:p>
            <a:endParaRPr lang="cs-CZ" b="0" dirty="0"/>
          </a:p>
          <a:p>
            <a:r>
              <a:rPr lang="cs-CZ" dirty="0"/>
              <a:t>Slovensko</a:t>
            </a:r>
          </a:p>
          <a:p>
            <a:pPr marL="288407" indent="-288407">
              <a:buFont typeface="Arial" panose="020B0604020202020204" pitchFamily="34" charset="0"/>
              <a:buChar char="•"/>
            </a:pPr>
            <a:r>
              <a:rPr lang="cs-CZ" b="0" dirty="0"/>
              <a:t>Dodávka elektřiny a plynu koncovým zákazníkům</a:t>
            </a:r>
          </a:p>
          <a:p>
            <a:pPr marL="288407" indent="-288407">
              <a:buFont typeface="Arial" panose="020B0604020202020204" pitchFamily="34" charset="0"/>
              <a:buChar char="•"/>
            </a:pPr>
            <a:r>
              <a:rPr lang="cs-CZ" b="0" dirty="0"/>
              <a:t>Jaslovské Bohunice – společný projekt se slovenskou společností JAVYS určený k výstavbě nového jaderného bloku</a:t>
            </a:r>
          </a:p>
          <a:p>
            <a:pPr marL="288407" indent="-288407">
              <a:buFont typeface="Arial" panose="020B0604020202020204" pitchFamily="34" charset="0"/>
              <a:buChar char="•"/>
            </a:pPr>
            <a:r>
              <a:rPr lang="cs-CZ" b="0" dirty="0"/>
              <a:t>Zájem o koupi Slovenských </a:t>
            </a:r>
            <a:r>
              <a:rPr lang="cs-CZ" b="0" dirty="0" err="1"/>
              <a:t>Elektrární</a:t>
            </a:r>
            <a:endParaRPr lang="cs-CZ" b="0" dirty="0"/>
          </a:p>
          <a:p>
            <a:endParaRPr lang="cs-CZ" b="0" dirty="0"/>
          </a:p>
          <a:p>
            <a:r>
              <a:rPr lang="cs-CZ" dirty="0"/>
              <a:t>Maďarsko</a:t>
            </a:r>
          </a:p>
          <a:p>
            <a:pPr marL="288407" indent="-288407">
              <a:buFont typeface="Arial" panose="020B0604020202020204" pitchFamily="34" charset="0"/>
              <a:buChar char="•"/>
            </a:pPr>
            <a:r>
              <a:rPr lang="cs-CZ" b="0" dirty="0"/>
              <a:t>Dodávka elektřiny koncovým zákazníkům</a:t>
            </a:r>
          </a:p>
          <a:p>
            <a:endParaRPr lang="cs-CZ" b="0" dirty="0"/>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9699" rtl="0" eaLnBrk="1" fontAlgn="base" latinLnBrk="0" hangingPunct="1">
              <a:lnSpc>
                <a:spcPct val="100000"/>
              </a:lnSpc>
              <a:spcBef>
                <a:spcPct val="0"/>
              </a:spcBef>
              <a:spcAft>
                <a:spcPct val="0"/>
              </a:spcAft>
              <a:buClrTx/>
              <a:buSzTx/>
              <a:buFontTx/>
              <a:buNone/>
              <a:tabLst/>
              <a:defRPr/>
            </a:pPr>
            <a:fld id="{1815BEF7-FB37-4367-ADA9-497E4C0D99F5}" type="slidenum">
              <a:rPr kumimoji="0" lang="cs-CZ"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9699" rtl="0" eaLnBrk="1" fontAlgn="base" latinLnBrk="0" hangingPunct="1">
                <a:lnSpc>
                  <a:spcPct val="100000"/>
                </a:lnSpc>
                <a:spcBef>
                  <a:spcPct val="0"/>
                </a:spcBef>
                <a:spcAft>
                  <a:spcPct val="0"/>
                </a:spcAft>
                <a:buClrTx/>
                <a:buSzTx/>
                <a:buFontTx/>
                <a:buNone/>
                <a:tabLst/>
                <a:defRPr/>
              </a:pPr>
              <a:t>3</a:t>
            </a:fld>
            <a:endParaRPr kumimoji="0" lang="cs-CZ"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081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689D1E-D6FA-469F-A168-9573E3DAE983}" type="slidenum">
              <a:rPr lang="cs-CZ" smtClean="0"/>
              <a:pPr/>
              <a:t>15</a:t>
            </a:fld>
            <a:endParaRPr lang="cs-CZ"/>
          </a:p>
        </p:txBody>
      </p:sp>
    </p:spTree>
    <p:extLst>
      <p:ext uri="{BB962C8B-B14F-4D97-AF65-F5344CB8AC3E}">
        <p14:creationId xmlns:p14="http://schemas.microsoft.com/office/powerpoint/2010/main" val="62977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689D1E-D6FA-469F-A168-9573E3DAE983}" type="slidenum">
              <a:rPr lang="cs-CZ" smtClean="0"/>
              <a:pPr/>
              <a:t>16</a:t>
            </a:fld>
            <a:endParaRPr lang="cs-CZ"/>
          </a:p>
        </p:txBody>
      </p:sp>
    </p:spTree>
    <p:extLst>
      <p:ext uri="{BB962C8B-B14F-4D97-AF65-F5344CB8AC3E}">
        <p14:creationId xmlns:p14="http://schemas.microsoft.com/office/powerpoint/2010/main" val="340704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c id"/>
          <p:cNvSpPr>
            <a:spLocks noGrp="1" noChangeArrowheads="1"/>
          </p:cNvSpPr>
          <p:nvPr>
            <p:ph type="ftr" sz="quarter" idx="4"/>
          </p:nvPr>
        </p:nvSpPr>
        <p:spPr>
          <a:xfrm>
            <a:off x="0" y="9408619"/>
            <a:ext cx="2887577" cy="495069"/>
          </a:xfrm>
          <a:prstGeom prst="rect">
            <a:avLst/>
          </a:prstGeom>
          <a:ln/>
        </p:spPr>
        <p:txBody>
          <a:bodyPr lIns="91422" tIns="45711" rIns="91422" bIns="45711"/>
          <a:lstStyle/>
          <a:p>
            <a:r>
              <a:rPr lang="cs-CZ"/>
              <a:t>PRG-ZPD008-20041008-11373P1C</a:t>
            </a:r>
          </a:p>
        </p:txBody>
      </p:sp>
      <p:sp>
        <p:nvSpPr>
          <p:cNvPr id="5" name="pg num"/>
          <p:cNvSpPr>
            <a:spLocks noGrp="1" noChangeArrowheads="1"/>
          </p:cNvSpPr>
          <p:nvPr>
            <p:ph type="sldNum" sz="quarter" idx="5"/>
          </p:nvPr>
        </p:nvSpPr>
        <p:spPr>
          <a:xfrm>
            <a:off x="5913439" y="9526072"/>
            <a:ext cx="531812" cy="184666"/>
          </a:xfrm>
          <a:ln/>
        </p:spPr>
        <p:txBody>
          <a:bodyPr/>
          <a:lstStyle/>
          <a:p>
            <a:fld id="{F8C5B633-E51B-4147-B664-8D6096A41602}" type="slidenum">
              <a:rPr lang="cs-CZ"/>
              <a:pPr/>
              <a:t>66</a:t>
            </a:fld>
            <a:endParaRPr lang="cs-CZ"/>
          </a:p>
        </p:txBody>
      </p:sp>
      <p:sp>
        <p:nvSpPr>
          <p:cNvPr id="2536450" name="Rectangle 2"/>
          <p:cNvSpPr>
            <a:spLocks noGrp="1" noRot="1" noChangeAspect="1" noChangeArrowheads="1" noTextEdit="1"/>
          </p:cNvSpPr>
          <p:nvPr>
            <p:ph type="sldImg"/>
          </p:nvPr>
        </p:nvSpPr>
        <p:spPr>
          <a:xfrm>
            <a:off x="866775" y="749300"/>
            <a:ext cx="4929188" cy="3698875"/>
          </a:xfrm>
        </p:spPr>
      </p:sp>
      <p:sp>
        <p:nvSpPr>
          <p:cNvPr id="2536451" name="Rectangle 3"/>
          <p:cNvSpPr>
            <a:spLocks noGrp="1" noChangeArrowheads="1"/>
          </p:cNvSpPr>
          <p:nvPr>
            <p:ph type="body" idx="1"/>
          </p:nvPr>
        </p:nvSpPr>
        <p:spPr>
          <a:xfrm>
            <a:off x="888649" y="4705466"/>
            <a:ext cx="4885440" cy="321564"/>
          </a:xfrm>
        </p:spPr>
        <p:txBody>
          <a:bodyPr/>
          <a:lstStyle/>
          <a:p>
            <a:pPr defTabSz="761858"/>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13346" name="McK Title Elements" hidden="1"/>
          <p:cNvGrpSpPr>
            <a:grpSpLocks/>
          </p:cNvGrpSpPr>
          <p:nvPr/>
        </p:nvGrpSpPr>
        <p:grpSpPr bwMode="auto">
          <a:xfrm>
            <a:off x="2863879" y="2183416"/>
            <a:ext cx="5130035" cy="4601696"/>
            <a:chOff x="1768" y="1348"/>
            <a:chExt cx="3167" cy="2841"/>
          </a:xfrm>
        </p:grpSpPr>
        <p:sp>
          <p:nvSpPr>
            <p:cNvPr id="13331"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sz="1428" i="0"/>
                <a:t>DŮVĚRNÉ</a:t>
              </a:r>
            </a:p>
          </p:txBody>
        </p:sp>
        <p:sp>
          <p:nvSpPr>
            <p:cNvPr id="13332" name="McK Document" hidden="1"/>
            <p:cNvSpPr txBox="1">
              <a:spLocks noChangeArrowheads="1"/>
            </p:cNvSpPr>
            <p:nvPr/>
          </p:nvSpPr>
          <p:spPr bwMode="auto">
            <a:xfrm>
              <a:off x="1768" y="3045"/>
              <a:ext cx="3167" cy="138"/>
            </a:xfrm>
            <a:prstGeom prst="rect">
              <a:avLst/>
            </a:prstGeom>
            <a:noFill/>
            <a:ln w="9525">
              <a:noFill/>
              <a:miter lim="800000"/>
              <a:headEnd/>
              <a:tailEnd/>
            </a:ln>
            <a:effectLst/>
          </p:spPr>
          <p:txBody>
            <a:bodyPr lIns="0" tIns="0" rIns="0" bIns="0" anchor="b">
              <a:spAutoFit/>
            </a:bodyPr>
            <a:lstStyle/>
            <a:p>
              <a:pPr algn="l" eaLnBrk="1" hangingPunct="1">
                <a:spcBef>
                  <a:spcPct val="0"/>
                </a:spcBef>
                <a:buClrTx/>
                <a:buFontTx/>
                <a:buNone/>
              </a:pPr>
              <a:r>
                <a:rPr lang="cs-CZ" sz="1428" i="0"/>
                <a:t>Dokument</a:t>
              </a:r>
            </a:p>
          </p:txBody>
        </p:sp>
        <p:sp>
          <p:nvSpPr>
            <p:cNvPr id="13333"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sz="1428" i="0"/>
                <a:t>Datum</a:t>
              </a:r>
            </a:p>
          </p:txBody>
        </p:sp>
        <p:sp>
          <p:nvSpPr>
            <p:cNvPr id="13334" name="McK Disclaimer" hidden="1"/>
            <p:cNvSpPr>
              <a:spLocks noChangeArrowheads="1"/>
            </p:cNvSpPr>
            <p:nvPr>
              <p:custDataLst>
                <p:tags r:id="rId1"/>
              </p:custDataLst>
            </p:nvPr>
          </p:nvSpPr>
          <p:spPr bwMode="auto">
            <a:xfrm>
              <a:off x="1768" y="3753"/>
              <a:ext cx="2303" cy="436"/>
            </a:xfrm>
            <a:prstGeom prst="rect">
              <a:avLst/>
            </a:prstGeom>
            <a:noFill/>
            <a:ln w="9525">
              <a:noFill/>
              <a:miter lim="800000"/>
              <a:headEnd/>
              <a:tailEnd/>
            </a:ln>
            <a:effectLst/>
          </p:spPr>
          <p:txBody>
            <a:bodyPr lIns="0" tIns="0" rIns="0" bIns="0" anchor="b">
              <a:spAutoFit/>
            </a:bodyPr>
            <a:lstStyle/>
            <a:p>
              <a:pPr algn="l" defTabSz="804863">
                <a:spcBef>
                  <a:spcPct val="0"/>
                </a:spcBef>
                <a:buClrTx/>
                <a:buFontTx/>
                <a:buNone/>
              </a:pPr>
              <a:r>
                <a:rPr lang="cs-CZ" sz="900" i="0"/>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43" name="Working Draft Text" hidden="1"/>
          <p:cNvSpPr>
            <a:spLocks noChangeArrowheads="1"/>
          </p:cNvSpPr>
          <p:nvPr/>
        </p:nvSpPr>
        <p:spPr bwMode="auto">
          <a:xfrm>
            <a:off x="427638" y="349865"/>
            <a:ext cx="3110094" cy="310888"/>
          </a:xfrm>
          <a:prstGeom prst="rect">
            <a:avLst/>
          </a:prstGeom>
          <a:noFill/>
          <a:ln w="9525">
            <a:noFill/>
            <a:miter lim="800000"/>
            <a:headEnd/>
            <a:tailEnd/>
          </a:ln>
          <a:effectLst/>
        </p:spPr>
        <p:txBody>
          <a:bodyPr lIns="0" tIns="0" rIns="0" bIns="0">
            <a:spAutoFit/>
          </a:bodyPr>
          <a:lstStyle/>
          <a:p>
            <a:pPr defTabSz="895350" eaLnBrk="1" hangingPunct="1">
              <a:lnSpc>
                <a:spcPct val="110000"/>
              </a:lnSpc>
              <a:spcBef>
                <a:spcPct val="0"/>
              </a:spcBef>
              <a:buClrTx/>
              <a:buSzPct val="120000"/>
              <a:buFontTx/>
              <a:buNone/>
            </a:pPr>
            <a:r>
              <a:rPr lang="cs-CZ" sz="1800" b="1" i="0">
                <a:solidFill>
                  <a:schemeClr val="bg1"/>
                </a:solidFill>
              </a:rPr>
              <a:t>Working Draft    </a:t>
            </a:r>
          </a:p>
        </p:txBody>
      </p:sp>
      <p:sp>
        <p:nvSpPr>
          <p:cNvPr id="13344" name="Working Draft" hidden="1"/>
          <p:cNvSpPr txBox="1">
            <a:spLocks noChangeArrowheads="1"/>
          </p:cNvSpPr>
          <p:nvPr/>
        </p:nvSpPr>
        <p:spPr bwMode="auto">
          <a:xfrm>
            <a:off x="427638" y="594447"/>
            <a:ext cx="4674257"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1200" i="0"/>
              <a:t>Last Modified 10/4/2004 4:39:06 PM Central Europe Standard Time</a:t>
            </a:r>
            <a:endParaRPr lang="cs-CZ" sz="1200" i="0"/>
          </a:p>
        </p:txBody>
      </p:sp>
      <p:sp>
        <p:nvSpPr>
          <p:cNvPr id="13345" name="Printed" hidden="1"/>
          <p:cNvSpPr txBox="1">
            <a:spLocks noChangeArrowheads="1"/>
          </p:cNvSpPr>
          <p:nvPr/>
        </p:nvSpPr>
        <p:spPr bwMode="auto">
          <a:xfrm>
            <a:off x="427638" y="816351"/>
            <a:ext cx="4305579"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1200" i="0"/>
              <a:t>Printed 10/4/2004 11:36:40 AM Central Europe Standard Time</a:t>
            </a:r>
          </a:p>
        </p:txBody>
      </p:sp>
      <p:sp>
        <p:nvSpPr>
          <p:cNvPr id="19" name="Rectangle 92"/>
          <p:cNvSpPr>
            <a:spLocks noGrp="1" noChangeArrowheads="1"/>
          </p:cNvSpPr>
          <p:nvPr>
            <p:ph type="title" hasCustomPrompt="1"/>
          </p:nvPr>
        </p:nvSpPr>
        <p:spPr bwMode="auto">
          <a:xfrm>
            <a:off x="504000" y="1052730"/>
            <a:ext cx="6876000" cy="19236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lnSpc>
                <a:spcPts val="5000"/>
              </a:lnSpc>
              <a:defRPr sz="3600" b="0" cap="all" baseline="0">
                <a:solidFill>
                  <a:srgbClr val="F24F00"/>
                </a:solidFill>
                <a:latin typeface="+mj-lt"/>
                <a:cs typeface="Arial CE" panose="020B0604020202020204" pitchFamily="34" charset="0"/>
              </a:defRPr>
            </a:lvl1pPr>
          </a:lstStyle>
          <a:p>
            <a:pPr lvl="0"/>
            <a:r>
              <a:rPr lang="cs-CZ" dirty="0"/>
              <a:t>KLIKNUTÍM </a:t>
            </a:r>
            <a:r>
              <a:rPr lang="cs-CZ"/>
              <a:t>VLOŽÍTE </a:t>
            </a:r>
            <a:br>
              <a:rPr lang="cs-CZ"/>
            </a:br>
            <a:r>
              <a:rPr lang="cs-CZ"/>
              <a:t>NADPIS </a:t>
            </a:r>
            <a:r>
              <a:rPr lang="cs-CZ" dirty="0"/>
              <a:t>PREZENTACE</a:t>
            </a:r>
            <a:br>
              <a:rPr lang="cs-CZ" dirty="0"/>
            </a:br>
            <a:endParaRPr lang="cs-CZ" dirty="0"/>
          </a:p>
        </p:txBody>
      </p:sp>
      <p:sp>
        <p:nvSpPr>
          <p:cNvPr id="7" name="Text Placeholder 6"/>
          <p:cNvSpPr>
            <a:spLocks noGrp="1"/>
          </p:cNvSpPr>
          <p:nvPr>
            <p:ph type="body" sz="quarter" idx="10" hasCustomPrompt="1"/>
          </p:nvPr>
        </p:nvSpPr>
        <p:spPr>
          <a:xfrm>
            <a:off x="503238" y="4675937"/>
            <a:ext cx="1846262" cy="241300"/>
          </a:xfrm>
        </p:spPr>
        <p:txBody>
          <a:bodyPr/>
          <a:lstStyle>
            <a:lvl1pPr>
              <a:defRPr sz="1800" b="1" baseline="0">
                <a:solidFill>
                  <a:srgbClr val="F24F00"/>
                </a:solidFill>
              </a:defRPr>
            </a:lvl1pPr>
          </a:lstStyle>
          <a:p>
            <a:pPr lvl="0"/>
            <a:r>
              <a:rPr lang="cs-CZ" dirty="0"/>
              <a:t>měsíc rok</a:t>
            </a:r>
          </a:p>
        </p:txBody>
      </p:sp>
      <p:sp>
        <p:nvSpPr>
          <p:cNvPr id="9" name="Text Placeholder 8"/>
          <p:cNvSpPr>
            <a:spLocks noGrp="1"/>
          </p:cNvSpPr>
          <p:nvPr>
            <p:ph type="body" sz="quarter" idx="11" hasCustomPrompt="1"/>
          </p:nvPr>
        </p:nvSpPr>
        <p:spPr>
          <a:xfrm>
            <a:off x="503238" y="5760000"/>
            <a:ext cx="2532062" cy="653500"/>
          </a:xfrm>
        </p:spPr>
        <p:txBody>
          <a:bodyPr/>
          <a:lstStyle>
            <a:lvl1pPr>
              <a:lnSpc>
                <a:spcPts val="1900"/>
              </a:lnSpc>
              <a:defRPr sz="1600" b="1">
                <a:solidFill>
                  <a:srgbClr val="F24F00"/>
                </a:solidFill>
              </a:defRPr>
            </a:lvl1pPr>
          </a:lstStyle>
          <a:p>
            <a:pPr lvl="0"/>
            <a:r>
              <a:rPr lang="cs-CZ" dirty="0"/>
              <a:t>Jméno Příjmení</a:t>
            </a:r>
          </a:p>
          <a:p>
            <a:pPr lvl="0"/>
            <a:r>
              <a:rPr lang="cs-CZ" dirty="0"/>
              <a:t>funkce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Ovr>
    <a:masterClrMapping/>
  </p:clrMapOvr>
  <p:extLst mod="1">
    <p:ext uri="{DCECCB84-F9BA-43D5-87BE-67443E8EF086}">
      <p15:sldGuideLst xmlns:p15="http://schemas.microsoft.com/office/powerpoint/2012/main" xmlns="">
        <p15:guide id="1" orient="horz" pos="777" userDrawn="1">
          <p15:clr>
            <a:srgbClr val="FBAE40"/>
          </p15:clr>
        </p15:guide>
        <p15:guide id="2" pos="49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liparty - šediv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900351200"/>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5443" userDrawn="1">
          <p15:clr>
            <a:srgbClr val="FBAE40"/>
          </p15:clr>
        </p15:guide>
        <p15:guide id="0" pos="31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liparty - bíl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24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9176661"/>
      </p:ext>
    </p:extLst>
  </p:cSld>
  <p:clrMapOvr>
    <a:masterClrMapping/>
  </p:clrMapOvr>
  <p:extLst mod="1">
    <p:ext uri="{DCECCB84-F9BA-43D5-87BE-67443E8EF086}">
      <p15:sldGuideLst xmlns:p15="http://schemas.microsoft.com/office/powerpoint/2012/main" xmlns="">
        <p15:guide id="1" pos="317">
          <p15:clr>
            <a:srgbClr val="FBAE40"/>
          </p15:clr>
        </p15:guide>
        <p15:guide id="2" pos="544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liparty - bíl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418414679"/>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5465" userDrawn="1">
          <p15:clr>
            <a:srgbClr val="FBAE40"/>
          </p15:clr>
        </p15:guide>
        <p15:guide id="3" pos="3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liparty s textem v rámečku">
    <p:spTree>
      <p:nvGrpSpPr>
        <p:cNvPr id="1" name=""/>
        <p:cNvGrpSpPr/>
        <p:nvPr/>
      </p:nvGrpSpPr>
      <p:grpSpPr>
        <a:xfrm>
          <a:off x="0" y="0"/>
          <a:ext cx="0" cy="0"/>
          <a:chOff x="0" y="0"/>
          <a:chExt cx="0" cy="0"/>
        </a:xfrm>
      </p:grpSpPr>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53753695"/>
      </p:ext>
    </p:extLst>
  </p:cSld>
  <p:clrMapOvr>
    <a:masterClrMapping/>
  </p:clrMapOvr>
  <p:extLst mod="1">
    <p:ext uri="{DCECCB84-F9BA-43D5-87BE-67443E8EF086}">
      <p15:sldGuideLst xmlns:p15="http://schemas.microsoft.com/office/powerpoint/2012/main" xmlns="">
        <p15:guide id="1" pos="317">
          <p15:clr>
            <a:srgbClr val="FBAE40"/>
          </p15:clr>
        </p15:guide>
        <p15:guide id="2" pos="544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liparty s textem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3"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861226133"/>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5443">
          <p15:clr>
            <a:srgbClr val="FBAE40"/>
          </p15:clr>
        </p15:guide>
        <p15:guide id="3" pos="3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liparty v rámečku">
    <p:spTree>
      <p:nvGrpSpPr>
        <p:cNvPr id="1" name=""/>
        <p:cNvGrpSpPr/>
        <p:nvPr/>
      </p:nvGrpSpPr>
      <p:grpSpPr>
        <a:xfrm>
          <a:off x="0" y="0"/>
          <a:ext cx="0" cy="0"/>
          <a:chOff x="0" y="0"/>
          <a:chExt cx="0" cy="0"/>
        </a:xfrm>
      </p:grpSpPr>
      <p:sp>
        <p:nvSpPr>
          <p:cNvPr id="16" name="Content Placeholder 2"/>
          <p:cNvSpPr>
            <a:spLocks noGrp="1"/>
          </p:cNvSpPr>
          <p:nvPr>
            <p:ph idx="13"/>
          </p:nvPr>
        </p:nvSpPr>
        <p:spPr>
          <a:xfrm>
            <a:off x="504000" y="38312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521675402"/>
      </p:ext>
    </p:extLst>
  </p:cSld>
  <p:clrMapOvr>
    <a:masterClrMapping/>
  </p:clrMapOvr>
  <p:extLst mod="1">
    <p:ext uri="{DCECCB84-F9BA-43D5-87BE-67443E8EF086}">
      <p15:sldGuideLst xmlns:p15="http://schemas.microsoft.com/office/powerpoint/2012/main" xmlns="">
        <p15:guide id="1" pos="317">
          <p15:clr>
            <a:srgbClr val="FBAE40"/>
          </p15:clr>
        </p15:guide>
        <p15:guide id="2" pos="544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liparty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2" name="Content Placeholder 2"/>
          <p:cNvSpPr>
            <a:spLocks noGrp="1"/>
          </p:cNvSpPr>
          <p:nvPr>
            <p:ph idx="13"/>
          </p:nvPr>
        </p:nvSpPr>
        <p:spPr>
          <a:xfrm>
            <a:off x="504000" y="42560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Picture Placeholder 3"/>
          <p:cNvSpPr>
            <a:spLocks noGrp="1"/>
          </p:cNvSpPr>
          <p:nvPr>
            <p:ph type="pic" sz="quarter" idx="15" hasCustomPrompt="1"/>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20" name="Picture Placeholder 3"/>
          <p:cNvSpPr>
            <a:spLocks noGrp="1"/>
          </p:cNvSpPr>
          <p:nvPr>
            <p:ph type="pic" sz="quarter" idx="14" hasCustomPrompt="1"/>
          </p:nvPr>
        </p:nvSpPr>
        <p:spPr>
          <a:xfrm>
            <a:off x="504000" y="25272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955501143"/>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5443">
          <p15:clr>
            <a:srgbClr val="FBAE40"/>
          </p15:clr>
        </p15:guide>
        <p15:guide id="3" pos="31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rázek na pozadí">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Picture Placeholder 3"/>
          <p:cNvSpPr>
            <a:spLocks noGrp="1"/>
          </p:cNvSpPr>
          <p:nvPr>
            <p:ph type="pic" sz="quarter" idx="13" hasCustomPrompt="1"/>
          </p:nvPr>
        </p:nvSpPr>
        <p:spPr>
          <a:xfrm>
            <a:off x="2597150" y="0"/>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824067990"/>
      </p:ext>
    </p:extLst>
  </p:cSld>
  <p:clrMapOvr>
    <a:masterClrMapping/>
  </p:clrMapOvr>
  <p:extLst mod="1">
    <p:ext uri="{DCECCB84-F9BA-43D5-87BE-67443E8EF086}">
      <p15:sldGuideLst xmlns:p15="http://schemas.microsoft.com/office/powerpoint/2012/main" xmlns="">
        <p15:guide id="1" pos="54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rázek na pozadí (třířádkový titulek)">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2597150" y="8626"/>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4181568060"/>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pg num"/>
          <p:cNvSpPr>
            <a:spLocks noGrp="1" noChangeArrowheads="1"/>
          </p:cNvSpPr>
          <p:nvPr>
            <p:ph type="sldNum" sz="quarter" idx="10"/>
          </p:nvPr>
        </p:nvSpPr>
        <p:spPr>
          <a:ln/>
        </p:spPr>
        <p:txBody>
          <a:bodyPr/>
          <a:lstStyle>
            <a:lvl1pPr>
              <a:defRPr/>
            </a:lvl1pPr>
          </a:lstStyle>
          <a:p>
            <a:pPr>
              <a:defRPr/>
            </a:pPr>
            <a:fld id="{F3979D08-C91D-4A86-AD9A-DA22049FFB23}" type="slidenum">
              <a:rPr lang="cs-CZ"/>
              <a:pPr>
                <a:defRPr/>
              </a:pPr>
              <a:t>‹#›</a:t>
            </a:fld>
            <a:endParaRPr lang="cs-CZ"/>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Ovr>
    <a:masterClrMapping/>
  </p:clrMapOvr>
  <p:transition>
    <p:push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437652"/>
            <a:ext cx="6876000" cy="846386"/>
          </a:xfrm>
        </p:spPr>
        <p:txBody>
          <a:bodyPr/>
          <a:lstStyle>
            <a:lvl1pPr>
              <a:defRPr baseline="0">
                <a:solidFill>
                  <a:srgbClr val="F24F00"/>
                </a:solidFill>
              </a:defRPr>
            </a:lvl1pPr>
          </a:lstStyle>
          <a:p>
            <a:r>
              <a:rPr lang="cs-CZ" dirty="0"/>
              <a:t>KLIKNUTÍM VLOŽÍTE NADPIS </a:t>
            </a:r>
            <a:r>
              <a:rPr lang="cs-CZ"/>
              <a:t>SNÍMKU </a:t>
            </a:r>
            <a:br>
              <a:rPr lang="cs-CZ"/>
            </a:br>
            <a:r>
              <a:rPr lang="cs-CZ"/>
              <a:t>(varianta DVOUŘádkový nadpis)</a:t>
            </a:r>
            <a:endParaRPr lang="cs-CZ" dirty="0"/>
          </a:p>
        </p:txBody>
      </p:sp>
      <p:sp>
        <p:nvSpPr>
          <p:cNvPr id="3" name="Content Placeholder 2"/>
          <p:cNvSpPr>
            <a:spLocks noGrp="1"/>
          </p:cNvSpPr>
          <p:nvPr>
            <p:ph idx="1" hasCustomPrompt="1"/>
          </p:nvPr>
        </p:nvSpPr>
        <p:spPr>
          <a:xfrm>
            <a:off x="504000" y="1692000"/>
            <a:ext cx="8136000" cy="4680000"/>
          </a:xfrm>
        </p:spPr>
        <p:txBody>
          <a:bodyPr/>
          <a:lstStyle>
            <a:lvl1pPr>
              <a:defRPr/>
            </a:lvl1pPr>
            <a:lvl2pPr>
              <a:buClr>
                <a:srgbClr val="F24F00"/>
              </a:buClr>
              <a:defRPr/>
            </a:lvl2pPr>
            <a:lvl3pPr>
              <a:buClr>
                <a:srgbClr val="C8C8C8"/>
              </a:buClr>
              <a:defRPr/>
            </a:lvl3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pPr/>
              <a:t>‹#›</a:t>
            </a:fld>
            <a:endParaRPr lang="cs-CZ"/>
          </a:p>
        </p:txBody>
      </p:sp>
      <p:cxnSp>
        <p:nvCxnSpPr>
          <p:cNvPr id="5"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6"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Ovr>
    <a:masterClrMapping/>
  </p:clrMapOvr>
  <p:extLst mod="1">
    <p:ext uri="{DCECCB84-F9BA-43D5-87BE-67443E8EF086}">
      <p15:sldGuideLst xmlns:p15="http://schemas.microsoft.com/office/powerpoint/2012/main" xmlns="">
        <p15:guide id="1" orient="horz" pos="527"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5" name="McK Title Elements" hidden="1"/>
          <p:cNvGrpSpPr>
            <a:grpSpLocks/>
          </p:cNvGrpSpPr>
          <p:nvPr/>
        </p:nvGrpSpPr>
        <p:grpSpPr bwMode="auto">
          <a:xfrm>
            <a:off x="2863850" y="2182813"/>
            <a:ext cx="5130800" cy="4602162"/>
            <a:chOff x="1768" y="1348"/>
            <a:chExt cx="3167" cy="2841"/>
          </a:xfrm>
        </p:grpSpPr>
        <p:sp>
          <p:nvSpPr>
            <p:cNvPr id="6"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defRPr/>
              </a:pPr>
              <a:r>
                <a:rPr lang="cs-CZ" sz="1428" i="0">
                  <a:latin typeface="Arial" pitchFamily="34" charset="0"/>
                  <a:cs typeface="+mn-cs"/>
                </a:rPr>
                <a:t>DŮVĚRNÉ</a:t>
              </a:r>
            </a:p>
          </p:txBody>
        </p:sp>
        <p:sp>
          <p:nvSpPr>
            <p:cNvPr id="8" name="McK Document" hidden="1"/>
            <p:cNvSpPr txBox="1">
              <a:spLocks noChangeArrowheads="1"/>
            </p:cNvSpPr>
            <p:nvPr/>
          </p:nvSpPr>
          <p:spPr bwMode="auto">
            <a:xfrm>
              <a:off x="1768" y="3045"/>
              <a:ext cx="3167" cy="137"/>
            </a:xfrm>
            <a:prstGeom prst="rect">
              <a:avLst/>
            </a:prstGeom>
            <a:noFill/>
            <a:ln w="9525">
              <a:noFill/>
              <a:miter lim="800000"/>
              <a:headEnd/>
              <a:tailEnd/>
            </a:ln>
            <a:effectLst/>
          </p:spPr>
          <p:txBody>
            <a:bodyPr lIns="0" tIns="0" rIns="0" bIns="0" anchor="b">
              <a:spAutoFit/>
            </a:bodyPr>
            <a:lstStyle/>
            <a:p>
              <a:pPr>
                <a:defRPr/>
              </a:pPr>
              <a:r>
                <a:rPr lang="cs-CZ" sz="1428" i="0">
                  <a:latin typeface="Arial" pitchFamily="34" charset="0"/>
                  <a:cs typeface="+mn-cs"/>
                </a:rPr>
                <a:t>Dokument</a:t>
              </a:r>
            </a:p>
          </p:txBody>
        </p:sp>
        <p:sp>
          <p:nvSpPr>
            <p:cNvPr id="10"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defRPr/>
              </a:pPr>
              <a:r>
                <a:rPr lang="cs-CZ" sz="1428" i="0">
                  <a:latin typeface="Arial" pitchFamily="34" charset="0"/>
                  <a:cs typeface="+mn-cs"/>
                </a:rPr>
                <a:t>Datum</a:t>
              </a:r>
            </a:p>
          </p:txBody>
        </p:sp>
        <p:sp>
          <p:nvSpPr>
            <p:cNvPr id="11" name="McK Disclaimer" hidden="1"/>
            <p:cNvSpPr>
              <a:spLocks noChangeArrowheads="1"/>
            </p:cNvSpPr>
            <p:nvPr>
              <p:custDataLst>
                <p:tags r:id="rId1"/>
              </p:custDataLst>
            </p:nvPr>
          </p:nvSpPr>
          <p:spPr bwMode="auto">
            <a:xfrm>
              <a:off x="1768" y="3753"/>
              <a:ext cx="230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04863" eaLnBrk="0" hangingPunct="0"/>
              <a:r>
                <a:rPr lang="cs-CZ" sz="900" i="0"/>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2" name="Working Draft Text" hidden="1"/>
          <p:cNvSpPr>
            <a:spLocks noChangeArrowheads="1"/>
          </p:cNvSpPr>
          <p:nvPr/>
        </p:nvSpPr>
        <p:spPr bwMode="auto">
          <a:xfrm>
            <a:off x="427038" y="349250"/>
            <a:ext cx="31099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895350">
              <a:lnSpc>
                <a:spcPct val="110000"/>
              </a:lnSpc>
              <a:buSzPct val="120000"/>
            </a:pPr>
            <a:r>
              <a:rPr lang="cs-CZ" sz="1800" b="1" i="0">
                <a:solidFill>
                  <a:schemeClr val="bg1"/>
                </a:solidFill>
              </a:rPr>
              <a:t>Working Draft    </a:t>
            </a:r>
          </a:p>
        </p:txBody>
      </p:sp>
      <p:sp>
        <p:nvSpPr>
          <p:cNvPr id="13" name="Working Draft" hidden="1"/>
          <p:cNvSpPr txBox="1">
            <a:spLocks noChangeArrowheads="1"/>
          </p:cNvSpPr>
          <p:nvPr/>
        </p:nvSpPr>
        <p:spPr bwMode="auto">
          <a:xfrm>
            <a:off x="427038" y="593725"/>
            <a:ext cx="4675187"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en-US" sz="1200" i="0"/>
              <a:t>Last Modified 10/4/2004 4:39:06 PM Central Europe Standard Time</a:t>
            </a:r>
            <a:endParaRPr lang="cs-CZ" sz="1200" i="0"/>
          </a:p>
        </p:txBody>
      </p:sp>
      <p:sp>
        <p:nvSpPr>
          <p:cNvPr id="14" name="Printed" hidden="1"/>
          <p:cNvSpPr txBox="1">
            <a:spLocks noChangeArrowheads="1"/>
          </p:cNvSpPr>
          <p:nvPr/>
        </p:nvSpPr>
        <p:spPr bwMode="auto">
          <a:xfrm>
            <a:off x="427038" y="815975"/>
            <a:ext cx="4306887"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cs-CZ" sz="1200" i="0"/>
              <a:t>Printed 10/4/2004 11:36:40 AM Central Europe Standard Time</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02413"/>
            <a:ext cx="914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3525" y="468313"/>
            <a:ext cx="7572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92"/>
          <p:cNvSpPr>
            <a:spLocks noGrp="1" noChangeArrowheads="1"/>
          </p:cNvSpPr>
          <p:nvPr>
            <p:ph type="title"/>
          </p:nvPr>
        </p:nvSpPr>
        <p:spPr bwMode="auto">
          <a:xfrm>
            <a:off x="504000" y="1052730"/>
            <a:ext cx="6876000" cy="1923604"/>
          </a:xfrm>
          <a:prstGeom prst="rect">
            <a:avLst/>
          </a:prstGeom>
          <a:noFill/>
          <a:ln w="9525" algn="ctr">
            <a:noFill/>
            <a:miter lim="800000"/>
            <a:headEnd/>
            <a:tailEnd/>
          </a:ln>
          <a:effectLst/>
        </p:spPr>
        <p:txBody>
          <a:bodyPr/>
          <a:lstStyle>
            <a:lvl1pPr>
              <a:lnSpc>
                <a:spcPts val="5000"/>
              </a:lnSpc>
              <a:defRPr sz="3600" b="0">
                <a:solidFill>
                  <a:srgbClr val="F24F00"/>
                </a:solidFill>
                <a:latin typeface="+mj-lt"/>
                <a:cs typeface="Arial CE" panose="020B0604020202020204" pitchFamily="34" charset="0"/>
              </a:defRPr>
            </a:lvl1pPr>
          </a:lstStyle>
          <a:p>
            <a:pPr lvl="0"/>
            <a:r>
              <a:rPr lang="cs-CZ"/>
              <a:t>Kliknutím lze upravit styl.</a:t>
            </a:r>
            <a:endParaRPr lang="cs-CZ" dirty="0"/>
          </a:p>
        </p:txBody>
      </p:sp>
      <p:sp>
        <p:nvSpPr>
          <p:cNvPr id="7" name="Text Placeholder 6"/>
          <p:cNvSpPr>
            <a:spLocks noGrp="1"/>
          </p:cNvSpPr>
          <p:nvPr>
            <p:ph type="body" sz="quarter" idx="10"/>
          </p:nvPr>
        </p:nvSpPr>
        <p:spPr>
          <a:xfrm>
            <a:off x="503238" y="4675937"/>
            <a:ext cx="1846262" cy="241300"/>
          </a:xfrm>
        </p:spPr>
        <p:txBody>
          <a:bodyPr/>
          <a:lstStyle>
            <a:lvl1pPr>
              <a:defRPr sz="1800" b="1" baseline="0">
                <a:solidFill>
                  <a:srgbClr val="F24F00"/>
                </a:solidFill>
              </a:defRPr>
            </a:lvl1pPr>
          </a:lstStyle>
          <a:p>
            <a:pPr lvl="0"/>
            <a:r>
              <a:rPr lang="cs-CZ"/>
              <a:t>Kliknutím lze upravit styly předlohy textu.</a:t>
            </a:r>
          </a:p>
        </p:txBody>
      </p:sp>
      <p:sp>
        <p:nvSpPr>
          <p:cNvPr id="9" name="Text Placeholder 8"/>
          <p:cNvSpPr>
            <a:spLocks noGrp="1"/>
          </p:cNvSpPr>
          <p:nvPr>
            <p:ph type="body" sz="quarter" idx="11"/>
          </p:nvPr>
        </p:nvSpPr>
        <p:spPr>
          <a:xfrm>
            <a:off x="503238" y="5760000"/>
            <a:ext cx="2532062" cy="653500"/>
          </a:xfrm>
        </p:spPr>
        <p:txBody>
          <a:bodyPr/>
          <a:lstStyle>
            <a:lvl1pPr>
              <a:lnSpc>
                <a:spcPts val="1900"/>
              </a:lnSpc>
              <a:defRPr sz="1600" b="1">
                <a:solidFill>
                  <a:srgbClr val="F24F00"/>
                </a:solidFill>
              </a:defRPr>
            </a:lvl1pPr>
          </a:lstStyle>
          <a:p>
            <a:pPr lvl="0"/>
            <a:r>
              <a:rPr lang="cs-CZ"/>
              <a:t>Kliknutím lze upravit styly předlohy textu.</a:t>
            </a:r>
          </a:p>
          <a:p>
            <a:pPr lvl="1"/>
            <a:r>
              <a:rPr lang="cs-CZ"/>
              <a:t>Druhá úroveň</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02192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cxnSp>
        <p:nvCxnSpPr>
          <p:cNvPr id="4" name="Straight Connector 4"/>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2" name="Title 1"/>
          <p:cNvSpPr>
            <a:spLocks noGrp="1"/>
          </p:cNvSpPr>
          <p:nvPr>
            <p:ph type="title"/>
          </p:nvPr>
        </p:nvSpPr>
        <p:spPr>
          <a:xfrm>
            <a:off x="504001" y="437652"/>
            <a:ext cx="6876000" cy="820800"/>
          </a:xfrm>
        </p:spPr>
        <p:txBody>
          <a:bodyPr/>
          <a:lstStyle>
            <a:lvl1pPr>
              <a:defRPr>
                <a:solidFill>
                  <a:srgbClr val="F24F00"/>
                </a:solidFill>
              </a:defRPr>
            </a:lvl1pPr>
          </a:lstStyle>
          <a:p>
            <a:r>
              <a:rPr lang="cs-CZ"/>
              <a:t>Kliknutím lze upravit styl.</a:t>
            </a:r>
            <a:endParaRPr lang="cs-CZ" dirty="0"/>
          </a:p>
        </p:txBody>
      </p:sp>
      <p:sp>
        <p:nvSpPr>
          <p:cNvPr id="3" name="Content Placeholder 2"/>
          <p:cNvSpPr>
            <a:spLocks noGrp="1"/>
          </p:cNvSpPr>
          <p:nvPr>
            <p:ph idx="1"/>
          </p:nvPr>
        </p:nvSpPr>
        <p:spPr>
          <a:xfrm>
            <a:off x="504000" y="1692000"/>
            <a:ext cx="8136000" cy="4680000"/>
          </a:xfrm>
        </p:spPr>
        <p:txBody>
          <a:bodyPr/>
          <a:lstStyle>
            <a:lvl2pPr>
              <a:buClr>
                <a:srgbClr val="F24F00"/>
              </a:buClr>
              <a:defRPr/>
            </a:lvl2pPr>
            <a:lvl3pPr>
              <a:buClr>
                <a:srgbClr val="C8C8C8"/>
              </a:buClr>
              <a:defRPr/>
            </a:lvl3pPr>
          </a:lstStyle>
          <a:p>
            <a:pPr lvl="0"/>
            <a:r>
              <a:rPr lang="cs-CZ"/>
              <a:t>Kliknutím lze upravit styly předlohy textu.</a:t>
            </a:r>
          </a:p>
          <a:p>
            <a:pPr lvl="1"/>
            <a:r>
              <a:rPr lang="cs-CZ"/>
              <a:t>Druhá úroveň</a:t>
            </a:r>
          </a:p>
          <a:p>
            <a:pPr lvl="2"/>
            <a:r>
              <a:rPr lang="cs-CZ"/>
              <a:t>Třetí úroveň</a:t>
            </a:r>
          </a:p>
          <a:p>
            <a:pPr lvl="3"/>
            <a:r>
              <a:rPr lang="cs-CZ"/>
              <a:t>Čtvrtá úroveň</a:t>
            </a:r>
          </a:p>
        </p:txBody>
      </p:sp>
      <p:sp>
        <p:nvSpPr>
          <p:cNvPr id="5" name="Slide Number Placeholder 3"/>
          <p:cNvSpPr>
            <a:spLocks noGrp="1"/>
          </p:cNvSpPr>
          <p:nvPr>
            <p:ph type="sldNum" sz="quarter" idx="10"/>
          </p:nvPr>
        </p:nvSpPr>
        <p:spPr/>
        <p:txBody>
          <a:bodyPr/>
          <a:lstStyle>
            <a:lvl1pPr>
              <a:defRPr/>
            </a:lvl1pPr>
          </a:lstStyle>
          <a:p>
            <a:pPr>
              <a:defRPr/>
            </a:pPr>
            <a:fld id="{9D3958CF-5752-4A90-8908-5F6B9B88B328}" type="slidenum">
              <a:rPr lang="cs-CZ"/>
              <a:pPr>
                <a:defRPr/>
              </a:pPr>
              <a:t>‹#›</a:t>
            </a:fld>
            <a:endParaRPr lang="cs-CZ"/>
          </a:p>
        </p:txBody>
      </p:sp>
      <p:sp>
        <p:nvSpPr>
          <p:cNvPr id="6"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9628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3 line headline)">
    <p:spTree>
      <p:nvGrpSpPr>
        <p:cNvPr id="1" name=""/>
        <p:cNvGrpSpPr/>
        <p:nvPr/>
      </p:nvGrpSpPr>
      <p:grpSpPr>
        <a:xfrm>
          <a:off x="0" y="0"/>
          <a:ext cx="0" cy="0"/>
          <a:chOff x="0" y="0"/>
          <a:chExt cx="0" cy="0"/>
        </a:xfrm>
      </p:grpSpPr>
      <p:cxnSp>
        <p:nvCxnSpPr>
          <p:cNvPr id="4" name="Straight Connector 5"/>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2" name="Title 1"/>
          <p:cNvSpPr>
            <a:spLocks noGrp="1"/>
          </p:cNvSpPr>
          <p:nvPr>
            <p:ph type="title"/>
          </p:nvPr>
        </p:nvSpPr>
        <p:spPr>
          <a:xfrm>
            <a:off x="504000" y="423021"/>
            <a:ext cx="6876000" cy="1269578"/>
          </a:xfrm>
        </p:spPr>
        <p:txBody>
          <a:bodyPr/>
          <a:lstStyle>
            <a:lvl1pPr>
              <a:defRPr>
                <a:solidFill>
                  <a:srgbClr val="F24F00"/>
                </a:solidFill>
              </a:defRPr>
            </a:lvl1pPr>
          </a:lstStyle>
          <a:p>
            <a:r>
              <a:rPr lang="cs-CZ"/>
              <a:t>Kliknutím lze upravit styl.</a:t>
            </a:r>
            <a:endParaRPr lang="cs-CZ" dirty="0"/>
          </a:p>
        </p:txBody>
      </p:sp>
      <p:sp>
        <p:nvSpPr>
          <p:cNvPr id="3" name="Content Placeholder 2"/>
          <p:cNvSpPr>
            <a:spLocks noGrp="1"/>
          </p:cNvSpPr>
          <p:nvPr>
            <p:ph idx="1"/>
          </p:nvPr>
        </p:nvSpPr>
        <p:spPr>
          <a:xfrm>
            <a:off x="504000" y="2116183"/>
            <a:ext cx="8136000" cy="417301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p:txBody>
      </p:sp>
      <p:sp>
        <p:nvSpPr>
          <p:cNvPr id="5" name="Slide Number Placeholder 3"/>
          <p:cNvSpPr>
            <a:spLocks noGrp="1"/>
          </p:cNvSpPr>
          <p:nvPr>
            <p:ph type="sldNum" sz="quarter" idx="10"/>
          </p:nvPr>
        </p:nvSpPr>
        <p:spPr/>
        <p:txBody>
          <a:bodyPr/>
          <a:lstStyle>
            <a:lvl1pPr>
              <a:defRPr/>
            </a:lvl1pPr>
          </a:lstStyle>
          <a:p>
            <a:pPr>
              <a:defRPr/>
            </a:pPr>
            <a:fld id="{5B7F9280-BA9A-443B-A331-35BBA7C5BF75}" type="slidenum">
              <a:rPr lang="cs-CZ"/>
              <a:pPr>
                <a:defRPr/>
              </a:pPr>
              <a:t>‹#›</a:t>
            </a:fld>
            <a:endParaRPr lang="cs-CZ"/>
          </a:p>
        </p:txBody>
      </p:sp>
      <p:sp>
        <p:nvSpPr>
          <p:cNvPr id="6"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740902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cxnSp>
        <p:nvCxnSpPr>
          <p:cNvPr id="5" name="Straight Connector 9"/>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lvl1pPr>
              <a:defRPr>
                <a:solidFill>
                  <a:srgbClr val="F24F00"/>
                </a:solidFill>
              </a:defRPr>
            </a:lvl1pPr>
          </a:lstStyle>
          <a:p>
            <a:r>
              <a:rPr lang="cs-CZ"/>
              <a:t>Kliknutím lze upravit styl.</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Slide Number Placeholder 4"/>
          <p:cNvSpPr>
            <a:spLocks noGrp="1"/>
          </p:cNvSpPr>
          <p:nvPr>
            <p:ph type="sldNum" sz="quarter" idx="12"/>
          </p:nvPr>
        </p:nvSpPr>
        <p:spPr/>
        <p:txBody>
          <a:bodyPr/>
          <a:lstStyle>
            <a:lvl1pPr>
              <a:defRPr/>
            </a:lvl1pPr>
          </a:lstStyle>
          <a:p>
            <a:pPr>
              <a:defRPr/>
            </a:pPr>
            <a:fld id="{13B79EA7-B1C5-4B76-A13E-BDAAC9978AE1}"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844927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3 line headline)">
    <p:spTree>
      <p:nvGrpSpPr>
        <p:cNvPr id="1" name=""/>
        <p:cNvGrpSpPr/>
        <p:nvPr/>
      </p:nvGrpSpPr>
      <p:grpSpPr>
        <a:xfrm>
          <a:off x="0" y="0"/>
          <a:ext cx="0" cy="0"/>
          <a:chOff x="0" y="0"/>
          <a:chExt cx="0" cy="0"/>
        </a:xfrm>
      </p:grpSpPr>
      <p:cxnSp>
        <p:nvCxnSpPr>
          <p:cNvPr id="5" name="Straight Connector 7"/>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7" name="Content Placeholder 2"/>
          <p:cNvSpPr>
            <a:spLocks noGrp="1"/>
          </p:cNvSpPr>
          <p:nvPr>
            <p:ph idx="1"/>
          </p:nvPr>
        </p:nvSpPr>
        <p:spPr>
          <a:xfrm>
            <a:off x="504000" y="2116800"/>
            <a:ext cx="3888000" cy="4176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Title 1"/>
          <p:cNvSpPr>
            <a:spLocks noGrp="1"/>
          </p:cNvSpPr>
          <p:nvPr>
            <p:ph type="title"/>
          </p:nvPr>
        </p:nvSpPr>
        <p:spPr>
          <a:xfrm>
            <a:off x="504001" y="423021"/>
            <a:ext cx="6876000" cy="1269578"/>
          </a:xfrm>
        </p:spPr>
        <p:txBody>
          <a:bodyPr/>
          <a:lstStyle>
            <a:lvl1pPr>
              <a:defRPr>
                <a:solidFill>
                  <a:srgbClr val="F24F00"/>
                </a:solidFill>
              </a:defRPr>
            </a:lvl1pPr>
          </a:lstStyle>
          <a:p>
            <a:r>
              <a:rPr lang="cs-CZ"/>
              <a:t>Kliknutím lze upravit styl.</a:t>
            </a:r>
            <a:endParaRPr lang="cs-CZ" dirty="0"/>
          </a:p>
        </p:txBody>
      </p:sp>
      <p:sp>
        <p:nvSpPr>
          <p:cNvPr id="6" name="Slide Number Placeholder 4"/>
          <p:cNvSpPr>
            <a:spLocks noGrp="1"/>
          </p:cNvSpPr>
          <p:nvPr>
            <p:ph type="sldNum" sz="quarter" idx="12"/>
          </p:nvPr>
        </p:nvSpPr>
        <p:spPr/>
        <p:txBody>
          <a:bodyPr/>
          <a:lstStyle>
            <a:lvl1pPr>
              <a:defRPr/>
            </a:lvl1pPr>
          </a:lstStyle>
          <a:p>
            <a:pPr>
              <a:defRPr/>
            </a:pPr>
            <a:fld id="{91B55E63-7933-4634-8594-5E11A36910E2}"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0243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 subheadline">
    <p:spTree>
      <p:nvGrpSpPr>
        <p:cNvPr id="1" name=""/>
        <p:cNvGrpSpPr/>
        <p:nvPr/>
      </p:nvGrpSpPr>
      <p:grpSpPr>
        <a:xfrm>
          <a:off x="0" y="0"/>
          <a:ext cx="0" cy="0"/>
          <a:chOff x="0" y="0"/>
          <a:chExt cx="0" cy="0"/>
        </a:xfrm>
      </p:grpSpPr>
      <p:cxnSp>
        <p:nvCxnSpPr>
          <p:cNvPr id="10"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p>
            <a:r>
              <a:rPr lang="cs-CZ"/>
              <a:t>Kliknutím lze upravit styl.</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2000" b="1"/>
            </a:lvl1pPr>
          </a:lstStyle>
          <a:p>
            <a:pPr lvl="0"/>
            <a:r>
              <a:rPr lang="cs-CZ"/>
              <a:t>Kliknutím lze upravit styly předlohy textu.</a:t>
            </a:r>
          </a:p>
        </p:txBody>
      </p:sp>
      <p:sp>
        <p:nvSpPr>
          <p:cNvPr id="11" name="Slide Number Placeholder 4"/>
          <p:cNvSpPr>
            <a:spLocks noGrp="1"/>
          </p:cNvSpPr>
          <p:nvPr>
            <p:ph type="sldNum" sz="quarter" idx="13"/>
          </p:nvPr>
        </p:nvSpPr>
        <p:spPr/>
        <p:txBody>
          <a:bodyPr/>
          <a:lstStyle>
            <a:lvl1pPr>
              <a:defRPr/>
            </a:lvl1pPr>
          </a:lstStyle>
          <a:p>
            <a:pPr>
              <a:defRPr/>
            </a:pPr>
            <a:fld id="{768B82A6-4B49-43B3-8E91-5A4A433A687E}"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156854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 sub (3 line headline)">
    <p:spTree>
      <p:nvGrpSpPr>
        <p:cNvPr id="1" name=""/>
        <p:cNvGrpSpPr/>
        <p:nvPr/>
      </p:nvGrpSpPr>
      <p:grpSpPr>
        <a:xfrm>
          <a:off x="0" y="0"/>
          <a:ext cx="0" cy="0"/>
          <a:chOff x="0" y="0"/>
          <a:chExt cx="0" cy="0"/>
        </a:xfrm>
      </p:grpSpPr>
      <p:cxnSp>
        <p:nvCxnSpPr>
          <p:cNvPr id="6"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2000" b="1"/>
            </a:lvl1pPr>
          </a:lstStyle>
          <a:p>
            <a:pPr lvl="0"/>
            <a:r>
              <a:rPr lang="cs-CZ"/>
              <a:t>Kliknutím lze upravit styly předlohy textu.</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Slide Number Placeholder 4"/>
          <p:cNvSpPr>
            <a:spLocks noGrp="1"/>
          </p:cNvSpPr>
          <p:nvPr>
            <p:ph type="sldNum" sz="quarter" idx="14"/>
          </p:nvPr>
        </p:nvSpPr>
        <p:spPr/>
        <p:txBody>
          <a:bodyPr/>
          <a:lstStyle>
            <a:lvl1pPr>
              <a:defRPr/>
            </a:lvl1pPr>
          </a:lstStyle>
          <a:p>
            <a:pPr>
              <a:defRPr/>
            </a:pPr>
            <a:fld id="{0DA2D060-1EB6-4374-8CBC-E5AA8E6A0ACC}"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682764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thirds)">
    <p:spTree>
      <p:nvGrpSpPr>
        <p:cNvPr id="1" name=""/>
        <p:cNvGrpSpPr/>
        <p:nvPr/>
      </p:nvGrpSpPr>
      <p:grpSpPr>
        <a:xfrm>
          <a:off x="0" y="0"/>
          <a:ext cx="0" cy="0"/>
          <a:chOff x="0" y="0"/>
          <a:chExt cx="0" cy="0"/>
        </a:xfrm>
      </p:grpSpPr>
      <p:cxnSp>
        <p:nvCxnSpPr>
          <p:cNvPr id="5" name="Straight Connector 9"/>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lvl1pPr>
              <a:defRPr>
                <a:solidFill>
                  <a:srgbClr val="F24F00"/>
                </a:solidFill>
              </a:defRPr>
            </a:lvl1pPr>
          </a:lstStyle>
          <a:p>
            <a:r>
              <a:rPr lang="cs-CZ"/>
              <a:t>Kliknutím lze upravit styl.</a:t>
            </a:r>
            <a:endParaRPr lang="cs-CZ" dirty="0"/>
          </a:p>
        </p:txBody>
      </p:sp>
      <p:sp>
        <p:nvSpPr>
          <p:cNvPr id="7" name="Content Placeholder 2"/>
          <p:cNvSpPr>
            <a:spLocks noGrp="1"/>
          </p:cNvSpPr>
          <p:nvPr>
            <p:ph idx="1"/>
          </p:nvPr>
        </p:nvSpPr>
        <p:spPr>
          <a:xfrm>
            <a:off x="503999" y="1692000"/>
            <a:ext cx="5184000" cy="4680000"/>
          </a:xfrm>
        </p:spPr>
        <p:txBody>
          <a:bodyPr/>
          <a:lstStyle>
            <a:lvl2pPr>
              <a:buClr>
                <a:srgbClr val="F24F00"/>
              </a:buClr>
              <a:defRPr/>
            </a:lvl2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1692000"/>
            <a:ext cx="2581200" cy="4680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Slide Number Placeholder 4"/>
          <p:cNvSpPr>
            <a:spLocks noGrp="1"/>
          </p:cNvSpPr>
          <p:nvPr>
            <p:ph type="sldNum" sz="quarter" idx="12"/>
          </p:nvPr>
        </p:nvSpPr>
        <p:spPr/>
        <p:txBody>
          <a:bodyPr/>
          <a:lstStyle>
            <a:lvl1pPr>
              <a:defRPr/>
            </a:lvl1pPr>
          </a:lstStyle>
          <a:p>
            <a:pPr>
              <a:defRPr/>
            </a:pPr>
            <a:fld id="{83EA2A9E-FDAD-4548-94CA-09E0B6B4CDF4}"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494206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thirds, 3 line subject)">
    <p:spTree>
      <p:nvGrpSpPr>
        <p:cNvPr id="1" name=""/>
        <p:cNvGrpSpPr/>
        <p:nvPr/>
      </p:nvGrpSpPr>
      <p:grpSpPr>
        <a:xfrm>
          <a:off x="0" y="0"/>
          <a:ext cx="0" cy="0"/>
          <a:chOff x="0" y="0"/>
          <a:chExt cx="0" cy="0"/>
        </a:xfrm>
      </p:grpSpPr>
      <p:cxnSp>
        <p:nvCxnSpPr>
          <p:cNvPr id="5" name="Straight Connector 10"/>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itle 1"/>
          <p:cNvSpPr>
            <a:spLocks noGrp="1"/>
          </p:cNvSpPr>
          <p:nvPr>
            <p:ph type="title"/>
          </p:nvPr>
        </p:nvSpPr>
        <p:spPr>
          <a:xfrm>
            <a:off x="504000" y="423021"/>
            <a:ext cx="6876000" cy="1269578"/>
          </a:xfrm>
        </p:spPr>
        <p:txBody>
          <a:bodyPr/>
          <a:lstStyle>
            <a:lvl1pPr>
              <a:defRPr>
                <a:solidFill>
                  <a:srgbClr val="F24F00"/>
                </a:solidFill>
              </a:defRPr>
            </a:lvl1pPr>
          </a:lstStyle>
          <a:p>
            <a:r>
              <a:rPr lang="cs-CZ"/>
              <a:t>Kliknutím lze upravit styl.</a:t>
            </a:r>
            <a:endParaRPr lang="cs-CZ" dirty="0"/>
          </a:p>
        </p:txBody>
      </p:sp>
      <p:sp>
        <p:nvSpPr>
          <p:cNvPr id="6" name="Slide Number Placeholder 4"/>
          <p:cNvSpPr>
            <a:spLocks noGrp="1"/>
          </p:cNvSpPr>
          <p:nvPr>
            <p:ph type="sldNum" sz="quarter" idx="12"/>
          </p:nvPr>
        </p:nvSpPr>
        <p:spPr/>
        <p:txBody>
          <a:bodyPr/>
          <a:lstStyle>
            <a:lvl1pPr>
              <a:defRPr/>
            </a:lvl1pPr>
          </a:lstStyle>
          <a:p>
            <a:pPr>
              <a:defRPr/>
            </a:pPr>
            <a:fld id="{E87FE4C7-1BCD-4E6E-A56F-C71F8BAC6683}"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821652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3 line headline)">
    <p:spTree>
      <p:nvGrpSpPr>
        <p:cNvPr id="1" name=""/>
        <p:cNvGrpSpPr/>
        <p:nvPr/>
      </p:nvGrpSpPr>
      <p:grpSpPr>
        <a:xfrm>
          <a:off x="0" y="0"/>
          <a:ext cx="0" cy="0"/>
          <a:chOff x="0" y="0"/>
          <a:chExt cx="0" cy="0"/>
        </a:xfrm>
      </p:grpSpPr>
      <p:cxnSp>
        <p:nvCxnSpPr>
          <p:cNvPr id="4" name="Straight Connector 5"/>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2" name="Title 1"/>
          <p:cNvSpPr>
            <a:spLocks noGrp="1"/>
          </p:cNvSpPr>
          <p:nvPr>
            <p:ph type="title"/>
          </p:nvPr>
        </p:nvSpPr>
        <p:spPr>
          <a:xfrm>
            <a:off x="504000" y="423021"/>
            <a:ext cx="6876000" cy="1269578"/>
          </a:xfrm>
        </p:spPr>
        <p:txBody>
          <a:bodyPr/>
          <a:lstStyle>
            <a:lvl1pPr>
              <a:defRPr>
                <a:solidFill>
                  <a:srgbClr val="F24F00"/>
                </a:solidFill>
              </a:defRPr>
            </a:lvl1pPr>
          </a:lstStyle>
          <a:p>
            <a:r>
              <a:rPr lang="cs-CZ"/>
              <a:t>Kliknutím lze upravit styl.</a:t>
            </a:r>
            <a:endParaRPr lang="cs-CZ" dirty="0"/>
          </a:p>
        </p:txBody>
      </p:sp>
      <p:sp>
        <p:nvSpPr>
          <p:cNvPr id="7" name="Text Placeholder 6"/>
          <p:cNvSpPr>
            <a:spLocks noGrp="1"/>
          </p:cNvSpPr>
          <p:nvPr>
            <p:ph type="body" sz="quarter" idx="11"/>
          </p:nvPr>
        </p:nvSpPr>
        <p:spPr>
          <a:xfrm>
            <a:off x="503238" y="2116800"/>
            <a:ext cx="8136000" cy="4172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Slide Number Placeholder 3"/>
          <p:cNvSpPr>
            <a:spLocks noGrp="1"/>
          </p:cNvSpPr>
          <p:nvPr>
            <p:ph type="sldNum" sz="quarter" idx="12"/>
          </p:nvPr>
        </p:nvSpPr>
        <p:spPr/>
        <p:txBody>
          <a:bodyPr/>
          <a:lstStyle>
            <a:lvl1pPr>
              <a:defRPr/>
            </a:lvl1pPr>
          </a:lstStyle>
          <a:p>
            <a:pPr>
              <a:defRPr/>
            </a:pPr>
            <a:fld id="{920849D8-786A-47E1-AF16-FF781339EE25}" type="slidenum">
              <a:rPr lang="cs-CZ"/>
              <a:pPr>
                <a:defRPr/>
              </a:pPr>
              <a:t>‹#›</a:t>
            </a:fld>
            <a:endParaRPr lang="cs-CZ"/>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422715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sah (třířádkový titul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4000" y="2116183"/>
            <a:ext cx="8136000" cy="4173017"/>
          </a:xfrm>
        </p:spPr>
        <p:txBody>
          <a:bodyPr/>
          <a:lstStyle>
            <a:lvl1pPr>
              <a:defRPr/>
            </a:lvl1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pPr/>
              <a:t>‹#›</a:t>
            </a:fld>
            <a:endParaRPr lang="cs-CZ"/>
          </a:p>
        </p:txBody>
      </p:sp>
      <p:cxnSp>
        <p:nvCxnSpPr>
          <p:cNvPr id="6" name="Straight Connector 5"/>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958354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ipart Grey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p>
            <a:r>
              <a:rPr lang="cs-CZ"/>
              <a:t>Kliknutím lze upravit styl.</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a:t>Kliknutím lze upravit styly předlohy textu.</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a:t>Kliknutím na ikonu přidáte obrázek.</a:t>
            </a:r>
            <a:endParaRPr lang="cs-CZ" noProof="0" dirty="0"/>
          </a:p>
        </p:txBody>
      </p:sp>
      <p:sp>
        <p:nvSpPr>
          <p:cNvPr id="18" name="Picture Placeholder 3"/>
          <p:cNvSpPr>
            <a:spLocks noGrp="1"/>
          </p:cNvSpPr>
          <p:nvPr>
            <p:ph type="pic" sz="quarter" idx="14"/>
          </p:nvPr>
        </p:nvSpPr>
        <p:spPr>
          <a:xfrm>
            <a:off x="504000" y="2103041"/>
            <a:ext cx="1584000" cy="1583651"/>
          </a:xfrm>
        </p:spPr>
        <p:txBody>
          <a:bodyPr/>
          <a:lstStyle>
            <a:lvl1pPr>
              <a:defRPr/>
            </a:lvl1pPr>
          </a:lstStyle>
          <a:p>
            <a:pPr lvl="0"/>
            <a:r>
              <a:rPr lang="cs-CZ" noProof="0"/>
              <a:t>Kliknutím na ikonu přidáte obrázek.</a:t>
            </a:r>
            <a:endParaRPr lang="cs-CZ" noProof="0" dirty="0"/>
          </a:p>
        </p:txBody>
      </p:sp>
      <p:sp>
        <p:nvSpPr>
          <p:cNvPr id="10" name="Slide Number Placeholder 4"/>
          <p:cNvSpPr>
            <a:spLocks noGrp="1"/>
          </p:cNvSpPr>
          <p:nvPr>
            <p:ph type="sldNum" sz="quarter" idx="16"/>
          </p:nvPr>
        </p:nvSpPr>
        <p:spPr/>
        <p:txBody>
          <a:bodyPr/>
          <a:lstStyle>
            <a:lvl1pPr>
              <a:defRPr/>
            </a:lvl1pPr>
          </a:lstStyle>
          <a:p>
            <a:pPr>
              <a:defRPr/>
            </a:pPr>
            <a:fld id="{50BBBDBD-19BE-477A-B0D8-638802F62E8D}"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757168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ipart grey (3 line headline)">
    <p:spTree>
      <p:nvGrpSpPr>
        <p:cNvPr id="1" name=""/>
        <p:cNvGrpSpPr/>
        <p:nvPr/>
      </p:nvGrpSpPr>
      <p:grpSpPr>
        <a:xfrm>
          <a:off x="0" y="0"/>
          <a:ext cx="0" cy="0"/>
          <a:chOff x="0" y="0"/>
          <a:chExt cx="0" cy="0"/>
        </a:xfrm>
      </p:grpSpPr>
      <p:cxnSp>
        <p:nvCxnSpPr>
          <p:cNvPr id="11"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a:t>Kliknutím lze upravit styly předlohy textu.</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a:t>Kliknutím na ikonu přidáte obrázek.</a:t>
            </a:r>
            <a:endParaRPr lang="cs-CZ" noProof="0" dirty="0"/>
          </a:p>
        </p:txBody>
      </p:sp>
      <p:sp>
        <p:nvSpPr>
          <p:cNvPr id="16" name="Picture Placeholder 3"/>
          <p:cNvSpPr>
            <a:spLocks noGrp="1"/>
          </p:cNvSpPr>
          <p:nvPr>
            <p:ph type="pic" sz="quarter" idx="14"/>
          </p:nvPr>
        </p:nvSpPr>
        <p:spPr>
          <a:xfrm>
            <a:off x="504000" y="2527200"/>
            <a:ext cx="1584000" cy="1583651"/>
          </a:xfrm>
        </p:spPr>
        <p:txBody>
          <a:bodyPr/>
          <a:lstStyle>
            <a:lvl1pPr>
              <a:defRPr/>
            </a:lvl1pPr>
          </a:lstStyle>
          <a:p>
            <a:pPr lvl="0"/>
            <a:r>
              <a:rPr lang="cs-CZ" noProof="0"/>
              <a:t>Kliknutím na ikonu přidáte obrázek.</a:t>
            </a:r>
            <a:endParaRPr lang="cs-CZ" noProof="0" dirty="0"/>
          </a:p>
        </p:txBody>
      </p:sp>
      <p:sp>
        <p:nvSpPr>
          <p:cNvPr id="13" name="Slide Number Placeholder 4"/>
          <p:cNvSpPr>
            <a:spLocks noGrp="1"/>
          </p:cNvSpPr>
          <p:nvPr>
            <p:ph type="sldNum" sz="quarter" idx="16"/>
          </p:nvPr>
        </p:nvSpPr>
        <p:spPr/>
        <p:txBody>
          <a:bodyPr/>
          <a:lstStyle>
            <a:lvl1pPr>
              <a:defRPr/>
            </a:lvl1pPr>
          </a:lstStyle>
          <a:p>
            <a:pPr>
              <a:defRPr/>
            </a:pPr>
            <a:fld id="{908F52B5-4954-46F0-AB00-C5AC26804B54}"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706876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ipart Grey-White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p>
            <a:r>
              <a:rPr lang="cs-CZ"/>
              <a:t>Kliknutím lze upravit styl.</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a:t>Kliknutím lze upravit styly předlohy textu.</a:t>
            </a:r>
          </a:p>
        </p:txBody>
      </p:sp>
      <p:sp>
        <p:nvSpPr>
          <p:cNvPr id="15" name="Content Placeholder 2"/>
          <p:cNvSpPr>
            <a:spLocks noGrp="1"/>
          </p:cNvSpPr>
          <p:nvPr>
            <p:ph idx="1"/>
          </p:nvPr>
        </p:nvSpPr>
        <p:spPr>
          <a:xfrm>
            <a:off x="2088000" y="2102400"/>
            <a:ext cx="6552000" cy="1583651"/>
          </a:xfrm>
          <a:noFill/>
        </p:spPr>
        <p:txBody>
          <a:bodyPr lIns="144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a:t>Kliknutím na ikonu přidáte obrázek.</a:t>
            </a:r>
            <a:endParaRPr lang="cs-CZ" noProof="0" dirty="0"/>
          </a:p>
        </p:txBody>
      </p:sp>
      <p:sp>
        <p:nvSpPr>
          <p:cNvPr id="18" name="Picture Placeholder 3"/>
          <p:cNvSpPr>
            <a:spLocks noGrp="1"/>
          </p:cNvSpPr>
          <p:nvPr>
            <p:ph type="pic" sz="quarter" idx="14"/>
          </p:nvPr>
        </p:nvSpPr>
        <p:spPr>
          <a:xfrm>
            <a:off x="504000" y="2102400"/>
            <a:ext cx="1584000" cy="1583651"/>
          </a:xfrm>
        </p:spPr>
        <p:txBody>
          <a:bodyPr/>
          <a:lstStyle>
            <a:lvl1pPr>
              <a:defRPr/>
            </a:lvl1pPr>
          </a:lstStyle>
          <a:p>
            <a:pPr lvl="0"/>
            <a:r>
              <a:rPr lang="cs-CZ" noProof="0"/>
              <a:t>Kliknutím na ikonu přidáte obrázek.</a:t>
            </a:r>
            <a:endParaRPr lang="cs-CZ" noProof="0" dirty="0"/>
          </a:p>
        </p:txBody>
      </p:sp>
      <p:sp>
        <p:nvSpPr>
          <p:cNvPr id="10" name="Slide Number Placeholder 4"/>
          <p:cNvSpPr>
            <a:spLocks noGrp="1"/>
          </p:cNvSpPr>
          <p:nvPr>
            <p:ph type="sldNum" sz="quarter" idx="16"/>
          </p:nvPr>
        </p:nvSpPr>
        <p:spPr/>
        <p:txBody>
          <a:bodyPr/>
          <a:lstStyle>
            <a:lvl1pPr>
              <a:defRPr/>
            </a:lvl1pPr>
          </a:lstStyle>
          <a:p>
            <a:pPr>
              <a:defRPr/>
            </a:pPr>
            <a:fld id="{922EAF2F-279B-4364-AD90-A33E78FD9326}"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074745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ipart Grey-White (3 line headline)">
    <p:spTree>
      <p:nvGrpSpPr>
        <p:cNvPr id="1" name=""/>
        <p:cNvGrpSpPr/>
        <p:nvPr/>
      </p:nvGrpSpPr>
      <p:grpSpPr>
        <a:xfrm>
          <a:off x="0" y="0"/>
          <a:ext cx="0" cy="0"/>
          <a:chOff x="0" y="0"/>
          <a:chExt cx="0" cy="0"/>
        </a:xfrm>
      </p:grpSpPr>
      <p:cxnSp>
        <p:nvCxnSpPr>
          <p:cNvPr id="11"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a:t>Kliknutím lze upravit styly předlohy textu.</a:t>
            </a:r>
          </a:p>
        </p:txBody>
      </p:sp>
      <p:sp>
        <p:nvSpPr>
          <p:cNvPr id="9" name="Content Placeholder 2"/>
          <p:cNvSpPr>
            <a:spLocks noGrp="1"/>
          </p:cNvSpPr>
          <p:nvPr>
            <p:ph idx="1"/>
          </p:nvPr>
        </p:nvSpPr>
        <p:spPr>
          <a:xfrm>
            <a:off x="2088000" y="2527200"/>
            <a:ext cx="6552000" cy="1583651"/>
          </a:xfrm>
          <a:noFill/>
        </p:spPr>
        <p:txBody>
          <a:bodyPr lIns="144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Content Placeholder 2"/>
          <p:cNvSpPr>
            <a:spLocks noGrp="1"/>
          </p:cNvSpPr>
          <p:nvPr>
            <p:ph idx="13"/>
          </p:nvPr>
        </p:nvSpPr>
        <p:spPr>
          <a:xfrm>
            <a:off x="2088000" y="4256074"/>
            <a:ext cx="6552000" cy="1583651"/>
          </a:xfrm>
          <a:noFill/>
        </p:spPr>
        <p:txBody>
          <a:bodyPr lIns="144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a:t>Kliknutím na ikonu přidáte obrázek.</a:t>
            </a:r>
            <a:endParaRPr lang="cs-CZ" noProof="0" dirty="0"/>
          </a:p>
        </p:txBody>
      </p:sp>
      <p:sp>
        <p:nvSpPr>
          <p:cNvPr id="16" name="Picture Placeholder 3"/>
          <p:cNvSpPr>
            <a:spLocks noGrp="1"/>
          </p:cNvSpPr>
          <p:nvPr>
            <p:ph type="pic" sz="quarter" idx="14"/>
          </p:nvPr>
        </p:nvSpPr>
        <p:spPr>
          <a:xfrm>
            <a:off x="504000" y="2527200"/>
            <a:ext cx="1584000" cy="1583651"/>
          </a:xfrm>
        </p:spPr>
        <p:txBody>
          <a:bodyPr/>
          <a:lstStyle>
            <a:lvl1pPr>
              <a:defRPr/>
            </a:lvl1pPr>
          </a:lstStyle>
          <a:p>
            <a:pPr lvl="0"/>
            <a:r>
              <a:rPr lang="cs-CZ" noProof="0"/>
              <a:t>Kliknutím na ikonu přidáte obrázek.</a:t>
            </a:r>
            <a:endParaRPr lang="cs-CZ" noProof="0" dirty="0"/>
          </a:p>
        </p:txBody>
      </p:sp>
      <p:sp>
        <p:nvSpPr>
          <p:cNvPr id="13" name="Slide Number Placeholder 4"/>
          <p:cNvSpPr>
            <a:spLocks noGrp="1"/>
          </p:cNvSpPr>
          <p:nvPr>
            <p:ph type="sldNum" sz="quarter" idx="16"/>
          </p:nvPr>
        </p:nvSpPr>
        <p:spPr/>
        <p:txBody>
          <a:bodyPr/>
          <a:lstStyle>
            <a:lvl1pPr>
              <a:defRPr/>
            </a:lvl1pPr>
          </a:lstStyle>
          <a:p>
            <a:pPr>
              <a:defRPr/>
            </a:pPr>
            <a:fld id="{AAFC26E3-C53A-4BDE-A7C6-BD736A76A85A}"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20371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ipart White w Box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17" name="Picture Placeholder 3"/>
          <p:cNvSpPr>
            <a:spLocks noGrp="1"/>
          </p:cNvSpPr>
          <p:nvPr>
            <p:ph type="pic" sz="quarter" idx="15"/>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a:t>Kliknutím na ikonu přidáte obrázek.</a:t>
            </a:r>
            <a:endParaRPr lang="cs-CZ" noProof="0" dirty="0"/>
          </a:p>
        </p:txBody>
      </p:sp>
      <p:sp>
        <p:nvSpPr>
          <p:cNvPr id="18" name="Picture Placeholder 3"/>
          <p:cNvSpPr>
            <a:spLocks noGrp="1"/>
          </p:cNvSpPr>
          <p:nvPr>
            <p:ph type="pic" sz="quarter" idx="14"/>
          </p:nvPr>
        </p:nvSpPr>
        <p:spPr>
          <a:xfrm>
            <a:off x="504000" y="2102400"/>
            <a:ext cx="1584000" cy="1583651"/>
          </a:xfrm>
        </p:spPr>
        <p:txBody>
          <a:bodyPr/>
          <a:lstStyle>
            <a:lvl1pPr>
              <a:defRPr/>
            </a:lvl1pPr>
          </a:lstStyle>
          <a:p>
            <a:pPr lvl="0"/>
            <a:r>
              <a:rPr lang="cs-CZ" noProof="0"/>
              <a:t>Kliknutím na ikonu přidáte obrázek.</a:t>
            </a:r>
            <a:endParaRPr lang="cs-CZ" noProof="0" dirty="0"/>
          </a:p>
        </p:txBody>
      </p:sp>
      <p:sp>
        <p:nvSpPr>
          <p:cNvPr id="6" name="Title 1"/>
          <p:cNvSpPr>
            <a:spLocks noGrp="1"/>
          </p:cNvSpPr>
          <p:nvPr>
            <p:ph type="title"/>
          </p:nvPr>
        </p:nvSpPr>
        <p:spPr>
          <a:xfrm>
            <a:off x="504000" y="436770"/>
            <a:ext cx="6876000" cy="819712"/>
          </a:xfrm>
        </p:spPr>
        <p:txBody>
          <a:bodyPr/>
          <a:lstStyle/>
          <a:p>
            <a:r>
              <a:rPr lang="cs-CZ"/>
              <a:t>Kliknutím lze upravit styl.</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a:t>Kliknutím lze upravit styly předlohy textu.</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Slide Number Placeholder 4"/>
          <p:cNvSpPr>
            <a:spLocks noGrp="1"/>
          </p:cNvSpPr>
          <p:nvPr>
            <p:ph type="sldNum" sz="quarter" idx="16"/>
          </p:nvPr>
        </p:nvSpPr>
        <p:spPr/>
        <p:txBody>
          <a:bodyPr/>
          <a:lstStyle>
            <a:lvl1pPr>
              <a:defRPr/>
            </a:lvl1pPr>
          </a:lstStyle>
          <a:p>
            <a:pPr>
              <a:defRPr/>
            </a:pPr>
            <a:fld id="{EDE30556-69F8-49B7-9B21-DF2B814B30AA}"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235728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ipart White w Box (3 line headline)">
    <p:spTree>
      <p:nvGrpSpPr>
        <p:cNvPr id="1" name=""/>
        <p:cNvGrpSpPr/>
        <p:nvPr/>
      </p:nvGrpSpPr>
      <p:grpSpPr>
        <a:xfrm>
          <a:off x="0" y="0"/>
          <a:ext cx="0" cy="0"/>
          <a:chOff x="0" y="0"/>
          <a:chExt cx="0" cy="0"/>
        </a:xfrm>
      </p:grpSpPr>
      <p:cxnSp>
        <p:nvCxnSpPr>
          <p:cNvPr id="8"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a:t>Kliknutím lze upravit styly předlohy textu.</a:t>
            </a:r>
          </a:p>
        </p:txBody>
      </p:sp>
      <p:sp>
        <p:nvSpPr>
          <p:cNvPr id="11" name="Picture Placeholder 3"/>
          <p:cNvSpPr>
            <a:spLocks noGrp="1"/>
          </p:cNvSpPr>
          <p:nvPr>
            <p:ph type="pic" sz="quarter" idx="15"/>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a:t>Kliknutím na ikonu přidáte obrázek.</a:t>
            </a:r>
            <a:endParaRPr lang="cs-CZ" noProof="0" dirty="0"/>
          </a:p>
        </p:txBody>
      </p:sp>
      <p:sp>
        <p:nvSpPr>
          <p:cNvPr id="13" name="Picture Placeholder 3"/>
          <p:cNvSpPr>
            <a:spLocks noGrp="1"/>
          </p:cNvSpPr>
          <p:nvPr>
            <p:ph type="pic" sz="quarter" idx="14"/>
          </p:nvPr>
        </p:nvSpPr>
        <p:spPr>
          <a:xfrm>
            <a:off x="504000" y="2527200"/>
            <a:ext cx="1584000" cy="1583651"/>
          </a:xfrm>
        </p:spPr>
        <p:txBody>
          <a:bodyPr/>
          <a:lstStyle>
            <a:lvl1pPr>
              <a:defRPr/>
            </a:lvl1pPr>
          </a:lstStyle>
          <a:p>
            <a:pPr lvl="0"/>
            <a:r>
              <a:rPr lang="cs-CZ" noProof="0"/>
              <a:t>Kliknutím na ikonu přidáte obrázek.</a:t>
            </a:r>
            <a:endParaRPr lang="cs-CZ" noProof="0"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Slide Number Placeholder 4"/>
          <p:cNvSpPr>
            <a:spLocks noGrp="1"/>
          </p:cNvSpPr>
          <p:nvPr>
            <p:ph type="sldNum" sz="quarter" idx="16"/>
          </p:nvPr>
        </p:nvSpPr>
        <p:spPr/>
        <p:txBody>
          <a:bodyPr/>
          <a:lstStyle>
            <a:lvl1pPr>
              <a:defRPr/>
            </a:lvl1pPr>
          </a:lstStyle>
          <a:p>
            <a:pPr>
              <a:defRPr/>
            </a:pPr>
            <a:fld id="{877791FC-DC8E-4A2B-9291-A32EDED08B1E}"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862241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lipart White w Box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16" name="Content Placeholder 2"/>
          <p:cNvSpPr>
            <a:spLocks noGrp="1"/>
          </p:cNvSpPr>
          <p:nvPr>
            <p:ph idx="13"/>
          </p:nvPr>
        </p:nvSpPr>
        <p:spPr>
          <a:xfrm>
            <a:off x="504000" y="3831274"/>
            <a:ext cx="8136000" cy="1583651"/>
          </a:xfrm>
          <a:noFill/>
          <a:ln w="12700">
            <a:noFill/>
          </a:ln>
        </p:spPr>
        <p:txBody>
          <a:bodyPr lIns="1728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a:t>Kliknutím na ikonu přidáte obrázek.</a:t>
            </a:r>
            <a:endParaRPr lang="cs-CZ" noProof="0" dirty="0"/>
          </a:p>
        </p:txBody>
      </p:sp>
      <p:sp>
        <p:nvSpPr>
          <p:cNvPr id="18" name="Picture Placeholder 3"/>
          <p:cNvSpPr>
            <a:spLocks noGrp="1"/>
          </p:cNvSpPr>
          <p:nvPr>
            <p:ph type="pic" sz="quarter" idx="14"/>
          </p:nvPr>
        </p:nvSpPr>
        <p:spPr>
          <a:xfrm>
            <a:off x="504000" y="2102400"/>
            <a:ext cx="1584000" cy="1583651"/>
          </a:xfrm>
          <a:ln w="15875">
            <a:solidFill>
              <a:srgbClr val="C8C8C8"/>
            </a:solidFill>
          </a:ln>
        </p:spPr>
        <p:txBody>
          <a:bodyPr/>
          <a:lstStyle>
            <a:lvl1pPr>
              <a:defRPr/>
            </a:lvl1pPr>
          </a:lstStyle>
          <a:p>
            <a:pPr lvl="0"/>
            <a:r>
              <a:rPr lang="cs-CZ" noProof="0"/>
              <a:t>Kliknutím na ikonu přidáte obrázek.</a:t>
            </a:r>
            <a:endParaRPr lang="cs-CZ" noProof="0" dirty="0"/>
          </a:p>
        </p:txBody>
      </p:sp>
      <p:sp>
        <p:nvSpPr>
          <p:cNvPr id="6" name="Title 1"/>
          <p:cNvSpPr>
            <a:spLocks noGrp="1"/>
          </p:cNvSpPr>
          <p:nvPr>
            <p:ph type="title"/>
          </p:nvPr>
        </p:nvSpPr>
        <p:spPr>
          <a:xfrm>
            <a:off x="504000" y="436770"/>
            <a:ext cx="6876000" cy="819712"/>
          </a:xfrm>
        </p:spPr>
        <p:txBody>
          <a:bodyPr/>
          <a:lstStyle/>
          <a:p>
            <a:r>
              <a:rPr lang="cs-CZ"/>
              <a:t>Kliknutím lze upravit styl.</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a:t>Kliknutím lze upravit styly předlohy textu.</a:t>
            </a:r>
          </a:p>
        </p:txBody>
      </p:sp>
      <p:sp>
        <p:nvSpPr>
          <p:cNvPr id="10" name="Slide Number Placeholder 4"/>
          <p:cNvSpPr>
            <a:spLocks noGrp="1"/>
          </p:cNvSpPr>
          <p:nvPr>
            <p:ph type="sldNum" sz="quarter" idx="16"/>
          </p:nvPr>
        </p:nvSpPr>
        <p:spPr/>
        <p:txBody>
          <a:bodyPr/>
          <a:lstStyle>
            <a:lvl1pPr>
              <a:defRPr/>
            </a:lvl1pPr>
          </a:lstStyle>
          <a:p>
            <a:pPr>
              <a:defRPr/>
            </a:pPr>
            <a:fld id="{CA7355D1-D8B8-4FE3-BC61-7CA4F7A157B2}"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558318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lipart White w Box (3 line headline)">
    <p:spTree>
      <p:nvGrpSpPr>
        <p:cNvPr id="1" name=""/>
        <p:cNvGrpSpPr/>
        <p:nvPr/>
      </p:nvGrpSpPr>
      <p:grpSpPr>
        <a:xfrm>
          <a:off x="0" y="0"/>
          <a:ext cx="0" cy="0"/>
          <a:chOff x="0" y="0"/>
          <a:chExt cx="0" cy="0"/>
        </a:xfrm>
      </p:grpSpPr>
      <p:cxnSp>
        <p:nvCxnSpPr>
          <p:cNvPr id="8"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a:t>Kliknutím lze upravit styly předlohy textu.</a:t>
            </a:r>
          </a:p>
        </p:txBody>
      </p:sp>
      <p:sp>
        <p:nvSpPr>
          <p:cNvPr id="12" name="Content Placeholder 2"/>
          <p:cNvSpPr>
            <a:spLocks noGrp="1"/>
          </p:cNvSpPr>
          <p:nvPr>
            <p:ph idx="13"/>
          </p:nvPr>
        </p:nvSpPr>
        <p:spPr>
          <a:xfrm>
            <a:off x="504000" y="4256074"/>
            <a:ext cx="8136000" cy="1583651"/>
          </a:xfrm>
          <a:noFill/>
          <a:ln w="12700">
            <a:noFill/>
          </a:ln>
        </p:spPr>
        <p:txBody>
          <a:bodyPr lIns="1728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rIns="72000"/>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Picture Placeholder 3"/>
          <p:cNvSpPr>
            <a:spLocks noGrp="1"/>
          </p:cNvSpPr>
          <p:nvPr>
            <p:ph type="pic" sz="quarter" idx="15"/>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a:t>Kliknutím na ikonu přidáte obrázek.</a:t>
            </a:r>
            <a:endParaRPr lang="cs-CZ" noProof="0" dirty="0"/>
          </a:p>
        </p:txBody>
      </p:sp>
      <p:sp>
        <p:nvSpPr>
          <p:cNvPr id="20" name="Picture Placeholder 3"/>
          <p:cNvSpPr>
            <a:spLocks noGrp="1"/>
          </p:cNvSpPr>
          <p:nvPr>
            <p:ph type="pic" sz="quarter" idx="14"/>
          </p:nvPr>
        </p:nvSpPr>
        <p:spPr>
          <a:xfrm>
            <a:off x="504000" y="2527200"/>
            <a:ext cx="1584000" cy="1583651"/>
          </a:xfrm>
          <a:ln w="15875">
            <a:solidFill>
              <a:srgbClr val="C8C8C8"/>
            </a:solidFill>
          </a:ln>
        </p:spPr>
        <p:txBody>
          <a:bodyPr/>
          <a:lstStyle>
            <a:lvl1pPr>
              <a:defRPr/>
            </a:lvl1pPr>
          </a:lstStyle>
          <a:p>
            <a:pPr lvl="0"/>
            <a:r>
              <a:rPr lang="cs-CZ" noProof="0"/>
              <a:t>Kliknutím na ikonu přidáte obrázek.</a:t>
            </a:r>
            <a:endParaRPr lang="cs-CZ" noProof="0" dirty="0"/>
          </a:p>
        </p:txBody>
      </p:sp>
      <p:sp>
        <p:nvSpPr>
          <p:cNvPr id="9" name="Slide Number Placeholder 4"/>
          <p:cNvSpPr>
            <a:spLocks noGrp="1"/>
          </p:cNvSpPr>
          <p:nvPr>
            <p:ph type="sldNum" sz="quarter" idx="16"/>
          </p:nvPr>
        </p:nvSpPr>
        <p:spPr/>
        <p:txBody>
          <a:bodyPr/>
          <a:lstStyle>
            <a:lvl1pPr>
              <a:defRPr/>
            </a:lvl1pPr>
          </a:lstStyle>
          <a:p>
            <a:pPr>
              <a:defRPr/>
            </a:pPr>
            <a:fld id="{CD2C8A7C-DED2-4C03-8071-A9B21777631F}"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93148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ground Picture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p>
            <a:r>
              <a:rPr lang="cs-CZ"/>
              <a:t>Kliknutím lze upravit styl.</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Picture Placeholder 3"/>
          <p:cNvSpPr>
            <a:spLocks noGrp="1"/>
          </p:cNvSpPr>
          <p:nvPr>
            <p:ph type="pic" sz="quarter" idx="13"/>
          </p:nvPr>
        </p:nvSpPr>
        <p:spPr>
          <a:xfrm>
            <a:off x="2597150" y="0"/>
            <a:ext cx="6546850" cy="6591300"/>
          </a:xfrm>
        </p:spPr>
        <p:txBody>
          <a:bodyPr/>
          <a:lstStyle>
            <a:lvl1pPr>
              <a:defRPr baseline="0"/>
            </a:lvl1pPr>
          </a:lstStyle>
          <a:p>
            <a:pPr lvl="0"/>
            <a:r>
              <a:rPr lang="cs-CZ" noProof="0"/>
              <a:t>Kliknutím na ikonu přidáte obrázek.</a:t>
            </a:r>
            <a:endParaRPr lang="cs-CZ" noProof="0"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a:t>Kliknutím lze upravit styly předlohy textu.</a:t>
            </a:r>
          </a:p>
        </p:txBody>
      </p:sp>
      <p:sp>
        <p:nvSpPr>
          <p:cNvPr id="10" name="Slide Number Placeholder 4"/>
          <p:cNvSpPr>
            <a:spLocks noGrp="1"/>
          </p:cNvSpPr>
          <p:nvPr>
            <p:ph type="sldNum" sz="quarter" idx="14"/>
          </p:nvPr>
        </p:nvSpPr>
        <p:spPr/>
        <p:txBody>
          <a:bodyPr/>
          <a:lstStyle>
            <a:lvl1pPr>
              <a:defRPr/>
            </a:lvl1pPr>
          </a:lstStyle>
          <a:p>
            <a:pPr>
              <a:defRPr/>
            </a:pPr>
            <a:fld id="{1621E511-CFCF-4DF3-95C2-BA42B7766BB3}"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27577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ckground Picture (3 line headline)">
    <p:spTree>
      <p:nvGrpSpPr>
        <p:cNvPr id="1" name=""/>
        <p:cNvGrpSpPr/>
        <p:nvPr/>
      </p:nvGrpSpPr>
      <p:grpSpPr>
        <a:xfrm>
          <a:off x="0" y="0"/>
          <a:ext cx="0" cy="0"/>
          <a:chOff x="0" y="0"/>
          <a:chExt cx="0" cy="0"/>
        </a:xfrm>
      </p:grpSpPr>
      <p:cxnSp>
        <p:nvCxnSpPr>
          <p:cNvPr id="6"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8" name="Picture Placeholder 3"/>
          <p:cNvSpPr>
            <a:spLocks noGrp="1"/>
          </p:cNvSpPr>
          <p:nvPr>
            <p:ph type="pic" sz="quarter" idx="13"/>
          </p:nvPr>
        </p:nvSpPr>
        <p:spPr>
          <a:xfrm>
            <a:off x="2597150" y="8626"/>
            <a:ext cx="6546850" cy="6591300"/>
          </a:xfrm>
        </p:spPr>
        <p:txBody>
          <a:bodyPr/>
          <a:lstStyle>
            <a:lvl1pPr>
              <a:defRPr baseline="0"/>
            </a:lvl1pPr>
          </a:lstStyle>
          <a:p>
            <a:pPr lvl="0"/>
            <a:r>
              <a:rPr lang="cs-CZ" noProof="0"/>
              <a:t>Kliknutím na ikonu přidáte obrázek.</a:t>
            </a:r>
            <a:endParaRPr lang="cs-CZ" noProof="0" dirty="0"/>
          </a:p>
        </p:txBody>
      </p: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a:t>Kliknutím lze upravit styly předlohy textu.</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Slide Number Placeholder 4"/>
          <p:cNvSpPr>
            <a:spLocks noGrp="1"/>
          </p:cNvSpPr>
          <p:nvPr>
            <p:ph type="sldNum" sz="quarter" idx="14"/>
          </p:nvPr>
        </p:nvSpPr>
        <p:spPr/>
        <p:txBody>
          <a:bodyPr/>
          <a:lstStyle>
            <a:lvl1pPr>
              <a:defRPr/>
            </a:lvl1pPr>
          </a:lstStyle>
          <a:p>
            <a:pPr>
              <a:defRPr/>
            </a:pPr>
            <a:fld id="{40C69183-6F15-4A87-A6BB-9C2B1725D3CB}" type="slidenum">
              <a:rPr lang="cs-CZ"/>
              <a:pPr>
                <a:defRPr/>
              </a:pPr>
              <a:t>‹#›</a:t>
            </a:fld>
            <a:endParaRPr lang="cs-CZ"/>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66565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sloupc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lvl1pPr>
              <a:defRPr>
                <a:solidFill>
                  <a:srgbClr val="F24F00"/>
                </a:solidFill>
              </a:defRPr>
            </a:lvl1p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0" name="Straight Connector 9"/>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060" name="think-cell Slide" r:id="rId4" imgW="360" imgH="360" progId="">
                  <p:embed/>
                </p:oleObj>
              </mc:Choice>
              <mc:Fallback>
                <p:oleObj name="think-cell Slide" r:id="rId4" imgW="360" imgH="360" progId="">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03240" y="178603"/>
            <a:ext cx="6878351" cy="1116000"/>
          </a:xfrm>
          <a:prstGeom prst="rect">
            <a:avLst/>
          </a:prstGeom>
        </p:spPr>
        <p:txBody>
          <a:bodyPr anchor="b">
            <a:noAutofit/>
          </a:bodyPr>
          <a:lstStyle>
            <a:lvl1pPr>
              <a:lnSpc>
                <a:spcPct val="100000"/>
              </a:lnSpc>
              <a:defRPr sz="2200" cap="all" baseline="0">
                <a:solidFill>
                  <a:srgbClr val="F24F00"/>
                </a:solidFill>
                <a:latin typeface="Futura CEZ OT Medium" pitchFamily="50" charset="-18"/>
              </a:defRPr>
            </a:lvl1pPr>
          </a:lstStyle>
          <a:p>
            <a:r>
              <a:rPr lang="en-US" dirty="0"/>
              <a:t>title</a:t>
            </a:r>
            <a:br>
              <a:rPr lang="en-US" dirty="0"/>
            </a:br>
            <a:r>
              <a:rPr lang="cs-CZ" dirty="0"/>
              <a:t>KLIKNUTÍM VLOŽÍTE NADPIS SNÍMKU </a:t>
            </a:r>
            <a:br>
              <a:rPr lang="cs-CZ" dirty="0"/>
            </a:br>
            <a:r>
              <a:rPr lang="cs-CZ" dirty="0"/>
              <a:t>(VARIANTA </a:t>
            </a:r>
            <a:r>
              <a:rPr lang="en-US" dirty="0"/>
              <a:t>pro 1, 2 </a:t>
            </a:r>
            <a:r>
              <a:rPr lang="en-US" dirty="0" err="1"/>
              <a:t>nebo</a:t>
            </a:r>
            <a:r>
              <a:rPr lang="en-US" dirty="0"/>
              <a:t> 3 </a:t>
            </a:r>
            <a:r>
              <a:rPr lang="cs-CZ" dirty="0"/>
              <a:t>řádkový NADPIS)</a:t>
            </a:r>
          </a:p>
        </p:txBody>
      </p:sp>
      <p:sp>
        <p:nvSpPr>
          <p:cNvPr id="12" name="Text Placeholder 10"/>
          <p:cNvSpPr>
            <a:spLocks noGrp="1"/>
          </p:cNvSpPr>
          <p:nvPr>
            <p:ph type="body" sz="quarter" idx="10"/>
          </p:nvPr>
        </p:nvSpPr>
        <p:spPr>
          <a:xfrm>
            <a:off x="524504" y="1478636"/>
            <a:ext cx="7920000" cy="506516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831487723"/>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pg num"/>
          <p:cNvSpPr>
            <a:spLocks noGrp="1" noChangeArrowheads="1"/>
          </p:cNvSpPr>
          <p:nvPr>
            <p:ph type="sldNum" sz="quarter" idx="10"/>
          </p:nvPr>
        </p:nvSpPr>
        <p:spPr/>
        <p:txBody>
          <a:bodyPr/>
          <a:lstStyle>
            <a:lvl1pPr fontAlgn="auto">
              <a:spcAft>
                <a:spcPts val="0"/>
              </a:spcAft>
              <a:defRPr/>
            </a:lvl1pPr>
          </a:lstStyle>
          <a:p>
            <a:pPr>
              <a:defRPr/>
            </a:pPr>
            <a:fld id="{F50AF957-71E9-4CD7-9F54-F10BC966F84E}" type="slidenum">
              <a:rPr lang="cs-CZ"/>
              <a:pPr>
                <a:defRPr/>
              </a:pPr>
              <a:t>‹#›</a:t>
            </a:fld>
            <a:endParaRPr lang="cs-CZ" dirty="0"/>
          </a:p>
        </p:txBody>
      </p:sp>
      <p:cxnSp>
        <p:nvCxnSpPr>
          <p:cNvPr id="3"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47073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a sloupce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7" name="Content Placeholder 2"/>
          <p:cNvSpPr>
            <a:spLocks noGrp="1"/>
          </p:cNvSpPr>
          <p:nvPr>
            <p:ph idx="1"/>
          </p:nvPr>
        </p:nvSpPr>
        <p:spPr>
          <a:xfrm>
            <a:off x="504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8" name="Straight Connector 7"/>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08560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a sloupce s mezititulkem">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20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83492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va sloupce s mezititulkem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2000" b="1"/>
            </a:lvl1pPr>
          </a:lstStyle>
          <a:p>
            <a:pPr lvl="0"/>
            <a:r>
              <a:rPr lang="cs-CZ" dirty="0"/>
              <a:t>Podtitulek</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985574579"/>
      </p:ext>
    </p:extLst>
  </p:cSld>
  <p:clrMapOvr>
    <a:masterClrMapping/>
  </p:clrMapOvr>
  <p:extLst mod="1">
    <p:ext uri="{DCECCB84-F9BA-43D5-87BE-67443E8EF086}">
      <p15:sldGuideLst xmlns:p15="http://schemas.microsoft.com/office/powerpoint/2012/main" xmlns="">
        <p15:guide id="1" orient="horz" pos="527"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žší druhý sloupec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cxnSp>
        <p:nvCxnSpPr>
          <p:cNvPr id="11" name="Straight Connector 10"/>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862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liparty - šediv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3041"/>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910443341"/>
      </p:ext>
    </p:extLst>
  </p:cSld>
  <p:clrMapOvr>
    <a:masterClrMapping/>
  </p:clrMapOvr>
  <p:extLst mod="1">
    <p:ext uri="{DCECCB84-F9BA-43D5-87BE-67443E8EF086}">
      <p15:sldGuideLst xmlns:p15="http://schemas.microsoft.com/office/powerpoint/2012/main" xmlns="">
        <p15:guide id="1" pos="317" userDrawn="1">
          <p15:clr>
            <a:srgbClr val="FBAE40"/>
          </p15:clr>
        </p15:guide>
        <p15:guide id="2" pos="54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2.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3.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grpSp>
        <p:nvGrpSpPr>
          <p:cNvPr id="1111" name="McK Slide Elements"/>
          <p:cNvGrpSpPr>
            <a:grpSpLocks/>
          </p:cNvGrpSpPr>
          <p:nvPr/>
        </p:nvGrpSpPr>
        <p:grpSpPr bwMode="auto">
          <a:xfrm>
            <a:off x="1436800" y="941072"/>
            <a:ext cx="7584093" cy="5889393"/>
            <a:chOff x="887" y="581"/>
            <a:chExt cx="4682" cy="3636"/>
          </a:xfrm>
        </p:grpSpPr>
        <p:sp>
          <p:nvSpPr>
            <p:cNvPr id="1032" name="McK Measure" hidden="1"/>
            <p:cNvSpPr txBox="1">
              <a:spLocks noChangeArrowheads="1"/>
            </p:cNvSpPr>
            <p:nvPr userDrawn="1"/>
          </p:nvSpPr>
          <p:spPr bwMode="auto">
            <a:xfrm>
              <a:off x="887" y="581"/>
              <a:ext cx="4682" cy="154"/>
            </a:xfrm>
            <a:prstGeom prst="rect">
              <a:avLst/>
            </a:prstGeom>
            <a:noFill/>
            <a:ln w="9525">
              <a:noFill/>
              <a:miter lim="800000"/>
              <a:headEnd/>
              <a:tailEnd/>
            </a:ln>
            <a:effectLst/>
          </p:spPr>
          <p:txBody>
            <a:bodyPr lIns="0" tIns="0" rIns="0" bIns="0">
              <a:spAutoFit/>
            </a:bodyPr>
            <a:lstStyle/>
            <a:p>
              <a:pPr algn="l" defTabSz="895350" eaLnBrk="1" hangingPunct="1">
                <a:spcBef>
                  <a:spcPct val="0"/>
                </a:spcBef>
                <a:buClrTx/>
                <a:buFontTx/>
                <a:buNone/>
              </a:pPr>
              <a:r>
                <a:rPr lang="cs-CZ" sz="1600" i="0">
                  <a:solidFill>
                    <a:schemeClr val="bg1"/>
                  </a:solidFill>
                </a:rPr>
                <a:t>Měrná jednotka</a:t>
              </a:r>
            </a:p>
          </p:txBody>
        </p:sp>
        <p:sp>
          <p:nvSpPr>
            <p:cNvPr id="1033" name="McK Footnote" hidden="1"/>
            <p:cNvSpPr txBox="1">
              <a:spLocks noChangeArrowheads="1"/>
            </p:cNvSpPr>
            <p:nvPr userDrawn="1"/>
          </p:nvSpPr>
          <p:spPr bwMode="auto">
            <a:xfrm>
              <a:off x="889" y="3961"/>
              <a:ext cx="4437" cy="256"/>
            </a:xfrm>
            <a:prstGeom prst="rect">
              <a:avLst/>
            </a:prstGeom>
            <a:noFill/>
            <a:ln w="9525">
              <a:noFill/>
              <a:miter lim="800000"/>
              <a:headEnd/>
              <a:tailEnd/>
            </a:ln>
            <a:effectLst/>
          </p:spPr>
          <p:txBody>
            <a:bodyPr lIns="0" tIns="0" rIns="0" bIns="0" anchor="b">
              <a:spAutoFit/>
            </a:bodyPr>
            <a:lstStyle/>
            <a:p>
              <a:pPr marL="450850" indent="-450850" algn="l" defTabSz="895350" eaLnBrk="1" hangingPunct="1">
                <a:spcBef>
                  <a:spcPct val="0"/>
                </a:spcBef>
                <a:buClrTx/>
                <a:buFontTx/>
                <a:buNone/>
                <a:tabLst>
                  <a:tab pos="404813" algn="r"/>
                </a:tabLst>
              </a:pPr>
              <a:r>
                <a:rPr lang="cs-CZ" sz="1200" i="0">
                  <a:solidFill>
                    <a:srgbClr val="000000"/>
                  </a:solidFill>
                </a:rPr>
                <a:t>	</a:t>
              </a:r>
              <a:r>
                <a:rPr lang="cs-CZ" sz="1200" i="0">
                  <a:solidFill>
                    <a:schemeClr val="bg1"/>
                  </a:solidFill>
                </a:rPr>
                <a:t>*	Poznámka</a:t>
              </a:r>
            </a:p>
            <a:p>
              <a:pPr marL="450850" indent="-450850" algn="l" defTabSz="895350" eaLnBrk="1" hangingPunct="1">
                <a:spcBef>
                  <a:spcPct val="20000"/>
                </a:spcBef>
                <a:buClrTx/>
                <a:buFontTx/>
                <a:buNone/>
                <a:tabLst>
                  <a:tab pos="404813" algn="r"/>
                </a:tabLst>
              </a:pPr>
              <a:r>
                <a:rPr lang="cs-CZ" sz="1200" i="0">
                  <a:solidFill>
                    <a:schemeClr val="bg1"/>
                  </a:solidFill>
                </a:rPr>
                <a:t>	Zdroj:	Zdroj</a:t>
              </a:r>
            </a:p>
          </p:txBody>
        </p:sp>
      </p:grpSp>
      <p:sp>
        <p:nvSpPr>
          <p:cNvPr id="1052" name="Working Draft" hidden="1"/>
          <p:cNvSpPr txBox="1">
            <a:spLocks noChangeArrowheads="1"/>
          </p:cNvSpPr>
          <p:nvPr/>
        </p:nvSpPr>
        <p:spPr bwMode="auto">
          <a:xfrm rot="5400000">
            <a:off x="8151903" y="2809445"/>
            <a:ext cx="1841649" cy="93951"/>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600" i="0"/>
              <a:t>Working Draft - Last Modified 10/4/2004 4:39:06 PM</a:t>
            </a:r>
            <a:endParaRPr lang="cs-CZ" sz="600" i="0"/>
          </a:p>
        </p:txBody>
      </p:sp>
      <p:sp>
        <p:nvSpPr>
          <p:cNvPr id="1053" name="Printed" hidden="1"/>
          <p:cNvSpPr txBox="1">
            <a:spLocks noChangeArrowheads="1"/>
          </p:cNvSpPr>
          <p:nvPr/>
        </p:nvSpPr>
        <p:spPr bwMode="auto">
          <a:xfrm rot="5400000">
            <a:off x="8527267" y="3930177"/>
            <a:ext cx="1090920" cy="94214"/>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600" i="0"/>
              <a:t>Printed 10/4/2004 11:36:40 AM</a:t>
            </a:r>
          </a:p>
        </p:txBody>
      </p:sp>
      <p:sp>
        <p:nvSpPr>
          <p:cNvPr id="1116" name="Rectangle 92"/>
          <p:cNvSpPr>
            <a:spLocks noGrp="1" noChangeArrowheads="1"/>
          </p:cNvSpPr>
          <p:nvPr>
            <p:ph type="title"/>
          </p:nvPr>
        </p:nvSpPr>
        <p:spPr bwMode="auto">
          <a:xfrm>
            <a:off x="503999" y="438134"/>
            <a:ext cx="6876000" cy="84638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p>
            <a:pPr lvl="0"/>
            <a:r>
              <a:rPr lang="cs-CZ" dirty="0"/>
              <a:t>KLEPNUTÍM LZE UPRAVIT STYL PŘEDLOHY DVOUŘÁDKOVÝCH NADPISŮ</a:t>
            </a:r>
          </a:p>
        </p:txBody>
      </p:sp>
      <p:sp>
        <p:nvSpPr>
          <p:cNvPr id="1117" name="Rectangle 93"/>
          <p:cNvSpPr>
            <a:spLocks noGrp="1" noChangeArrowheads="1"/>
          </p:cNvSpPr>
          <p:nvPr>
            <p:ph type="body" idx="1"/>
          </p:nvPr>
        </p:nvSpPr>
        <p:spPr bwMode="auto">
          <a:xfrm>
            <a:off x="504000" y="1712244"/>
            <a:ext cx="8136000" cy="46626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1030" name="pg num"/>
          <p:cNvSpPr>
            <a:spLocks noGrp="1" noChangeArrowheads="1"/>
          </p:cNvSpPr>
          <p:nvPr>
            <p:ph type="sldNum" sz="quarter" idx="4"/>
          </p:nvPr>
        </p:nvSpPr>
        <p:spPr bwMode="auto">
          <a:xfrm>
            <a:off x="504000" y="6651374"/>
            <a:ext cx="311009" cy="1554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a:solidFill>
                  <a:schemeClr val="bg1"/>
                </a:solidFill>
                <a:latin typeface="Arial CE" panose="020B0604020202020204" pitchFamily="34" charset="0"/>
                <a:cs typeface="Arial CE" panose="020B0604020202020204" pitchFamily="34" charset="0"/>
              </a:defRPr>
            </a:lvl1pPr>
          </a:lstStyle>
          <a:p>
            <a:fld id="{3161D317-6A0A-4553-A7BC-2945DED7A6A1}" type="slidenum">
              <a:rPr lang="cs-CZ" smtClean="0"/>
              <a:pPr/>
              <a:t>‹#›</a:t>
            </a:fld>
            <a:endParaRPr lang="cs-CZ" dirty="0"/>
          </a:p>
        </p:txBody>
      </p:sp>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2" r:id="rId4"/>
    <p:sldLayoutId id="2147483663" r:id="rId5"/>
    <p:sldLayoutId id="2147483664" r:id="rId6"/>
    <p:sldLayoutId id="2147483665"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895350" rtl="0" eaLnBrk="1" fontAlgn="base" hangingPunct="1">
        <a:lnSpc>
          <a:spcPts val="3300"/>
        </a:lnSpc>
        <a:spcBef>
          <a:spcPct val="0"/>
        </a:spcBef>
        <a:spcAft>
          <a:spcPct val="0"/>
        </a:spcAft>
        <a:defRPr sz="2400" cap="all" baseline="0">
          <a:solidFill>
            <a:srgbClr val="F24F00"/>
          </a:solidFill>
          <a:latin typeface="+mj-lt"/>
          <a:ea typeface="+mj-ea"/>
          <a:cs typeface="+mj-cs"/>
        </a:defRPr>
      </a:lvl1pPr>
      <a:lvl2pPr algn="l" defTabSz="895350" rtl="0" eaLnBrk="1" fontAlgn="base" hangingPunct="1">
        <a:spcBef>
          <a:spcPct val="0"/>
        </a:spcBef>
        <a:spcAft>
          <a:spcPct val="0"/>
        </a:spcAft>
        <a:defRPr sz="2000">
          <a:solidFill>
            <a:schemeClr val="bg1"/>
          </a:solidFill>
          <a:latin typeface="Futura CEZ Medium" pitchFamily="2" charset="-18"/>
        </a:defRPr>
      </a:lvl2pPr>
      <a:lvl3pPr algn="l" defTabSz="895350" rtl="0" eaLnBrk="1" fontAlgn="base" hangingPunct="1">
        <a:spcBef>
          <a:spcPct val="0"/>
        </a:spcBef>
        <a:spcAft>
          <a:spcPct val="0"/>
        </a:spcAft>
        <a:defRPr sz="2000">
          <a:solidFill>
            <a:schemeClr val="bg1"/>
          </a:solidFill>
          <a:latin typeface="Futura CEZ Medium" pitchFamily="2" charset="-18"/>
        </a:defRPr>
      </a:lvl3pPr>
      <a:lvl4pPr algn="l" defTabSz="895350" rtl="0" eaLnBrk="1" fontAlgn="base" hangingPunct="1">
        <a:spcBef>
          <a:spcPct val="0"/>
        </a:spcBef>
        <a:spcAft>
          <a:spcPct val="0"/>
        </a:spcAft>
        <a:defRPr sz="2000">
          <a:solidFill>
            <a:schemeClr val="bg1"/>
          </a:solidFill>
          <a:latin typeface="Futura CEZ Medium" pitchFamily="2" charset="-18"/>
        </a:defRPr>
      </a:lvl4pPr>
      <a:lvl5pPr algn="l" defTabSz="895350" rtl="0" eaLnBrk="1" fontAlgn="base" hangingPunct="1">
        <a:spcBef>
          <a:spcPct val="0"/>
        </a:spcBef>
        <a:spcAft>
          <a:spcPct val="0"/>
        </a:spcAft>
        <a:defRPr sz="2000">
          <a:solidFill>
            <a:schemeClr val="bg1"/>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527" userDrawn="1">
          <p15:clr>
            <a:srgbClr val="F26B43"/>
          </p15:clr>
        </p15:guide>
        <p15:guide id="2" pos="2880" userDrawn="1">
          <p15:clr>
            <a:srgbClr val="F26B43"/>
          </p15:clr>
        </p15:guide>
        <p15:guide id="3" orient="horz" pos="777" userDrawn="1">
          <p15:clr>
            <a:srgbClr val="F26B43"/>
          </p15:clr>
        </p15:guide>
        <p15:guide id="4" orient="horz" pos="3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6602413"/>
            <a:ext cx="914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McK Slide Elements"/>
          <p:cNvGrpSpPr>
            <a:grpSpLocks/>
          </p:cNvGrpSpPr>
          <p:nvPr/>
        </p:nvGrpSpPr>
        <p:grpSpPr bwMode="auto">
          <a:xfrm>
            <a:off x="1436688" y="941388"/>
            <a:ext cx="7583487" cy="5889625"/>
            <a:chOff x="887" y="581"/>
            <a:chExt cx="4682" cy="3636"/>
          </a:xfrm>
        </p:grpSpPr>
        <p:sp>
          <p:nvSpPr>
            <p:cNvPr id="1034" name="McK Measure" hidden="1"/>
            <p:cNvSpPr txBox="1">
              <a:spLocks noChangeArrowheads="1"/>
            </p:cNvSpPr>
            <p:nvPr/>
          </p:nvSpPr>
          <p:spPr bwMode="auto">
            <a:xfrm>
              <a:off x="887" y="581"/>
              <a:ext cx="468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95350"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defTabSz="895350"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defTabSz="895350"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defTabSz="895350"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defTabSz="895350"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cs-CZ" sz="1600" i="0">
                  <a:solidFill>
                    <a:schemeClr val="bg1"/>
                  </a:solidFill>
                </a:rPr>
                <a:t>Měrná jednotka</a:t>
              </a:r>
            </a:p>
          </p:txBody>
        </p:sp>
        <p:sp>
          <p:nvSpPr>
            <p:cNvPr id="1035" name="McK Footnote" hidden="1"/>
            <p:cNvSpPr txBox="1">
              <a:spLocks noChangeArrowheads="1"/>
            </p:cNvSpPr>
            <p:nvPr/>
          </p:nvSpPr>
          <p:spPr bwMode="auto">
            <a:xfrm>
              <a:off x="889" y="3961"/>
              <a:ext cx="443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450850" indent="-45085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1pPr>
              <a:lvl2pPr marL="742950" indent="-28575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2pPr>
              <a:lvl3pPr marL="1143000" indent="-22860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3pPr>
              <a:lvl4pPr marL="1600200" indent="-22860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4pPr>
              <a:lvl5pPr marL="2057400" indent="-22860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5pPr>
              <a:lvl6pPr marL="2514600" indent="-228600" algn="ctr" defTabSz="895350" eaLnBrk="0" fontAlgn="base" hangingPunct="0">
                <a:spcBef>
                  <a:spcPct val="50000"/>
                </a:spcBef>
                <a:spcAft>
                  <a:spcPct val="0"/>
                </a:spcAft>
                <a:buClr>
                  <a:schemeClr val="accent2"/>
                </a:buClr>
                <a:buFont typeface="Wingdings" pitchFamily="2" charset="2"/>
                <a:tabLst>
                  <a:tab pos="404813" algn="r"/>
                </a:tabLst>
                <a:defRPr sz="1400" i="1">
                  <a:solidFill>
                    <a:schemeClr val="tx1"/>
                  </a:solidFill>
                  <a:latin typeface="Arial" charset="0"/>
                </a:defRPr>
              </a:lvl6pPr>
              <a:lvl7pPr marL="2971800" indent="-228600" algn="ctr" defTabSz="895350" eaLnBrk="0" fontAlgn="base" hangingPunct="0">
                <a:spcBef>
                  <a:spcPct val="50000"/>
                </a:spcBef>
                <a:spcAft>
                  <a:spcPct val="0"/>
                </a:spcAft>
                <a:buClr>
                  <a:schemeClr val="accent2"/>
                </a:buClr>
                <a:buFont typeface="Wingdings" pitchFamily="2" charset="2"/>
                <a:tabLst>
                  <a:tab pos="404813" algn="r"/>
                </a:tabLst>
                <a:defRPr sz="1400" i="1">
                  <a:solidFill>
                    <a:schemeClr val="tx1"/>
                  </a:solidFill>
                  <a:latin typeface="Arial" charset="0"/>
                </a:defRPr>
              </a:lvl7pPr>
              <a:lvl8pPr marL="3429000" indent="-228600" algn="ctr" defTabSz="895350" eaLnBrk="0" fontAlgn="base" hangingPunct="0">
                <a:spcBef>
                  <a:spcPct val="50000"/>
                </a:spcBef>
                <a:spcAft>
                  <a:spcPct val="0"/>
                </a:spcAft>
                <a:buClr>
                  <a:schemeClr val="accent2"/>
                </a:buClr>
                <a:buFont typeface="Wingdings" pitchFamily="2" charset="2"/>
                <a:tabLst>
                  <a:tab pos="404813" algn="r"/>
                </a:tabLst>
                <a:defRPr sz="1400" i="1">
                  <a:solidFill>
                    <a:schemeClr val="tx1"/>
                  </a:solidFill>
                  <a:latin typeface="Arial" charset="0"/>
                </a:defRPr>
              </a:lvl8pPr>
              <a:lvl9pPr marL="3886200" indent="-228600" algn="ctr" defTabSz="895350" eaLnBrk="0" fontAlgn="base" hangingPunct="0">
                <a:spcBef>
                  <a:spcPct val="50000"/>
                </a:spcBef>
                <a:spcAft>
                  <a:spcPct val="0"/>
                </a:spcAft>
                <a:buClr>
                  <a:schemeClr val="accent2"/>
                </a:buClr>
                <a:buFont typeface="Wingdings" pitchFamily="2" charset="2"/>
                <a:tabLst>
                  <a:tab pos="404813" algn="r"/>
                </a:tabLst>
                <a:defRPr sz="1400" i="1">
                  <a:solidFill>
                    <a:schemeClr val="tx1"/>
                  </a:solidFill>
                  <a:latin typeface="Arial" charset="0"/>
                </a:defRPr>
              </a:lvl9pPr>
            </a:lstStyle>
            <a:p>
              <a:pPr algn="l" eaLnBrk="1" hangingPunct="1">
                <a:spcBef>
                  <a:spcPct val="0"/>
                </a:spcBef>
                <a:buClrTx/>
                <a:buFontTx/>
                <a:buNone/>
              </a:pPr>
              <a:r>
                <a:rPr lang="cs-CZ" sz="1200" i="0">
                  <a:solidFill>
                    <a:srgbClr val="000000"/>
                  </a:solidFill>
                </a:rPr>
                <a:t>	</a:t>
              </a:r>
              <a:r>
                <a:rPr lang="cs-CZ" sz="1200" i="0">
                  <a:solidFill>
                    <a:schemeClr val="bg1"/>
                  </a:solidFill>
                </a:rPr>
                <a:t>*	Poznámka</a:t>
              </a:r>
            </a:p>
            <a:p>
              <a:pPr algn="l" eaLnBrk="1" hangingPunct="1">
                <a:spcBef>
                  <a:spcPct val="20000"/>
                </a:spcBef>
                <a:buClrTx/>
                <a:buFontTx/>
                <a:buNone/>
              </a:pPr>
              <a:r>
                <a:rPr lang="cs-CZ" sz="1200" i="0">
                  <a:solidFill>
                    <a:schemeClr val="bg1"/>
                  </a:solidFill>
                </a:rPr>
                <a:t>	Zdroj:	Zdroj</a:t>
              </a:r>
            </a:p>
          </p:txBody>
        </p:sp>
      </p:grpSp>
      <p:sp>
        <p:nvSpPr>
          <p:cNvPr id="1028" name="Working Draft" hidden="1"/>
          <p:cNvSpPr txBox="1">
            <a:spLocks noChangeArrowheads="1"/>
          </p:cNvSpPr>
          <p:nvPr/>
        </p:nvSpPr>
        <p:spPr bwMode="auto">
          <a:xfrm rot="5400000">
            <a:off x="8152607" y="2809081"/>
            <a:ext cx="18415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en-US" sz="600" i="0"/>
              <a:t>Working Draft - Last Modified 10/4/2004 4:39:06 PM</a:t>
            </a:r>
            <a:endParaRPr lang="cs-CZ" sz="600" i="0"/>
          </a:p>
        </p:txBody>
      </p:sp>
      <p:sp>
        <p:nvSpPr>
          <p:cNvPr id="1029" name="Printed" hidden="1"/>
          <p:cNvSpPr txBox="1">
            <a:spLocks noChangeArrowheads="1"/>
          </p:cNvSpPr>
          <p:nvPr/>
        </p:nvSpPr>
        <p:spPr bwMode="auto">
          <a:xfrm rot="5400000">
            <a:off x="8527256" y="3929857"/>
            <a:ext cx="1090613"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cs-CZ" sz="600" i="0"/>
              <a:t>Printed 10/4/2004 11:36:40 AM</a:t>
            </a:r>
          </a:p>
        </p:txBody>
      </p:sp>
      <p:sp>
        <p:nvSpPr>
          <p:cNvPr id="1030" name="Rectangle 92"/>
          <p:cNvSpPr>
            <a:spLocks noGrp="1" noChangeArrowheads="1"/>
          </p:cNvSpPr>
          <p:nvPr>
            <p:ph type="title"/>
          </p:nvPr>
        </p:nvSpPr>
        <p:spPr bwMode="auto">
          <a:xfrm>
            <a:off x="503238" y="438150"/>
            <a:ext cx="687705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cs-CZ"/>
              <a:t>KLEPNUTÍM LZE UPRAVIT STYL PŘEDLOHY DVOUŘÁDKOVÝCH NADPISŮ</a:t>
            </a:r>
          </a:p>
        </p:txBody>
      </p:sp>
      <p:sp>
        <p:nvSpPr>
          <p:cNvPr id="1031" name="Rectangle 93"/>
          <p:cNvSpPr>
            <a:spLocks noGrp="1" noChangeArrowheads="1"/>
          </p:cNvSpPr>
          <p:nvPr>
            <p:ph type="body" idx="1"/>
          </p:nvPr>
        </p:nvSpPr>
        <p:spPr bwMode="auto">
          <a:xfrm>
            <a:off x="503238" y="1712913"/>
            <a:ext cx="8137525"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cs-CZ"/>
              <a:t>Druhá úroveň </a:t>
            </a:r>
          </a:p>
          <a:p>
            <a:pPr lvl="2"/>
            <a:r>
              <a:rPr lang="cs-CZ"/>
              <a:t>Třetí úroveň </a:t>
            </a:r>
          </a:p>
          <a:p>
            <a:pPr lvl="3"/>
            <a:r>
              <a:rPr lang="cs-CZ"/>
              <a:t>Čtvrtá úroveň </a:t>
            </a:r>
          </a:p>
          <a:p>
            <a:pPr lvl="4"/>
            <a:r>
              <a:rPr lang="cs-CZ"/>
              <a:t>Pátá úroveň </a:t>
            </a:r>
          </a:p>
        </p:txBody>
      </p:sp>
      <p:sp>
        <p:nvSpPr>
          <p:cNvPr id="2" name="pg num"/>
          <p:cNvSpPr>
            <a:spLocks noGrp="1" noChangeArrowheads="1"/>
          </p:cNvSpPr>
          <p:nvPr>
            <p:ph type="sldNum" sz="quarter" idx="4"/>
          </p:nvPr>
        </p:nvSpPr>
        <p:spPr bwMode="auto">
          <a:xfrm>
            <a:off x="503238" y="6651625"/>
            <a:ext cx="311150" cy="15557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smtClean="0">
                <a:solidFill>
                  <a:schemeClr val="bg1"/>
                </a:solidFill>
                <a:latin typeface="Arial CE" panose="020B0604020202020204" pitchFamily="34" charset="0"/>
                <a:cs typeface="Arial CE" panose="020B0604020202020204" pitchFamily="34" charset="0"/>
              </a:defRPr>
            </a:lvl1pPr>
          </a:lstStyle>
          <a:p>
            <a:pPr>
              <a:defRPr/>
            </a:pPr>
            <a:fld id="{5898DBD7-FCF6-4BCD-90B9-235DB014BA60}" type="slidenum">
              <a:rPr lang="cs-CZ"/>
              <a:pPr>
                <a:defRPr/>
              </a:pPr>
              <a:t>‹#›</a:t>
            </a:fld>
            <a:endParaRPr lang="cs-CZ" dirty="0"/>
          </a:p>
        </p:txBody>
      </p:sp>
      <p:pic>
        <p:nvPicPr>
          <p:cNvPr id="1033" name="Picture 2"/>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883525" y="468313"/>
            <a:ext cx="7572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48349072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Lst>
  <p:hf hdr="0" ftr="0" dt="0"/>
  <p:txStyles>
    <p:titleStyle>
      <a:lvl1pPr algn="l" defTabSz="895350" rtl="0" eaLnBrk="1" fontAlgn="base" hangingPunct="1">
        <a:lnSpc>
          <a:spcPts val="3300"/>
        </a:lnSpc>
        <a:spcBef>
          <a:spcPct val="0"/>
        </a:spcBef>
        <a:spcAft>
          <a:spcPct val="0"/>
        </a:spcAft>
        <a:defRPr sz="2400">
          <a:solidFill>
            <a:srgbClr val="F24F00"/>
          </a:solidFill>
          <a:latin typeface="+mj-lt"/>
          <a:ea typeface="+mj-ea"/>
          <a:cs typeface="+mj-cs"/>
        </a:defRPr>
      </a:lvl1pPr>
      <a:lvl2pPr algn="l" defTabSz="895350" rtl="0" eaLnBrk="1" fontAlgn="base" hangingPunct="1">
        <a:lnSpc>
          <a:spcPts val="3300"/>
        </a:lnSpc>
        <a:spcBef>
          <a:spcPct val="0"/>
        </a:spcBef>
        <a:spcAft>
          <a:spcPct val="0"/>
        </a:spcAft>
        <a:defRPr sz="2400">
          <a:solidFill>
            <a:srgbClr val="F24F00"/>
          </a:solidFill>
          <a:latin typeface="Futura CEZ Medium" pitchFamily="2" charset="-18"/>
        </a:defRPr>
      </a:lvl2pPr>
      <a:lvl3pPr algn="l" defTabSz="895350" rtl="0" eaLnBrk="1" fontAlgn="base" hangingPunct="1">
        <a:lnSpc>
          <a:spcPts val="3300"/>
        </a:lnSpc>
        <a:spcBef>
          <a:spcPct val="0"/>
        </a:spcBef>
        <a:spcAft>
          <a:spcPct val="0"/>
        </a:spcAft>
        <a:defRPr sz="2400">
          <a:solidFill>
            <a:srgbClr val="F24F00"/>
          </a:solidFill>
          <a:latin typeface="Futura CEZ Medium" pitchFamily="2" charset="-18"/>
        </a:defRPr>
      </a:lvl3pPr>
      <a:lvl4pPr algn="l" defTabSz="895350" rtl="0" eaLnBrk="1" fontAlgn="base" hangingPunct="1">
        <a:lnSpc>
          <a:spcPts val="3300"/>
        </a:lnSpc>
        <a:spcBef>
          <a:spcPct val="0"/>
        </a:spcBef>
        <a:spcAft>
          <a:spcPct val="0"/>
        </a:spcAft>
        <a:defRPr sz="2400">
          <a:solidFill>
            <a:srgbClr val="F24F00"/>
          </a:solidFill>
          <a:latin typeface="Futura CEZ Medium" pitchFamily="2" charset="-18"/>
        </a:defRPr>
      </a:lvl4pPr>
      <a:lvl5pPr algn="l" defTabSz="895350" rtl="0" eaLnBrk="1" fontAlgn="base" hangingPunct="1">
        <a:lnSpc>
          <a:spcPts val="3300"/>
        </a:lnSpc>
        <a:spcBef>
          <a:spcPct val="0"/>
        </a:spcBef>
        <a:spcAft>
          <a:spcPct val="0"/>
        </a:spcAft>
        <a:defRPr sz="2400">
          <a:solidFill>
            <a:srgbClr val="F24F00"/>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marL="342900" indent="-342900"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ETU%20II%20z%20helicam%20capteru.mp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 Id="rId4" Type="http://schemas.openxmlformats.org/officeDocument/2006/relationships/image" Target="../media/image76.emf"/></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504000" y="1052730"/>
            <a:ext cx="6876000" cy="3206006"/>
          </a:xfrm>
        </p:spPr>
        <p:txBody>
          <a:bodyPr/>
          <a:lstStyle/>
          <a:p>
            <a:pPr algn="ctr"/>
            <a:r>
              <a:rPr lang="cs-CZ" dirty="0"/>
              <a:t>                        </a:t>
            </a:r>
            <a:r>
              <a:rPr lang="cs-CZ" sz="4400" dirty="0"/>
              <a:t/>
            </a:r>
            <a:br>
              <a:rPr lang="cs-CZ" sz="4400" dirty="0"/>
            </a:br>
            <a:r>
              <a:rPr lang="cs-CZ" sz="4400" dirty="0"/>
              <a:t/>
            </a:r>
            <a:br>
              <a:rPr lang="cs-CZ" sz="4400" dirty="0"/>
            </a:br>
            <a:r>
              <a:rPr lang="cs-CZ" sz="4800" b="1" dirty="0"/>
              <a:t>Elektrárna   Tušimice II</a:t>
            </a:r>
            <a:br>
              <a:rPr lang="cs-CZ" sz="4800" b="1" dirty="0"/>
            </a:br>
            <a:r>
              <a:rPr lang="pl-PL" sz="1600" dirty="0">
                <a:hlinkClick r:id="rId2" action="ppaction://hlinkfile"/>
              </a:rPr>
              <a:t>ETU II z helicam capteru</a:t>
            </a:r>
            <a:endParaRPr lang="cs-CZ" sz="1600" dirty="0"/>
          </a:p>
        </p:txBody>
      </p:sp>
      <p:sp>
        <p:nvSpPr>
          <p:cNvPr id="6" name="Zástupný symbol pro text 5"/>
          <p:cNvSpPr>
            <a:spLocks noGrp="1"/>
          </p:cNvSpPr>
          <p:nvPr>
            <p:ph type="body" sz="quarter" idx="10"/>
          </p:nvPr>
        </p:nvSpPr>
        <p:spPr/>
        <p:txBody>
          <a:bodyPr/>
          <a:lstStyle/>
          <a:p>
            <a:r>
              <a:rPr lang="cs-CZ" dirty="0"/>
              <a:t>leden  2017</a:t>
            </a:r>
          </a:p>
          <a:p>
            <a:r>
              <a:rPr lang="cs-CZ" dirty="0"/>
              <a:t>            </a:t>
            </a:r>
          </a:p>
        </p:txBody>
      </p:sp>
      <p:sp>
        <p:nvSpPr>
          <p:cNvPr id="7" name="Zástupný symbol pro text 6"/>
          <p:cNvSpPr>
            <a:spLocks noGrp="1"/>
          </p:cNvSpPr>
          <p:nvPr>
            <p:ph type="body" sz="quarter" idx="11"/>
          </p:nvPr>
        </p:nvSpPr>
        <p:spPr/>
        <p:txBody>
          <a:bodyPr/>
          <a:lstStyle/>
          <a:p>
            <a:r>
              <a:rPr lang="cs-CZ" dirty="0"/>
              <a:t>Jaroslav Drozdík</a:t>
            </a:r>
          </a:p>
          <a:p>
            <a:r>
              <a:rPr lang="cs-CZ" dirty="0"/>
              <a:t>Přemysl Jirout</a:t>
            </a:r>
          </a:p>
        </p:txBody>
      </p:sp>
    </p:spTree>
    <p:extLst>
      <p:ext uri="{BB962C8B-B14F-4D97-AF65-F5344CB8AC3E}">
        <p14:creationId xmlns:p14="http://schemas.microsoft.com/office/powerpoint/2010/main" val="2749884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9</a:t>
            </a:fld>
            <a:endParaRPr lang="cs-CZ"/>
          </a:p>
        </p:txBody>
      </p:sp>
      <p:sp>
        <p:nvSpPr>
          <p:cNvPr id="4" name="Nadpis 3"/>
          <p:cNvSpPr>
            <a:spLocks noGrp="1"/>
          </p:cNvSpPr>
          <p:nvPr>
            <p:ph type="title"/>
          </p:nvPr>
        </p:nvSpPr>
        <p:spPr>
          <a:xfrm>
            <a:off x="504000" y="423020"/>
            <a:ext cx="6876000" cy="423193"/>
          </a:xfrm>
        </p:spPr>
        <p:txBody>
          <a:bodyPr/>
          <a:lstStyle/>
          <a:p>
            <a:r>
              <a:rPr lang="cs-CZ" b="1" dirty="0">
                <a:latin typeface="Futura CEZ Medium"/>
              </a:rPr>
              <a:t>Malá  vodní  elektrárna  </a:t>
            </a:r>
            <a:r>
              <a:rPr lang="cs-CZ" b="1" dirty="0" err="1">
                <a:latin typeface="Futura CEZ Medium"/>
              </a:rPr>
              <a:t>Želina</a:t>
            </a:r>
            <a:endParaRPr lang="cs-CZ" b="1" dirty="0">
              <a:latin typeface="Futura CEZ Medium"/>
            </a:endParaRPr>
          </a:p>
        </p:txBody>
      </p:sp>
      <p:pic>
        <p:nvPicPr>
          <p:cNvPr id="5" name="Picture 7" descr="ONJ_6072"/>
          <p:cNvPicPr>
            <a:picLocks noGrp="1" noChangeAspect="1" noChangeArrowheads="1"/>
          </p:cNvPicPr>
          <p:nvPr>
            <p:ph idx="1"/>
          </p:nvPr>
        </p:nvPicPr>
        <p:blipFill>
          <a:blip r:embed="rId2" cstate="print"/>
          <a:srcRect/>
          <a:stretch>
            <a:fillRect/>
          </a:stretch>
        </p:blipFill>
        <p:spPr>
          <a:xfrm>
            <a:off x="538193" y="1938047"/>
            <a:ext cx="6752738" cy="452018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10</a:t>
            </a:fld>
            <a:endParaRPr lang="cs-CZ"/>
          </a:p>
        </p:txBody>
      </p:sp>
      <p:sp>
        <p:nvSpPr>
          <p:cNvPr id="4" name="Nadpis 3"/>
          <p:cNvSpPr>
            <a:spLocks noGrp="1"/>
          </p:cNvSpPr>
          <p:nvPr>
            <p:ph type="title"/>
          </p:nvPr>
        </p:nvSpPr>
        <p:spPr>
          <a:xfrm>
            <a:off x="504000" y="423020"/>
            <a:ext cx="6876000" cy="391389"/>
          </a:xfrm>
        </p:spPr>
        <p:txBody>
          <a:bodyPr/>
          <a:lstStyle/>
          <a:p>
            <a:r>
              <a:rPr lang="cs-CZ" b="1" dirty="0"/>
              <a:t>Vírové  turbíny  instalované  na  </a:t>
            </a:r>
            <a:r>
              <a:rPr lang="cs-CZ" b="1" dirty="0" err="1"/>
              <a:t>mve</a:t>
            </a:r>
            <a:r>
              <a:rPr lang="cs-CZ" b="1" dirty="0"/>
              <a:t> </a:t>
            </a:r>
          </a:p>
        </p:txBody>
      </p:sp>
      <p:sp>
        <p:nvSpPr>
          <p:cNvPr id="5" name="Zástupný symbol pro obsah 4"/>
          <p:cNvSpPr>
            <a:spLocks noGrp="1"/>
          </p:cNvSpPr>
          <p:nvPr>
            <p:ph idx="1"/>
          </p:nvPr>
        </p:nvSpPr>
        <p:spPr/>
        <p:txBody>
          <a:bodyPr/>
          <a:lstStyle/>
          <a:p>
            <a:endParaRPr lang="cs-CZ" dirty="0"/>
          </a:p>
        </p:txBody>
      </p:sp>
      <p:pic>
        <p:nvPicPr>
          <p:cNvPr id="2051" name="Picture 3" descr="C:\Users\Jiroutpre\Desktop\MVE želina, VÍROVÉ TURBÍNY\MONTÁŽ VÍROVÝCH TURBÍN - FOTO\20160521 MVE Prodloužení savek\IMG_86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38" y="1761424"/>
            <a:ext cx="6968690" cy="483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20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a:buFont typeface="Wingdings" pitchFamily="2" charset="2"/>
              <a:buChar char="Ø"/>
            </a:pPr>
            <a:r>
              <a:rPr lang="cs-CZ" dirty="0"/>
              <a:t> čtyři výrobní bloky o výkonu 200 MW</a:t>
            </a:r>
          </a:p>
          <a:p>
            <a:pPr>
              <a:buFont typeface="Wingdings" pitchFamily="2" charset="2"/>
              <a:buChar char="Ø"/>
            </a:pPr>
            <a:r>
              <a:rPr lang="cs-CZ" dirty="0"/>
              <a:t> uvedení do provozu po jednotlivých blocích v letech 1974 až 1975</a:t>
            </a:r>
          </a:p>
          <a:p>
            <a:pPr>
              <a:buFont typeface="Wingdings" pitchFamily="2" charset="2"/>
              <a:buChar char="Ø"/>
            </a:pPr>
            <a:endParaRPr lang="cs-CZ" dirty="0"/>
          </a:p>
          <a:p>
            <a:pPr>
              <a:buFont typeface="Wingdings" pitchFamily="2" charset="2"/>
              <a:buChar char="Ø"/>
            </a:pPr>
            <a:r>
              <a:rPr lang="cs-CZ" dirty="0"/>
              <a:t> umístění poblíž hnědouhelného dolu </a:t>
            </a:r>
            <a:r>
              <a:rPr lang="cs-CZ" dirty="0" err="1"/>
              <a:t>Libouš</a:t>
            </a:r>
            <a:r>
              <a:rPr lang="cs-CZ" dirty="0"/>
              <a:t> (součást Dolů Nástup </a:t>
            </a:r>
            <a:r>
              <a:rPr lang="cs-CZ" dirty="0" err="1"/>
              <a:t>Tušimice</a:t>
            </a:r>
            <a:r>
              <a:rPr lang="cs-CZ" dirty="0"/>
              <a:t>), na který je napojena pásovou dopravou uhlí od těžebních strojů až ke kotlům elektrárny</a:t>
            </a:r>
          </a:p>
          <a:p>
            <a:pPr>
              <a:buFont typeface="Wingdings" pitchFamily="2" charset="2"/>
              <a:buChar char="Ø"/>
            </a:pPr>
            <a:r>
              <a:rPr lang="cs-CZ" dirty="0"/>
              <a:t> hlavní přednost lokality </a:t>
            </a:r>
            <a:r>
              <a:rPr lang="cs-CZ" dirty="0" err="1"/>
              <a:t>Tušimice</a:t>
            </a:r>
            <a:r>
              <a:rPr lang="cs-CZ" dirty="0"/>
              <a:t>: zcela odpadají náklady za dopravu uhlí po železnici</a:t>
            </a:r>
          </a:p>
          <a:p>
            <a:r>
              <a:rPr lang="cs-CZ" dirty="0"/>
              <a:t> </a:t>
            </a:r>
          </a:p>
          <a:p>
            <a:r>
              <a:rPr lang="cs-CZ" dirty="0"/>
              <a:t>To významně snižuje výrobní náklady a řadí elektrárnu mezi nejefektivnější provozy v České republice. Proto elektrárna byla a je od doby svého spuštění vždy maximálně využívána.</a:t>
            </a:r>
          </a:p>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11</a:t>
            </a:fld>
            <a:endParaRPr lang="cs-CZ"/>
          </a:p>
        </p:txBody>
      </p:sp>
      <p:sp>
        <p:nvSpPr>
          <p:cNvPr id="4" name="Nadpis 3"/>
          <p:cNvSpPr>
            <a:spLocks noGrp="1"/>
          </p:cNvSpPr>
          <p:nvPr>
            <p:ph type="title"/>
          </p:nvPr>
        </p:nvSpPr>
        <p:spPr>
          <a:xfrm>
            <a:off x="495300" y="423020"/>
            <a:ext cx="6884700" cy="423193"/>
          </a:xfrm>
        </p:spPr>
        <p:txBody>
          <a:bodyPr/>
          <a:lstStyle/>
          <a:p>
            <a:r>
              <a:rPr lang="cs-CZ" b="1" dirty="0">
                <a:latin typeface="Futura CEZ Medium"/>
              </a:rPr>
              <a:t>Základní  informace  o  ETU II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a:t>   </a:t>
            </a:r>
            <a:r>
              <a:rPr lang="cs-CZ" b="1" dirty="0"/>
              <a:t>Celkový letecký pohled na elektrárnu</a:t>
            </a:r>
          </a:p>
        </p:txBody>
      </p:sp>
      <p:sp>
        <p:nvSpPr>
          <p:cNvPr id="4" name="Slide Number Placeholder 3"/>
          <p:cNvSpPr>
            <a:spLocks noGrp="1"/>
          </p:cNvSpPr>
          <p:nvPr>
            <p:ph type="sldNum" sz="quarter" idx="10"/>
          </p:nvPr>
        </p:nvSpPr>
        <p:spPr/>
        <p:txBody>
          <a:bodyPr/>
          <a:lstStyle/>
          <a:p>
            <a:fld id="{569EC6D3-E5AC-407E-ABD5-BD9CA53279C2}" type="slidenum">
              <a:rPr lang="cs-CZ" smtClean="0"/>
              <a:pPr/>
              <a:t>12</a:t>
            </a:fld>
            <a:endParaRPr lang="cs-CZ"/>
          </a:p>
        </p:txBody>
      </p:sp>
      <p:pic>
        <p:nvPicPr>
          <p:cNvPr id="2050" name="Picture 2" descr="F:\Tuček.Tuček-letecké snímky EPRU\SKUPINA CEZ KOLEKCE 2014 ZDROJOVE FOTKY\ELEKTRARNA TUSIMICE\MIK_92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1899" y="1491916"/>
            <a:ext cx="7019925" cy="495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8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04000" y="1918011"/>
            <a:ext cx="8127044" cy="4939990"/>
          </a:xfrm>
        </p:spPr>
        <p:txBody>
          <a:bodyPr/>
          <a:lstStyle/>
          <a:p>
            <a:pPr>
              <a:buFont typeface="Wingdings" pitchFamily="2" charset="2"/>
              <a:buChar char="q"/>
            </a:pPr>
            <a:r>
              <a:rPr lang="cs-CZ" dirty="0"/>
              <a:t>tři základní suroviny pro činnost elektrárny: palivo, voda a vápenec</a:t>
            </a:r>
          </a:p>
          <a:p>
            <a:pPr>
              <a:buFont typeface="Wingdings" pitchFamily="2" charset="2"/>
              <a:buChar char="§"/>
            </a:pPr>
            <a:endParaRPr lang="cs-CZ" dirty="0"/>
          </a:p>
          <a:p>
            <a:pPr>
              <a:buFont typeface="Wingdings" pitchFamily="2" charset="2"/>
              <a:buChar char="§"/>
            </a:pPr>
            <a:r>
              <a:rPr lang="cs-CZ" dirty="0"/>
              <a:t>hlavním palivem je hnědé uhlí dodávané pásovou dopravou z vedlejších povrchových Dolů Nástup </a:t>
            </a:r>
            <a:r>
              <a:rPr lang="cs-CZ" dirty="0" err="1"/>
              <a:t>Tušimice</a:t>
            </a:r>
            <a:r>
              <a:rPr lang="cs-CZ" dirty="0"/>
              <a:t>, které jsou součástí akciové společnosti Severočeské doly</a:t>
            </a:r>
          </a:p>
          <a:p>
            <a:pPr>
              <a:buFont typeface="Wingdings" pitchFamily="2" charset="2"/>
              <a:buChar char="§"/>
            </a:pPr>
            <a:r>
              <a:rPr lang="cs-CZ" dirty="0"/>
              <a:t>pro zapalování kotlů a stabilizaci hoření  se používá zemní plyn dodávaný dálkovým plynovodem od akciové společnosti Severočeská plynárenská</a:t>
            </a:r>
          </a:p>
          <a:p>
            <a:pPr>
              <a:buFont typeface="Wingdings" pitchFamily="2" charset="2"/>
              <a:buChar char="§"/>
            </a:pPr>
            <a:endParaRPr lang="cs-CZ" dirty="0"/>
          </a:p>
          <a:p>
            <a:pPr>
              <a:buFont typeface="Wingdings" pitchFamily="2" charset="2"/>
              <a:buChar char="§"/>
            </a:pPr>
            <a:r>
              <a:rPr lang="cs-CZ" dirty="0"/>
              <a:t>elektrárna spotřebuje velké množství vody, jejíž zdrojem je nedaleká řeka Ohře</a:t>
            </a:r>
          </a:p>
          <a:p>
            <a:pPr>
              <a:buFont typeface="Wingdings" pitchFamily="2" charset="2"/>
              <a:buChar char="§"/>
            </a:pPr>
            <a:endParaRPr lang="cs-CZ" dirty="0"/>
          </a:p>
          <a:p>
            <a:r>
              <a:rPr lang="cs-CZ" dirty="0"/>
              <a:t>V uzavřeném okruhu kotel–turbína–kondenzátor–kotel obíhá voda jako teplonosné médium. Kondenzátor je chlazen vodou jako chladicím médiem. Další vodu elektrárna spotřebovává při odsiřování a chlazení dílčích procesů a zařízení.</a:t>
            </a:r>
          </a:p>
          <a:p>
            <a:pPr>
              <a:buFont typeface="Wingdings" pitchFamily="2" charset="2"/>
              <a:buChar char="§"/>
            </a:pPr>
            <a:endParaRPr lang="cs-CZ" dirty="0"/>
          </a:p>
          <a:p>
            <a:pPr>
              <a:buFont typeface="Wingdings" pitchFamily="2" charset="2"/>
              <a:buChar char="§"/>
            </a:pPr>
            <a:r>
              <a:rPr lang="cs-CZ" dirty="0"/>
              <a:t>surovinou pro odsiřovací zařízení je vápenec dopravovaný po železnici od dodavatele Lomy </a:t>
            </a:r>
            <a:r>
              <a:rPr lang="cs-CZ" dirty="0" err="1"/>
              <a:t>Mořina</a:t>
            </a:r>
            <a:r>
              <a:rPr lang="cs-CZ" dirty="0"/>
              <a:t> s.r.o., který je ve vlastnictví Skupiny</a:t>
            </a:r>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13</a:t>
            </a:fld>
            <a:endParaRPr lang="cs-CZ"/>
          </a:p>
        </p:txBody>
      </p:sp>
      <p:sp>
        <p:nvSpPr>
          <p:cNvPr id="4" name="Nadpis 3"/>
          <p:cNvSpPr>
            <a:spLocks noGrp="1"/>
          </p:cNvSpPr>
          <p:nvPr>
            <p:ph type="title"/>
          </p:nvPr>
        </p:nvSpPr>
        <p:spPr>
          <a:xfrm>
            <a:off x="504000" y="423020"/>
            <a:ext cx="6876000" cy="423193"/>
          </a:xfrm>
        </p:spPr>
        <p:txBody>
          <a:bodyPr/>
          <a:lstStyle/>
          <a:p>
            <a:r>
              <a:rPr lang="cs-CZ" b="1" dirty="0"/>
              <a:t>Suroviny pro elektrárnu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14</a:t>
            </a:fld>
            <a:endParaRPr lang="cs-CZ"/>
          </a:p>
        </p:txBody>
      </p:sp>
      <p:sp>
        <p:nvSpPr>
          <p:cNvPr id="4" name="Nadpis 3"/>
          <p:cNvSpPr>
            <a:spLocks noGrp="1"/>
          </p:cNvSpPr>
          <p:nvPr>
            <p:ph type="title"/>
          </p:nvPr>
        </p:nvSpPr>
        <p:spPr>
          <a:xfrm>
            <a:off x="504000" y="423020"/>
            <a:ext cx="6876000" cy="423193"/>
          </a:xfrm>
        </p:spPr>
        <p:txBody>
          <a:bodyPr/>
          <a:lstStyle/>
          <a:p>
            <a:r>
              <a:rPr lang="cs-CZ" b="1" dirty="0">
                <a:latin typeface="Futura CEZ Medium"/>
              </a:rPr>
              <a:t>Základní  schéma  uhelného  bloku</a:t>
            </a:r>
          </a:p>
        </p:txBody>
      </p:sp>
      <p:pic>
        <p:nvPicPr>
          <p:cNvPr id="5" name="Zástupný symbol pro obsah 4" descr="hlavni_schema_bloku.jpg"/>
          <p:cNvPicPr>
            <a:picLocks noGrp="1" noChangeAspect="1"/>
          </p:cNvPicPr>
          <p:nvPr>
            <p:ph idx="1"/>
          </p:nvPr>
        </p:nvPicPr>
        <p:blipFill>
          <a:blip r:embed="rId2" cstate="print"/>
          <a:srcRect/>
          <a:stretch>
            <a:fillRect/>
          </a:stretch>
        </p:blipFill>
        <p:spPr>
          <a:xfrm>
            <a:off x="534098" y="1964614"/>
            <a:ext cx="6781101" cy="4418477"/>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15</a:t>
            </a:fld>
            <a:endParaRPr lang="cs-CZ"/>
          </a:p>
        </p:txBody>
      </p:sp>
      <p:sp>
        <p:nvSpPr>
          <p:cNvPr id="4" name="Nadpis 3"/>
          <p:cNvSpPr>
            <a:spLocks noGrp="1"/>
          </p:cNvSpPr>
          <p:nvPr>
            <p:ph type="title"/>
          </p:nvPr>
        </p:nvSpPr>
        <p:spPr>
          <a:xfrm>
            <a:off x="504000" y="423020"/>
            <a:ext cx="6876000" cy="807657"/>
          </a:xfrm>
        </p:spPr>
        <p:txBody>
          <a:bodyPr/>
          <a:lstStyle/>
          <a:p>
            <a:r>
              <a:rPr lang="cs-CZ" b="1" dirty="0"/>
              <a:t>Rypadlo  pracující v  uhelném  sloji</a:t>
            </a:r>
            <a:br>
              <a:rPr lang="cs-CZ" b="1" dirty="0"/>
            </a:br>
            <a:r>
              <a:rPr lang="cs-CZ" b="1" dirty="0"/>
              <a:t>důl  </a:t>
            </a:r>
            <a:r>
              <a:rPr lang="cs-CZ" b="1" dirty="0" err="1"/>
              <a:t>libouš</a:t>
            </a:r>
            <a:r>
              <a:rPr lang="cs-CZ" b="1" dirty="0"/>
              <a:t>  </a:t>
            </a:r>
            <a:r>
              <a:rPr lang="cs-CZ" b="1" dirty="0" err="1"/>
              <a:t>sd</a:t>
            </a:r>
            <a:endParaRPr lang="cs-CZ" b="1" dirty="0"/>
          </a:p>
        </p:txBody>
      </p:sp>
      <p:pic>
        <p:nvPicPr>
          <p:cNvPr id="5" name="Picture 2" descr="D:\Slet průvodců informačních center_podzim 2013\3. Fotografie a videa\Fotografie\02_Hnědouhelné doly Nástup Tušimice\DSC_06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07" y="1929881"/>
            <a:ext cx="6839662" cy="4610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17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16</a:t>
            </a:fld>
            <a:endParaRPr lang="cs-CZ"/>
          </a:p>
        </p:txBody>
      </p:sp>
      <p:sp>
        <p:nvSpPr>
          <p:cNvPr id="4" name="Nadpis 3"/>
          <p:cNvSpPr>
            <a:spLocks noGrp="1"/>
          </p:cNvSpPr>
          <p:nvPr>
            <p:ph type="title"/>
          </p:nvPr>
        </p:nvSpPr>
        <p:spPr>
          <a:xfrm>
            <a:off x="504000" y="423020"/>
            <a:ext cx="6876000" cy="807657"/>
          </a:xfrm>
        </p:spPr>
        <p:txBody>
          <a:bodyPr/>
          <a:lstStyle/>
          <a:p>
            <a:r>
              <a:rPr lang="cs-CZ" b="1" dirty="0"/>
              <a:t>Začátek  pasové dopravy  uhlí  na  cestě</a:t>
            </a:r>
            <a:br>
              <a:rPr lang="cs-CZ" b="1" dirty="0"/>
            </a:br>
            <a:r>
              <a:rPr lang="cs-CZ" b="1" dirty="0"/>
              <a:t>k  elektrárnám</a:t>
            </a:r>
          </a:p>
        </p:txBody>
      </p:sp>
      <p:sp>
        <p:nvSpPr>
          <p:cNvPr id="7" name="Zástupný symbol pro obsah 6"/>
          <p:cNvSpPr>
            <a:spLocks noGrp="1"/>
          </p:cNvSpPr>
          <p:nvPr>
            <p:ph idx="1"/>
          </p:nvPr>
        </p:nvSpPr>
        <p:spPr/>
        <p:txBody>
          <a:bodyPr/>
          <a:lstStyle/>
          <a:p>
            <a:endParaRPr lang="cs-CZ" dirty="0"/>
          </a:p>
        </p:txBody>
      </p:sp>
      <p:pic>
        <p:nvPicPr>
          <p:cNvPr id="2050" name="Picture 2" descr="D:\Slet průvodců informačních center_podzim 2013\3. Fotografie a videa\Fotografie\02_Hnědouhelné doly Nástup Tušimice\DSC039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91" y="1904435"/>
            <a:ext cx="6690050" cy="459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09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17</a:t>
            </a:fld>
            <a:endParaRPr lang="cs-CZ"/>
          </a:p>
        </p:txBody>
      </p:sp>
      <p:sp>
        <p:nvSpPr>
          <p:cNvPr id="4" name="Nadpis 3"/>
          <p:cNvSpPr>
            <a:spLocks noGrp="1"/>
          </p:cNvSpPr>
          <p:nvPr>
            <p:ph type="title"/>
          </p:nvPr>
        </p:nvSpPr>
        <p:spPr>
          <a:xfrm>
            <a:off x="504000" y="423020"/>
            <a:ext cx="6876000" cy="846386"/>
          </a:xfrm>
        </p:spPr>
        <p:txBody>
          <a:bodyPr/>
          <a:lstStyle/>
          <a:p>
            <a:r>
              <a:rPr lang="cs-CZ" b="1" dirty="0"/>
              <a:t>Zauhlování  a  doprava  vápence  pro odsiřovací  zařízení</a:t>
            </a:r>
          </a:p>
        </p:txBody>
      </p:sp>
      <p:pic>
        <p:nvPicPr>
          <p:cNvPr id="5" name="Picture 3" descr="MIH_7962"/>
          <p:cNvPicPr>
            <a:picLocks noGrp="1" noChangeAspect="1" noChangeArrowheads="1"/>
          </p:cNvPicPr>
          <p:nvPr>
            <p:ph idx="1"/>
          </p:nvPr>
        </p:nvPicPr>
        <p:blipFill>
          <a:blip r:embed="rId2" cstate="print"/>
          <a:srcRect/>
          <a:stretch>
            <a:fillRect/>
          </a:stretch>
        </p:blipFill>
        <p:spPr>
          <a:xfrm>
            <a:off x="605184" y="1933126"/>
            <a:ext cx="7019297" cy="4463082"/>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18</a:t>
            </a:fld>
            <a:endParaRPr lang="cs-CZ"/>
          </a:p>
        </p:txBody>
      </p:sp>
      <p:sp>
        <p:nvSpPr>
          <p:cNvPr id="4" name="Nadpis 3"/>
          <p:cNvSpPr>
            <a:spLocks noGrp="1"/>
          </p:cNvSpPr>
          <p:nvPr>
            <p:ph type="title"/>
          </p:nvPr>
        </p:nvSpPr>
        <p:spPr>
          <a:xfrm>
            <a:off x="504000" y="423020"/>
            <a:ext cx="6876000" cy="846386"/>
          </a:xfrm>
        </p:spPr>
        <p:txBody>
          <a:bodyPr/>
          <a:lstStyle/>
          <a:p>
            <a:r>
              <a:rPr lang="cs-CZ" b="1" dirty="0">
                <a:latin typeface="Futura CEZ Medium"/>
              </a:rPr>
              <a:t>Zauhlovací  most  a  chemická  úpravna vody</a:t>
            </a:r>
          </a:p>
        </p:txBody>
      </p:sp>
      <p:pic>
        <p:nvPicPr>
          <p:cNvPr id="5" name="Picture 3" descr="DSC_0182"/>
          <p:cNvPicPr>
            <a:picLocks noGrp="1" noChangeAspect="1" noChangeArrowheads="1"/>
          </p:cNvPicPr>
          <p:nvPr>
            <p:ph idx="1"/>
          </p:nvPr>
        </p:nvPicPr>
        <p:blipFill>
          <a:blip r:embed="rId2" cstate="print"/>
          <a:srcRect/>
          <a:stretch>
            <a:fillRect/>
          </a:stretch>
        </p:blipFill>
        <p:spPr>
          <a:xfrm>
            <a:off x="564842" y="2022665"/>
            <a:ext cx="6857933" cy="4418477"/>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03238" y="438150"/>
            <a:ext cx="6877050" cy="807657"/>
          </a:xfrm>
        </p:spPr>
        <p:txBody>
          <a:bodyPr/>
          <a:lstStyle/>
          <a:p>
            <a:r>
              <a:rPr lang="cs-CZ" b="1" dirty="0"/>
              <a:t>SKUPINA ČEZ – SPOLEČNOST SE SILNOU POZICÍ VE STŘEDNÍ A VÝCHODNÍ EVROPĚ</a:t>
            </a:r>
          </a:p>
        </p:txBody>
      </p:sp>
      <p:sp>
        <p:nvSpPr>
          <p:cNvPr id="23555" name="Content Placeholder 2"/>
          <p:cNvSpPr>
            <a:spLocks noGrp="1"/>
          </p:cNvSpPr>
          <p:nvPr>
            <p:ph idx="1"/>
          </p:nvPr>
        </p:nvSpPr>
        <p:spPr>
          <a:xfrm>
            <a:off x="503238" y="1596791"/>
            <a:ext cx="4520652" cy="4681842"/>
          </a:xfrm>
        </p:spPr>
        <p:txBody>
          <a:bodyPr/>
          <a:lstStyle/>
          <a:p>
            <a:pPr marL="285750" indent="-285750">
              <a:spcAft>
                <a:spcPts val="1200"/>
              </a:spcAft>
              <a:buClr>
                <a:schemeClr val="accent6"/>
              </a:buClr>
              <a:buFont typeface="Wingdings" panose="05000000000000000000" pitchFamily="2" charset="2"/>
              <a:buChar char="§"/>
            </a:pPr>
            <a:r>
              <a:rPr lang="cs-CZ" dirty="0"/>
              <a:t>Jsme energetická skupina působící v západní, střední a jihovýchodní Evropě. Značka ČEZ dnes představuje výrobce, prodejce či dodavatele energií </a:t>
            </a:r>
            <a:r>
              <a:rPr lang="cs-CZ" b="1" dirty="0">
                <a:solidFill>
                  <a:srgbClr val="F24800"/>
                </a:solidFill>
              </a:rPr>
              <a:t>v celkem 8 zemích </a:t>
            </a:r>
          </a:p>
          <a:p>
            <a:pPr marL="285750" indent="-285750">
              <a:spcAft>
                <a:spcPts val="1200"/>
              </a:spcAft>
              <a:buClr>
                <a:schemeClr val="accent6"/>
              </a:buClr>
              <a:buFont typeface="Wingdings" panose="05000000000000000000" pitchFamily="2" charset="2"/>
              <a:buChar char="§"/>
            </a:pPr>
            <a:r>
              <a:rPr lang="cs-CZ" dirty="0"/>
              <a:t>Zabýváme se těžbou uhlí a </a:t>
            </a:r>
            <a:r>
              <a:rPr lang="cs-CZ" b="1" dirty="0">
                <a:solidFill>
                  <a:srgbClr val="F24800"/>
                </a:solidFill>
              </a:rPr>
              <a:t>výrobou, distribucí a prodejem energií </a:t>
            </a:r>
            <a:r>
              <a:rPr lang="cs-CZ" dirty="0"/>
              <a:t>koncovým zákazníkům. Kromě energií nabízíme i další služby, zejména ve vztahu k energetickým úsporám</a:t>
            </a:r>
          </a:p>
          <a:p>
            <a:pPr marL="285750" indent="-285750">
              <a:spcAft>
                <a:spcPts val="1200"/>
              </a:spcAft>
              <a:buClr>
                <a:schemeClr val="accent6"/>
              </a:buClr>
              <a:buFont typeface="Wingdings" panose="05000000000000000000" pitchFamily="2" charset="2"/>
              <a:buChar char="§"/>
            </a:pPr>
            <a:r>
              <a:rPr lang="cs-CZ" dirty="0"/>
              <a:t>Skupina ČEZ je největším výrobcem elektřiny v ČR s podílem větším než 2/3 na výrobě</a:t>
            </a:r>
          </a:p>
          <a:p>
            <a:pPr marL="285750" indent="-285750">
              <a:spcAft>
                <a:spcPts val="1200"/>
              </a:spcAft>
              <a:buClr>
                <a:schemeClr val="accent6"/>
              </a:buClr>
              <a:buFont typeface="Wingdings" panose="05000000000000000000" pitchFamily="2" charset="2"/>
              <a:buChar char="§"/>
            </a:pPr>
            <a:r>
              <a:rPr lang="cs-CZ" dirty="0"/>
              <a:t>Většinovým vlastníkem ČEZ, a. s., je český stát s podílem 70 % akcií. Naše akcie se také obchodují na burze</a:t>
            </a:r>
          </a:p>
        </p:txBody>
      </p:sp>
      <p:sp>
        <p:nvSpPr>
          <p:cNvPr id="2355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895350"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defTabSz="895350"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defTabSz="895350"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defTabSz="895350"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defTabSz="895350"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fld id="{D709968A-DA55-415A-8C79-F9C52EDE152A}" type="slidenum">
              <a:rPr kumimoji="0" lang="cs-CZ" sz="1000" b="1" i="0" u="none" strike="noStrike" kern="1200" cap="none" spc="0" normalizeH="0" baseline="0" noProof="0" smtClean="0">
                <a:ln>
                  <a:noFill/>
                </a:ln>
                <a:solidFill>
                  <a:srgbClr val="FFFFFF"/>
                </a:solidFill>
                <a:effectLst/>
                <a:uLnTx/>
                <a:uFillTx/>
                <a:latin typeface="Arial CE" pitchFamily="34" charset="0"/>
                <a:ea typeface="+mn-ea"/>
                <a:cs typeface="Arial CE" panose="020B0604020202020204" pitchFamily="34" charset="0"/>
              </a:rPr>
              <a:pPr marL="0" marR="0" lvl="0" indent="0" algn="l" defTabSz="895350" rtl="0" eaLnBrk="1" fontAlgn="base" latinLnBrk="0" hangingPunct="1">
                <a:lnSpc>
                  <a:spcPct val="100000"/>
                </a:lnSpc>
                <a:spcBef>
                  <a:spcPct val="0"/>
                </a:spcBef>
                <a:spcAft>
                  <a:spcPct val="0"/>
                </a:spcAft>
                <a:buClrTx/>
                <a:buSzTx/>
                <a:buFontTx/>
                <a:buNone/>
                <a:tabLst/>
                <a:defRPr/>
              </a:pPr>
              <a:t>1</a:t>
            </a:fld>
            <a:endParaRPr kumimoji="0" lang="cs-CZ" sz="1000" b="1" i="0" u="none" strike="noStrike" kern="1200" cap="none" spc="0" normalizeH="0" baseline="0" noProof="0" dirty="0">
              <a:ln>
                <a:noFill/>
              </a:ln>
              <a:solidFill>
                <a:srgbClr val="FFFFFF"/>
              </a:solidFill>
              <a:effectLst/>
              <a:uLnTx/>
              <a:uFillTx/>
              <a:latin typeface="Arial CE" pitchFamily="34" charset="0"/>
              <a:ea typeface="+mn-ea"/>
              <a:cs typeface="Arial CE" panose="020B0604020202020204" pitchFamily="34" charset="0"/>
            </a:endParaRPr>
          </a:p>
        </p:txBody>
      </p:sp>
      <p:pic>
        <p:nvPicPr>
          <p:cNvPr id="66562" name="Picture 2" descr="C:\Users\TTV\Downloads\headquarte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15" y="1724025"/>
            <a:ext cx="3441764"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61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19</a:t>
            </a:fld>
            <a:endParaRPr lang="cs-CZ"/>
          </a:p>
        </p:txBody>
      </p:sp>
      <p:sp>
        <p:nvSpPr>
          <p:cNvPr id="4" name="Nadpis 3"/>
          <p:cNvSpPr>
            <a:spLocks noGrp="1"/>
          </p:cNvSpPr>
          <p:nvPr>
            <p:ph type="title"/>
          </p:nvPr>
        </p:nvSpPr>
        <p:spPr>
          <a:xfrm>
            <a:off x="504000" y="423020"/>
            <a:ext cx="6876000" cy="423193"/>
          </a:xfrm>
        </p:spPr>
        <p:txBody>
          <a:bodyPr/>
          <a:lstStyle/>
          <a:p>
            <a:r>
              <a:rPr lang="cs-CZ" b="1" dirty="0"/>
              <a:t>Vnitřní  zauhlování – šípové pluhy</a:t>
            </a:r>
          </a:p>
        </p:txBody>
      </p:sp>
      <p:pic>
        <p:nvPicPr>
          <p:cNvPr id="5" name="Picture 2" descr="C:\Users\drozdikjar\Documents\foto z exkurze 15.8.2013\DSC_5008.JPG"/>
          <p:cNvPicPr>
            <a:picLocks noGrp="1" noChangeAspect="1" noChangeArrowheads="1"/>
          </p:cNvPicPr>
          <p:nvPr>
            <p:ph idx="1"/>
          </p:nvPr>
        </p:nvPicPr>
        <p:blipFill>
          <a:blip r:embed="rId2" cstate="print"/>
          <a:srcRect/>
          <a:stretch>
            <a:fillRect/>
          </a:stretch>
        </p:blipFill>
        <p:spPr bwMode="auto">
          <a:xfrm>
            <a:off x="582487" y="1942879"/>
            <a:ext cx="6799947" cy="4511709"/>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20</a:t>
            </a:fld>
            <a:endParaRPr lang="cs-CZ"/>
          </a:p>
        </p:txBody>
      </p:sp>
      <p:sp>
        <p:nvSpPr>
          <p:cNvPr id="4" name="Nadpis 3"/>
          <p:cNvSpPr>
            <a:spLocks noGrp="1"/>
          </p:cNvSpPr>
          <p:nvPr>
            <p:ph type="title"/>
          </p:nvPr>
        </p:nvSpPr>
        <p:spPr>
          <a:xfrm>
            <a:off x="504000" y="423020"/>
            <a:ext cx="6876000" cy="423193"/>
          </a:xfrm>
        </p:spPr>
        <p:txBody>
          <a:bodyPr/>
          <a:lstStyle/>
          <a:p>
            <a:r>
              <a:rPr lang="cs-CZ" b="1" dirty="0"/>
              <a:t>Chemická  úpravna  vody – sklad  chemikálií</a:t>
            </a:r>
          </a:p>
        </p:txBody>
      </p:sp>
      <p:pic>
        <p:nvPicPr>
          <p:cNvPr id="5" name="Picture 3" descr="DSC_0213"/>
          <p:cNvPicPr>
            <a:picLocks noGrp="1" noChangeAspect="1" noChangeArrowheads="1"/>
          </p:cNvPicPr>
          <p:nvPr>
            <p:ph idx="1"/>
          </p:nvPr>
        </p:nvPicPr>
        <p:blipFill>
          <a:blip r:embed="rId2" cstate="print"/>
          <a:srcRect/>
          <a:stretch>
            <a:fillRect/>
          </a:stretch>
        </p:blipFill>
        <p:spPr>
          <a:xfrm>
            <a:off x="549312" y="1953759"/>
            <a:ext cx="6826677" cy="4549697"/>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21</a:t>
            </a:fld>
            <a:endParaRPr lang="cs-CZ"/>
          </a:p>
        </p:txBody>
      </p:sp>
      <p:sp>
        <p:nvSpPr>
          <p:cNvPr id="4" name="Nadpis 3"/>
          <p:cNvSpPr>
            <a:spLocks noGrp="1"/>
          </p:cNvSpPr>
          <p:nvPr>
            <p:ph type="title"/>
          </p:nvPr>
        </p:nvSpPr>
        <p:spPr>
          <a:xfrm>
            <a:off x="504000" y="423020"/>
            <a:ext cx="6876000" cy="423193"/>
          </a:xfrm>
        </p:spPr>
        <p:txBody>
          <a:bodyPr/>
          <a:lstStyle/>
          <a:p>
            <a:r>
              <a:rPr lang="cs-CZ" b="1" dirty="0"/>
              <a:t>Chladicí  věže  a  trasa  dopravy  deponátu</a:t>
            </a:r>
          </a:p>
        </p:txBody>
      </p:sp>
      <p:pic>
        <p:nvPicPr>
          <p:cNvPr id="5" name="Picture 6" descr="FINALNI STAV MIH_9949"/>
          <p:cNvPicPr>
            <a:picLocks noGrp="1" noChangeAspect="1" noChangeArrowheads="1"/>
          </p:cNvPicPr>
          <p:nvPr>
            <p:ph idx="1"/>
          </p:nvPr>
        </p:nvPicPr>
        <p:blipFill>
          <a:blip r:embed="rId2" cstate="print"/>
          <a:srcRect/>
          <a:stretch>
            <a:fillRect/>
          </a:stretch>
        </p:blipFill>
        <p:spPr>
          <a:xfrm>
            <a:off x="598815" y="1922602"/>
            <a:ext cx="6783620" cy="452739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22</a:t>
            </a:fld>
            <a:endParaRPr lang="cs-CZ"/>
          </a:p>
        </p:txBody>
      </p:sp>
      <p:sp>
        <p:nvSpPr>
          <p:cNvPr id="4" name="Nadpis 3"/>
          <p:cNvSpPr>
            <a:spLocks noGrp="1"/>
          </p:cNvSpPr>
          <p:nvPr>
            <p:ph type="title"/>
          </p:nvPr>
        </p:nvSpPr>
        <p:spPr>
          <a:xfrm>
            <a:off x="504000" y="423020"/>
            <a:ext cx="6876000" cy="423193"/>
          </a:xfrm>
        </p:spPr>
        <p:txBody>
          <a:bodyPr/>
          <a:lstStyle/>
          <a:p>
            <a:r>
              <a:rPr lang="cs-CZ" b="1" dirty="0" err="1"/>
              <a:t>Čiřiče</a:t>
            </a:r>
            <a:r>
              <a:rPr lang="cs-CZ" b="1" dirty="0"/>
              <a:t>  na  chladicí  vodě</a:t>
            </a:r>
          </a:p>
        </p:txBody>
      </p:sp>
      <p:pic>
        <p:nvPicPr>
          <p:cNvPr id="5" name="Picture 4" descr="P1170330"/>
          <p:cNvPicPr>
            <a:picLocks noGrp="1" noChangeAspect="1" noChangeArrowheads="1"/>
          </p:cNvPicPr>
          <p:nvPr>
            <p:ph idx="1"/>
          </p:nvPr>
        </p:nvPicPr>
        <p:blipFill>
          <a:blip r:embed="rId2" cstate="print"/>
          <a:srcRect/>
          <a:stretch>
            <a:fillRect/>
          </a:stretch>
        </p:blipFill>
        <p:spPr bwMode="auto">
          <a:xfrm>
            <a:off x="622829" y="1889513"/>
            <a:ext cx="6773053" cy="463238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 y="2074127"/>
            <a:ext cx="4795024" cy="4215073"/>
          </a:xfrm>
        </p:spPr>
        <p:txBody>
          <a:bodyPr/>
          <a:lstStyle/>
          <a:p>
            <a:pPr marL="342900" indent="-342900">
              <a:lnSpc>
                <a:spcPct val="110000"/>
              </a:lnSpc>
            </a:pPr>
            <a:r>
              <a:rPr lang="cs-CZ" sz="1800" b="1" dirty="0">
                <a:solidFill>
                  <a:schemeClr val="accent2"/>
                </a:solidFill>
              </a:rPr>
              <a:t>       Základní informace:</a:t>
            </a:r>
          </a:p>
          <a:p>
            <a:pPr marL="342900" indent="-342900">
              <a:lnSpc>
                <a:spcPct val="110000"/>
              </a:lnSpc>
              <a:buClr>
                <a:schemeClr val="accent2"/>
              </a:buClr>
            </a:pPr>
            <a:endParaRPr lang="cs-CZ" sz="1200" dirty="0"/>
          </a:p>
          <a:p>
            <a:pPr marL="342900" indent="-342900">
              <a:lnSpc>
                <a:spcPct val="110000"/>
              </a:lnSpc>
              <a:buClr>
                <a:schemeClr val="accent2"/>
              </a:buClr>
            </a:pPr>
            <a:endParaRPr lang="cs-CZ" dirty="0"/>
          </a:p>
          <a:p>
            <a:pPr marL="742950" lvl="1" indent="-285750">
              <a:lnSpc>
                <a:spcPct val="110000"/>
              </a:lnSpc>
              <a:buClr>
                <a:schemeClr val="tx1"/>
              </a:buClr>
              <a:buFont typeface="Wingdings" pitchFamily="2" charset="2"/>
              <a:buChar char="Ø"/>
            </a:pPr>
            <a:r>
              <a:rPr lang="cs-CZ" sz="1800" dirty="0"/>
              <a:t>4 x 200 </a:t>
            </a:r>
            <a:r>
              <a:rPr lang="cs-CZ" sz="1800" dirty="0" err="1"/>
              <a:t>MWe</a:t>
            </a:r>
            <a:endParaRPr lang="cs-CZ" sz="1800" dirty="0"/>
          </a:p>
          <a:p>
            <a:pPr marL="742950" lvl="1" indent="-285750">
              <a:lnSpc>
                <a:spcPct val="110000"/>
              </a:lnSpc>
              <a:buClr>
                <a:schemeClr val="tx1"/>
              </a:buClr>
              <a:buFont typeface="Wingdings" pitchFamily="2" charset="2"/>
              <a:buChar char="Ø"/>
            </a:pPr>
            <a:r>
              <a:rPr lang="cs-CZ" sz="1800" dirty="0"/>
              <a:t>Postupná obnova (2+2 bloky)</a:t>
            </a:r>
          </a:p>
          <a:p>
            <a:pPr marL="742950" lvl="1" indent="-285750">
              <a:lnSpc>
                <a:spcPct val="110000"/>
              </a:lnSpc>
              <a:buClr>
                <a:schemeClr val="tx1"/>
              </a:buClr>
              <a:buFont typeface="Wingdings" pitchFamily="2" charset="2"/>
              <a:buChar char="Ø"/>
            </a:pPr>
            <a:r>
              <a:rPr lang="cs-CZ" sz="1800" dirty="0"/>
              <a:t>Zvýšení čisté účinnosti z</a:t>
            </a:r>
            <a:r>
              <a:rPr lang="en-US" sz="1800" dirty="0"/>
              <a:t> 33% </a:t>
            </a:r>
            <a:r>
              <a:rPr lang="cs-CZ" sz="1800" dirty="0"/>
              <a:t>na</a:t>
            </a:r>
          </a:p>
          <a:p>
            <a:pPr marL="742950" lvl="1" indent="-285750">
              <a:lnSpc>
                <a:spcPct val="110000"/>
              </a:lnSpc>
              <a:buClr>
                <a:schemeClr val="tx1"/>
              </a:buClr>
              <a:buFont typeface="Wingdings" pitchFamily="2" charset="2"/>
              <a:buChar char="Ø"/>
            </a:pPr>
            <a:r>
              <a:rPr lang="en-US" sz="1800" dirty="0"/>
              <a:t> 38%</a:t>
            </a:r>
            <a:endParaRPr lang="cs-CZ" sz="1800" dirty="0"/>
          </a:p>
          <a:p>
            <a:pPr marL="742950" lvl="1" indent="-285750">
              <a:lnSpc>
                <a:spcPct val="110000"/>
              </a:lnSpc>
              <a:buClr>
                <a:schemeClr val="tx1"/>
              </a:buClr>
              <a:buFont typeface="Wingdings" pitchFamily="2" charset="2"/>
              <a:buChar char="Ø"/>
            </a:pPr>
            <a:r>
              <a:rPr lang="cs-CZ" sz="1800" dirty="0"/>
              <a:t>Zlepšení ekologie – snížení emisí</a:t>
            </a:r>
          </a:p>
          <a:p>
            <a:pPr marL="742950" lvl="1" indent="-285750">
              <a:lnSpc>
                <a:spcPct val="110000"/>
              </a:lnSpc>
              <a:buClr>
                <a:schemeClr val="tx1"/>
              </a:buClr>
              <a:buFont typeface="Wingdings" pitchFamily="2" charset="2"/>
              <a:buChar char="Ø"/>
            </a:pPr>
            <a:r>
              <a:rPr lang="cs-CZ" sz="1800" dirty="0"/>
              <a:t>Prodloužení životnosti o 25 let</a:t>
            </a:r>
          </a:p>
          <a:p>
            <a:pPr marL="742950" lvl="1" indent="-285750">
              <a:lnSpc>
                <a:spcPct val="110000"/>
              </a:lnSpc>
              <a:buClr>
                <a:schemeClr val="tx1"/>
              </a:buClr>
              <a:buFont typeface="Wingdings" pitchFamily="2" charset="2"/>
              <a:buChar char="Ø"/>
            </a:pPr>
            <a:r>
              <a:rPr lang="cs-CZ" sz="1800" dirty="0"/>
              <a:t>Zahájení obnovy 2.6.2007</a:t>
            </a:r>
          </a:p>
          <a:p>
            <a:pPr marL="742950" lvl="1" indent="-285750">
              <a:lnSpc>
                <a:spcPct val="110000"/>
              </a:lnSpc>
              <a:buClr>
                <a:schemeClr val="tx1"/>
              </a:buClr>
              <a:buFont typeface="Wingdings" pitchFamily="2" charset="2"/>
              <a:buChar char="Ø"/>
            </a:pPr>
            <a:r>
              <a:rPr lang="cs-CZ" sz="1800" dirty="0"/>
              <a:t>Ukončení obnovy 06/2012</a:t>
            </a:r>
          </a:p>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23</a:t>
            </a:fld>
            <a:endParaRPr lang="cs-CZ"/>
          </a:p>
        </p:txBody>
      </p:sp>
      <p:sp>
        <p:nvSpPr>
          <p:cNvPr id="4" name="Nadpis 3"/>
          <p:cNvSpPr>
            <a:spLocks noGrp="1"/>
          </p:cNvSpPr>
          <p:nvPr>
            <p:ph type="title"/>
          </p:nvPr>
        </p:nvSpPr>
        <p:spPr>
          <a:xfrm>
            <a:off x="660117" y="467625"/>
            <a:ext cx="6876000" cy="846386"/>
          </a:xfrm>
        </p:spPr>
        <p:txBody>
          <a:bodyPr/>
          <a:lstStyle/>
          <a:p>
            <a:r>
              <a:rPr lang="cs-CZ" b="1" dirty="0"/>
              <a:t>Komplexní  obnova  (KO)  elektrárny  Tušimice II</a:t>
            </a:r>
            <a:endParaRPr lang="cs-CZ" dirty="0"/>
          </a:p>
        </p:txBody>
      </p:sp>
      <p:pic>
        <p:nvPicPr>
          <p:cNvPr id="5" name="Picture 12"/>
          <p:cNvPicPr>
            <a:picLocks noChangeAspect="1" noChangeArrowheads="1"/>
          </p:cNvPicPr>
          <p:nvPr/>
        </p:nvPicPr>
        <p:blipFill>
          <a:blip r:embed="rId2" cstate="print"/>
          <a:srcRect/>
          <a:stretch>
            <a:fillRect/>
          </a:stretch>
        </p:blipFill>
        <p:spPr bwMode="auto">
          <a:xfrm>
            <a:off x="4402138" y="2330450"/>
            <a:ext cx="4398962" cy="3001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0" lvl="1" indent="0">
              <a:buClrTx/>
              <a:buNone/>
            </a:pPr>
            <a:r>
              <a:rPr lang="cs-CZ" sz="1800" b="1" dirty="0"/>
              <a:t> Hlavní parametry výrobních bloků</a:t>
            </a:r>
          </a:p>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24</a:t>
            </a:fld>
            <a:endParaRPr lang="cs-CZ"/>
          </a:p>
        </p:txBody>
      </p:sp>
      <p:sp>
        <p:nvSpPr>
          <p:cNvPr id="4" name="Nadpis 3"/>
          <p:cNvSpPr>
            <a:spLocks noGrp="1"/>
          </p:cNvSpPr>
          <p:nvPr>
            <p:ph type="title"/>
          </p:nvPr>
        </p:nvSpPr>
        <p:spPr>
          <a:xfrm>
            <a:off x="504000" y="423020"/>
            <a:ext cx="6876000" cy="846386"/>
          </a:xfrm>
        </p:spPr>
        <p:txBody>
          <a:bodyPr/>
          <a:lstStyle/>
          <a:p>
            <a:r>
              <a:rPr lang="cs-CZ" b="1" dirty="0"/>
              <a:t>Porovnání  parametrů  před  a  po  komplexní  obnově</a:t>
            </a:r>
          </a:p>
        </p:txBody>
      </p:sp>
      <p:graphicFrame>
        <p:nvGraphicFramePr>
          <p:cNvPr id="5" name="Tabulka 4"/>
          <p:cNvGraphicFramePr>
            <a:graphicFrameLocks noGrp="1"/>
          </p:cNvGraphicFramePr>
          <p:nvPr/>
        </p:nvGraphicFramePr>
        <p:xfrm>
          <a:off x="618565" y="2981772"/>
          <a:ext cx="6944285" cy="2733227"/>
        </p:xfrm>
        <a:graphic>
          <a:graphicData uri="http://schemas.openxmlformats.org/drawingml/2006/table">
            <a:tbl>
              <a:tblPr/>
              <a:tblGrid>
                <a:gridCol w="3636439">
                  <a:extLst>
                    <a:ext uri="{9D8B030D-6E8A-4147-A177-3AD203B41FA5}">
                      <a16:colId xmlns:a16="http://schemas.microsoft.com/office/drawing/2014/main" xmlns="" val="20000"/>
                    </a:ext>
                  </a:extLst>
                </a:gridCol>
                <a:gridCol w="1621064">
                  <a:extLst>
                    <a:ext uri="{9D8B030D-6E8A-4147-A177-3AD203B41FA5}">
                      <a16:colId xmlns:a16="http://schemas.microsoft.com/office/drawing/2014/main" xmlns="" val="20001"/>
                    </a:ext>
                  </a:extLst>
                </a:gridCol>
                <a:gridCol w="1686782">
                  <a:extLst>
                    <a:ext uri="{9D8B030D-6E8A-4147-A177-3AD203B41FA5}">
                      <a16:colId xmlns:a16="http://schemas.microsoft.com/office/drawing/2014/main" xmlns="" val="20002"/>
                    </a:ext>
                  </a:extLst>
                </a:gridCol>
              </a:tblGrid>
              <a:tr h="390461">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1" i="0" u="none" strike="noStrike" cap="none" normalizeH="0" baseline="0" dirty="0">
                          <a:ln>
                            <a:noFill/>
                          </a:ln>
                          <a:solidFill>
                            <a:schemeClr val="tx1"/>
                          </a:solidFill>
                          <a:effectLst/>
                          <a:latin typeface="Arial" pitchFamily="34" charset="0"/>
                        </a:rPr>
                        <a:t>parametr</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1" i="0" u="none" strike="noStrike" cap="none" normalizeH="0" baseline="0">
                          <a:ln>
                            <a:noFill/>
                          </a:ln>
                          <a:solidFill>
                            <a:schemeClr val="tx1"/>
                          </a:solidFill>
                          <a:effectLst/>
                          <a:latin typeface="Arial" pitchFamily="34" charset="0"/>
                        </a:rPr>
                        <a:t>před obnovou</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1" i="0" u="none" strike="noStrike" cap="none" normalizeH="0" baseline="0">
                          <a:ln>
                            <a:noFill/>
                          </a:ln>
                          <a:solidFill>
                            <a:schemeClr val="tx1"/>
                          </a:solidFill>
                          <a:effectLst/>
                          <a:latin typeface="Arial" pitchFamily="34" charset="0"/>
                        </a:rPr>
                        <a:t>po obnově</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90461">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Jmenovitý parní výkon kotle</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660 t/h</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547 t/h</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90461">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Elektrický výkon</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200 MW</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200 MW</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90461">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Účinnost kotle</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86,5 %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90,5 %</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90461">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Jmenovitá teplota přehřáté páry</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540 </a:t>
                      </a:r>
                      <a:r>
                        <a:rPr kumimoji="0" lang="cs-CZ" sz="1600" b="0" i="0" u="none" strike="noStrike" cap="none" normalizeH="0" baseline="30000">
                          <a:ln>
                            <a:noFill/>
                          </a:ln>
                          <a:solidFill>
                            <a:schemeClr val="tx1"/>
                          </a:solidFill>
                          <a:effectLst/>
                          <a:latin typeface="Arial" pitchFamily="34" charset="0"/>
                        </a:rPr>
                        <a:t>o</a:t>
                      </a:r>
                      <a:r>
                        <a:rPr kumimoji="0" lang="cs-CZ" sz="1600" b="0" i="0" u="none" strike="noStrike" cap="none" normalizeH="0" baseline="0">
                          <a:ln>
                            <a:noFill/>
                          </a:ln>
                          <a:solidFill>
                            <a:schemeClr val="tx1"/>
                          </a:solidFill>
                          <a:effectLst/>
                          <a:latin typeface="Arial" pitchFamily="34" charset="0"/>
                        </a:rPr>
                        <a:t>C</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575 </a:t>
                      </a:r>
                      <a:r>
                        <a:rPr kumimoji="0" lang="cs-CZ" sz="1600" b="0" i="0" u="none" strike="noStrike" cap="none" normalizeH="0" baseline="30000" dirty="0" err="1">
                          <a:ln>
                            <a:noFill/>
                          </a:ln>
                          <a:solidFill>
                            <a:schemeClr val="tx1"/>
                          </a:solidFill>
                          <a:effectLst/>
                          <a:latin typeface="Arial" pitchFamily="34" charset="0"/>
                        </a:rPr>
                        <a:t>o</a:t>
                      </a:r>
                      <a:r>
                        <a:rPr kumimoji="0" lang="cs-CZ" sz="1600" b="0" i="0" u="none" strike="noStrike" cap="none" normalizeH="0" baseline="0" dirty="0" err="1">
                          <a:ln>
                            <a:noFill/>
                          </a:ln>
                          <a:solidFill>
                            <a:schemeClr val="tx1"/>
                          </a:solidFill>
                          <a:effectLst/>
                          <a:latin typeface="Arial" pitchFamily="34" charset="0"/>
                        </a:rPr>
                        <a:t>C</a:t>
                      </a:r>
                      <a:endParaRPr kumimoji="0" lang="cs-CZ" sz="16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90461">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Jmenovitá teplota přihřáté páry</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540 </a:t>
                      </a:r>
                      <a:r>
                        <a:rPr kumimoji="0" lang="cs-CZ" sz="1600" b="0" i="0" u="none" strike="noStrike" cap="none" normalizeH="0" baseline="30000">
                          <a:ln>
                            <a:noFill/>
                          </a:ln>
                          <a:solidFill>
                            <a:schemeClr val="tx1"/>
                          </a:solidFill>
                          <a:effectLst/>
                          <a:latin typeface="Arial" pitchFamily="34" charset="0"/>
                        </a:rPr>
                        <a:t>o</a:t>
                      </a:r>
                      <a:r>
                        <a:rPr kumimoji="0" lang="cs-CZ" sz="1600" b="0" i="0" u="none" strike="noStrike" cap="none" normalizeH="0" baseline="0">
                          <a:ln>
                            <a:noFill/>
                          </a:ln>
                          <a:solidFill>
                            <a:schemeClr val="tx1"/>
                          </a:solidFill>
                          <a:effectLst/>
                          <a:latin typeface="Arial" pitchFamily="34" charset="0"/>
                        </a:rPr>
                        <a:t>C</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580 </a:t>
                      </a:r>
                      <a:r>
                        <a:rPr kumimoji="0" lang="cs-CZ" sz="1600" b="0" i="0" u="none" strike="noStrike" cap="none" normalizeH="0" baseline="30000" dirty="0" err="1">
                          <a:ln>
                            <a:noFill/>
                          </a:ln>
                          <a:solidFill>
                            <a:schemeClr val="tx1"/>
                          </a:solidFill>
                          <a:effectLst/>
                          <a:latin typeface="Arial" pitchFamily="34" charset="0"/>
                        </a:rPr>
                        <a:t>o</a:t>
                      </a:r>
                      <a:r>
                        <a:rPr kumimoji="0" lang="cs-CZ" sz="1600" b="0" i="0" u="none" strike="noStrike" cap="none" normalizeH="0" baseline="0" dirty="0" err="1">
                          <a:ln>
                            <a:noFill/>
                          </a:ln>
                          <a:solidFill>
                            <a:schemeClr val="tx1"/>
                          </a:solidFill>
                          <a:effectLst/>
                          <a:latin typeface="Arial" pitchFamily="34" charset="0"/>
                        </a:rPr>
                        <a:t>C</a:t>
                      </a:r>
                      <a:endParaRPr kumimoji="0" lang="cs-CZ" sz="16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90461">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Čistá účinnost bloku</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pitchFamily="34" charset="0"/>
                        </a:rPr>
                        <a:t>32,7 %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pitchFamily="34" charset="0"/>
                        </a:rPr>
                        <a:t>37,8 %</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b="1" dirty="0"/>
              <a:t>Emisní limity</a:t>
            </a:r>
            <a:endParaRPr lang="cs-CZ" dirty="0"/>
          </a:p>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25</a:t>
            </a:fld>
            <a:endParaRPr lang="cs-CZ"/>
          </a:p>
        </p:txBody>
      </p:sp>
      <p:sp>
        <p:nvSpPr>
          <p:cNvPr id="4" name="Nadpis 3"/>
          <p:cNvSpPr>
            <a:spLocks noGrp="1"/>
          </p:cNvSpPr>
          <p:nvPr>
            <p:ph type="title"/>
          </p:nvPr>
        </p:nvSpPr>
        <p:spPr>
          <a:xfrm>
            <a:off x="504000" y="423020"/>
            <a:ext cx="6876000" cy="423193"/>
          </a:xfrm>
        </p:spPr>
        <p:txBody>
          <a:bodyPr/>
          <a:lstStyle/>
          <a:p>
            <a:r>
              <a:rPr lang="cs-CZ" b="1" dirty="0"/>
              <a:t>Komplexní  obnova  elektrárny  Tušimice</a:t>
            </a:r>
            <a:endParaRPr lang="cs-CZ" dirty="0"/>
          </a:p>
        </p:txBody>
      </p:sp>
      <p:graphicFrame>
        <p:nvGraphicFramePr>
          <p:cNvPr id="5" name="Tabulka 4"/>
          <p:cNvGraphicFramePr>
            <a:graphicFrameLocks noGrp="1"/>
          </p:cNvGraphicFramePr>
          <p:nvPr>
            <p:extLst>
              <p:ext uri="{D42A27DB-BD31-4B8C-83A1-F6EECF244321}">
                <p14:modId xmlns:p14="http://schemas.microsoft.com/office/powerpoint/2010/main" val="4183711320"/>
              </p:ext>
            </p:extLst>
          </p:nvPr>
        </p:nvGraphicFramePr>
        <p:xfrm>
          <a:off x="555812" y="3092825"/>
          <a:ext cx="6840070" cy="2796987"/>
        </p:xfrm>
        <a:graphic>
          <a:graphicData uri="http://schemas.openxmlformats.org/drawingml/2006/table">
            <a:tbl>
              <a:tblPr/>
              <a:tblGrid>
                <a:gridCol w="3260266">
                  <a:extLst>
                    <a:ext uri="{9D8B030D-6E8A-4147-A177-3AD203B41FA5}">
                      <a16:colId xmlns:a16="http://schemas.microsoft.com/office/drawing/2014/main" xmlns="" val="20000"/>
                    </a:ext>
                  </a:extLst>
                </a:gridCol>
                <a:gridCol w="1707522">
                  <a:extLst>
                    <a:ext uri="{9D8B030D-6E8A-4147-A177-3AD203B41FA5}">
                      <a16:colId xmlns:a16="http://schemas.microsoft.com/office/drawing/2014/main" xmlns="" val="20001"/>
                    </a:ext>
                  </a:extLst>
                </a:gridCol>
                <a:gridCol w="1872282">
                  <a:extLst>
                    <a:ext uri="{9D8B030D-6E8A-4147-A177-3AD203B41FA5}">
                      <a16:colId xmlns:a16="http://schemas.microsoft.com/office/drawing/2014/main" xmlns="" val="20002"/>
                    </a:ext>
                  </a:extLst>
                </a:gridCol>
              </a:tblGrid>
              <a:tr h="676145">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1" i="0" u="none" strike="noStrike" cap="none" normalizeH="0" baseline="0" dirty="0">
                          <a:ln>
                            <a:noFill/>
                          </a:ln>
                          <a:solidFill>
                            <a:schemeClr val="tx1"/>
                          </a:solidFill>
                          <a:effectLst/>
                          <a:latin typeface="Arial" charset="0"/>
                          <a:cs typeface="Arial" charset="0"/>
                        </a:rPr>
                        <a:t>parametr</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1" i="0" u="none" strike="noStrike" cap="none" normalizeH="0" baseline="0" dirty="0">
                          <a:ln>
                            <a:noFill/>
                          </a:ln>
                          <a:solidFill>
                            <a:schemeClr val="tx1"/>
                          </a:solidFill>
                          <a:effectLst/>
                          <a:latin typeface="Arial" charset="0"/>
                          <a:cs typeface="Arial" charset="0"/>
                        </a:rPr>
                        <a:t>před obnovou</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1" i="0" u="none" strike="noStrike" cap="none" normalizeH="0" baseline="0" dirty="0">
                          <a:ln>
                            <a:noFill/>
                          </a:ln>
                          <a:solidFill>
                            <a:schemeClr val="tx1"/>
                          </a:solidFill>
                          <a:effectLst/>
                          <a:latin typeface="Arial" charset="0"/>
                          <a:cs typeface="Arial" charset="0"/>
                        </a:rPr>
                        <a:t>po obnově</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07698">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charset="0"/>
                          <a:cs typeface="Arial" charset="0"/>
                        </a:rPr>
                        <a:t>Tuhé znečišťující látky TZL</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charset="0"/>
                          <a:cs typeface="Arial" charset="0"/>
                        </a:rPr>
                        <a:t>80 </a:t>
                      </a:r>
                      <a:r>
                        <a:rPr kumimoji="0" lang="cs-CZ" sz="1400" b="0" i="0" u="none" strike="noStrike" cap="none" normalizeH="0" baseline="0" dirty="0">
                          <a:ln>
                            <a:noFill/>
                          </a:ln>
                          <a:solidFill>
                            <a:schemeClr val="tx1"/>
                          </a:solidFill>
                          <a:effectLst/>
                          <a:latin typeface="Arial" charset="0"/>
                          <a:cs typeface="Arial" charset="0"/>
                        </a:rPr>
                        <a:t>mg/m3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charset="0"/>
                          <a:cs typeface="Arial" charset="0"/>
                        </a:rPr>
                        <a:t>20 </a:t>
                      </a:r>
                      <a:r>
                        <a:rPr kumimoji="0" lang="cs-CZ" sz="1400" b="0" i="0" u="none" strike="noStrike" cap="none" normalizeH="0" baseline="0" dirty="0">
                          <a:ln>
                            <a:noFill/>
                          </a:ln>
                          <a:solidFill>
                            <a:schemeClr val="tx1"/>
                          </a:solidFill>
                          <a:effectLst/>
                          <a:latin typeface="Arial" charset="0"/>
                          <a:cs typeface="Arial" charset="0"/>
                        </a:rPr>
                        <a:t>mg/m3 </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05446">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charset="0"/>
                          <a:cs typeface="Arial" charset="0"/>
                        </a:rPr>
                        <a:t>Oxid siřičitý</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charset="0"/>
                          <a:cs typeface="Arial" charset="0"/>
                        </a:rPr>
                        <a:t>500 </a:t>
                      </a:r>
                      <a:r>
                        <a:rPr kumimoji="0" lang="cs-CZ" sz="1400" b="0" i="0" u="none" strike="noStrike" cap="none" normalizeH="0" baseline="0" dirty="0">
                          <a:ln>
                            <a:noFill/>
                          </a:ln>
                          <a:solidFill>
                            <a:schemeClr val="tx1"/>
                          </a:solidFill>
                          <a:effectLst/>
                          <a:latin typeface="Arial" charset="0"/>
                          <a:cs typeface="Arial" charset="0"/>
                        </a:rPr>
                        <a:t>mg/m3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charset="0"/>
                          <a:cs typeface="Arial" charset="0"/>
                        </a:rPr>
                        <a:t>200 </a:t>
                      </a:r>
                      <a:r>
                        <a:rPr kumimoji="0" lang="cs-CZ" sz="1400" b="0" i="0" u="none" strike="noStrike" cap="none" normalizeH="0" baseline="0" dirty="0">
                          <a:ln>
                            <a:noFill/>
                          </a:ln>
                          <a:solidFill>
                            <a:schemeClr val="tx1"/>
                          </a:solidFill>
                          <a:effectLst/>
                          <a:latin typeface="Arial" charset="0"/>
                          <a:cs typeface="Arial" charset="0"/>
                        </a:rPr>
                        <a:t>mg/m3 </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07698">
                <a:tc>
                  <a:txBody>
                    <a:bodyPr/>
                    <a:lstStyle/>
                    <a:p>
                      <a:pPr marL="0" marR="0" lvl="0" indent="0" algn="l"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a:ln>
                            <a:noFill/>
                          </a:ln>
                          <a:solidFill>
                            <a:schemeClr val="tx1"/>
                          </a:solidFill>
                          <a:effectLst/>
                          <a:latin typeface="Arial" charset="0"/>
                          <a:cs typeface="Arial" charset="0"/>
                        </a:rPr>
                        <a:t>Oxidy dusíku</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charset="0"/>
                          <a:cs typeface="Arial" charset="0"/>
                        </a:rPr>
                        <a:t>650 </a:t>
                      </a:r>
                      <a:r>
                        <a:rPr kumimoji="0" lang="cs-CZ" sz="1400" b="0" i="0" u="none" strike="noStrike" cap="none" normalizeH="0" baseline="0" dirty="0">
                          <a:ln>
                            <a:noFill/>
                          </a:ln>
                          <a:solidFill>
                            <a:schemeClr val="tx1"/>
                          </a:solidFill>
                          <a:effectLst/>
                          <a:latin typeface="Arial" charset="0"/>
                          <a:cs typeface="Arial" charset="0"/>
                        </a:rPr>
                        <a:t>mg/m3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5350" rtl="0" eaLnBrk="1" fontAlgn="base" latinLnBrk="0" hangingPunct="1">
                        <a:lnSpc>
                          <a:spcPct val="110000"/>
                        </a:lnSpc>
                        <a:spcBef>
                          <a:spcPct val="0"/>
                        </a:spcBef>
                        <a:spcAft>
                          <a:spcPct val="0"/>
                        </a:spcAft>
                        <a:buClrTx/>
                        <a:buSzPct val="120000"/>
                        <a:buFontTx/>
                        <a:buNone/>
                        <a:tabLst/>
                      </a:pPr>
                      <a:r>
                        <a:rPr kumimoji="0" lang="cs-CZ" sz="1600" b="0" i="0" u="none" strike="noStrike" cap="none" normalizeH="0" baseline="0" dirty="0">
                          <a:ln>
                            <a:noFill/>
                          </a:ln>
                          <a:solidFill>
                            <a:schemeClr val="tx1"/>
                          </a:solidFill>
                          <a:effectLst/>
                          <a:latin typeface="Arial" charset="0"/>
                          <a:cs typeface="Arial" charset="0"/>
                        </a:rPr>
                        <a:t>200 </a:t>
                      </a:r>
                      <a:r>
                        <a:rPr kumimoji="0" lang="cs-CZ" sz="1400" b="0" i="0" u="none" strike="noStrike" cap="none" normalizeH="0" baseline="0" dirty="0">
                          <a:ln>
                            <a:noFill/>
                          </a:ln>
                          <a:solidFill>
                            <a:schemeClr val="tx1"/>
                          </a:solidFill>
                          <a:effectLst/>
                          <a:latin typeface="Arial" charset="0"/>
                          <a:cs typeface="Arial" charset="0"/>
                        </a:rPr>
                        <a:t>mg/m3 </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Zástupný symbol pro číslo snímku 3"/>
          <p:cNvSpPr>
            <a:spLocks noGrp="1"/>
          </p:cNvSpPr>
          <p:nvPr>
            <p:ph type="sldNum" sz="quarter" idx="10"/>
          </p:nvPr>
        </p:nvSpPr>
        <p:spPr>
          <a:noFill/>
          <a:ln>
            <a:miter lim="800000"/>
            <a:headEnd/>
            <a:tailEnd/>
          </a:ln>
        </p:spPr>
        <p:txBody>
          <a:bodyPr/>
          <a:lstStyle/>
          <a:p>
            <a:pPr defTabSz="913526"/>
            <a:fld id="{219FBFC4-C07C-4C70-9006-F95A603ED1CC}" type="slidenum">
              <a:rPr lang="cs-CZ" smtClean="0">
                <a:latin typeface="Futura CEZ OT Demi"/>
                <a:cs typeface="Arial" charset="0"/>
              </a:rPr>
              <a:pPr defTabSz="913526"/>
              <a:t>26</a:t>
            </a:fld>
            <a:endParaRPr lang="cs-CZ" dirty="0">
              <a:latin typeface="Futura CEZ OT Demi"/>
              <a:cs typeface="Arial" charset="0"/>
            </a:endParaRPr>
          </a:p>
        </p:txBody>
      </p:sp>
      <p:sp>
        <p:nvSpPr>
          <p:cNvPr id="37890" name="Rectangle 5"/>
          <p:cNvSpPr>
            <a:spLocks noChangeArrowheads="1"/>
          </p:cNvSpPr>
          <p:nvPr/>
        </p:nvSpPr>
        <p:spPr bwMode="auto">
          <a:xfrm>
            <a:off x="4506277" y="-109870"/>
            <a:ext cx="131446" cy="219740"/>
          </a:xfrm>
          <a:prstGeom prst="rect">
            <a:avLst/>
          </a:prstGeom>
          <a:noFill/>
          <a:ln w="9525" algn="ctr">
            <a:noFill/>
            <a:miter lim="800000"/>
            <a:headEnd/>
            <a:tailEnd/>
          </a:ln>
        </p:spPr>
        <p:txBody>
          <a:bodyPr wrap="none" lIns="0" tIns="0" rIns="0" bIns="0" anchor="ctr">
            <a:spAutoFit/>
          </a:bodyPr>
          <a:lstStyle/>
          <a:p>
            <a:pPr algn="ctr">
              <a:spcBef>
                <a:spcPct val="20000"/>
              </a:spcBef>
              <a:buClr>
                <a:schemeClr val="tx1"/>
              </a:buClr>
              <a:buSzPct val="90000"/>
              <a:buFont typeface="Wingdings" pitchFamily="2" charset="2"/>
              <a:buChar char="Ø"/>
            </a:pPr>
            <a:endParaRPr lang="cs-CZ"/>
          </a:p>
        </p:txBody>
      </p:sp>
      <p:pic>
        <p:nvPicPr>
          <p:cNvPr id="37891" name="Picture 4"/>
          <p:cNvPicPr>
            <a:picLocks noChangeAspect="1" noChangeArrowheads="1"/>
          </p:cNvPicPr>
          <p:nvPr/>
        </p:nvPicPr>
        <p:blipFill>
          <a:blip r:embed="rId2" cstate="print"/>
          <a:srcRect/>
          <a:stretch>
            <a:fillRect/>
          </a:stretch>
        </p:blipFill>
        <p:spPr bwMode="auto">
          <a:xfrm>
            <a:off x="2390885" y="2176937"/>
            <a:ext cx="5588450" cy="3518086"/>
          </a:xfrm>
          <a:prstGeom prst="rect">
            <a:avLst/>
          </a:prstGeom>
          <a:noFill/>
          <a:ln w="9525">
            <a:noFill/>
            <a:miter lim="800000"/>
            <a:headEnd/>
            <a:tailEnd/>
          </a:ln>
        </p:spPr>
      </p:pic>
      <p:sp>
        <p:nvSpPr>
          <p:cNvPr id="37892" name="Rectangle 6"/>
          <p:cNvSpPr>
            <a:spLocks noGrp="1" noChangeArrowheads="1"/>
          </p:cNvSpPr>
          <p:nvPr>
            <p:ph type="title"/>
          </p:nvPr>
        </p:nvSpPr>
        <p:spPr>
          <a:xfrm>
            <a:off x="504001" y="437652"/>
            <a:ext cx="6876000" cy="846386"/>
          </a:xfrm>
        </p:spPr>
        <p:txBody>
          <a:bodyPr/>
          <a:lstStyle/>
          <a:p>
            <a:pPr eaLnBrk="1" hangingPunct="1"/>
            <a:r>
              <a:rPr lang="cs-CZ" b="1" dirty="0"/>
              <a:t>Spotřeba  uhlí na 1 kWh  a  celková účinnost  bloku</a:t>
            </a:r>
          </a:p>
        </p:txBody>
      </p:sp>
      <p:sp>
        <p:nvSpPr>
          <p:cNvPr id="37893" name="Rectangle 7"/>
          <p:cNvSpPr>
            <a:spLocks noGrp="1" noChangeArrowheads="1"/>
          </p:cNvSpPr>
          <p:nvPr>
            <p:ph idx="1"/>
          </p:nvPr>
        </p:nvSpPr>
        <p:spPr/>
        <p:txBody>
          <a:bodyPr/>
          <a:lstStyle/>
          <a:p>
            <a:endParaRPr lang="cs-CZ"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84464"/>
          </a:xfrm>
        </p:spPr>
        <p:txBody>
          <a:bodyPr/>
          <a:lstStyle/>
          <a:p>
            <a:r>
              <a:rPr lang="cs-CZ" b="1" dirty="0"/>
              <a:t>Obsah  oxidů  síry  ve  spalinách</a:t>
            </a:r>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27</a:t>
            </a:fld>
            <a:endParaRPr lang="cs-CZ"/>
          </a:p>
        </p:txBody>
      </p:sp>
      <p:graphicFrame>
        <p:nvGraphicFramePr>
          <p:cNvPr id="6" name="Zástupný symbol pro obsah 5"/>
          <p:cNvGraphicFramePr>
            <a:graphicFrameLocks noGrp="1"/>
          </p:cNvGraphicFramePr>
          <p:nvPr>
            <p:ph idx="1"/>
          </p:nvPr>
        </p:nvGraphicFramePr>
        <p:xfrm>
          <a:off x="503238" y="1692275"/>
          <a:ext cx="8137525" cy="4679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3676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84464"/>
          </a:xfrm>
        </p:spPr>
        <p:txBody>
          <a:bodyPr/>
          <a:lstStyle/>
          <a:p>
            <a:r>
              <a:rPr lang="cs-CZ" b="1" dirty="0"/>
              <a:t>Obsah  oxidu  dusíku  ve  spalinách</a:t>
            </a:r>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28</a:t>
            </a:fld>
            <a:endParaRPr lang="cs-CZ"/>
          </a:p>
        </p:txBody>
      </p:sp>
      <p:graphicFrame>
        <p:nvGraphicFramePr>
          <p:cNvPr id="6" name="Zástupný symbol pro obsah 5"/>
          <p:cNvGraphicFramePr>
            <a:graphicFrameLocks noGrp="1"/>
          </p:cNvGraphicFramePr>
          <p:nvPr>
            <p:ph idx="1"/>
          </p:nvPr>
        </p:nvGraphicFramePr>
        <p:xfrm>
          <a:off x="503238" y="1692275"/>
          <a:ext cx="8137525" cy="4679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345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K:\ČEZ_PR\Podklady\Prezentace ČEZ\ČEZ_piktogramy\background_cliparts\prodej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 y="-2855"/>
            <a:ext cx="9140825" cy="660400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04001" y="436959"/>
            <a:ext cx="6876000" cy="423193"/>
          </a:xfrm>
        </p:spPr>
        <p:txBody>
          <a:bodyPr/>
          <a:lstStyle/>
          <a:p>
            <a:r>
              <a:rPr lang="cs-CZ" b="1" dirty="0"/>
              <a:t>SKUPINA ČEZ V ČÍSLECH</a:t>
            </a:r>
          </a:p>
        </p:txBody>
      </p:sp>
      <p:sp>
        <p:nvSpPr>
          <p:cNvPr id="3" name="Zástupný symbol pro obsah 2"/>
          <p:cNvSpPr>
            <a:spLocks noGrp="1"/>
          </p:cNvSpPr>
          <p:nvPr>
            <p:ph idx="1"/>
          </p:nvPr>
        </p:nvSpPr>
        <p:spPr>
          <a:xfrm>
            <a:off x="504000" y="1692000"/>
            <a:ext cx="7020750" cy="4421721"/>
          </a:xfrm>
        </p:spPr>
        <p:txBody>
          <a:bodyPr/>
          <a:lstStyle/>
          <a:p>
            <a:pPr>
              <a:spcAft>
                <a:spcPts val="1200"/>
              </a:spcAft>
            </a:pPr>
            <a:r>
              <a:rPr lang="cs-CZ" b="1" dirty="0">
                <a:solidFill>
                  <a:srgbClr val="F24F00"/>
                </a:solidFill>
              </a:rPr>
              <a:t>15 620 MW</a:t>
            </a:r>
            <a:r>
              <a:rPr lang="cs-CZ" dirty="0"/>
              <a:t> instalovaného výkonu</a:t>
            </a:r>
          </a:p>
          <a:p>
            <a:pPr>
              <a:spcAft>
                <a:spcPts val="1200"/>
              </a:spcAft>
            </a:pPr>
            <a:r>
              <a:rPr lang="cs-CZ" b="1" dirty="0">
                <a:solidFill>
                  <a:srgbClr val="F24F00"/>
                </a:solidFill>
              </a:rPr>
              <a:t>61 132 </a:t>
            </a:r>
            <a:r>
              <a:rPr lang="cs-CZ" b="1" dirty="0" err="1">
                <a:solidFill>
                  <a:srgbClr val="F24F00"/>
                </a:solidFill>
              </a:rPr>
              <a:t>GWh</a:t>
            </a:r>
            <a:r>
              <a:rPr lang="cs-CZ" b="1" dirty="0">
                <a:solidFill>
                  <a:srgbClr val="F24F00"/>
                </a:solidFill>
              </a:rPr>
              <a:t> </a:t>
            </a:r>
            <a:r>
              <a:rPr lang="cs-CZ" dirty="0"/>
              <a:t>vyrobené elektřiny (brutto za rok)     </a:t>
            </a:r>
          </a:p>
          <a:p>
            <a:pPr>
              <a:spcAft>
                <a:spcPts val="1200"/>
              </a:spcAft>
            </a:pPr>
            <a:r>
              <a:rPr lang="cs-CZ" b="1" dirty="0">
                <a:solidFill>
                  <a:srgbClr val="F24F00"/>
                </a:solidFill>
              </a:rPr>
              <a:t>24 022 TJ </a:t>
            </a:r>
            <a:r>
              <a:rPr lang="cs-CZ" dirty="0"/>
              <a:t>prodaného tepla zákazníkům</a:t>
            </a:r>
          </a:p>
          <a:p>
            <a:pPr>
              <a:spcAft>
                <a:spcPts val="1200"/>
              </a:spcAft>
            </a:pPr>
            <a:r>
              <a:rPr lang="cs-CZ" b="1" dirty="0">
                <a:solidFill>
                  <a:srgbClr val="F24F00"/>
                </a:solidFill>
              </a:rPr>
              <a:t>8 180 </a:t>
            </a:r>
            <a:r>
              <a:rPr lang="cs-CZ" b="1" dirty="0" err="1">
                <a:solidFill>
                  <a:srgbClr val="F24F00"/>
                </a:solidFill>
              </a:rPr>
              <a:t>GWh</a:t>
            </a:r>
            <a:r>
              <a:rPr lang="cs-CZ" b="1" dirty="0">
                <a:solidFill>
                  <a:srgbClr val="F24F00"/>
                </a:solidFill>
              </a:rPr>
              <a:t> </a:t>
            </a:r>
            <a:r>
              <a:rPr lang="cs-CZ" dirty="0"/>
              <a:t>prodaného plynu zákazníkům</a:t>
            </a:r>
          </a:p>
          <a:p>
            <a:pPr>
              <a:spcAft>
                <a:spcPts val="1200"/>
              </a:spcAft>
            </a:pPr>
            <a:r>
              <a:rPr lang="cs-CZ" b="1" dirty="0">
                <a:solidFill>
                  <a:srgbClr val="F24F00"/>
                </a:solidFill>
              </a:rPr>
              <a:t>26 895  </a:t>
            </a:r>
            <a:r>
              <a:rPr lang="cs-CZ" dirty="0"/>
              <a:t>zaměstnanců  </a:t>
            </a:r>
          </a:p>
          <a:p>
            <a:pPr>
              <a:spcAft>
                <a:spcPts val="1200"/>
              </a:spcAft>
            </a:pPr>
            <a:r>
              <a:rPr lang="cs-CZ" b="1" dirty="0">
                <a:solidFill>
                  <a:srgbClr val="F24F00"/>
                </a:solidFill>
              </a:rPr>
              <a:t>203 744 mil. Kč </a:t>
            </a:r>
            <a:r>
              <a:rPr lang="cs-CZ" dirty="0"/>
              <a:t>provozních výnosů</a:t>
            </a:r>
          </a:p>
          <a:p>
            <a:pPr>
              <a:spcAft>
                <a:spcPts val="1200"/>
              </a:spcAft>
            </a:pPr>
            <a:r>
              <a:rPr lang="cs-CZ" b="1" dirty="0">
                <a:solidFill>
                  <a:srgbClr val="F24F00"/>
                </a:solidFill>
              </a:rPr>
              <a:t>14 575</a:t>
            </a:r>
            <a:r>
              <a:rPr lang="cs-CZ" dirty="0"/>
              <a:t> </a:t>
            </a:r>
            <a:r>
              <a:rPr lang="cs-CZ" b="1" dirty="0">
                <a:solidFill>
                  <a:srgbClr val="F24F00"/>
                </a:solidFill>
              </a:rPr>
              <a:t>mil. Kč </a:t>
            </a:r>
            <a:r>
              <a:rPr lang="cs-CZ" dirty="0"/>
              <a:t>čistého zisku</a:t>
            </a:r>
          </a:p>
          <a:p>
            <a:pPr>
              <a:spcAft>
                <a:spcPts val="1200"/>
              </a:spcAft>
            </a:pPr>
            <a:r>
              <a:rPr lang="cs-CZ" b="1" dirty="0">
                <a:solidFill>
                  <a:srgbClr val="F24F00"/>
                </a:solidFill>
              </a:rPr>
              <a:t>19 640 mil. Kč </a:t>
            </a:r>
            <a:r>
              <a:rPr lang="cs-CZ" dirty="0"/>
              <a:t>očištěného čistého zisku </a:t>
            </a:r>
          </a:p>
          <a:p>
            <a:pPr>
              <a:spcAft>
                <a:spcPts val="1200"/>
              </a:spcAft>
            </a:pPr>
            <a:r>
              <a:rPr lang="cs-CZ" b="1" dirty="0">
                <a:solidFill>
                  <a:srgbClr val="F24F00"/>
                </a:solidFill>
              </a:rPr>
              <a:t>33 Kč </a:t>
            </a:r>
            <a:r>
              <a:rPr lang="cs-CZ" dirty="0"/>
              <a:t>návrh hrubé dividendy na akcii ČEZ, a. s., ze zisku roku 2016</a:t>
            </a:r>
          </a:p>
          <a:p>
            <a:pPr>
              <a:spcAft>
                <a:spcPts val="1200"/>
              </a:spcAft>
            </a:pPr>
            <a:r>
              <a:rPr lang="cs-CZ" b="1" dirty="0">
                <a:solidFill>
                  <a:srgbClr val="F24F00"/>
                </a:solidFill>
              </a:rPr>
              <a:t>30 165 mil. Kč </a:t>
            </a:r>
            <a:r>
              <a:rPr lang="cs-CZ" dirty="0"/>
              <a:t>ročních investic do dlouhodobého majetku</a:t>
            </a:r>
          </a:p>
          <a:p>
            <a:endParaRPr lang="cs-CZ" dirty="0"/>
          </a:p>
        </p:txBody>
      </p:sp>
      <p:sp>
        <p:nvSpPr>
          <p:cNvPr id="4" name="Zástupný symbol pro číslo snímku 3"/>
          <p:cNvSpPr>
            <a:spLocks noGrp="1"/>
          </p:cNvSpPr>
          <p:nvPr>
            <p:ph type="sldNum" sz="quarter" idx="10"/>
          </p:nvPr>
        </p:nvSpPr>
        <p:spPr/>
        <p:txBody>
          <a:bodyPr/>
          <a:lstStyle/>
          <a:p>
            <a:pPr marL="0" marR="0" lvl="0" indent="0" algn="l" defTabSz="895350" rtl="0" eaLnBrk="1" fontAlgn="base" latinLnBrk="0" hangingPunct="1">
              <a:lnSpc>
                <a:spcPct val="100000"/>
              </a:lnSpc>
              <a:spcBef>
                <a:spcPct val="0"/>
              </a:spcBef>
              <a:spcAft>
                <a:spcPct val="0"/>
              </a:spcAft>
              <a:buClrTx/>
              <a:buSzTx/>
              <a:buFontTx/>
              <a:buNone/>
              <a:tabLst/>
              <a:defRPr/>
            </a:pPr>
            <a:fld id="{9D3958CF-5752-4A90-8908-5F6B9B88B328}" type="slidenum">
              <a:rPr kumimoji="0" lang="cs-CZ" sz="1000" b="1" i="0" u="none" strike="noStrike" kern="1200" cap="none" spc="0" normalizeH="0" baseline="0" noProof="0" smtClean="0">
                <a:ln>
                  <a:noFill/>
                </a:ln>
                <a:solidFill>
                  <a:srgbClr val="FFFFFF"/>
                </a:solidFill>
                <a:effectLst/>
                <a:uLnTx/>
                <a:uFillTx/>
                <a:latin typeface="Arial CE" panose="020B0604020202020204" pitchFamily="34" charset="0"/>
                <a:ea typeface="+mn-ea"/>
                <a:cs typeface="Arial CE" panose="020B0604020202020204" pitchFamily="34" charset="0"/>
              </a:rPr>
              <a:pPr marL="0" marR="0" lvl="0" indent="0" algn="l" defTabSz="895350" rtl="0" eaLnBrk="1" fontAlgn="base" latinLnBrk="0" hangingPunct="1">
                <a:lnSpc>
                  <a:spcPct val="100000"/>
                </a:lnSpc>
                <a:spcBef>
                  <a:spcPct val="0"/>
                </a:spcBef>
                <a:spcAft>
                  <a:spcPct val="0"/>
                </a:spcAft>
                <a:buClrTx/>
                <a:buSzTx/>
                <a:buFontTx/>
                <a:buNone/>
                <a:tabLst/>
                <a:defRPr/>
              </a:pPr>
              <a:t>2</a:t>
            </a:fld>
            <a:endParaRPr kumimoji="0" lang="cs-CZ" sz="1000" b="1" i="0" u="none" strike="noStrike" kern="1200" cap="none" spc="0" normalizeH="0" baseline="0" noProof="0">
              <a:ln>
                <a:noFill/>
              </a:ln>
              <a:solidFill>
                <a:srgbClr val="FFFFFF"/>
              </a:solidFill>
              <a:effectLst/>
              <a:uLnTx/>
              <a:uFillTx/>
              <a:latin typeface="Arial CE" panose="020B0604020202020204" pitchFamily="34" charset="0"/>
              <a:ea typeface="+mn-ea"/>
              <a:cs typeface="Arial CE" panose="020B0604020202020204" pitchFamily="34" charset="0"/>
            </a:endParaRPr>
          </a:p>
        </p:txBody>
      </p:sp>
      <p:sp>
        <p:nvSpPr>
          <p:cNvPr id="7" name="TextovéPole 6"/>
          <p:cNvSpPr txBox="1"/>
          <p:nvPr/>
        </p:nvSpPr>
        <p:spPr>
          <a:xfrm>
            <a:off x="871868" y="6611779"/>
            <a:ext cx="4231759"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000" b="0" i="0" u="none" strike="noStrike" kern="1200" cap="none" spc="0" normalizeH="0" baseline="0" noProof="0" dirty="0">
                <a:ln>
                  <a:noFill/>
                </a:ln>
                <a:solidFill>
                  <a:srgbClr val="FFFFFF"/>
                </a:solidFill>
                <a:effectLst/>
                <a:uLnTx/>
                <a:uFillTx/>
                <a:latin typeface="Arial" charset="0"/>
                <a:ea typeface="+mn-ea"/>
                <a:cs typeface="Arial" charset="0"/>
              </a:rPr>
              <a:t>* zdroj: výroční zpráva Skupiny ČEZ za rok 2016, www.cez.cz</a:t>
            </a:r>
          </a:p>
        </p:txBody>
      </p:sp>
    </p:spTree>
    <p:extLst>
      <p:ext uri="{BB962C8B-B14F-4D97-AF65-F5344CB8AC3E}">
        <p14:creationId xmlns:p14="http://schemas.microsoft.com/office/powerpoint/2010/main" val="3186902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84464"/>
          </a:xfrm>
        </p:spPr>
        <p:txBody>
          <a:bodyPr/>
          <a:lstStyle/>
          <a:p>
            <a:r>
              <a:rPr lang="cs-CZ" b="1" dirty="0"/>
              <a:t>Obsah  prachu  ve  spalinách</a:t>
            </a:r>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29</a:t>
            </a:fld>
            <a:endParaRPr lang="cs-CZ"/>
          </a:p>
        </p:txBody>
      </p:sp>
      <p:graphicFrame>
        <p:nvGraphicFramePr>
          <p:cNvPr id="6" name="Zástupný symbol pro obsah 5"/>
          <p:cNvGraphicFramePr>
            <a:graphicFrameLocks noGrp="1"/>
          </p:cNvGraphicFramePr>
          <p:nvPr>
            <p:ph idx="1"/>
          </p:nvPr>
        </p:nvGraphicFramePr>
        <p:xfrm>
          <a:off x="503238" y="1692275"/>
          <a:ext cx="8137525" cy="4679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9347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a:buFont typeface="Wingdings" pitchFamily="2" charset="2"/>
              <a:buChar char="§"/>
            </a:pPr>
            <a:r>
              <a:rPr lang="cs-CZ" dirty="0"/>
              <a:t>Symbolem elektrárny byl 300 m vysoký komín, viditelný ze širokého okolí.</a:t>
            </a:r>
          </a:p>
          <a:p>
            <a:pPr>
              <a:buFont typeface="Wingdings" pitchFamily="2" charset="2"/>
              <a:buChar char="§"/>
            </a:pPr>
            <a:endParaRPr lang="cs-CZ" dirty="0"/>
          </a:p>
          <a:p>
            <a:pPr>
              <a:buFont typeface="Wingdings" pitchFamily="2" charset="2"/>
              <a:buChar char="§"/>
            </a:pPr>
            <a:r>
              <a:rPr lang="cs-CZ" dirty="0"/>
              <a:t>Nové odsiřovací zařízení využívá k odvodu vyčištěných kouřových plynů chladicí věže, proto mohl být komín v rámci komplexní obnovy zbourán.</a:t>
            </a:r>
          </a:p>
          <a:p>
            <a:pPr>
              <a:buFont typeface="Wingdings" pitchFamily="2" charset="2"/>
              <a:buChar char="§"/>
            </a:pPr>
            <a:endParaRPr lang="cs-CZ" dirty="0"/>
          </a:p>
          <a:p>
            <a:pPr>
              <a:buFont typeface="Wingdings" pitchFamily="2" charset="2"/>
              <a:buChar char="§"/>
            </a:pPr>
            <a:r>
              <a:rPr lang="cs-CZ" dirty="0"/>
              <a:t>S ohledem na umístění komínu v areálu elektrárny byla na rozdíl od bourání komínu bývalé elektrárny ETU I zvolena postupná demolice hydraulickými kleštěmi. Odpadní zdivo bylo spouštěno na zem vnitřkem komínu.</a:t>
            </a:r>
          </a:p>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30</a:t>
            </a:fld>
            <a:endParaRPr lang="cs-CZ"/>
          </a:p>
        </p:txBody>
      </p:sp>
      <p:sp>
        <p:nvSpPr>
          <p:cNvPr id="4" name="Nadpis 3"/>
          <p:cNvSpPr>
            <a:spLocks noGrp="1"/>
          </p:cNvSpPr>
          <p:nvPr>
            <p:ph type="title"/>
          </p:nvPr>
        </p:nvSpPr>
        <p:spPr>
          <a:xfrm>
            <a:off x="504000" y="423020"/>
            <a:ext cx="6876000" cy="423193"/>
          </a:xfrm>
        </p:spPr>
        <p:txBody>
          <a:bodyPr/>
          <a:lstStyle/>
          <a:p>
            <a:r>
              <a:rPr lang="cs-CZ" b="1" dirty="0"/>
              <a:t>Demolice  komínu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31</a:t>
            </a:fld>
            <a:endParaRPr lang="cs-CZ"/>
          </a:p>
        </p:txBody>
      </p:sp>
      <p:sp>
        <p:nvSpPr>
          <p:cNvPr id="4" name="Nadpis 3"/>
          <p:cNvSpPr>
            <a:spLocks noGrp="1"/>
          </p:cNvSpPr>
          <p:nvPr>
            <p:ph type="title"/>
          </p:nvPr>
        </p:nvSpPr>
        <p:spPr>
          <a:xfrm>
            <a:off x="504000" y="423020"/>
            <a:ext cx="6876000" cy="423193"/>
          </a:xfrm>
        </p:spPr>
        <p:txBody>
          <a:bodyPr/>
          <a:lstStyle/>
          <a:p>
            <a:r>
              <a:rPr lang="cs-CZ" b="1" dirty="0"/>
              <a:t>Demolice  komínu</a:t>
            </a:r>
          </a:p>
        </p:txBody>
      </p:sp>
      <p:pic>
        <p:nvPicPr>
          <p:cNvPr id="5" name="Picture 2" descr="C:\Users\jana.volfova\Desktop\SLIDESHOW KO ETU II\fotky z PP - pro případné doplnění slideshow\Top_vyber_ETU_cast_1\MID_9137.jpg"/>
          <p:cNvPicPr>
            <a:picLocks noGrp="1" noChangeAspect="1" noChangeArrowheads="1"/>
          </p:cNvPicPr>
          <p:nvPr>
            <p:ph idx="1"/>
          </p:nvPr>
        </p:nvPicPr>
        <p:blipFill>
          <a:blip r:embed="rId2" cstate="print"/>
          <a:srcRect/>
          <a:stretch>
            <a:fillRect/>
          </a:stretch>
        </p:blipFill>
        <p:spPr bwMode="auto">
          <a:xfrm>
            <a:off x="449942" y="1985510"/>
            <a:ext cx="7307766" cy="437174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32</a:t>
            </a:fld>
            <a:endParaRPr lang="cs-CZ"/>
          </a:p>
        </p:txBody>
      </p:sp>
      <p:sp>
        <p:nvSpPr>
          <p:cNvPr id="4" name="Nadpis 3"/>
          <p:cNvSpPr>
            <a:spLocks noGrp="1"/>
          </p:cNvSpPr>
          <p:nvPr>
            <p:ph type="title"/>
          </p:nvPr>
        </p:nvSpPr>
        <p:spPr>
          <a:xfrm>
            <a:off x="504000" y="423020"/>
            <a:ext cx="6876000" cy="423193"/>
          </a:xfrm>
        </p:spPr>
        <p:txBody>
          <a:bodyPr/>
          <a:lstStyle/>
          <a:p>
            <a:r>
              <a:rPr lang="cs-CZ" b="1" dirty="0"/>
              <a:t>Detailní  záběr  demolice  komínu</a:t>
            </a:r>
          </a:p>
        </p:txBody>
      </p:sp>
      <p:pic>
        <p:nvPicPr>
          <p:cNvPr id="5" name="Picture 8" descr="MIG_7945"/>
          <p:cNvPicPr>
            <a:picLocks noGrp="1" noChangeAspect="1" noChangeArrowheads="1"/>
          </p:cNvPicPr>
          <p:nvPr>
            <p:ph idx="1"/>
          </p:nvPr>
        </p:nvPicPr>
        <p:blipFill>
          <a:blip r:embed="rId2" cstate="print"/>
          <a:srcRect/>
          <a:stretch>
            <a:fillRect/>
          </a:stretch>
        </p:blipFill>
        <p:spPr>
          <a:xfrm>
            <a:off x="508001" y="1956481"/>
            <a:ext cx="7498284" cy="442980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33</a:t>
            </a:fld>
            <a:endParaRPr lang="cs-CZ"/>
          </a:p>
        </p:txBody>
      </p:sp>
      <p:sp>
        <p:nvSpPr>
          <p:cNvPr id="4" name="Nadpis 3"/>
          <p:cNvSpPr>
            <a:spLocks noGrp="1"/>
          </p:cNvSpPr>
          <p:nvPr>
            <p:ph type="title"/>
          </p:nvPr>
        </p:nvSpPr>
        <p:spPr>
          <a:xfrm>
            <a:off x="504000" y="423020"/>
            <a:ext cx="6876000" cy="423193"/>
          </a:xfrm>
        </p:spPr>
        <p:txBody>
          <a:bodyPr/>
          <a:lstStyle/>
          <a:p>
            <a:r>
              <a:rPr lang="cs-CZ" b="1" dirty="0"/>
              <a:t>ETU II  před  dokončením  demolice  komínu</a:t>
            </a:r>
          </a:p>
        </p:txBody>
      </p:sp>
      <p:pic>
        <p:nvPicPr>
          <p:cNvPr id="5" name="Picture 3" descr="2011_10 ŘÍJEN MIG_4779"/>
          <p:cNvPicPr>
            <a:picLocks noGrp="1" noChangeAspect="1" noChangeArrowheads="1"/>
          </p:cNvPicPr>
          <p:nvPr>
            <p:ph idx="1"/>
          </p:nvPr>
        </p:nvPicPr>
        <p:blipFill>
          <a:blip r:embed="rId2" cstate="print"/>
          <a:srcRect/>
          <a:stretch>
            <a:fillRect/>
          </a:stretch>
        </p:blipFill>
        <p:spPr>
          <a:xfrm>
            <a:off x="551542" y="1941967"/>
            <a:ext cx="6925110" cy="4400776"/>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34</a:t>
            </a:fld>
            <a:endParaRPr lang="cs-CZ"/>
          </a:p>
        </p:txBody>
      </p:sp>
      <p:sp>
        <p:nvSpPr>
          <p:cNvPr id="4" name="Nadpis 3"/>
          <p:cNvSpPr>
            <a:spLocks noGrp="1"/>
          </p:cNvSpPr>
          <p:nvPr>
            <p:ph type="title"/>
          </p:nvPr>
        </p:nvSpPr>
        <p:spPr>
          <a:xfrm>
            <a:off x="504000" y="423020"/>
            <a:ext cx="6876000" cy="423193"/>
          </a:xfrm>
        </p:spPr>
        <p:txBody>
          <a:bodyPr/>
          <a:lstStyle/>
          <a:p>
            <a:r>
              <a:rPr lang="cs-CZ" b="1" dirty="0"/>
              <a:t>Poslední  zbytky  komínu</a:t>
            </a:r>
          </a:p>
        </p:txBody>
      </p:sp>
      <p:pic>
        <p:nvPicPr>
          <p:cNvPr id="5" name="Picture 6" descr="MIH_6238"/>
          <p:cNvPicPr>
            <a:picLocks noGrp="1" noChangeAspect="1" noChangeArrowheads="1"/>
          </p:cNvPicPr>
          <p:nvPr>
            <p:ph idx="1"/>
          </p:nvPr>
        </p:nvPicPr>
        <p:blipFill>
          <a:blip r:embed="rId2" cstate="print"/>
          <a:srcRect/>
          <a:stretch>
            <a:fillRect/>
          </a:stretch>
        </p:blipFill>
        <p:spPr>
          <a:xfrm>
            <a:off x="551543" y="1985510"/>
            <a:ext cx="7207737" cy="435723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35</a:t>
            </a:fld>
            <a:endParaRPr lang="cs-CZ"/>
          </a:p>
        </p:txBody>
      </p:sp>
      <p:sp>
        <p:nvSpPr>
          <p:cNvPr id="4" name="Nadpis 3"/>
          <p:cNvSpPr>
            <a:spLocks noGrp="1"/>
          </p:cNvSpPr>
          <p:nvPr>
            <p:ph type="title"/>
          </p:nvPr>
        </p:nvSpPr>
        <p:spPr>
          <a:xfrm>
            <a:off x="503999" y="423020"/>
            <a:ext cx="7025513" cy="423193"/>
          </a:xfrm>
        </p:spPr>
        <p:txBody>
          <a:bodyPr/>
          <a:lstStyle/>
          <a:p>
            <a:r>
              <a:rPr lang="cs-CZ" b="1" dirty="0"/>
              <a:t>Odstřel  komínu  bývalé  elektrárny  Tušimice I </a:t>
            </a:r>
          </a:p>
        </p:txBody>
      </p:sp>
      <p:pic>
        <p:nvPicPr>
          <p:cNvPr id="5" name="Picture 6" descr="PB260005"/>
          <p:cNvPicPr>
            <a:picLocks noGrp="1" noChangeAspect="1" noChangeArrowheads="1"/>
          </p:cNvPicPr>
          <p:nvPr>
            <p:ph idx="1"/>
          </p:nvPr>
        </p:nvPicPr>
        <p:blipFill>
          <a:blip r:embed="rId2" cstate="print"/>
          <a:srcRect/>
          <a:stretch>
            <a:fillRect/>
          </a:stretch>
        </p:blipFill>
        <p:spPr>
          <a:xfrm>
            <a:off x="609601" y="1956481"/>
            <a:ext cx="6724090" cy="435723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36</a:t>
            </a:fld>
            <a:endParaRPr lang="cs-CZ"/>
          </a:p>
        </p:txBody>
      </p:sp>
      <p:sp>
        <p:nvSpPr>
          <p:cNvPr id="4" name="Nadpis 3"/>
          <p:cNvSpPr>
            <a:spLocks noGrp="1"/>
          </p:cNvSpPr>
          <p:nvPr>
            <p:ph type="title"/>
          </p:nvPr>
        </p:nvSpPr>
        <p:spPr>
          <a:xfrm>
            <a:off x="489485" y="423020"/>
            <a:ext cx="6876000" cy="391389"/>
          </a:xfrm>
        </p:spPr>
        <p:txBody>
          <a:bodyPr/>
          <a:lstStyle/>
          <a:p>
            <a:r>
              <a:rPr lang="cs-CZ" b="1" dirty="0"/>
              <a:t>Pád  komínu  bývalé elektrárny  </a:t>
            </a:r>
            <a:r>
              <a:rPr lang="cs-CZ" b="1" dirty="0" err="1"/>
              <a:t>Tušimice</a:t>
            </a:r>
            <a:r>
              <a:rPr lang="cs-CZ" b="1" dirty="0"/>
              <a:t> I</a:t>
            </a:r>
          </a:p>
        </p:txBody>
      </p:sp>
      <p:pic>
        <p:nvPicPr>
          <p:cNvPr id="5" name="Picture 6" descr="PB260006"/>
          <p:cNvPicPr>
            <a:picLocks noGrp="1" noChangeAspect="1" noChangeArrowheads="1"/>
          </p:cNvPicPr>
          <p:nvPr>
            <p:ph idx="1"/>
          </p:nvPr>
        </p:nvPicPr>
        <p:blipFill>
          <a:blip r:embed="rId2" cstate="print"/>
          <a:srcRect/>
          <a:stretch>
            <a:fillRect/>
          </a:stretch>
        </p:blipFill>
        <p:spPr>
          <a:xfrm>
            <a:off x="580572" y="1927452"/>
            <a:ext cx="6719377" cy="4444319"/>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37</a:t>
            </a:fld>
            <a:endParaRPr lang="cs-CZ"/>
          </a:p>
        </p:txBody>
      </p:sp>
      <p:sp>
        <p:nvSpPr>
          <p:cNvPr id="4" name="Nadpis 3"/>
          <p:cNvSpPr>
            <a:spLocks noGrp="1"/>
          </p:cNvSpPr>
          <p:nvPr>
            <p:ph type="title"/>
          </p:nvPr>
        </p:nvSpPr>
        <p:spPr>
          <a:xfrm>
            <a:off x="504000" y="423020"/>
            <a:ext cx="6876000" cy="846386"/>
          </a:xfrm>
        </p:spPr>
        <p:txBody>
          <a:bodyPr/>
          <a:lstStyle/>
          <a:p>
            <a:r>
              <a:rPr lang="cs-CZ" b="1" dirty="0"/>
              <a:t>Dokončení  odstřelu  komínu  bývalé elektrárny  </a:t>
            </a:r>
            <a:r>
              <a:rPr lang="cs-CZ" b="1" dirty="0" err="1"/>
              <a:t>Tušimice</a:t>
            </a:r>
            <a:r>
              <a:rPr lang="cs-CZ" b="1" dirty="0"/>
              <a:t> I</a:t>
            </a:r>
          </a:p>
        </p:txBody>
      </p:sp>
      <p:pic>
        <p:nvPicPr>
          <p:cNvPr id="5" name="Picture 6" descr="PB260007"/>
          <p:cNvPicPr>
            <a:picLocks noGrp="1" noChangeAspect="1" noChangeArrowheads="1"/>
          </p:cNvPicPr>
          <p:nvPr>
            <p:ph idx="1"/>
          </p:nvPr>
        </p:nvPicPr>
        <p:blipFill>
          <a:blip r:embed="rId2" cstate="print"/>
          <a:srcRect/>
          <a:stretch>
            <a:fillRect/>
          </a:stretch>
        </p:blipFill>
        <p:spPr>
          <a:xfrm>
            <a:off x="566057" y="1985510"/>
            <a:ext cx="6837711" cy="4371748"/>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38</a:t>
            </a:fld>
            <a:endParaRPr lang="cs-CZ"/>
          </a:p>
        </p:txBody>
      </p:sp>
      <p:sp>
        <p:nvSpPr>
          <p:cNvPr id="4" name="Nadpis 3"/>
          <p:cNvSpPr>
            <a:spLocks noGrp="1"/>
          </p:cNvSpPr>
          <p:nvPr>
            <p:ph type="title"/>
          </p:nvPr>
        </p:nvSpPr>
        <p:spPr>
          <a:xfrm>
            <a:off x="504000" y="423020"/>
            <a:ext cx="6876000" cy="846386"/>
          </a:xfrm>
        </p:spPr>
        <p:txBody>
          <a:bodyPr/>
          <a:lstStyle/>
          <a:p>
            <a:r>
              <a:rPr lang="cs-CZ" b="1" dirty="0"/>
              <a:t>Nové  odsiřovací  reaktory  a elektrostatické  odlučovače  popílku</a:t>
            </a:r>
          </a:p>
        </p:txBody>
      </p:sp>
      <p:pic>
        <p:nvPicPr>
          <p:cNvPr id="5" name="Zástupný symbol pro obsah 4"/>
          <p:cNvPicPr>
            <a:picLocks noGrp="1" noChangeAspect="1"/>
          </p:cNvPicPr>
          <p:nvPr>
            <p:ph idx="1"/>
          </p:nvPr>
        </p:nvPicPr>
        <p:blipFill>
          <a:blip r:embed="rId2" cstate="print"/>
          <a:srcRect/>
          <a:stretch>
            <a:fillRect/>
          </a:stretch>
        </p:blipFill>
        <p:spPr>
          <a:xfrm>
            <a:off x="537029" y="2000024"/>
            <a:ext cx="7298656" cy="435723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807657"/>
          </a:xfrm>
        </p:spPr>
        <p:txBody>
          <a:bodyPr/>
          <a:lstStyle/>
          <a:p>
            <a:r>
              <a:rPr lang="cs-CZ" b="1" dirty="0"/>
              <a:t>PŮSOBENÍ SKUPINY ČEZ V ENERGETICE </a:t>
            </a:r>
            <a:br>
              <a:rPr lang="cs-CZ" b="1" dirty="0"/>
            </a:br>
            <a:r>
              <a:rPr lang="cs-CZ" b="1" dirty="0"/>
              <a:t>V JEDNOTLIVÝCH ZEMÍCH</a:t>
            </a:r>
          </a:p>
        </p:txBody>
      </p:sp>
      <p:sp>
        <p:nvSpPr>
          <p:cNvPr id="4" name="Zástupný symbol pro číslo snímku 3"/>
          <p:cNvSpPr>
            <a:spLocks noGrp="1"/>
          </p:cNvSpPr>
          <p:nvPr>
            <p:ph type="sldNum" sz="quarter" idx="10"/>
          </p:nvPr>
        </p:nvSpPr>
        <p:spPr/>
        <p:txBody>
          <a:bodyPr/>
          <a:lstStyle/>
          <a:p>
            <a:pPr marL="0" marR="0" lvl="0" indent="0" algn="l" defTabSz="895350" rtl="0" eaLnBrk="1" fontAlgn="base" latinLnBrk="0" hangingPunct="1">
              <a:lnSpc>
                <a:spcPct val="100000"/>
              </a:lnSpc>
              <a:spcBef>
                <a:spcPct val="0"/>
              </a:spcBef>
              <a:spcAft>
                <a:spcPct val="0"/>
              </a:spcAft>
              <a:buClrTx/>
              <a:buSzTx/>
              <a:buFontTx/>
              <a:buNone/>
              <a:tabLst/>
              <a:defRPr/>
            </a:pPr>
            <a:fld id="{9D3958CF-5752-4A90-8908-5F6B9B88B328}" type="slidenum">
              <a:rPr kumimoji="0" lang="cs-CZ" sz="1000" b="1" i="0" u="none" strike="noStrike" kern="1200" cap="none" spc="0" normalizeH="0" baseline="0" noProof="0" smtClean="0">
                <a:ln>
                  <a:noFill/>
                </a:ln>
                <a:solidFill>
                  <a:srgbClr val="FFFFFF"/>
                </a:solidFill>
                <a:effectLst/>
                <a:uLnTx/>
                <a:uFillTx/>
                <a:latin typeface="Arial CE" panose="020B0604020202020204" pitchFamily="34" charset="0"/>
                <a:ea typeface="+mn-ea"/>
                <a:cs typeface="Arial CE" panose="020B0604020202020204" pitchFamily="34" charset="0"/>
              </a:rPr>
              <a:pPr marL="0" marR="0" lvl="0" indent="0" algn="l" defTabSz="895350" rtl="0" eaLnBrk="1" fontAlgn="base" latinLnBrk="0" hangingPunct="1">
                <a:lnSpc>
                  <a:spcPct val="100000"/>
                </a:lnSpc>
                <a:spcBef>
                  <a:spcPct val="0"/>
                </a:spcBef>
                <a:spcAft>
                  <a:spcPct val="0"/>
                </a:spcAft>
                <a:buClrTx/>
                <a:buSzTx/>
                <a:buFontTx/>
                <a:buNone/>
                <a:tabLst/>
                <a:defRPr/>
              </a:pPr>
              <a:t>3</a:t>
            </a:fld>
            <a:endParaRPr kumimoji="0" lang="cs-CZ" sz="1000" b="1" i="0" u="none" strike="noStrike" kern="1200" cap="none" spc="0" normalizeH="0" baseline="0" noProof="0">
              <a:ln>
                <a:noFill/>
              </a:ln>
              <a:solidFill>
                <a:srgbClr val="FFFFFF"/>
              </a:solidFill>
              <a:effectLst/>
              <a:uLnTx/>
              <a:uFillTx/>
              <a:latin typeface="Arial CE" panose="020B0604020202020204" pitchFamily="34" charset="0"/>
              <a:ea typeface="+mn-ea"/>
              <a:cs typeface="Arial CE" panose="020B0604020202020204" pitchFamily="34" charset="0"/>
            </a:endParaRPr>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488" y="1460982"/>
            <a:ext cx="8835656" cy="495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7" y="2792412"/>
            <a:ext cx="2566987"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065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846386"/>
          </a:xfrm>
        </p:spPr>
        <p:txBody>
          <a:bodyPr/>
          <a:lstStyle/>
          <a:p>
            <a:r>
              <a:rPr lang="cs-CZ" sz="2800" b="1" dirty="0"/>
              <a:t>princip elektrostatických odlučovačů   popílku</a:t>
            </a:r>
          </a:p>
        </p:txBody>
      </p:sp>
      <p:sp>
        <p:nvSpPr>
          <p:cNvPr id="3" name="Zástupný symbol pro obsah 2"/>
          <p:cNvSpPr>
            <a:spLocks noGrp="1"/>
          </p:cNvSpPr>
          <p:nvPr>
            <p:ph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9D3958CF-5752-4A90-8908-5F6B9B88B328}" type="slidenum">
              <a:rPr lang="cs-CZ" smtClean="0">
                <a:solidFill>
                  <a:srgbClr val="FFFFFF"/>
                </a:solidFill>
              </a:rPr>
              <a:pPr>
                <a:defRPr/>
              </a:pPr>
              <a:t>39</a:t>
            </a:fld>
            <a:endParaRPr lang="cs-CZ">
              <a:solidFill>
                <a:srgbClr val="FFFFFF"/>
              </a:solidFill>
            </a:endParaRPr>
          </a:p>
        </p:txBody>
      </p:sp>
      <p:pic>
        <p:nvPicPr>
          <p:cNvPr id="5" name="Picture 5" descr="Elektroodlučovač popílku"/>
          <p:cNvPicPr>
            <a:picLocks noChangeAspect="1" noChangeArrowheads="1"/>
          </p:cNvPicPr>
          <p:nvPr/>
        </p:nvPicPr>
        <p:blipFill>
          <a:blip r:embed="rId2" cstate="print">
            <a:extLst>
              <a:ext uri="{28A0092B-C50C-407E-A947-70E740481C1C}">
                <a14:useLocalDpi xmlns:a14="http://schemas.microsoft.com/office/drawing/2010/main" val="0"/>
              </a:ext>
            </a:extLst>
          </a:blip>
          <a:srcRect t="11580"/>
          <a:stretch>
            <a:fillRect/>
          </a:stretch>
        </p:blipFill>
        <p:spPr bwMode="auto">
          <a:xfrm>
            <a:off x="497712" y="1678329"/>
            <a:ext cx="6910086" cy="4811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1401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40</a:t>
            </a:fld>
            <a:endParaRPr lang="cs-CZ"/>
          </a:p>
        </p:txBody>
      </p:sp>
      <p:sp>
        <p:nvSpPr>
          <p:cNvPr id="4" name="Nadpis 3"/>
          <p:cNvSpPr>
            <a:spLocks noGrp="1"/>
          </p:cNvSpPr>
          <p:nvPr>
            <p:ph type="title"/>
          </p:nvPr>
        </p:nvSpPr>
        <p:spPr>
          <a:xfrm>
            <a:off x="504000" y="423020"/>
            <a:ext cx="6876000" cy="846386"/>
          </a:xfrm>
        </p:spPr>
        <p:txBody>
          <a:bodyPr/>
          <a:lstStyle/>
          <a:p>
            <a:r>
              <a:rPr lang="cs-CZ" b="1" dirty="0"/>
              <a:t>Prostor  pod  elektrostatickými  odlučovači  popílku</a:t>
            </a:r>
          </a:p>
        </p:txBody>
      </p:sp>
      <p:pic>
        <p:nvPicPr>
          <p:cNvPr id="5" name="Picture 2" descr="C:\Users\drozdikjar\Documents\foto exkurze červenec 2013\09.jpg"/>
          <p:cNvPicPr>
            <a:picLocks noGrp="1" noChangeAspect="1" noChangeArrowheads="1"/>
          </p:cNvPicPr>
          <p:nvPr>
            <p:ph idx="1"/>
          </p:nvPr>
        </p:nvPicPr>
        <p:blipFill>
          <a:blip r:embed="rId2" cstate="print"/>
          <a:srcRect/>
          <a:stretch>
            <a:fillRect/>
          </a:stretch>
        </p:blipFill>
        <p:spPr bwMode="auto">
          <a:xfrm>
            <a:off x="522515" y="1941966"/>
            <a:ext cx="7293605" cy="4415291"/>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41</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Sila  na  popílek  a  strusku</a:t>
            </a:r>
          </a:p>
        </p:txBody>
      </p:sp>
      <p:pic>
        <p:nvPicPr>
          <p:cNvPr id="5" name="Picture 2" descr="C:\Users\jana.volfova\Desktop\SLIDESHOW KO ETU II\náhledy nových fotek - pro bannery\MIH_8693.jpg"/>
          <p:cNvPicPr>
            <a:picLocks noGrp="1" noChangeAspect="1" noChangeArrowheads="1"/>
          </p:cNvPicPr>
          <p:nvPr>
            <p:ph idx="1"/>
          </p:nvPr>
        </p:nvPicPr>
        <p:blipFill>
          <a:blip r:embed="rId2" cstate="print"/>
          <a:srcRect/>
          <a:stretch>
            <a:fillRect/>
          </a:stretch>
        </p:blipFill>
        <p:spPr bwMode="auto">
          <a:xfrm>
            <a:off x="508000" y="2000024"/>
            <a:ext cx="7256717" cy="438626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a:extLst>
              <a:ext uri="{FF2B5EF4-FFF2-40B4-BE49-F238E27FC236}">
                <a16:creationId xmlns:a16="http://schemas.microsoft.com/office/drawing/2014/main" xmlns="" id="{CC210EEB-4F18-409B-B3CD-2599666ED2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5010" y="2071892"/>
            <a:ext cx="6986888" cy="4173537"/>
          </a:xfrm>
        </p:spPr>
      </p:pic>
      <p:sp>
        <p:nvSpPr>
          <p:cNvPr id="3" name="Zástupný symbol pro číslo snímku 2">
            <a:extLst>
              <a:ext uri="{FF2B5EF4-FFF2-40B4-BE49-F238E27FC236}">
                <a16:creationId xmlns:a16="http://schemas.microsoft.com/office/drawing/2014/main" xmlns="" id="{E74670E9-990A-4CF0-86CD-41AF61F702EC}"/>
              </a:ext>
            </a:extLst>
          </p:cNvPr>
          <p:cNvSpPr>
            <a:spLocks noGrp="1"/>
          </p:cNvSpPr>
          <p:nvPr>
            <p:ph type="sldNum" sz="quarter" idx="10"/>
          </p:nvPr>
        </p:nvSpPr>
        <p:spPr/>
        <p:txBody>
          <a:bodyPr/>
          <a:lstStyle/>
          <a:p>
            <a:fld id="{569EC6D3-E5AC-407E-ABD5-BD9CA53279C2}" type="slidenum">
              <a:rPr lang="cs-CZ" smtClean="0"/>
              <a:pPr/>
              <a:t>42</a:t>
            </a:fld>
            <a:endParaRPr lang="cs-CZ"/>
          </a:p>
        </p:txBody>
      </p:sp>
      <p:sp>
        <p:nvSpPr>
          <p:cNvPr id="4" name="Nadpis 3">
            <a:extLst>
              <a:ext uri="{FF2B5EF4-FFF2-40B4-BE49-F238E27FC236}">
                <a16:creationId xmlns:a16="http://schemas.microsoft.com/office/drawing/2014/main" xmlns="" id="{E74B2C9B-E5D4-4B4E-8CC4-FF1A44F9E80D}"/>
              </a:ext>
            </a:extLst>
          </p:cNvPr>
          <p:cNvSpPr>
            <a:spLocks noGrp="1"/>
          </p:cNvSpPr>
          <p:nvPr>
            <p:ph type="title"/>
          </p:nvPr>
        </p:nvSpPr>
        <p:spPr>
          <a:xfrm>
            <a:off x="815009" y="511510"/>
            <a:ext cx="6876000" cy="391389"/>
          </a:xfrm>
        </p:spPr>
        <p:txBody>
          <a:bodyPr/>
          <a:lstStyle/>
          <a:p>
            <a:r>
              <a:rPr lang="cs-CZ" b="1" smtClean="0"/>
              <a:t>Distribuční  centrum  popílku</a:t>
            </a:r>
            <a:endParaRPr lang="cs-CZ" b="1" dirty="0"/>
          </a:p>
        </p:txBody>
      </p:sp>
    </p:spTree>
    <p:extLst>
      <p:ext uri="{BB962C8B-B14F-4D97-AF65-F5344CB8AC3E}">
        <p14:creationId xmlns:p14="http://schemas.microsoft.com/office/powerpoint/2010/main" val="26413865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lvl="1"/>
            <a:r>
              <a:rPr lang="cs-CZ" sz="2000" dirty="0"/>
              <a:t>Mokrá vápencová </a:t>
            </a:r>
            <a:r>
              <a:rPr lang="cs-CZ" sz="2000" dirty="0" err="1"/>
              <a:t>vypírka</a:t>
            </a:r>
            <a:endParaRPr lang="cs-CZ" sz="2000" dirty="0"/>
          </a:p>
          <a:p>
            <a:pPr lvl="1"/>
            <a:endParaRPr lang="cs-CZ" sz="2000" dirty="0"/>
          </a:p>
          <a:p>
            <a:pPr lvl="2"/>
            <a:r>
              <a:rPr lang="cs-CZ" sz="2000" dirty="0"/>
              <a:t>nejčastější metoda</a:t>
            </a:r>
          </a:p>
          <a:p>
            <a:pPr lvl="2"/>
            <a:r>
              <a:rPr lang="cs-CZ" sz="2000" dirty="0"/>
              <a:t>účinnost odsíření &gt;98%</a:t>
            </a:r>
          </a:p>
          <a:p>
            <a:pPr lvl="2"/>
            <a:r>
              <a:rPr lang="cs-CZ" sz="2000" dirty="0"/>
              <a:t>rozpouštění SO</a:t>
            </a:r>
            <a:r>
              <a:rPr lang="cs-CZ" sz="2000" baseline="-25000" dirty="0"/>
              <a:t>2</a:t>
            </a:r>
            <a:r>
              <a:rPr lang="cs-CZ" sz="2000" dirty="0">
                <a:sym typeface="Symbol" pitchFamily="18" charset="2"/>
              </a:rPr>
              <a:t> ve vápencové suspenzi</a:t>
            </a:r>
          </a:p>
          <a:p>
            <a:pPr lvl="2"/>
            <a:r>
              <a:rPr lang="cs-CZ" sz="2000" dirty="0">
                <a:sym typeface="Symbol" pitchFamily="18" charset="2"/>
              </a:rPr>
              <a:t>vznik sádrovce</a:t>
            </a:r>
            <a:endParaRPr lang="cs-CZ" sz="2000" dirty="0"/>
          </a:p>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43</a:t>
            </a:fld>
            <a:endParaRPr lang="cs-CZ"/>
          </a:p>
        </p:txBody>
      </p:sp>
      <p:sp>
        <p:nvSpPr>
          <p:cNvPr id="4" name="Nadpis 3"/>
          <p:cNvSpPr>
            <a:spLocks noGrp="1"/>
          </p:cNvSpPr>
          <p:nvPr>
            <p:ph type="title"/>
          </p:nvPr>
        </p:nvSpPr>
        <p:spPr>
          <a:xfrm>
            <a:off x="504000" y="423020"/>
            <a:ext cx="6876000" cy="384464"/>
          </a:xfrm>
        </p:spPr>
        <p:txBody>
          <a:bodyPr/>
          <a:lstStyle/>
          <a:p>
            <a:r>
              <a:rPr lang="cs-CZ" b="1" dirty="0"/>
              <a:t>Odsiřovací  zařízení - metoda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44</a:t>
            </a:fld>
            <a:endParaRPr lang="cs-CZ"/>
          </a:p>
        </p:txBody>
      </p:sp>
      <p:sp>
        <p:nvSpPr>
          <p:cNvPr id="4" name="Nadpis 3"/>
          <p:cNvSpPr>
            <a:spLocks noGrp="1"/>
          </p:cNvSpPr>
          <p:nvPr>
            <p:ph type="title"/>
          </p:nvPr>
        </p:nvSpPr>
        <p:spPr>
          <a:xfrm>
            <a:off x="504000" y="423020"/>
            <a:ext cx="6876000" cy="423193"/>
          </a:xfrm>
        </p:spPr>
        <p:txBody>
          <a:bodyPr/>
          <a:lstStyle/>
          <a:p>
            <a:r>
              <a:rPr lang="cs-CZ" b="1" dirty="0"/>
              <a:t>Odsiřovací  </a:t>
            </a:r>
            <a:r>
              <a:rPr lang="cs-CZ" b="1" dirty="0" err="1"/>
              <a:t>absorbér</a:t>
            </a:r>
            <a:endParaRPr lang="cs-CZ" b="1" dirty="0"/>
          </a:p>
        </p:txBody>
      </p:sp>
      <p:pic>
        <p:nvPicPr>
          <p:cNvPr id="5" name="Picture 5"/>
          <p:cNvPicPr>
            <a:picLocks noGrp="1" noChangeAspect="1" noChangeArrowheads="1"/>
          </p:cNvPicPr>
          <p:nvPr>
            <p:ph idx="1"/>
          </p:nvPr>
        </p:nvPicPr>
        <p:blipFill>
          <a:blip r:embed="rId2" cstate="print"/>
          <a:srcRect/>
          <a:stretch>
            <a:fillRect/>
          </a:stretch>
        </p:blipFill>
        <p:spPr bwMode="auto">
          <a:xfrm>
            <a:off x="1033416" y="2009649"/>
            <a:ext cx="4509979" cy="4415291"/>
          </a:xfrm>
          <a:prstGeom prst="rect">
            <a:avLst/>
          </a:prstGeom>
          <a:noFill/>
          <a:ln w="12700" algn="ctr">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45</a:t>
            </a:fld>
            <a:endParaRPr lang="cs-CZ"/>
          </a:p>
        </p:txBody>
      </p:sp>
      <p:sp>
        <p:nvSpPr>
          <p:cNvPr id="4" name="Nadpis 3"/>
          <p:cNvSpPr>
            <a:spLocks noGrp="1"/>
          </p:cNvSpPr>
          <p:nvPr>
            <p:ph type="title"/>
          </p:nvPr>
        </p:nvSpPr>
        <p:spPr>
          <a:xfrm>
            <a:off x="490553" y="409572"/>
            <a:ext cx="6876000" cy="423193"/>
          </a:xfrm>
        </p:spPr>
        <p:txBody>
          <a:bodyPr/>
          <a:lstStyle/>
          <a:p>
            <a:r>
              <a:rPr lang="cs-CZ" b="1" dirty="0"/>
              <a:t>Cirkulační  čerpadla  na  odsiřovacím  zařízení</a:t>
            </a:r>
          </a:p>
        </p:txBody>
      </p:sp>
      <p:pic>
        <p:nvPicPr>
          <p:cNvPr id="5" name="Picture 4" descr="P1160995"/>
          <p:cNvPicPr>
            <a:picLocks noGrp="1" noChangeAspect="1" noChangeArrowheads="1"/>
          </p:cNvPicPr>
          <p:nvPr>
            <p:ph idx="1"/>
          </p:nvPr>
        </p:nvPicPr>
        <p:blipFill>
          <a:blip r:embed="rId2" cstate="print"/>
          <a:srcRect/>
          <a:stretch>
            <a:fillRect/>
          </a:stretch>
        </p:blipFill>
        <p:spPr bwMode="auto">
          <a:xfrm>
            <a:off x="566058" y="1970995"/>
            <a:ext cx="6910545" cy="442980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46</a:t>
            </a:fld>
            <a:endParaRPr lang="cs-CZ"/>
          </a:p>
        </p:txBody>
      </p:sp>
      <p:sp>
        <p:nvSpPr>
          <p:cNvPr id="4" name="Nadpis 3"/>
          <p:cNvSpPr>
            <a:spLocks noGrp="1"/>
          </p:cNvSpPr>
          <p:nvPr>
            <p:ph type="title"/>
          </p:nvPr>
        </p:nvSpPr>
        <p:spPr>
          <a:xfrm>
            <a:off x="504000" y="423020"/>
            <a:ext cx="6876000" cy="807657"/>
          </a:xfrm>
        </p:spPr>
        <p:txBody>
          <a:bodyPr/>
          <a:lstStyle/>
          <a:p>
            <a:r>
              <a:rPr lang="cs-CZ" b="1" dirty="0"/>
              <a:t>Vysoušení  sádrovcové  suspenze</a:t>
            </a:r>
            <a:br>
              <a:rPr lang="cs-CZ" b="1" dirty="0"/>
            </a:br>
            <a:r>
              <a:rPr lang="cs-CZ" b="1" dirty="0"/>
              <a:t>pohled  na  celou  vysoušecí  linku</a:t>
            </a:r>
          </a:p>
        </p:txBody>
      </p:sp>
      <p:pic>
        <p:nvPicPr>
          <p:cNvPr id="2050" name="Picture 2" descr="E:\Úschovna\Elektrárna Tušimice II\skupina II\P10202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8483" y="1900518"/>
            <a:ext cx="6260305" cy="4509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979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47</a:t>
            </a:fld>
            <a:endParaRPr lang="cs-CZ"/>
          </a:p>
        </p:txBody>
      </p:sp>
      <p:sp>
        <p:nvSpPr>
          <p:cNvPr id="4" name="Nadpis 3"/>
          <p:cNvSpPr>
            <a:spLocks noGrp="1"/>
          </p:cNvSpPr>
          <p:nvPr>
            <p:ph type="title"/>
          </p:nvPr>
        </p:nvSpPr>
        <p:spPr>
          <a:xfrm>
            <a:off x="504000" y="423020"/>
            <a:ext cx="6876000" cy="846386"/>
          </a:xfrm>
        </p:spPr>
        <p:txBody>
          <a:bodyPr/>
          <a:lstStyle/>
          <a:p>
            <a:r>
              <a:rPr lang="cs-CZ" b="1" dirty="0"/>
              <a:t>Vysoušení  sádrovcové  suspenze – </a:t>
            </a:r>
            <a:r>
              <a:rPr lang="cs-CZ" b="1" dirty="0" err="1"/>
              <a:t>vakuovací</a:t>
            </a:r>
            <a:r>
              <a:rPr lang="cs-CZ" b="1" dirty="0"/>
              <a:t>  pás</a:t>
            </a:r>
          </a:p>
        </p:txBody>
      </p:sp>
      <p:pic>
        <p:nvPicPr>
          <p:cNvPr id="8" name="Picture 2" descr="C:\Users\drozdikjar\Documents\foto z exkurze 15.8.2013\DSC_4968.JPG"/>
          <p:cNvPicPr>
            <a:picLocks noGrp="1" noChangeAspect="1" noChangeArrowheads="1"/>
          </p:cNvPicPr>
          <p:nvPr>
            <p:ph idx="1"/>
          </p:nvPr>
        </p:nvPicPr>
        <p:blipFill>
          <a:blip r:embed="rId2" cstate="print"/>
          <a:srcRect/>
          <a:stretch>
            <a:fillRect/>
          </a:stretch>
        </p:blipFill>
        <p:spPr bwMode="auto">
          <a:xfrm>
            <a:off x="462012" y="1886551"/>
            <a:ext cx="6670308" cy="4514248"/>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48</a:t>
            </a:fld>
            <a:endParaRPr lang="cs-CZ"/>
          </a:p>
        </p:txBody>
      </p:sp>
      <p:sp>
        <p:nvSpPr>
          <p:cNvPr id="4" name="Nadpis 3"/>
          <p:cNvSpPr>
            <a:spLocks noGrp="1"/>
          </p:cNvSpPr>
          <p:nvPr>
            <p:ph type="title"/>
          </p:nvPr>
        </p:nvSpPr>
        <p:spPr>
          <a:xfrm>
            <a:off x="504000" y="423020"/>
            <a:ext cx="6876000" cy="440505"/>
          </a:xfrm>
        </p:spPr>
        <p:txBody>
          <a:bodyPr/>
          <a:lstStyle/>
          <a:p>
            <a:r>
              <a:rPr lang="cs-CZ" sz="2800" b="1" dirty="0"/>
              <a:t>Sklad  </a:t>
            </a:r>
            <a:r>
              <a:rPr lang="cs-CZ" sz="2800" b="1" dirty="0" err="1"/>
              <a:t>energosádrovce</a:t>
            </a:r>
            <a:endParaRPr lang="cs-CZ" sz="2800" b="1" dirty="0"/>
          </a:p>
        </p:txBody>
      </p:sp>
      <p:pic>
        <p:nvPicPr>
          <p:cNvPr id="5" name="Picture 3" descr="C:\Users\drozdikjar\Documents\Foto  Tušimice_Jirout\_DSC2907.JPG"/>
          <p:cNvPicPr>
            <a:picLocks noGrp="1" noChangeAspect="1" noChangeArrowheads="1"/>
          </p:cNvPicPr>
          <p:nvPr>
            <p:ph idx="1"/>
          </p:nvPr>
        </p:nvPicPr>
        <p:blipFill>
          <a:blip r:embed="rId2" cstate="print"/>
          <a:srcRect/>
          <a:stretch>
            <a:fillRect/>
          </a:stretch>
        </p:blipFill>
        <p:spPr bwMode="auto">
          <a:xfrm>
            <a:off x="551542" y="1985509"/>
            <a:ext cx="7175672" cy="435723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9033"/>
          <a:stretch/>
        </p:blipFill>
        <p:spPr bwMode="auto">
          <a:xfrm>
            <a:off x="6611687" y="1890712"/>
            <a:ext cx="2003947" cy="181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30" b="3294"/>
          <a:stretch/>
        </p:blipFill>
        <p:spPr bwMode="auto">
          <a:xfrm>
            <a:off x="4547372" y="1890713"/>
            <a:ext cx="2003392" cy="181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0248" y="1890713"/>
            <a:ext cx="2003392" cy="181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a:xfrm>
            <a:off x="504001" y="437652"/>
            <a:ext cx="6876000" cy="807657"/>
          </a:xfrm>
        </p:spPr>
        <p:txBody>
          <a:bodyPr/>
          <a:lstStyle/>
          <a:p>
            <a:r>
              <a:rPr lang="cs-CZ" b="1" dirty="0"/>
              <a:t>SLUŽBY, KTERÉ ŘEŠÍ ENERGETICKÉ POTŘEBY A VYŠŠÍ KVALITU ŽIVOTA ZÁKAZNÍKŮ</a:t>
            </a:r>
          </a:p>
        </p:txBody>
      </p:sp>
      <p:sp>
        <p:nvSpPr>
          <p:cNvPr id="4" name="Zástupný symbol pro číslo snímku 3"/>
          <p:cNvSpPr>
            <a:spLocks noGrp="1"/>
          </p:cNvSpPr>
          <p:nvPr>
            <p:ph type="sldNum" sz="quarter" idx="10"/>
          </p:nvPr>
        </p:nvSpPr>
        <p:spPr/>
        <p:txBody>
          <a:bodyPr/>
          <a:lstStyle/>
          <a:p>
            <a:pPr marL="0" marR="0" lvl="0" indent="0" algn="l" defTabSz="895350" rtl="0" eaLnBrk="1" fontAlgn="base" latinLnBrk="0" hangingPunct="1">
              <a:lnSpc>
                <a:spcPct val="100000"/>
              </a:lnSpc>
              <a:spcBef>
                <a:spcPct val="0"/>
              </a:spcBef>
              <a:spcAft>
                <a:spcPct val="0"/>
              </a:spcAft>
              <a:buClrTx/>
              <a:buSzTx/>
              <a:buFontTx/>
              <a:buNone/>
              <a:tabLst/>
              <a:defRPr/>
            </a:pPr>
            <a:fld id="{9D3958CF-5752-4A90-8908-5F6B9B88B328}" type="slidenum">
              <a:rPr kumimoji="0" lang="cs-CZ" sz="1000" b="1" i="0" u="none" strike="noStrike" kern="1200" cap="none" spc="0" normalizeH="0" baseline="0" noProof="0" smtClean="0">
                <a:ln>
                  <a:noFill/>
                </a:ln>
                <a:solidFill>
                  <a:srgbClr val="FFFFFF"/>
                </a:solidFill>
                <a:effectLst/>
                <a:uLnTx/>
                <a:uFillTx/>
                <a:latin typeface="Arial CE" panose="020B0604020202020204" pitchFamily="34" charset="0"/>
                <a:ea typeface="+mn-ea"/>
                <a:cs typeface="Arial CE" panose="020B0604020202020204" pitchFamily="34" charset="0"/>
              </a:rPr>
              <a:pPr marL="0" marR="0" lvl="0" indent="0" algn="l" defTabSz="895350" rtl="0" eaLnBrk="1" fontAlgn="base" latinLnBrk="0" hangingPunct="1">
                <a:lnSpc>
                  <a:spcPct val="100000"/>
                </a:lnSpc>
                <a:spcBef>
                  <a:spcPct val="0"/>
                </a:spcBef>
                <a:spcAft>
                  <a:spcPct val="0"/>
                </a:spcAft>
                <a:buClrTx/>
                <a:buSzTx/>
                <a:buFontTx/>
                <a:buNone/>
                <a:tabLst/>
                <a:defRPr/>
              </a:pPr>
              <a:t>4</a:t>
            </a:fld>
            <a:endParaRPr kumimoji="0" lang="cs-CZ" sz="1000" b="1" i="0" u="none" strike="noStrike" kern="1200" cap="none" spc="0" normalizeH="0" baseline="0" noProof="0">
              <a:ln>
                <a:noFill/>
              </a:ln>
              <a:solidFill>
                <a:srgbClr val="FFFFFF"/>
              </a:solidFill>
              <a:effectLst/>
              <a:uLnTx/>
              <a:uFillTx/>
              <a:latin typeface="Arial CE" panose="020B0604020202020204" pitchFamily="34" charset="0"/>
              <a:ea typeface="+mn-ea"/>
              <a:cs typeface="Arial CE" panose="020B0604020202020204" pitchFamily="34" charset="0"/>
            </a:endParaRPr>
          </a:p>
        </p:txBody>
      </p:sp>
      <p:pic>
        <p:nvPicPr>
          <p:cNvPr id="450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01" y="1890712"/>
            <a:ext cx="2004750" cy="181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93695" y="3400622"/>
            <a:ext cx="204285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srgbClr val="FFFFFF"/>
                </a:solidFill>
                <a:effectLst>
                  <a:glow rad="101600">
                    <a:srgbClr val="000000">
                      <a:satMod val="175000"/>
                      <a:alpha val="40000"/>
                    </a:srgbClr>
                  </a:glow>
                  <a:outerShdw blurRad="50800" dist="38100" dir="5400000" algn="t" rotWithShape="0">
                    <a:prstClr val="black">
                      <a:alpha val="40000"/>
                    </a:prstClr>
                  </a:outerShdw>
                </a:effectLst>
                <a:uLnTx/>
                <a:uFillTx/>
                <a:latin typeface="Arial" charset="0"/>
                <a:ea typeface="+mn-ea"/>
                <a:cs typeface="Arial" charset="0"/>
              </a:rPr>
              <a:t>VYTÁPĚNÍ</a:t>
            </a:r>
          </a:p>
        </p:txBody>
      </p:sp>
      <p:sp>
        <p:nvSpPr>
          <p:cNvPr id="13" name="TextovéPole 12"/>
          <p:cNvSpPr txBox="1"/>
          <p:nvPr/>
        </p:nvSpPr>
        <p:spPr>
          <a:xfrm>
            <a:off x="2490250" y="3383007"/>
            <a:ext cx="200339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srgbClr val="FFFFFF"/>
                </a:solidFill>
                <a:effectLst>
                  <a:glow rad="101600">
                    <a:srgbClr val="000000">
                      <a:satMod val="175000"/>
                      <a:alpha val="40000"/>
                    </a:srgbClr>
                  </a:glow>
                  <a:outerShdw blurRad="50800" dist="38100" dir="5400000" algn="t" rotWithShape="0">
                    <a:prstClr val="black">
                      <a:alpha val="40000"/>
                    </a:prstClr>
                  </a:outerShdw>
                </a:effectLst>
                <a:uLnTx/>
                <a:uFillTx/>
                <a:latin typeface="Arial" charset="0"/>
                <a:ea typeface="+mn-ea"/>
                <a:cs typeface="Arial" charset="0"/>
              </a:rPr>
              <a:t>FOTOVOLTAIKA</a:t>
            </a:r>
          </a:p>
        </p:txBody>
      </p:sp>
      <p:sp>
        <p:nvSpPr>
          <p:cNvPr id="14" name="TextovéPole 13"/>
          <p:cNvSpPr txBox="1"/>
          <p:nvPr/>
        </p:nvSpPr>
        <p:spPr>
          <a:xfrm>
            <a:off x="4547373" y="3167565"/>
            <a:ext cx="200339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srgbClr val="FFFFFF"/>
                </a:solidFill>
                <a:effectLst>
                  <a:glow rad="101600">
                    <a:srgbClr val="000000">
                      <a:satMod val="175000"/>
                      <a:alpha val="40000"/>
                    </a:srgbClr>
                  </a:glow>
                  <a:outerShdw blurRad="50800" dist="38100" dir="5400000" algn="t" rotWithShape="0">
                    <a:prstClr val="black">
                      <a:alpha val="40000"/>
                    </a:prstClr>
                  </a:outerShdw>
                </a:effectLst>
                <a:uLnTx/>
                <a:uFillTx/>
                <a:latin typeface="Arial" charset="0"/>
                <a:ea typeface="+mn-ea"/>
                <a:cs typeface="Arial" charset="0"/>
              </a:rPr>
              <a:t>ČEZ ASISTENČNÍ SLUŽBY</a:t>
            </a:r>
          </a:p>
        </p:txBody>
      </p:sp>
      <p:sp>
        <p:nvSpPr>
          <p:cNvPr id="20" name="TextovéPole 19"/>
          <p:cNvSpPr txBox="1"/>
          <p:nvPr/>
        </p:nvSpPr>
        <p:spPr>
          <a:xfrm>
            <a:off x="6611688" y="3383008"/>
            <a:ext cx="2003946"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srgbClr val="FFFFFF"/>
                </a:solidFill>
                <a:effectLst>
                  <a:glow rad="101600">
                    <a:srgbClr val="000000">
                      <a:satMod val="175000"/>
                      <a:alpha val="40000"/>
                    </a:srgbClr>
                  </a:glow>
                  <a:outerShdw blurRad="50800" dist="38100" dir="5400000" algn="t" rotWithShape="0">
                    <a:prstClr val="black">
                      <a:alpha val="40000"/>
                    </a:prstClr>
                  </a:outerShdw>
                </a:effectLst>
                <a:uLnTx/>
                <a:uFillTx/>
                <a:latin typeface="Arial" charset="0"/>
                <a:ea typeface="+mn-ea"/>
                <a:cs typeface="Arial" charset="0"/>
              </a:rPr>
              <a:t>FINANČNÍ SLUŽBY</a:t>
            </a:r>
          </a:p>
        </p:txBody>
      </p:sp>
      <p:pic>
        <p:nvPicPr>
          <p:cNvPr id="4506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733" b="2015"/>
          <a:stretch/>
        </p:blipFill>
        <p:spPr bwMode="auto">
          <a:xfrm>
            <a:off x="1488554" y="3882780"/>
            <a:ext cx="2003392" cy="1781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ovéPole 20"/>
          <p:cNvSpPr txBox="1"/>
          <p:nvPr/>
        </p:nvSpPr>
        <p:spPr>
          <a:xfrm>
            <a:off x="1488552" y="5346920"/>
            <a:ext cx="200339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srgbClr val="FFFFFF"/>
                </a:solidFill>
                <a:effectLst>
                  <a:glow rad="101600">
                    <a:srgbClr val="000000">
                      <a:satMod val="175000"/>
                      <a:alpha val="40000"/>
                    </a:srgbClr>
                  </a:glow>
                  <a:outerShdw blurRad="50800" dist="38100" dir="5400000" algn="t" rotWithShape="0">
                    <a:prstClr val="black">
                      <a:alpha val="40000"/>
                    </a:prstClr>
                  </a:outerShdw>
                </a:effectLst>
                <a:uLnTx/>
                <a:uFillTx/>
                <a:latin typeface="Arial" charset="0"/>
                <a:ea typeface="+mn-ea"/>
                <a:cs typeface="Arial" charset="0"/>
              </a:rPr>
              <a:t>SONNEN</a:t>
            </a:r>
          </a:p>
        </p:txBody>
      </p:sp>
      <p:pic>
        <p:nvPicPr>
          <p:cNvPr id="45063"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417" b="6977"/>
          <a:stretch/>
        </p:blipFill>
        <p:spPr bwMode="auto">
          <a:xfrm>
            <a:off x="3568144" y="3889051"/>
            <a:ext cx="2003390" cy="1781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ovéPole 21"/>
          <p:cNvSpPr txBox="1"/>
          <p:nvPr/>
        </p:nvSpPr>
        <p:spPr>
          <a:xfrm>
            <a:off x="3568145" y="5346920"/>
            <a:ext cx="2003390" cy="30553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srgbClr val="FFFFFF"/>
                </a:solidFill>
                <a:effectLst>
                  <a:glow rad="101600">
                    <a:srgbClr val="000000">
                      <a:satMod val="175000"/>
                      <a:alpha val="40000"/>
                    </a:srgbClr>
                  </a:glow>
                  <a:outerShdw blurRad="50800" dist="38100" dir="5400000" algn="t" rotWithShape="0">
                    <a:prstClr val="black">
                      <a:alpha val="40000"/>
                    </a:prstClr>
                  </a:outerShdw>
                </a:effectLst>
                <a:uLnTx/>
                <a:uFillTx/>
                <a:latin typeface="Arial" charset="0"/>
                <a:ea typeface="+mn-ea"/>
                <a:cs typeface="Arial" charset="0"/>
              </a:rPr>
              <a:t>ČEZ BEZ STAROSTÍ</a:t>
            </a:r>
          </a:p>
        </p:txBody>
      </p:sp>
      <p:pic>
        <p:nvPicPr>
          <p:cNvPr id="45064"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1" r="53626"/>
          <a:stretch/>
        </p:blipFill>
        <p:spPr bwMode="auto">
          <a:xfrm>
            <a:off x="5663645" y="3882780"/>
            <a:ext cx="2003390" cy="177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ovéPole 22"/>
          <p:cNvSpPr txBox="1"/>
          <p:nvPr/>
        </p:nvSpPr>
        <p:spPr>
          <a:xfrm>
            <a:off x="5663646" y="5344676"/>
            <a:ext cx="200339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1" i="0" u="none" strike="noStrike" kern="1200" cap="none" spc="0" normalizeH="0" baseline="0" noProof="0" dirty="0">
                <a:ln>
                  <a:noFill/>
                </a:ln>
                <a:solidFill>
                  <a:srgbClr val="FFFFFF"/>
                </a:solidFill>
                <a:effectLst>
                  <a:glow rad="101600">
                    <a:srgbClr val="000000">
                      <a:satMod val="175000"/>
                      <a:alpha val="40000"/>
                    </a:srgbClr>
                  </a:glow>
                  <a:outerShdw blurRad="50800" dist="38100" dir="5400000" algn="t" rotWithShape="0">
                    <a:prstClr val="black">
                      <a:alpha val="40000"/>
                    </a:prstClr>
                  </a:outerShdw>
                </a:effectLst>
                <a:uLnTx/>
                <a:uFillTx/>
                <a:latin typeface="Arial" charset="0"/>
                <a:ea typeface="+mn-ea"/>
                <a:cs typeface="Arial" charset="0"/>
              </a:rPr>
              <a:t>BÍLÁ TECHNIKA</a:t>
            </a:r>
          </a:p>
        </p:txBody>
      </p:sp>
    </p:spTree>
    <p:extLst>
      <p:ext uri="{BB962C8B-B14F-4D97-AF65-F5344CB8AC3E}">
        <p14:creationId xmlns:p14="http://schemas.microsoft.com/office/powerpoint/2010/main" val="144588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49</a:t>
            </a:fld>
            <a:endParaRPr lang="cs-CZ"/>
          </a:p>
        </p:txBody>
      </p:sp>
      <p:sp>
        <p:nvSpPr>
          <p:cNvPr id="4" name="Nadpis 3"/>
          <p:cNvSpPr>
            <a:spLocks noGrp="1"/>
          </p:cNvSpPr>
          <p:nvPr>
            <p:ph type="title"/>
          </p:nvPr>
        </p:nvSpPr>
        <p:spPr>
          <a:xfrm>
            <a:off x="504000" y="423020"/>
            <a:ext cx="6876000" cy="423193"/>
          </a:xfrm>
        </p:spPr>
        <p:txBody>
          <a:bodyPr/>
          <a:lstStyle/>
          <a:p>
            <a:r>
              <a:rPr lang="cs-CZ" b="1" dirty="0"/>
              <a:t>Jiný  pohled  na  úložiště  deponátu „Stodola“</a:t>
            </a:r>
          </a:p>
        </p:txBody>
      </p:sp>
      <p:pic>
        <p:nvPicPr>
          <p:cNvPr id="5" name="Picture 3" descr="MIH_7990"/>
          <p:cNvPicPr>
            <a:picLocks noGrp="1" noChangeAspect="1" noChangeArrowheads="1"/>
          </p:cNvPicPr>
          <p:nvPr>
            <p:ph idx="1"/>
          </p:nvPr>
        </p:nvPicPr>
        <p:blipFill>
          <a:blip r:embed="rId2" cstate="print"/>
          <a:srcRect/>
          <a:stretch>
            <a:fillRect/>
          </a:stretch>
        </p:blipFill>
        <p:spPr>
          <a:xfrm>
            <a:off x="537028" y="2029052"/>
            <a:ext cx="7302547" cy="4386262"/>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50</a:t>
            </a:fld>
            <a:endParaRPr lang="cs-CZ"/>
          </a:p>
        </p:txBody>
      </p:sp>
      <p:sp>
        <p:nvSpPr>
          <p:cNvPr id="4" name="Nadpis 3"/>
          <p:cNvSpPr>
            <a:spLocks noGrp="1"/>
          </p:cNvSpPr>
          <p:nvPr>
            <p:ph type="title"/>
          </p:nvPr>
        </p:nvSpPr>
        <p:spPr>
          <a:xfrm>
            <a:off x="504000" y="423020"/>
            <a:ext cx="6876000" cy="846386"/>
          </a:xfrm>
        </p:spPr>
        <p:txBody>
          <a:bodyPr/>
          <a:lstStyle/>
          <a:p>
            <a:r>
              <a:rPr lang="cs-CZ" b="1" dirty="0"/>
              <a:t>Elektrárna před obnovou s úložištěm popelovin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3387" y="1838528"/>
            <a:ext cx="568127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5167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51</a:t>
            </a:fld>
            <a:endParaRPr lang="cs-CZ"/>
          </a:p>
        </p:txBody>
      </p:sp>
      <p:sp>
        <p:nvSpPr>
          <p:cNvPr id="4" name="Nadpis 3"/>
          <p:cNvSpPr>
            <a:spLocks noGrp="1"/>
          </p:cNvSpPr>
          <p:nvPr>
            <p:ph type="title"/>
          </p:nvPr>
        </p:nvSpPr>
        <p:spPr>
          <a:xfrm>
            <a:off x="504000" y="423020"/>
            <a:ext cx="6876000" cy="846386"/>
          </a:xfrm>
        </p:spPr>
        <p:txBody>
          <a:bodyPr/>
          <a:lstStyle/>
          <a:p>
            <a:r>
              <a:rPr lang="cs-CZ" b="1" dirty="0"/>
              <a:t>Úložiště  popelovin  Tušimice  po  zahájení  rekultivace</a:t>
            </a:r>
          </a:p>
        </p:txBody>
      </p:sp>
      <p:pic>
        <p:nvPicPr>
          <p:cNvPr id="5" name="Picture 3" descr="MIJ_1288"/>
          <p:cNvPicPr>
            <a:picLocks noGrp="1" noChangeAspect="1" noChangeArrowheads="1"/>
          </p:cNvPicPr>
          <p:nvPr>
            <p:ph idx="1"/>
          </p:nvPr>
        </p:nvPicPr>
        <p:blipFill>
          <a:blip r:embed="rId2" cstate="print"/>
          <a:srcRect/>
          <a:stretch>
            <a:fillRect/>
          </a:stretch>
        </p:blipFill>
        <p:spPr>
          <a:xfrm>
            <a:off x="595087" y="1985509"/>
            <a:ext cx="7139437" cy="4342719"/>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52</a:t>
            </a:fld>
            <a:endParaRPr lang="cs-CZ"/>
          </a:p>
        </p:txBody>
      </p:sp>
      <p:sp>
        <p:nvSpPr>
          <p:cNvPr id="4" name="Nadpis 3"/>
          <p:cNvSpPr>
            <a:spLocks noGrp="1"/>
          </p:cNvSpPr>
          <p:nvPr>
            <p:ph type="title"/>
          </p:nvPr>
        </p:nvSpPr>
        <p:spPr>
          <a:xfrm>
            <a:off x="504000" y="423020"/>
            <a:ext cx="6876000" cy="807657"/>
          </a:xfrm>
        </p:spPr>
        <p:txBody>
          <a:bodyPr/>
          <a:lstStyle/>
          <a:p>
            <a:r>
              <a:rPr lang="cs-CZ" b="1" dirty="0"/>
              <a:t>Rekultivované  úložiště  a  jeho  současné využití</a:t>
            </a:r>
          </a:p>
        </p:txBody>
      </p:sp>
      <p:pic>
        <p:nvPicPr>
          <p:cNvPr id="2050" name="Picture 2" descr="C:\Users\Jiroutpre\Desktop\PB080006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421" y="1876926"/>
            <a:ext cx="6217891" cy="45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845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53</a:t>
            </a:fld>
            <a:endParaRPr lang="cs-CZ"/>
          </a:p>
        </p:txBody>
      </p:sp>
      <p:sp>
        <p:nvSpPr>
          <p:cNvPr id="4" name="Nadpis 3"/>
          <p:cNvSpPr>
            <a:spLocks noGrp="1"/>
          </p:cNvSpPr>
          <p:nvPr>
            <p:ph type="title"/>
          </p:nvPr>
        </p:nvSpPr>
        <p:spPr>
          <a:xfrm>
            <a:off x="504000" y="423020"/>
            <a:ext cx="6876000" cy="423193"/>
          </a:xfrm>
        </p:spPr>
        <p:txBody>
          <a:bodyPr/>
          <a:lstStyle/>
          <a:p>
            <a:r>
              <a:rPr lang="cs-CZ" b="1" dirty="0"/>
              <a:t>Zaústění  kouřovodu  do  chladicí  věže</a:t>
            </a:r>
          </a:p>
        </p:txBody>
      </p:sp>
      <p:pic>
        <p:nvPicPr>
          <p:cNvPr id="5" name="Picture 2" descr="C:\Users\jana.volfova\Desktop\SLIDESHOW KO ETU II\fotky z PP - pro případné doplnění slideshow\ETU I. etapa\ONA_7210.JPG"/>
          <p:cNvPicPr>
            <a:picLocks noGrp="1" noChangeAspect="1" noChangeArrowheads="1"/>
          </p:cNvPicPr>
          <p:nvPr>
            <p:ph idx="1"/>
          </p:nvPr>
        </p:nvPicPr>
        <p:blipFill>
          <a:blip r:embed="rId2" cstate="print"/>
          <a:srcRect l="7225" t="9492" r="6854" b="9286"/>
          <a:stretch>
            <a:fillRect/>
          </a:stretch>
        </p:blipFill>
        <p:spPr bwMode="auto">
          <a:xfrm>
            <a:off x="522514" y="2029052"/>
            <a:ext cx="7017122" cy="4342719"/>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54</a:t>
            </a:fld>
            <a:endParaRPr lang="cs-CZ"/>
          </a:p>
        </p:txBody>
      </p:sp>
      <p:sp>
        <p:nvSpPr>
          <p:cNvPr id="4" name="Nadpis 3"/>
          <p:cNvSpPr>
            <a:spLocks noGrp="1"/>
          </p:cNvSpPr>
          <p:nvPr>
            <p:ph type="title"/>
          </p:nvPr>
        </p:nvSpPr>
        <p:spPr>
          <a:xfrm>
            <a:off x="504000" y="423020"/>
            <a:ext cx="6876000" cy="391389"/>
          </a:xfrm>
        </p:spPr>
        <p:txBody>
          <a:bodyPr/>
          <a:lstStyle/>
          <a:p>
            <a:r>
              <a:rPr lang="cs-CZ" b="1" dirty="0"/>
              <a:t>Vyústění  spalin  v chladicí  věži</a:t>
            </a:r>
          </a:p>
        </p:txBody>
      </p:sp>
      <p:pic>
        <p:nvPicPr>
          <p:cNvPr id="2050" name="Picture 2" descr="C:\Users\Jiroutpre\Desktop\DSCN287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5734" y="2019885"/>
            <a:ext cx="5564716" cy="417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1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55</a:t>
            </a:fld>
            <a:endParaRPr lang="cs-CZ"/>
          </a:p>
        </p:txBody>
      </p:sp>
      <p:sp>
        <p:nvSpPr>
          <p:cNvPr id="4" name="Nadpis 3"/>
          <p:cNvSpPr>
            <a:spLocks noGrp="1"/>
          </p:cNvSpPr>
          <p:nvPr>
            <p:ph type="title"/>
          </p:nvPr>
        </p:nvSpPr>
        <p:spPr>
          <a:xfrm>
            <a:off x="504000" y="423020"/>
            <a:ext cx="6876000" cy="384464"/>
          </a:xfrm>
        </p:spPr>
        <p:txBody>
          <a:bodyPr/>
          <a:lstStyle/>
          <a:p>
            <a:r>
              <a:rPr lang="cs-CZ" b="1" dirty="0"/>
              <a:t>Vestavba chladicí věže - rozvod vody</a:t>
            </a:r>
          </a:p>
        </p:txBody>
      </p:sp>
      <p:pic>
        <p:nvPicPr>
          <p:cNvPr id="5122" name="Picture 2" descr="C:\Users\Jiroutpre\Desktop\DSCN285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544" y="2096887"/>
            <a:ext cx="5564716" cy="417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106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Zástupný symbol pro číslo snímku 1"/>
          <p:cNvSpPr>
            <a:spLocks noGrp="1"/>
          </p:cNvSpPr>
          <p:nvPr>
            <p:ph type="sldNum" sz="quarter" idx="10"/>
          </p:nvPr>
        </p:nvSpPr>
        <p:spPr>
          <a:noFill/>
          <a:ln>
            <a:miter lim="800000"/>
            <a:headEnd/>
            <a:tailEnd/>
          </a:ln>
        </p:spPr>
        <p:txBody>
          <a:bodyPr/>
          <a:lstStyle/>
          <a:p>
            <a:pPr defTabSz="913526"/>
            <a:fld id="{798C3730-6409-4372-A633-0C63F30AEA12}" type="slidenum">
              <a:rPr lang="cs-CZ" smtClean="0">
                <a:latin typeface="Futura CEZ OT Demi"/>
                <a:cs typeface="Arial" charset="0"/>
              </a:rPr>
              <a:pPr defTabSz="913526"/>
              <a:t>56</a:t>
            </a:fld>
            <a:endParaRPr lang="cs-CZ" dirty="0">
              <a:latin typeface="Futura CEZ OT Demi"/>
              <a:cs typeface="Arial" charset="0"/>
            </a:endParaRPr>
          </a:p>
        </p:txBody>
      </p:sp>
      <p:sp>
        <p:nvSpPr>
          <p:cNvPr id="70658" name="Nadpis 1"/>
          <p:cNvSpPr>
            <a:spLocks noGrp="1"/>
          </p:cNvSpPr>
          <p:nvPr>
            <p:ph type="title" idx="4294967295"/>
          </p:nvPr>
        </p:nvSpPr>
        <p:spPr>
          <a:xfrm>
            <a:off x="1498353" y="563671"/>
            <a:ext cx="6973413" cy="423193"/>
          </a:xfrm>
        </p:spPr>
        <p:txBody>
          <a:bodyPr/>
          <a:lstStyle/>
          <a:p>
            <a:pPr eaLnBrk="1" hangingPunct="1"/>
            <a:r>
              <a:rPr lang="cs-CZ" sz="3200" b="1" dirty="0"/>
              <a:t>Konstrukce  kotle</a:t>
            </a:r>
          </a:p>
        </p:txBody>
      </p:sp>
      <p:sp>
        <p:nvSpPr>
          <p:cNvPr id="70659" name="Zástupný symbol pro číslo snímku 3"/>
          <p:cNvSpPr txBox="1">
            <a:spLocks noGrp="1"/>
          </p:cNvSpPr>
          <p:nvPr/>
        </p:nvSpPr>
        <p:spPr bwMode="auto">
          <a:xfrm>
            <a:off x="8604593" y="6644193"/>
            <a:ext cx="311009" cy="155496"/>
          </a:xfrm>
          <a:prstGeom prst="rect">
            <a:avLst/>
          </a:prstGeom>
          <a:noFill/>
          <a:ln w="9525">
            <a:noFill/>
            <a:miter lim="800000"/>
            <a:headEnd/>
            <a:tailEnd/>
          </a:ln>
        </p:spPr>
        <p:txBody>
          <a:bodyPr lIns="0" tIns="0" rIns="0" bIns="0">
            <a:spAutoFit/>
          </a:bodyPr>
          <a:lstStyle/>
          <a:p>
            <a:pPr algn="r"/>
            <a:fld id="{FBEA4781-40AE-46BF-856C-0E9A6EF412E5}" type="slidenum">
              <a:rPr lang="cs-CZ" sz="1000">
                <a:solidFill>
                  <a:schemeClr val="bg1"/>
                </a:solidFill>
                <a:latin typeface="Futura CEZ OT Demi"/>
              </a:rPr>
              <a:pPr algn="r"/>
              <a:t>56</a:t>
            </a:fld>
            <a:endParaRPr lang="cs-CZ" sz="1000" dirty="0">
              <a:solidFill>
                <a:schemeClr val="bg1"/>
              </a:solidFill>
              <a:latin typeface="Futura CEZ OT Demi"/>
            </a:endParaRPr>
          </a:p>
        </p:txBody>
      </p:sp>
      <p:sp>
        <p:nvSpPr>
          <p:cNvPr id="70660" name="Zástupný symbol pro obsah 1"/>
          <p:cNvSpPr>
            <a:spLocks noGrp="1"/>
          </p:cNvSpPr>
          <p:nvPr>
            <p:ph idx="4294967295"/>
          </p:nvPr>
        </p:nvSpPr>
        <p:spPr>
          <a:xfrm>
            <a:off x="5267722" y="1731508"/>
            <a:ext cx="3348211" cy="4525567"/>
          </a:xfrm>
        </p:spPr>
        <p:txBody>
          <a:bodyPr lIns="93296" tIns="46648" rIns="93296" bIns="46648"/>
          <a:lstStyle/>
          <a:p>
            <a:pPr lvl="1" eaLnBrk="1" hangingPunct="1"/>
            <a:r>
              <a:rPr lang="cs-CZ" sz="2000" dirty="0"/>
              <a:t>Plynotěsné membránové stěny</a:t>
            </a:r>
          </a:p>
          <a:p>
            <a:pPr lvl="2" eaLnBrk="1" hangingPunct="1"/>
            <a:r>
              <a:rPr lang="cs-CZ" sz="1800" dirty="0"/>
              <a:t>chlazené vodou nebo párou</a:t>
            </a:r>
          </a:p>
          <a:p>
            <a:pPr lvl="2" eaLnBrk="1" hangingPunct="1">
              <a:buFont typeface="Wingdings" pitchFamily="2" charset="2"/>
              <a:buNone/>
            </a:pPr>
            <a:endParaRPr lang="cs-CZ" sz="1800" dirty="0"/>
          </a:p>
          <a:p>
            <a:pPr lvl="1" eaLnBrk="1" hangingPunct="1"/>
            <a:r>
              <a:rPr lang="cs-CZ" sz="2000" dirty="0"/>
              <a:t>Podtlakové ohniště</a:t>
            </a:r>
          </a:p>
          <a:p>
            <a:pPr lvl="2" eaLnBrk="1" hangingPunct="1"/>
            <a:r>
              <a:rPr lang="cs-CZ" sz="1800" dirty="0"/>
              <a:t>mírný podtlak cca -50 </a:t>
            </a:r>
            <a:r>
              <a:rPr lang="cs-CZ" sz="1800" dirty="0" err="1"/>
              <a:t>Pa</a:t>
            </a:r>
            <a:endParaRPr lang="cs-CZ" sz="1800" dirty="0"/>
          </a:p>
          <a:p>
            <a:pPr lvl="2" eaLnBrk="1" hangingPunct="1">
              <a:buFont typeface="Wingdings" pitchFamily="2" charset="2"/>
              <a:buNone/>
            </a:pPr>
            <a:endParaRPr lang="cs-CZ" sz="1800" dirty="0"/>
          </a:p>
        </p:txBody>
      </p:sp>
      <p:pic>
        <p:nvPicPr>
          <p:cNvPr id="70661" name="Picture 5"/>
          <p:cNvPicPr>
            <a:picLocks noChangeAspect="1" noChangeArrowheads="1"/>
          </p:cNvPicPr>
          <p:nvPr/>
        </p:nvPicPr>
        <p:blipFill>
          <a:blip r:embed="rId2" cstate="print"/>
          <a:srcRect/>
          <a:stretch>
            <a:fillRect/>
          </a:stretch>
        </p:blipFill>
        <p:spPr bwMode="auto">
          <a:xfrm>
            <a:off x="1501593" y="1728269"/>
            <a:ext cx="3766129" cy="4579018"/>
          </a:xfrm>
          <a:prstGeom prst="rect">
            <a:avLst/>
          </a:prstGeom>
          <a:noFill/>
          <a:ln w="12700" algn="ctr">
            <a:noFill/>
            <a:miter lim="800000"/>
            <a:headEnd/>
            <a:tailEnd/>
          </a:ln>
        </p:spPr>
      </p:pic>
      <p:cxnSp>
        <p:nvCxnSpPr>
          <p:cNvPr id="70662" name="Přímá spojnice se šipkou 3"/>
          <p:cNvCxnSpPr>
            <a:cxnSpLocks noChangeShapeType="1"/>
          </p:cNvCxnSpPr>
          <p:nvPr/>
        </p:nvCxnSpPr>
        <p:spPr bwMode="auto">
          <a:xfrm>
            <a:off x="1224599" y="1729888"/>
            <a:ext cx="0" cy="4579019"/>
          </a:xfrm>
          <a:prstGeom prst="straightConnector1">
            <a:avLst/>
          </a:prstGeom>
          <a:noFill/>
          <a:ln w="12700" algn="ctr">
            <a:solidFill>
              <a:schemeClr val="tx1"/>
            </a:solidFill>
            <a:round/>
            <a:headEnd type="arrow" w="med" len="med"/>
            <a:tailEnd type="arrow" w="med" len="med"/>
          </a:ln>
        </p:spPr>
      </p:cxnSp>
      <p:cxnSp>
        <p:nvCxnSpPr>
          <p:cNvPr id="70663" name="Přímá spojnice se šipkou 3"/>
          <p:cNvCxnSpPr>
            <a:cxnSpLocks noChangeShapeType="1"/>
          </p:cNvCxnSpPr>
          <p:nvPr/>
        </p:nvCxnSpPr>
        <p:spPr bwMode="auto">
          <a:xfrm flipV="1">
            <a:off x="1572866" y="4018588"/>
            <a:ext cx="1389823" cy="1619"/>
          </a:xfrm>
          <a:prstGeom prst="straightConnector1">
            <a:avLst/>
          </a:prstGeom>
          <a:noFill/>
          <a:ln w="12700" algn="ctr">
            <a:solidFill>
              <a:schemeClr val="tx1"/>
            </a:solidFill>
            <a:round/>
            <a:headEnd type="arrow" w="med" len="med"/>
            <a:tailEnd type="arrow" w="med" len="med"/>
          </a:ln>
        </p:spPr>
      </p:cxnSp>
      <p:sp>
        <p:nvSpPr>
          <p:cNvPr id="70664" name="TextovéPole 5"/>
          <p:cNvSpPr txBox="1">
            <a:spLocks noChangeArrowheads="1"/>
          </p:cNvSpPr>
          <p:nvPr/>
        </p:nvSpPr>
        <p:spPr bwMode="auto">
          <a:xfrm>
            <a:off x="1543708" y="3705977"/>
            <a:ext cx="1417360" cy="312611"/>
          </a:xfrm>
          <a:prstGeom prst="rect">
            <a:avLst/>
          </a:prstGeom>
          <a:noFill/>
          <a:ln w="9525">
            <a:noFill/>
            <a:miter lim="800000"/>
            <a:headEnd/>
            <a:tailEnd/>
          </a:ln>
        </p:spPr>
        <p:txBody>
          <a:bodyPr wrap="none" lIns="93296" tIns="46648" rIns="93296" bIns="46648">
            <a:spAutoFit/>
          </a:bodyPr>
          <a:lstStyle/>
          <a:p>
            <a:pPr algn="ctr" eaLnBrk="0" hangingPunct="0"/>
            <a:r>
              <a:rPr lang="cs-CZ" b="1"/>
              <a:t>13,2 x 14,36 m</a:t>
            </a:r>
          </a:p>
        </p:txBody>
      </p:sp>
      <p:sp>
        <p:nvSpPr>
          <p:cNvPr id="70665" name="TextovéPole 6"/>
          <p:cNvSpPr txBox="1">
            <a:spLocks noChangeArrowheads="1"/>
          </p:cNvSpPr>
          <p:nvPr/>
        </p:nvSpPr>
        <p:spPr bwMode="auto">
          <a:xfrm rot="-5400000">
            <a:off x="765393" y="3862273"/>
            <a:ext cx="604164" cy="314249"/>
          </a:xfrm>
          <a:prstGeom prst="rect">
            <a:avLst/>
          </a:prstGeom>
          <a:noFill/>
          <a:ln w="9525">
            <a:noFill/>
            <a:miter lim="800000"/>
            <a:headEnd/>
            <a:tailEnd/>
          </a:ln>
        </p:spPr>
        <p:txBody>
          <a:bodyPr wrap="none" lIns="93296" tIns="46648" rIns="93296" bIns="46648">
            <a:spAutoFit/>
          </a:bodyPr>
          <a:lstStyle/>
          <a:p>
            <a:pPr algn="ctr" eaLnBrk="0" hangingPunct="0"/>
            <a:r>
              <a:rPr lang="cs-CZ" b="1"/>
              <a:t>53 m</a:t>
            </a:r>
          </a:p>
        </p:txBody>
      </p:sp>
      <p:sp>
        <p:nvSpPr>
          <p:cNvPr id="70666" name="TextovéPole 16"/>
          <p:cNvSpPr txBox="1">
            <a:spLocks noChangeArrowheads="1"/>
          </p:cNvSpPr>
          <p:nvPr/>
        </p:nvSpPr>
        <p:spPr bwMode="auto">
          <a:xfrm>
            <a:off x="4088477" y="2934978"/>
            <a:ext cx="656036" cy="314231"/>
          </a:xfrm>
          <a:prstGeom prst="rect">
            <a:avLst/>
          </a:prstGeom>
          <a:noFill/>
          <a:ln w="9525">
            <a:noFill/>
            <a:miter lim="800000"/>
            <a:headEnd/>
            <a:tailEnd/>
          </a:ln>
        </p:spPr>
        <p:txBody>
          <a:bodyPr wrap="none" lIns="93296" tIns="46648" rIns="93296" bIns="46648">
            <a:spAutoFit/>
          </a:bodyPr>
          <a:lstStyle/>
          <a:p>
            <a:pPr algn="ctr" eaLnBrk="0" hangingPunct="0"/>
            <a:r>
              <a:rPr lang="cs-CZ" b="1"/>
              <a:t>8,7 m</a:t>
            </a:r>
          </a:p>
        </p:txBody>
      </p:sp>
      <p:cxnSp>
        <p:nvCxnSpPr>
          <p:cNvPr id="70667" name="Přímá spojnice se šipkou 17"/>
          <p:cNvCxnSpPr>
            <a:cxnSpLocks noChangeShapeType="1"/>
          </p:cNvCxnSpPr>
          <p:nvPr/>
        </p:nvCxnSpPr>
        <p:spPr bwMode="auto">
          <a:xfrm>
            <a:off x="3950792" y="3257308"/>
            <a:ext cx="955706" cy="0"/>
          </a:xfrm>
          <a:prstGeom prst="straightConnector1">
            <a:avLst/>
          </a:prstGeom>
          <a:noFill/>
          <a:ln w="12700" algn="ctr">
            <a:solidFill>
              <a:schemeClr val="tx1"/>
            </a:solidFill>
            <a:round/>
            <a:headEnd type="arrow" w="med" len="med"/>
            <a:tailEnd type="arrow" w="med" len="med"/>
          </a:ln>
        </p:spPr>
      </p:cxnSp>
    </p:spTree>
  </p:cSld>
  <p:clrMapOvr>
    <a:masterClrMapping/>
  </p:clrMapOvr>
  <p:transition>
    <p:push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57</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Membránové  stěny  kotle</a:t>
            </a:r>
          </a:p>
        </p:txBody>
      </p:sp>
      <p:pic>
        <p:nvPicPr>
          <p:cNvPr id="5" name="Picture 5" descr="F:\PRACE\FOTKY\DOMACI\2010_ETU\KOTEL_STAVBA\SKLADKA_NEIDENTIFIKOVANE\SV500054.JPG"/>
          <p:cNvPicPr>
            <a:picLocks noGrp="1" noChangeAspect="1" noChangeArrowheads="1"/>
          </p:cNvPicPr>
          <p:nvPr>
            <p:ph idx="1"/>
          </p:nvPr>
        </p:nvPicPr>
        <p:blipFill>
          <a:blip r:embed="rId2" cstate="print"/>
          <a:srcRect/>
          <a:stretch>
            <a:fillRect/>
          </a:stretch>
        </p:blipFill>
        <p:spPr bwMode="auto">
          <a:xfrm>
            <a:off x="510988" y="1927880"/>
            <a:ext cx="7133138" cy="449981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58</a:t>
            </a:fld>
            <a:endParaRPr lang="cs-CZ"/>
          </a:p>
        </p:txBody>
      </p:sp>
      <p:sp>
        <p:nvSpPr>
          <p:cNvPr id="4" name="Nadpis 3"/>
          <p:cNvSpPr>
            <a:spLocks noGrp="1"/>
          </p:cNvSpPr>
          <p:nvPr>
            <p:ph type="title"/>
          </p:nvPr>
        </p:nvSpPr>
        <p:spPr>
          <a:xfrm>
            <a:off x="504000" y="423020"/>
            <a:ext cx="6876000" cy="384464"/>
          </a:xfrm>
        </p:spPr>
        <p:txBody>
          <a:bodyPr/>
          <a:lstStyle/>
          <a:p>
            <a:r>
              <a:rPr lang="cs-CZ" b="1" dirty="0"/>
              <a:t>Montáž  kotle</a:t>
            </a:r>
          </a:p>
        </p:txBody>
      </p:sp>
      <p:pic>
        <p:nvPicPr>
          <p:cNvPr id="5" name="Picture 4" descr="K24-výpar-L-P1060243"/>
          <p:cNvPicPr>
            <a:picLocks noGrp="1" noChangeAspect="1" noChangeArrowheads="1"/>
          </p:cNvPicPr>
          <p:nvPr>
            <p:ph idx="1"/>
          </p:nvPr>
        </p:nvPicPr>
        <p:blipFill>
          <a:blip r:embed="rId2" cstate="print"/>
          <a:srcRect/>
          <a:stretch>
            <a:fillRect/>
          </a:stretch>
        </p:blipFill>
        <p:spPr bwMode="auto">
          <a:xfrm>
            <a:off x="605118" y="1968221"/>
            <a:ext cx="6579363" cy="436534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xmlns="" id="{75561CA8-387F-4F2C-9944-2D78BBAE42D9}"/>
              </a:ext>
            </a:extLst>
          </p:cNvPr>
          <p:cNvSpPr>
            <a:spLocks noGrp="1"/>
          </p:cNvSpPr>
          <p:nvPr>
            <p:ph idx="1"/>
          </p:nvPr>
        </p:nvSpPr>
        <p:spPr/>
        <p:txBody>
          <a:bodyPr/>
          <a:lstStyle/>
          <a:p>
            <a:pPr marL="285750" indent="-285750">
              <a:buFont typeface="Wingdings" panose="05000000000000000000" pitchFamily="2" charset="2"/>
              <a:buChar char="Ø"/>
            </a:pPr>
            <a:r>
              <a:rPr lang="cs-CZ" b="1" dirty="0"/>
              <a:t>KLASICKÉ   ZDROJE  VÝROBY</a:t>
            </a:r>
          </a:p>
          <a:p>
            <a:r>
              <a:rPr lang="cs-CZ" b="1" dirty="0"/>
              <a:t>     - </a:t>
            </a:r>
            <a:r>
              <a:rPr lang="cs-CZ" dirty="0"/>
              <a:t>uhelné elektrárny</a:t>
            </a:r>
          </a:p>
          <a:p>
            <a:r>
              <a:rPr lang="cs-CZ" b="1" dirty="0"/>
              <a:t>     </a:t>
            </a:r>
            <a:r>
              <a:rPr lang="cs-CZ" b="1" i="1" dirty="0"/>
              <a:t>- </a:t>
            </a:r>
            <a:r>
              <a:rPr lang="cs-CZ" dirty="0"/>
              <a:t>plynové a paroplynové elektrárny</a:t>
            </a:r>
          </a:p>
          <a:p>
            <a:r>
              <a:rPr lang="cs-CZ" b="1" dirty="0"/>
              <a:t>     - </a:t>
            </a:r>
            <a:r>
              <a:rPr lang="cs-CZ" dirty="0"/>
              <a:t>elektrárny </a:t>
            </a:r>
            <a:r>
              <a:rPr lang="cs-CZ"/>
              <a:t>spalující biomasu</a:t>
            </a:r>
            <a:r>
              <a:rPr lang="cs-CZ" b="1"/>
              <a:t>  </a:t>
            </a:r>
            <a:endParaRPr lang="cs-CZ" b="1" dirty="0"/>
          </a:p>
          <a:p>
            <a:r>
              <a:rPr lang="cs-CZ" b="1" dirty="0"/>
              <a:t>     - </a:t>
            </a:r>
            <a:r>
              <a:rPr lang="cs-CZ" dirty="0"/>
              <a:t>jaderné elektrárny</a:t>
            </a:r>
            <a:endParaRPr lang="cs-CZ" b="1" dirty="0"/>
          </a:p>
          <a:p>
            <a:pPr marL="285750" indent="-285750">
              <a:buFont typeface="Wingdings" panose="05000000000000000000" pitchFamily="2" charset="2"/>
              <a:buChar char="Ø"/>
            </a:pPr>
            <a:r>
              <a:rPr lang="cs-CZ" b="1" dirty="0"/>
              <a:t>OBNOVITELNÉ  ZDROJE  VÝROBY</a:t>
            </a:r>
          </a:p>
          <a:p>
            <a:r>
              <a:rPr lang="cs-CZ" b="1" dirty="0"/>
              <a:t>     -</a:t>
            </a:r>
            <a:r>
              <a:rPr lang="cs-CZ" dirty="0"/>
              <a:t>vodní elektrárny   </a:t>
            </a:r>
            <a:r>
              <a:rPr lang="cs-CZ" b="1" dirty="0"/>
              <a:t>-</a:t>
            </a:r>
            <a:r>
              <a:rPr lang="cs-CZ" dirty="0"/>
              <a:t>průtočné vodní elektrárny</a:t>
            </a:r>
          </a:p>
          <a:p>
            <a:r>
              <a:rPr lang="cs-CZ" b="1" dirty="0"/>
              <a:t>                                   -</a:t>
            </a:r>
            <a:r>
              <a:rPr lang="cs-CZ" dirty="0"/>
              <a:t>akumulační vodní elektrárny</a:t>
            </a:r>
          </a:p>
          <a:p>
            <a:r>
              <a:rPr lang="cs-CZ" b="1" dirty="0"/>
              <a:t>                                   -</a:t>
            </a:r>
            <a:r>
              <a:rPr lang="cs-CZ" dirty="0"/>
              <a:t>přečerpávací vodní elektrárny</a:t>
            </a:r>
            <a:r>
              <a:rPr lang="cs-CZ" b="1" dirty="0"/>
              <a:t> </a:t>
            </a:r>
          </a:p>
          <a:p>
            <a:r>
              <a:rPr lang="cs-CZ" b="1" dirty="0"/>
              <a:t>                                   -</a:t>
            </a:r>
            <a:r>
              <a:rPr lang="cs-CZ" dirty="0"/>
              <a:t>přílivové elektrárny</a:t>
            </a:r>
            <a:endParaRPr lang="cs-CZ" b="1" dirty="0"/>
          </a:p>
          <a:p>
            <a:r>
              <a:rPr lang="cs-CZ" b="1" dirty="0"/>
              <a:t>     -</a:t>
            </a:r>
            <a:r>
              <a:rPr lang="cs-CZ" dirty="0"/>
              <a:t>větrné elektrárny</a:t>
            </a:r>
          </a:p>
          <a:p>
            <a:r>
              <a:rPr lang="cs-CZ" b="1" dirty="0"/>
              <a:t>     -</a:t>
            </a:r>
            <a:r>
              <a:rPr lang="cs-CZ" dirty="0"/>
              <a:t>fotovoltaické elektrárny</a:t>
            </a:r>
          </a:p>
          <a:p>
            <a:r>
              <a:rPr lang="cs-CZ" b="1" dirty="0"/>
              <a:t>     -</a:t>
            </a:r>
            <a:r>
              <a:rPr lang="cs-CZ" dirty="0"/>
              <a:t>geotermální elektrárny</a:t>
            </a:r>
          </a:p>
          <a:p>
            <a:r>
              <a:rPr lang="cs-CZ" b="1" dirty="0"/>
              <a:t>     -</a:t>
            </a:r>
            <a:r>
              <a:rPr lang="cs-CZ" dirty="0"/>
              <a:t>koncentrační elektrárny (kombinace fotovoltaiky a parní elektrárny)</a:t>
            </a:r>
            <a:r>
              <a:rPr lang="cs-CZ" b="1" dirty="0"/>
              <a:t> </a:t>
            </a:r>
          </a:p>
        </p:txBody>
      </p:sp>
      <p:sp>
        <p:nvSpPr>
          <p:cNvPr id="3" name="Zástupný symbol pro číslo snímku 2">
            <a:extLst>
              <a:ext uri="{FF2B5EF4-FFF2-40B4-BE49-F238E27FC236}">
                <a16:creationId xmlns:a16="http://schemas.microsoft.com/office/drawing/2014/main" xmlns="" id="{6DB5A665-5E62-495A-8FD7-193679FEE84D}"/>
              </a:ext>
            </a:extLst>
          </p:cNvPr>
          <p:cNvSpPr>
            <a:spLocks noGrp="1"/>
          </p:cNvSpPr>
          <p:nvPr>
            <p:ph type="sldNum" sz="quarter" idx="10"/>
          </p:nvPr>
        </p:nvSpPr>
        <p:spPr/>
        <p:txBody>
          <a:bodyPr/>
          <a:lstStyle/>
          <a:p>
            <a:fld id="{569EC6D3-E5AC-407E-ABD5-BD9CA53279C2}" type="slidenum">
              <a:rPr lang="cs-CZ" smtClean="0"/>
              <a:pPr/>
              <a:t>5</a:t>
            </a:fld>
            <a:endParaRPr lang="cs-CZ"/>
          </a:p>
        </p:txBody>
      </p:sp>
      <p:sp>
        <p:nvSpPr>
          <p:cNvPr id="4" name="Nadpis 3">
            <a:extLst>
              <a:ext uri="{FF2B5EF4-FFF2-40B4-BE49-F238E27FC236}">
                <a16:creationId xmlns:a16="http://schemas.microsoft.com/office/drawing/2014/main" xmlns="" id="{DA0D6C3E-4694-4349-BE3F-A7451613FAEF}"/>
              </a:ext>
            </a:extLst>
          </p:cNvPr>
          <p:cNvSpPr>
            <a:spLocks noGrp="1"/>
          </p:cNvSpPr>
          <p:nvPr>
            <p:ph type="title"/>
          </p:nvPr>
        </p:nvSpPr>
        <p:spPr>
          <a:xfrm>
            <a:off x="504000" y="423020"/>
            <a:ext cx="6876000" cy="807657"/>
          </a:xfrm>
        </p:spPr>
        <p:txBody>
          <a:bodyPr/>
          <a:lstStyle/>
          <a:p>
            <a:r>
              <a:rPr lang="cs-CZ" b="1" dirty="0"/>
              <a:t>ZÁKLADNÍ  ZDROJE  VÝROBY  ELEKTRICKÉ  ENERGIE </a:t>
            </a:r>
          </a:p>
        </p:txBody>
      </p:sp>
    </p:spTree>
    <p:extLst>
      <p:ext uri="{BB962C8B-B14F-4D97-AF65-F5344CB8AC3E}">
        <p14:creationId xmlns:p14="http://schemas.microsoft.com/office/powerpoint/2010/main" val="1594804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Zástupný symbol pro číslo snímku 1"/>
          <p:cNvSpPr>
            <a:spLocks noGrp="1"/>
          </p:cNvSpPr>
          <p:nvPr>
            <p:ph type="sldNum" sz="quarter" idx="10"/>
          </p:nvPr>
        </p:nvSpPr>
        <p:spPr>
          <a:noFill/>
          <a:ln>
            <a:miter lim="800000"/>
            <a:headEnd/>
            <a:tailEnd/>
          </a:ln>
        </p:spPr>
        <p:txBody>
          <a:bodyPr/>
          <a:lstStyle/>
          <a:p>
            <a:pPr defTabSz="913526"/>
            <a:fld id="{D3C81A57-4249-4AF2-BC70-1622EF965599}" type="slidenum">
              <a:rPr lang="cs-CZ" smtClean="0">
                <a:latin typeface="Futura CEZ OT Demi"/>
                <a:cs typeface="Arial" charset="0"/>
              </a:rPr>
              <a:pPr defTabSz="913526"/>
              <a:t>59</a:t>
            </a:fld>
            <a:endParaRPr lang="cs-CZ" dirty="0">
              <a:latin typeface="Futura CEZ OT Demi"/>
              <a:cs typeface="Arial" charset="0"/>
            </a:endParaRPr>
          </a:p>
        </p:txBody>
      </p:sp>
      <p:sp>
        <p:nvSpPr>
          <p:cNvPr id="75778" name="Nadpis 1"/>
          <p:cNvSpPr>
            <a:spLocks noGrp="1"/>
          </p:cNvSpPr>
          <p:nvPr>
            <p:ph type="title" idx="4294967295"/>
          </p:nvPr>
        </p:nvSpPr>
        <p:spPr>
          <a:xfrm>
            <a:off x="632013" y="563671"/>
            <a:ext cx="7839754" cy="423193"/>
          </a:xfrm>
        </p:spPr>
        <p:txBody>
          <a:bodyPr/>
          <a:lstStyle/>
          <a:p>
            <a:pPr eaLnBrk="1" hangingPunct="1"/>
            <a:r>
              <a:rPr lang="cs-CZ" b="1" dirty="0"/>
              <a:t>Úprava  paliva</a:t>
            </a:r>
          </a:p>
        </p:txBody>
      </p:sp>
      <p:sp>
        <p:nvSpPr>
          <p:cNvPr id="75779" name="Zástupný symbol pro obsah 2"/>
          <p:cNvSpPr>
            <a:spLocks noGrp="1"/>
          </p:cNvSpPr>
          <p:nvPr>
            <p:ph idx="4294967295"/>
          </p:nvPr>
        </p:nvSpPr>
        <p:spPr>
          <a:xfrm>
            <a:off x="6583032" y="1731508"/>
            <a:ext cx="2032900" cy="4525567"/>
          </a:xfrm>
        </p:spPr>
        <p:txBody>
          <a:bodyPr lIns="93296" tIns="46648" rIns="93296" bIns="46648"/>
          <a:lstStyle/>
          <a:p>
            <a:pPr lvl="1" eaLnBrk="1" hangingPunct="1"/>
            <a:r>
              <a:rPr lang="cs-CZ" sz="2000" dirty="0"/>
              <a:t>Ventilátorové mlýny (6)</a:t>
            </a:r>
          </a:p>
          <a:p>
            <a:pPr lvl="2" eaLnBrk="1" hangingPunct="1"/>
            <a:r>
              <a:rPr lang="cs-CZ" sz="1800" dirty="0"/>
              <a:t>mechanické a termické mletí</a:t>
            </a:r>
          </a:p>
          <a:p>
            <a:pPr lvl="1" eaLnBrk="1" hangingPunct="1"/>
            <a:r>
              <a:rPr lang="cs-CZ" sz="2000" dirty="0"/>
              <a:t>Hořáky (6 x 3)</a:t>
            </a:r>
          </a:p>
          <a:p>
            <a:pPr lvl="2" eaLnBrk="1" hangingPunct="1"/>
            <a:r>
              <a:rPr lang="cs-CZ" sz="1800" dirty="0"/>
              <a:t>promíchání spalovacího vzduchu s práškovým palivem</a:t>
            </a:r>
          </a:p>
          <a:p>
            <a:pPr lvl="2" eaLnBrk="1" hangingPunct="1"/>
            <a:r>
              <a:rPr lang="cs-CZ" sz="1800" dirty="0"/>
              <a:t>plynové hořáky (6) pro najíždění a stabilizaci</a:t>
            </a:r>
          </a:p>
          <a:p>
            <a:pPr eaLnBrk="1" hangingPunct="1"/>
            <a:endParaRPr lang="cs-CZ" dirty="0"/>
          </a:p>
        </p:txBody>
      </p:sp>
      <p:sp>
        <p:nvSpPr>
          <p:cNvPr id="75780" name="Zástupný symbol pro číslo snímku 3"/>
          <p:cNvSpPr txBox="1">
            <a:spLocks noGrp="1"/>
          </p:cNvSpPr>
          <p:nvPr/>
        </p:nvSpPr>
        <p:spPr bwMode="auto">
          <a:xfrm>
            <a:off x="8604593" y="6644193"/>
            <a:ext cx="311009" cy="155496"/>
          </a:xfrm>
          <a:prstGeom prst="rect">
            <a:avLst/>
          </a:prstGeom>
          <a:noFill/>
          <a:ln w="9525">
            <a:noFill/>
            <a:miter lim="800000"/>
            <a:headEnd/>
            <a:tailEnd/>
          </a:ln>
        </p:spPr>
        <p:txBody>
          <a:bodyPr lIns="0" tIns="0" rIns="0" bIns="0">
            <a:spAutoFit/>
          </a:bodyPr>
          <a:lstStyle/>
          <a:p>
            <a:pPr algn="r"/>
            <a:fld id="{6F361062-540E-4B45-8BBF-D1C41C0145CA}" type="slidenum">
              <a:rPr lang="cs-CZ" sz="1000">
                <a:solidFill>
                  <a:schemeClr val="bg1"/>
                </a:solidFill>
                <a:latin typeface="Futura CEZ OT Demi"/>
              </a:rPr>
              <a:pPr algn="r"/>
              <a:t>59</a:t>
            </a:fld>
            <a:endParaRPr lang="cs-CZ" sz="1000" dirty="0">
              <a:solidFill>
                <a:schemeClr val="bg1"/>
              </a:solidFill>
              <a:latin typeface="Futura CEZ OT Demi"/>
            </a:endParaRPr>
          </a:p>
        </p:txBody>
      </p:sp>
      <p:pic>
        <p:nvPicPr>
          <p:cNvPr id="75781" name="Picture 5"/>
          <p:cNvPicPr>
            <a:picLocks noChangeAspect="1" noChangeArrowheads="1"/>
          </p:cNvPicPr>
          <p:nvPr/>
        </p:nvPicPr>
        <p:blipFill>
          <a:blip r:embed="rId2" cstate="print"/>
          <a:srcRect/>
          <a:stretch>
            <a:fillRect/>
          </a:stretch>
        </p:blipFill>
        <p:spPr bwMode="auto">
          <a:xfrm>
            <a:off x="1305592" y="1822214"/>
            <a:ext cx="5277440" cy="4353874"/>
          </a:xfrm>
          <a:prstGeom prst="rect">
            <a:avLst/>
          </a:prstGeom>
          <a:noFill/>
          <a:ln w="12700" algn="ctr">
            <a:noFill/>
            <a:miter lim="800000"/>
            <a:headEnd/>
            <a:tailEnd/>
          </a:ln>
        </p:spPr>
      </p:pic>
      <p:sp>
        <p:nvSpPr>
          <p:cNvPr id="2" name="Šipka dolů 1"/>
          <p:cNvSpPr/>
          <p:nvPr/>
        </p:nvSpPr>
        <p:spPr bwMode="auto">
          <a:xfrm>
            <a:off x="1653858" y="2492788"/>
            <a:ext cx="432497" cy="408176"/>
          </a:xfrm>
          <a:prstGeom prst="downArrow">
            <a:avLst/>
          </a:prstGeom>
          <a:solidFill>
            <a:schemeClr val="tx1">
              <a:lumMod val="95000"/>
              <a:lumOff val="5000"/>
            </a:schemeClr>
          </a:solidFill>
          <a:ln w="12700" cap="flat" cmpd="sng" algn="ctr">
            <a:noFill/>
            <a:prstDash val="solid"/>
            <a:round/>
            <a:headEnd type="none" w="med" len="med"/>
            <a:tailEnd type="none" w="med" len="med"/>
          </a:ln>
          <a:effectLst/>
        </p:spPr>
        <p:txBody>
          <a:bodyPr lIns="80361" tIns="40181" rIns="80361" bIns="40181"/>
          <a:lstStyle/>
          <a:p>
            <a:pPr defTabSz="665708">
              <a:defRPr/>
            </a:pPr>
            <a:endParaRPr lang="cs-CZ" b="1" dirty="0">
              <a:latin typeface="Arial" pitchFamily="34" charset="0"/>
              <a:cs typeface="+mn-cs"/>
            </a:endParaRPr>
          </a:p>
        </p:txBody>
      </p:sp>
      <p:sp>
        <p:nvSpPr>
          <p:cNvPr id="75783" name="TextovéPole 2"/>
          <p:cNvSpPr txBox="1">
            <a:spLocks noChangeArrowheads="1"/>
          </p:cNvSpPr>
          <p:nvPr/>
        </p:nvSpPr>
        <p:spPr bwMode="auto">
          <a:xfrm>
            <a:off x="1563147" y="2154261"/>
            <a:ext cx="615539" cy="314231"/>
          </a:xfrm>
          <a:prstGeom prst="rect">
            <a:avLst/>
          </a:prstGeom>
          <a:noFill/>
          <a:ln w="9525">
            <a:noFill/>
            <a:miter lim="800000"/>
            <a:headEnd/>
            <a:tailEnd/>
          </a:ln>
        </p:spPr>
        <p:txBody>
          <a:bodyPr wrap="none" lIns="93296" tIns="46648" rIns="93296" bIns="46648">
            <a:spAutoFit/>
          </a:bodyPr>
          <a:lstStyle/>
          <a:p>
            <a:pPr algn="ctr" eaLnBrk="0" hangingPunct="0"/>
            <a:r>
              <a:rPr lang="cs-CZ" b="1"/>
              <a:t>UHLÍ</a:t>
            </a:r>
          </a:p>
        </p:txBody>
      </p:sp>
      <p:sp>
        <p:nvSpPr>
          <p:cNvPr id="75784" name="TextovéPole 7"/>
          <p:cNvSpPr txBox="1">
            <a:spLocks noChangeArrowheads="1"/>
          </p:cNvSpPr>
          <p:nvPr/>
        </p:nvSpPr>
        <p:spPr bwMode="auto">
          <a:xfrm>
            <a:off x="754846" y="4556343"/>
            <a:ext cx="400101" cy="314231"/>
          </a:xfrm>
          <a:prstGeom prst="rect">
            <a:avLst/>
          </a:prstGeom>
          <a:noFill/>
          <a:ln w="9525">
            <a:noFill/>
            <a:miter lim="800000"/>
            <a:headEnd/>
            <a:tailEnd/>
          </a:ln>
        </p:spPr>
        <p:txBody>
          <a:bodyPr wrap="none" lIns="93296" tIns="46648" rIns="93296" bIns="46648">
            <a:spAutoFit/>
          </a:bodyPr>
          <a:lstStyle/>
          <a:p>
            <a:pPr algn="ctr" eaLnBrk="0" hangingPunct="0"/>
            <a:r>
              <a:rPr lang="cs-CZ" b="1"/>
              <a:t>O</a:t>
            </a:r>
            <a:r>
              <a:rPr lang="cs-CZ" b="1" baseline="-25000"/>
              <a:t>2</a:t>
            </a:r>
            <a:endParaRPr lang="cs-CZ" b="1"/>
          </a:p>
        </p:txBody>
      </p:sp>
      <p:sp>
        <p:nvSpPr>
          <p:cNvPr id="75785" name="Šipka doprava 3"/>
          <p:cNvSpPr>
            <a:spLocks noChangeArrowheads="1"/>
          </p:cNvSpPr>
          <p:nvPr/>
        </p:nvSpPr>
        <p:spPr bwMode="auto">
          <a:xfrm>
            <a:off x="1085293" y="4587118"/>
            <a:ext cx="220298" cy="254300"/>
          </a:xfrm>
          <a:prstGeom prst="rightArrow">
            <a:avLst>
              <a:gd name="adj1" fmla="val 50000"/>
              <a:gd name="adj2" fmla="val 50000"/>
            </a:avLst>
          </a:prstGeom>
          <a:solidFill>
            <a:srgbClr val="0070C0"/>
          </a:solidFill>
          <a:ln w="12700" algn="ctr">
            <a:noFill/>
            <a:round/>
            <a:headEnd/>
            <a:tailEnd/>
          </a:ln>
        </p:spPr>
        <p:txBody>
          <a:bodyPr lIns="80361" tIns="40181" rIns="80361" bIns="40181"/>
          <a:lstStyle/>
          <a:p>
            <a:pPr defTabSz="665708"/>
            <a:endParaRPr lang="cs-CZ" b="1" dirty="0"/>
          </a:p>
        </p:txBody>
      </p:sp>
      <p:sp>
        <p:nvSpPr>
          <p:cNvPr id="75786" name="TextovéPole 9"/>
          <p:cNvSpPr txBox="1">
            <a:spLocks noChangeArrowheads="1"/>
          </p:cNvSpPr>
          <p:nvPr/>
        </p:nvSpPr>
        <p:spPr bwMode="auto">
          <a:xfrm>
            <a:off x="3367649" y="4399227"/>
            <a:ext cx="840697" cy="314231"/>
          </a:xfrm>
          <a:prstGeom prst="rect">
            <a:avLst/>
          </a:prstGeom>
          <a:noFill/>
          <a:ln w="9525">
            <a:noFill/>
            <a:miter lim="800000"/>
            <a:headEnd/>
            <a:tailEnd/>
          </a:ln>
        </p:spPr>
        <p:txBody>
          <a:bodyPr wrap="none" lIns="93296" tIns="46648" rIns="93296" bIns="46648">
            <a:spAutoFit/>
          </a:bodyPr>
          <a:lstStyle/>
          <a:p>
            <a:pPr algn="ctr" eaLnBrk="0" hangingPunct="0"/>
            <a:r>
              <a:rPr lang="cs-CZ" b="1"/>
              <a:t>1100 °C</a:t>
            </a:r>
          </a:p>
        </p:txBody>
      </p:sp>
      <p:sp>
        <p:nvSpPr>
          <p:cNvPr id="75787" name="TextovéPole 11"/>
          <p:cNvSpPr txBox="1">
            <a:spLocks noChangeArrowheads="1"/>
          </p:cNvSpPr>
          <p:nvPr/>
        </p:nvSpPr>
        <p:spPr bwMode="auto">
          <a:xfrm>
            <a:off x="5401474" y="3612031"/>
            <a:ext cx="876102" cy="643588"/>
          </a:xfrm>
          <a:prstGeom prst="rect">
            <a:avLst/>
          </a:prstGeom>
          <a:noFill/>
          <a:ln w="9525">
            <a:noFill/>
            <a:miter lim="800000"/>
            <a:headEnd/>
            <a:tailEnd/>
          </a:ln>
        </p:spPr>
        <p:txBody>
          <a:bodyPr wrap="none" lIns="93296" tIns="46648" rIns="93296" bIns="46648">
            <a:spAutoFit/>
          </a:bodyPr>
          <a:lstStyle/>
          <a:p>
            <a:pPr algn="ctr" eaLnBrk="0" hangingPunct="0"/>
            <a:r>
              <a:rPr lang="cs-CZ" b="1"/>
              <a:t>300 °C</a:t>
            </a:r>
          </a:p>
          <a:p>
            <a:pPr algn="ctr" eaLnBrk="0" hangingPunct="0"/>
            <a:r>
              <a:rPr lang="cs-CZ" b="1"/>
              <a:t>(150 °C)</a:t>
            </a:r>
          </a:p>
        </p:txBody>
      </p:sp>
    </p:spTree>
  </p:cSld>
  <p:clrMapOvr>
    <a:masterClrMapping/>
  </p:clrMapOvr>
  <p:transition>
    <p:push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60</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Ventilátorový  mlýn</a:t>
            </a:r>
          </a:p>
        </p:txBody>
      </p:sp>
      <p:pic>
        <p:nvPicPr>
          <p:cNvPr id="5" name="Picture 2" descr="C:\Users\drozdikjar\Documents\foto exkurze červenec 2013\10.jpg"/>
          <p:cNvPicPr>
            <a:picLocks noGrp="1" noChangeAspect="1" noChangeArrowheads="1"/>
          </p:cNvPicPr>
          <p:nvPr>
            <p:ph idx="1"/>
          </p:nvPr>
        </p:nvPicPr>
        <p:blipFill>
          <a:blip r:embed="rId2" cstate="print"/>
          <a:srcRect/>
          <a:stretch>
            <a:fillRect/>
          </a:stretch>
        </p:blipFill>
        <p:spPr bwMode="auto">
          <a:xfrm>
            <a:off x="484095" y="1995115"/>
            <a:ext cx="7343934" cy="4365344"/>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61</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Ventilátorový  mlýn – vnitřní  část</a:t>
            </a:r>
          </a:p>
        </p:txBody>
      </p:sp>
      <p:pic>
        <p:nvPicPr>
          <p:cNvPr id="6" name="Picture 2" descr="C:\Users\drozdikjar\Documents\foto z exkurze 15.8.2013\DSC_4983.JPG"/>
          <p:cNvPicPr>
            <a:picLocks noGrp="1" noChangeAspect="1" noChangeArrowheads="1"/>
          </p:cNvPicPr>
          <p:nvPr>
            <p:ph idx="1"/>
          </p:nvPr>
        </p:nvPicPr>
        <p:blipFill>
          <a:blip r:embed="rId2" cstate="print"/>
          <a:srcRect/>
          <a:stretch>
            <a:fillRect/>
          </a:stretch>
        </p:blipFill>
        <p:spPr bwMode="auto">
          <a:xfrm>
            <a:off x="1035423" y="1941326"/>
            <a:ext cx="6347011" cy="4395538"/>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62</a:t>
            </a:fld>
            <a:endParaRPr lang="cs-CZ"/>
          </a:p>
        </p:txBody>
      </p:sp>
      <p:sp>
        <p:nvSpPr>
          <p:cNvPr id="4" name="Nadpis 3"/>
          <p:cNvSpPr>
            <a:spLocks noGrp="1"/>
          </p:cNvSpPr>
          <p:nvPr>
            <p:ph type="title"/>
          </p:nvPr>
        </p:nvSpPr>
        <p:spPr>
          <a:xfrm>
            <a:off x="504000" y="423020"/>
            <a:ext cx="6876000" cy="846386"/>
          </a:xfrm>
        </p:spPr>
        <p:txBody>
          <a:bodyPr/>
          <a:lstStyle/>
          <a:p>
            <a:r>
              <a:rPr lang="cs-CZ" sz="2800" b="1" dirty="0"/>
              <a:t>Vyústění   zásobníku  a  podavač  paliva</a:t>
            </a:r>
          </a:p>
        </p:txBody>
      </p:sp>
      <p:pic>
        <p:nvPicPr>
          <p:cNvPr id="5" name="Picture 2" descr="C:\Users\drozdikjar\Documents\Foto  Tušimice_Jirout\_DSC2795.JPG"/>
          <p:cNvPicPr>
            <a:picLocks noGrp="1" noChangeAspect="1" noChangeArrowheads="1"/>
          </p:cNvPicPr>
          <p:nvPr>
            <p:ph idx="1"/>
          </p:nvPr>
        </p:nvPicPr>
        <p:blipFill>
          <a:blip r:embed="rId2" cstate="print"/>
          <a:srcRect/>
          <a:stretch>
            <a:fillRect/>
          </a:stretch>
        </p:blipFill>
        <p:spPr bwMode="auto">
          <a:xfrm>
            <a:off x="658906" y="1968221"/>
            <a:ext cx="6774759" cy="4365344"/>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63</a:t>
            </a:fld>
            <a:endParaRPr lang="cs-CZ"/>
          </a:p>
        </p:txBody>
      </p:sp>
      <p:sp>
        <p:nvSpPr>
          <p:cNvPr id="4" name="Nadpis 3"/>
          <p:cNvSpPr>
            <a:spLocks noGrp="1"/>
          </p:cNvSpPr>
          <p:nvPr>
            <p:ph type="title"/>
          </p:nvPr>
        </p:nvSpPr>
        <p:spPr>
          <a:xfrm>
            <a:off x="504000" y="423020"/>
            <a:ext cx="6876000" cy="423193"/>
          </a:xfrm>
        </p:spPr>
        <p:txBody>
          <a:bodyPr/>
          <a:lstStyle/>
          <a:p>
            <a:r>
              <a:rPr lang="cs-CZ" sz="2800" b="1"/>
              <a:t>Plynové  hořáky</a:t>
            </a:r>
            <a:endParaRPr lang="cs-CZ" sz="2800" b="1" dirty="0"/>
          </a:p>
        </p:txBody>
      </p:sp>
      <p:pic>
        <p:nvPicPr>
          <p:cNvPr id="5" name="Picture 5" descr="F:\PRACE\FOTKY\DOMACI\2009_ETU\PLYNOVE_HORAKY\P1160959.JPG"/>
          <p:cNvPicPr>
            <a:picLocks noGrp="1" noChangeAspect="1" noChangeArrowheads="1"/>
          </p:cNvPicPr>
          <p:nvPr>
            <p:ph idx="1"/>
          </p:nvPr>
        </p:nvPicPr>
        <p:blipFill>
          <a:blip r:embed="rId2" cstate="print"/>
          <a:srcRect/>
          <a:stretch>
            <a:fillRect/>
          </a:stretch>
        </p:blipFill>
        <p:spPr bwMode="auto">
          <a:xfrm>
            <a:off x="605116" y="1981667"/>
            <a:ext cx="6484155" cy="433845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64</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Plynový  hořák  s  příslušenstvím</a:t>
            </a:r>
          </a:p>
        </p:txBody>
      </p:sp>
      <p:pic>
        <p:nvPicPr>
          <p:cNvPr id="5" name="Picture 4" descr="K24-PLH43 P1170393"/>
          <p:cNvPicPr>
            <a:picLocks noGrp="1" noChangeAspect="1" noChangeArrowheads="1"/>
          </p:cNvPicPr>
          <p:nvPr>
            <p:ph idx="1"/>
          </p:nvPr>
        </p:nvPicPr>
        <p:blipFill>
          <a:blip r:embed="rId2" cstate="print"/>
          <a:srcRect/>
          <a:stretch>
            <a:fillRect/>
          </a:stretch>
        </p:blipFill>
        <p:spPr bwMode="auto">
          <a:xfrm>
            <a:off x="551329" y="2035456"/>
            <a:ext cx="6649689" cy="4365344"/>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lvl="1"/>
            <a:r>
              <a:rPr lang="cs-CZ" sz="2000" b="1" dirty="0"/>
              <a:t>Teplo</a:t>
            </a:r>
          </a:p>
          <a:p>
            <a:pPr lvl="1"/>
            <a:endParaRPr lang="cs-CZ" sz="2000" b="1" dirty="0"/>
          </a:p>
          <a:p>
            <a:pPr lvl="1"/>
            <a:r>
              <a:rPr lang="cs-CZ" sz="2000" b="1" dirty="0"/>
              <a:t>Pevné látky</a:t>
            </a:r>
          </a:p>
          <a:p>
            <a:pPr lvl="2"/>
            <a:r>
              <a:rPr lang="cs-CZ" sz="2000" dirty="0"/>
              <a:t>struska (cca 15 %)</a:t>
            </a:r>
          </a:p>
          <a:p>
            <a:pPr lvl="2"/>
            <a:r>
              <a:rPr lang="cs-CZ" sz="2000" dirty="0"/>
              <a:t>popílek (cca 85 %)</a:t>
            </a:r>
          </a:p>
          <a:p>
            <a:pPr lvl="1"/>
            <a:endParaRPr lang="cs-CZ" sz="2000" dirty="0"/>
          </a:p>
          <a:p>
            <a:pPr lvl="1"/>
            <a:r>
              <a:rPr lang="cs-CZ" sz="2000" b="1" dirty="0"/>
              <a:t>Plyny</a:t>
            </a:r>
          </a:p>
          <a:p>
            <a:pPr lvl="2"/>
            <a:r>
              <a:rPr lang="cs-CZ" sz="2000" dirty="0"/>
              <a:t>voda H</a:t>
            </a:r>
            <a:r>
              <a:rPr lang="cs-CZ" sz="2000" baseline="-25000" dirty="0"/>
              <a:t>2</a:t>
            </a:r>
            <a:r>
              <a:rPr lang="cs-CZ" sz="2000" dirty="0"/>
              <a:t>O</a:t>
            </a:r>
          </a:p>
          <a:p>
            <a:pPr lvl="2"/>
            <a:r>
              <a:rPr lang="cs-CZ" sz="2000" dirty="0"/>
              <a:t>oxid uhličitý CO</a:t>
            </a:r>
            <a:r>
              <a:rPr lang="cs-CZ" sz="2000" baseline="-25000" dirty="0"/>
              <a:t>2</a:t>
            </a:r>
          </a:p>
          <a:p>
            <a:pPr lvl="2"/>
            <a:r>
              <a:rPr lang="cs-CZ" sz="2000" dirty="0"/>
              <a:t>oxid uhelnatý CO</a:t>
            </a:r>
          </a:p>
          <a:p>
            <a:pPr lvl="2"/>
            <a:r>
              <a:rPr lang="cs-CZ" sz="2000" dirty="0"/>
              <a:t>oxidy dusíku NO</a:t>
            </a:r>
            <a:r>
              <a:rPr lang="cs-CZ" sz="2000" baseline="-25000" dirty="0"/>
              <a:t>X</a:t>
            </a:r>
            <a:endParaRPr lang="cs-CZ" sz="2000" dirty="0"/>
          </a:p>
          <a:p>
            <a:pPr lvl="2"/>
            <a:r>
              <a:rPr lang="cs-CZ" sz="2000" dirty="0"/>
              <a:t>oxidy síry SO</a:t>
            </a:r>
            <a:r>
              <a:rPr lang="cs-CZ" sz="2000" baseline="-25000" dirty="0"/>
              <a:t>2</a:t>
            </a:r>
            <a:r>
              <a:rPr lang="cs-CZ" sz="2000" dirty="0"/>
              <a:t> , SO</a:t>
            </a:r>
            <a:r>
              <a:rPr lang="cs-CZ" sz="2000" baseline="-25000" dirty="0"/>
              <a:t>3</a:t>
            </a:r>
            <a:endParaRPr lang="cs-CZ" sz="2000" dirty="0"/>
          </a:p>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65</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Produkty  spalování</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3"/>
          <p:cNvSpPr>
            <a:spLocks noGrp="1"/>
          </p:cNvSpPr>
          <p:nvPr>
            <p:ph type="sldNum" sz="quarter" idx="10"/>
          </p:nvPr>
        </p:nvSpPr>
        <p:spPr/>
        <p:txBody>
          <a:bodyPr/>
          <a:lstStyle/>
          <a:p>
            <a:fld id="{63AC7C5F-5A04-4807-A3B4-F72BA3D3E9A6}" type="slidenum">
              <a:rPr lang="cs-CZ"/>
              <a:pPr/>
              <a:t>66</a:t>
            </a:fld>
            <a:endParaRPr lang="cs-CZ"/>
          </a:p>
        </p:txBody>
      </p:sp>
      <p:sp>
        <p:nvSpPr>
          <p:cNvPr id="2535426" name="Rectangle 2"/>
          <p:cNvSpPr>
            <a:spLocks noGrp="1" noChangeArrowheads="1"/>
          </p:cNvSpPr>
          <p:nvPr>
            <p:ph type="title"/>
            <p:custDataLst>
              <p:tags r:id="rId1"/>
            </p:custDataLst>
          </p:nvPr>
        </p:nvSpPr>
        <p:spPr>
          <a:xfrm>
            <a:off x="279254" y="574817"/>
            <a:ext cx="7645647" cy="392095"/>
          </a:xfrm>
        </p:spPr>
        <p:txBody>
          <a:bodyPr/>
          <a:lstStyle/>
          <a:p>
            <a:pPr defTabSz="1064161"/>
            <a:r>
              <a:rPr lang="cs-CZ" b="1" dirty="0">
                <a:latin typeface="Arial Unicode MS" pitchFamily="34" charset="-128"/>
              </a:rPr>
              <a:t>Provozní hmoty – výroba el. energie</a:t>
            </a:r>
          </a:p>
        </p:txBody>
      </p:sp>
      <p:sp>
        <p:nvSpPr>
          <p:cNvPr id="2535427" name="Text Box 3"/>
          <p:cNvSpPr txBox="1">
            <a:spLocks noChangeArrowheads="1"/>
          </p:cNvSpPr>
          <p:nvPr/>
        </p:nvSpPr>
        <p:spPr bwMode="auto">
          <a:xfrm>
            <a:off x="38876" y="5816505"/>
            <a:ext cx="3084176" cy="26725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361" tIns="40181" rIns="80361" bIns="40181">
            <a:spAutoFit/>
          </a:bodyPr>
          <a:lstStyle>
            <a:lvl1pPr algn="l" defTabSz="652463">
              <a:spcBef>
                <a:spcPct val="0"/>
              </a:spcBef>
              <a:defRPr sz="2400">
                <a:solidFill>
                  <a:schemeClr val="tx1"/>
                </a:solidFill>
                <a:latin typeface="Times New Roman" pitchFamily="18" charset="0"/>
              </a:defRPr>
            </a:lvl1pPr>
            <a:lvl2pPr algn="l" defTabSz="652463">
              <a:spcBef>
                <a:spcPct val="0"/>
              </a:spcBef>
              <a:defRPr sz="2400">
                <a:solidFill>
                  <a:schemeClr val="tx1"/>
                </a:solidFill>
                <a:latin typeface="Times New Roman" pitchFamily="18" charset="0"/>
              </a:defRPr>
            </a:lvl2pPr>
            <a:lvl3pPr algn="l" defTabSz="652463">
              <a:spcBef>
                <a:spcPct val="0"/>
              </a:spcBef>
              <a:defRPr sz="2400">
                <a:solidFill>
                  <a:schemeClr val="tx1"/>
                </a:solidFill>
                <a:latin typeface="Times New Roman" pitchFamily="18" charset="0"/>
              </a:defRPr>
            </a:lvl3pPr>
            <a:lvl4pPr algn="l" defTabSz="652463">
              <a:spcBef>
                <a:spcPct val="0"/>
              </a:spcBef>
              <a:defRPr sz="2400">
                <a:solidFill>
                  <a:schemeClr val="tx1"/>
                </a:solidFill>
                <a:latin typeface="Times New Roman" pitchFamily="18" charset="0"/>
              </a:defRPr>
            </a:lvl4pPr>
            <a:lvl5pPr algn="l" defTabSz="652463">
              <a:spcBef>
                <a:spcPct val="0"/>
              </a:spcBef>
              <a:defRPr sz="2400">
                <a:solidFill>
                  <a:schemeClr val="tx1"/>
                </a:solidFill>
                <a:latin typeface="Times New Roman" pitchFamily="18" charset="0"/>
              </a:defRPr>
            </a:lvl5pPr>
            <a:lvl6pPr defTabSz="652463" fontAlgn="base">
              <a:spcBef>
                <a:spcPct val="0"/>
              </a:spcBef>
              <a:spcAft>
                <a:spcPct val="0"/>
              </a:spcAft>
              <a:defRPr sz="2400">
                <a:solidFill>
                  <a:schemeClr val="tx1"/>
                </a:solidFill>
                <a:latin typeface="Times New Roman" pitchFamily="18" charset="0"/>
              </a:defRPr>
            </a:lvl6pPr>
            <a:lvl7pPr defTabSz="652463" fontAlgn="base">
              <a:spcBef>
                <a:spcPct val="0"/>
              </a:spcBef>
              <a:spcAft>
                <a:spcPct val="0"/>
              </a:spcAft>
              <a:defRPr sz="2400">
                <a:solidFill>
                  <a:schemeClr val="tx1"/>
                </a:solidFill>
                <a:latin typeface="Times New Roman" pitchFamily="18" charset="0"/>
              </a:defRPr>
            </a:lvl7pPr>
            <a:lvl8pPr defTabSz="652463" fontAlgn="base">
              <a:spcBef>
                <a:spcPct val="0"/>
              </a:spcBef>
              <a:spcAft>
                <a:spcPct val="0"/>
              </a:spcAft>
              <a:defRPr sz="2400">
                <a:solidFill>
                  <a:schemeClr val="tx1"/>
                </a:solidFill>
                <a:latin typeface="Times New Roman" pitchFamily="18" charset="0"/>
              </a:defRPr>
            </a:lvl8pPr>
            <a:lvl9pPr defTabSz="652463" fontAlgn="base">
              <a:spcBef>
                <a:spcPct val="0"/>
              </a:spcBef>
              <a:spcAft>
                <a:spcPct val="0"/>
              </a:spcAft>
              <a:defRPr sz="2400">
                <a:solidFill>
                  <a:schemeClr val="tx1"/>
                </a:solidFill>
                <a:latin typeface="Times New Roman" pitchFamily="18" charset="0"/>
              </a:defRPr>
            </a:lvl9pPr>
          </a:lstStyle>
          <a:p>
            <a:pPr>
              <a:spcBef>
                <a:spcPct val="50000"/>
              </a:spcBef>
              <a:buClrTx/>
              <a:buFontTx/>
              <a:buNone/>
            </a:pPr>
            <a:endParaRPr lang="cs-CZ" sz="1200">
              <a:solidFill>
                <a:schemeClr val="accent2"/>
              </a:solidFill>
              <a:latin typeface="Arial" pitchFamily="34" charset="0"/>
            </a:endParaRPr>
          </a:p>
        </p:txBody>
      </p:sp>
      <p:sp>
        <p:nvSpPr>
          <p:cNvPr id="2535428" name="Text Box 4"/>
          <p:cNvSpPr txBox="1">
            <a:spLocks noChangeArrowheads="1"/>
          </p:cNvSpPr>
          <p:nvPr/>
        </p:nvSpPr>
        <p:spPr bwMode="auto">
          <a:xfrm>
            <a:off x="469754" y="1635942"/>
            <a:ext cx="8364856" cy="14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361" tIns="40181" rIns="80361" bIns="40181">
            <a:spAutoFit/>
          </a:bodyPr>
          <a:lstStyle>
            <a:lvl1pPr marL="457200" indent="-457200" algn="l" defTabSz="652463">
              <a:spcBef>
                <a:spcPct val="0"/>
              </a:spcBef>
              <a:defRPr sz="2400">
                <a:solidFill>
                  <a:schemeClr val="tx1"/>
                </a:solidFill>
                <a:latin typeface="Times New Roman" pitchFamily="18" charset="0"/>
              </a:defRPr>
            </a:lvl1pPr>
            <a:lvl2pPr marL="914400" indent="-457200" algn="l" defTabSz="652463">
              <a:spcBef>
                <a:spcPct val="0"/>
              </a:spcBef>
              <a:defRPr sz="2400">
                <a:solidFill>
                  <a:schemeClr val="tx1"/>
                </a:solidFill>
                <a:latin typeface="Times New Roman" pitchFamily="18" charset="0"/>
              </a:defRPr>
            </a:lvl2pPr>
            <a:lvl3pPr marL="1371600" indent="-457200" algn="l" defTabSz="652463">
              <a:spcBef>
                <a:spcPct val="0"/>
              </a:spcBef>
              <a:defRPr sz="2400">
                <a:solidFill>
                  <a:schemeClr val="tx1"/>
                </a:solidFill>
                <a:latin typeface="Times New Roman" pitchFamily="18" charset="0"/>
              </a:defRPr>
            </a:lvl3pPr>
            <a:lvl4pPr marL="1828800" indent="-457200" algn="l" defTabSz="652463">
              <a:spcBef>
                <a:spcPct val="0"/>
              </a:spcBef>
              <a:defRPr sz="2400">
                <a:solidFill>
                  <a:schemeClr val="tx1"/>
                </a:solidFill>
                <a:latin typeface="Times New Roman" pitchFamily="18" charset="0"/>
              </a:defRPr>
            </a:lvl4pPr>
            <a:lvl5pPr marL="2286000" indent="-457200" algn="l" defTabSz="652463">
              <a:spcBef>
                <a:spcPct val="0"/>
              </a:spcBef>
              <a:defRPr sz="2400">
                <a:solidFill>
                  <a:schemeClr val="tx1"/>
                </a:solidFill>
                <a:latin typeface="Times New Roman" pitchFamily="18" charset="0"/>
              </a:defRPr>
            </a:lvl5pPr>
            <a:lvl6pPr marL="2743200" indent="-457200" defTabSz="652463" fontAlgn="base">
              <a:spcBef>
                <a:spcPct val="0"/>
              </a:spcBef>
              <a:spcAft>
                <a:spcPct val="0"/>
              </a:spcAft>
              <a:defRPr sz="2400">
                <a:solidFill>
                  <a:schemeClr val="tx1"/>
                </a:solidFill>
                <a:latin typeface="Times New Roman" pitchFamily="18" charset="0"/>
              </a:defRPr>
            </a:lvl6pPr>
            <a:lvl7pPr marL="3200400" indent="-457200" defTabSz="652463" fontAlgn="base">
              <a:spcBef>
                <a:spcPct val="0"/>
              </a:spcBef>
              <a:spcAft>
                <a:spcPct val="0"/>
              </a:spcAft>
              <a:defRPr sz="2400">
                <a:solidFill>
                  <a:schemeClr val="tx1"/>
                </a:solidFill>
                <a:latin typeface="Times New Roman" pitchFamily="18" charset="0"/>
              </a:defRPr>
            </a:lvl7pPr>
            <a:lvl8pPr marL="3657600" indent="-457200" defTabSz="652463" fontAlgn="base">
              <a:spcBef>
                <a:spcPct val="0"/>
              </a:spcBef>
              <a:spcAft>
                <a:spcPct val="0"/>
              </a:spcAft>
              <a:defRPr sz="2400">
                <a:solidFill>
                  <a:schemeClr val="tx1"/>
                </a:solidFill>
                <a:latin typeface="Times New Roman" pitchFamily="18" charset="0"/>
              </a:defRPr>
            </a:lvl8pPr>
            <a:lvl9pPr marL="4114800" indent="-457200" defTabSz="652463" fontAlgn="base">
              <a:spcBef>
                <a:spcPct val="0"/>
              </a:spcBef>
              <a:spcAft>
                <a:spcPct val="0"/>
              </a:spcAft>
              <a:defRPr sz="2400">
                <a:solidFill>
                  <a:schemeClr val="tx1"/>
                </a:solidFill>
                <a:latin typeface="Times New Roman" pitchFamily="18" charset="0"/>
              </a:defRPr>
            </a:lvl9pPr>
          </a:lstStyle>
          <a:p>
            <a:pPr>
              <a:spcBef>
                <a:spcPct val="50000"/>
              </a:spcBef>
            </a:pPr>
            <a:endParaRPr lang="cs-CZ" sz="1600" b="1" dirty="0">
              <a:latin typeface="Arial" pitchFamily="34" charset="0"/>
            </a:endParaRPr>
          </a:p>
          <a:p>
            <a:pPr>
              <a:spcBef>
                <a:spcPct val="50000"/>
              </a:spcBef>
            </a:pPr>
            <a:endParaRPr lang="cs-CZ" sz="1600" b="1" dirty="0">
              <a:latin typeface="Arial" pitchFamily="34" charset="0"/>
            </a:endParaRPr>
          </a:p>
          <a:p>
            <a:pPr>
              <a:spcBef>
                <a:spcPct val="50000"/>
              </a:spcBef>
            </a:pPr>
            <a:endParaRPr lang="cs-CZ" sz="1600" dirty="0">
              <a:latin typeface="Arial" pitchFamily="34" charset="0"/>
            </a:endParaRPr>
          </a:p>
          <a:p>
            <a:pPr>
              <a:spcBef>
                <a:spcPct val="50000"/>
              </a:spcBef>
            </a:pPr>
            <a:endParaRPr lang="cs-CZ" sz="1600" dirty="0">
              <a:latin typeface="Arial" pitchFamily="34" charset="0"/>
            </a:endParaRPr>
          </a:p>
        </p:txBody>
      </p:sp>
      <p:pic>
        <p:nvPicPr>
          <p:cNvPr id="6" name="Obrázek 5" descr="uhli.jpg"/>
          <p:cNvPicPr>
            <a:picLocks noChangeAspect="1"/>
          </p:cNvPicPr>
          <p:nvPr/>
        </p:nvPicPr>
        <p:blipFill>
          <a:blip r:embed="rId4" cstate="print"/>
          <a:stretch>
            <a:fillRect/>
          </a:stretch>
        </p:blipFill>
        <p:spPr>
          <a:xfrm>
            <a:off x="322012" y="2162915"/>
            <a:ext cx="1919165" cy="1534957"/>
          </a:xfrm>
          <a:prstGeom prst="rect">
            <a:avLst/>
          </a:prstGeom>
        </p:spPr>
      </p:pic>
      <p:sp>
        <p:nvSpPr>
          <p:cNvPr id="8" name="TextovéPole 7"/>
          <p:cNvSpPr txBox="1"/>
          <p:nvPr/>
        </p:nvSpPr>
        <p:spPr>
          <a:xfrm>
            <a:off x="430306" y="1730188"/>
            <a:ext cx="2411506" cy="971356"/>
          </a:xfrm>
          <a:prstGeom prst="rect">
            <a:avLst/>
          </a:prstGeom>
          <a:noFill/>
        </p:spPr>
        <p:txBody>
          <a:bodyPr wrap="square" rtlCol="0">
            <a:spAutoFit/>
          </a:bodyPr>
          <a:lstStyle/>
          <a:p>
            <a:pPr algn="l"/>
            <a:r>
              <a:rPr lang="cs-CZ" dirty="0"/>
              <a:t>175 t/h  na 200MWh</a:t>
            </a:r>
          </a:p>
          <a:p>
            <a:pPr algn="l"/>
            <a:endParaRPr lang="cs-CZ" dirty="0"/>
          </a:p>
          <a:p>
            <a:pPr algn="l"/>
            <a:endParaRPr lang="cs-CZ" dirty="0"/>
          </a:p>
        </p:txBody>
      </p:sp>
      <p:pic>
        <p:nvPicPr>
          <p:cNvPr id="9" name="Obrázek 8" descr="vapenec.jpg"/>
          <p:cNvPicPr>
            <a:picLocks noChangeAspect="1"/>
          </p:cNvPicPr>
          <p:nvPr/>
        </p:nvPicPr>
        <p:blipFill>
          <a:blip r:embed="rId5" cstate="print"/>
          <a:stretch>
            <a:fillRect/>
          </a:stretch>
        </p:blipFill>
        <p:spPr>
          <a:xfrm>
            <a:off x="3030296" y="3722255"/>
            <a:ext cx="2039553" cy="1531062"/>
          </a:xfrm>
          <a:prstGeom prst="rect">
            <a:avLst/>
          </a:prstGeom>
        </p:spPr>
      </p:pic>
      <p:sp>
        <p:nvSpPr>
          <p:cNvPr id="10" name="TextovéPole 9"/>
          <p:cNvSpPr txBox="1"/>
          <p:nvPr/>
        </p:nvSpPr>
        <p:spPr>
          <a:xfrm>
            <a:off x="3039035" y="3209365"/>
            <a:ext cx="2608729" cy="971356"/>
          </a:xfrm>
          <a:prstGeom prst="rect">
            <a:avLst/>
          </a:prstGeom>
          <a:noFill/>
        </p:spPr>
        <p:txBody>
          <a:bodyPr wrap="square" rtlCol="0">
            <a:spAutoFit/>
          </a:bodyPr>
          <a:lstStyle/>
          <a:p>
            <a:pPr algn="l"/>
            <a:r>
              <a:rPr lang="cs-CZ" dirty="0"/>
              <a:t>10,5 t/h  </a:t>
            </a:r>
            <a:r>
              <a:rPr lang="cs-CZ"/>
              <a:t>na 200MWh</a:t>
            </a:r>
            <a:endParaRPr lang="cs-CZ" dirty="0"/>
          </a:p>
          <a:p>
            <a:pPr algn="l"/>
            <a:endParaRPr lang="cs-CZ" dirty="0"/>
          </a:p>
          <a:p>
            <a:pPr algn="l"/>
            <a:endParaRPr lang="cs-CZ" dirty="0"/>
          </a:p>
        </p:txBody>
      </p:sp>
      <p:pic>
        <p:nvPicPr>
          <p:cNvPr id="11" name="Obrázek 10" descr="ohře.jpg"/>
          <p:cNvPicPr>
            <a:picLocks noChangeAspect="1"/>
          </p:cNvPicPr>
          <p:nvPr/>
        </p:nvPicPr>
        <p:blipFill>
          <a:blip r:embed="rId6" cstate="print"/>
          <a:stretch>
            <a:fillRect/>
          </a:stretch>
        </p:blipFill>
        <p:spPr>
          <a:xfrm>
            <a:off x="6167717" y="2224087"/>
            <a:ext cx="2329423" cy="1648917"/>
          </a:xfrm>
          <a:prstGeom prst="rect">
            <a:avLst/>
          </a:prstGeom>
        </p:spPr>
      </p:pic>
      <p:sp>
        <p:nvSpPr>
          <p:cNvPr id="12" name="TextovéPole 11"/>
          <p:cNvSpPr txBox="1"/>
          <p:nvPr/>
        </p:nvSpPr>
        <p:spPr>
          <a:xfrm>
            <a:off x="6194612" y="1613646"/>
            <a:ext cx="2411506" cy="971356"/>
          </a:xfrm>
          <a:prstGeom prst="rect">
            <a:avLst/>
          </a:prstGeom>
          <a:noFill/>
        </p:spPr>
        <p:txBody>
          <a:bodyPr wrap="square" rtlCol="0">
            <a:spAutoFit/>
          </a:bodyPr>
          <a:lstStyle/>
          <a:p>
            <a:pPr algn="l"/>
            <a:r>
              <a:rPr lang="cs-CZ" dirty="0"/>
              <a:t>300 m3/h  na 200MWh</a:t>
            </a:r>
          </a:p>
          <a:p>
            <a:pPr algn="l"/>
            <a:endParaRPr lang="cs-CZ" dirty="0"/>
          </a:p>
          <a:p>
            <a:pPr algn="l"/>
            <a:endParaRPr lang="cs-CZ" dirty="0"/>
          </a:p>
        </p:txBody>
      </p:sp>
      <p:sp>
        <p:nvSpPr>
          <p:cNvPr id="13" name="TextovéPole 12"/>
          <p:cNvSpPr txBox="1"/>
          <p:nvPr/>
        </p:nvSpPr>
        <p:spPr>
          <a:xfrm>
            <a:off x="295835" y="5880847"/>
            <a:ext cx="8480612" cy="641714"/>
          </a:xfrm>
          <a:prstGeom prst="rect">
            <a:avLst/>
          </a:prstGeom>
          <a:noFill/>
        </p:spPr>
        <p:txBody>
          <a:bodyPr wrap="square" rtlCol="0">
            <a:spAutoFit/>
          </a:bodyPr>
          <a:lstStyle/>
          <a:p>
            <a:pPr algn="l"/>
            <a:r>
              <a:rPr lang="cs-CZ" dirty="0"/>
              <a:t>1 hodina provozu ETU na plném výkonu (800MW) =</a:t>
            </a:r>
          </a:p>
          <a:p>
            <a:pPr algn="l"/>
            <a:r>
              <a:rPr lang="cs-CZ" dirty="0"/>
              <a:t>700t uhlí, 42t vápence a 1200m3 vody. To je 14 vagónů + 1 vagón + 1 plavecký bazén. </a:t>
            </a:r>
          </a:p>
        </p:txBody>
      </p:sp>
    </p:spTree>
    <p:extLst>
      <p:ext uri="{BB962C8B-B14F-4D97-AF65-F5344CB8AC3E}">
        <p14:creationId xmlns:p14="http://schemas.microsoft.com/office/powerpoint/2010/main" val="141620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67</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Vyústění  spalovací  komory  kotle</a:t>
            </a:r>
          </a:p>
        </p:txBody>
      </p:sp>
      <p:pic>
        <p:nvPicPr>
          <p:cNvPr id="5" name="Picture 4" descr="K23_P1150472"/>
          <p:cNvPicPr>
            <a:picLocks noGrp="1" noChangeAspect="1" noChangeArrowheads="1"/>
          </p:cNvPicPr>
          <p:nvPr>
            <p:ph idx="1"/>
          </p:nvPr>
        </p:nvPicPr>
        <p:blipFill>
          <a:blip r:embed="rId2" cstate="print"/>
          <a:srcRect/>
          <a:stretch>
            <a:fillRect/>
          </a:stretch>
        </p:blipFill>
        <p:spPr bwMode="auto">
          <a:xfrm>
            <a:off x="564776" y="1968220"/>
            <a:ext cx="6677819" cy="4365344"/>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68</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Kouřový  ventilátor</a:t>
            </a:r>
          </a:p>
        </p:txBody>
      </p:sp>
      <p:pic>
        <p:nvPicPr>
          <p:cNvPr id="5" name="Picture 4" descr="K23_KV_P1150476"/>
          <p:cNvPicPr>
            <a:picLocks noGrp="1" noChangeAspect="1" noChangeArrowheads="1"/>
          </p:cNvPicPr>
          <p:nvPr>
            <p:ph idx="1"/>
          </p:nvPr>
        </p:nvPicPr>
        <p:blipFill>
          <a:blip r:embed="rId2" cstate="print"/>
          <a:srcRect/>
          <a:stretch>
            <a:fillRect/>
          </a:stretch>
        </p:blipFill>
        <p:spPr bwMode="auto">
          <a:xfrm>
            <a:off x="578224" y="2008561"/>
            <a:ext cx="6619897" cy="43922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23021"/>
            <a:ext cx="6876000" cy="423193"/>
          </a:xfrm>
        </p:spPr>
        <p:txBody>
          <a:bodyPr/>
          <a:lstStyle/>
          <a:p>
            <a:r>
              <a:rPr lang="cs-CZ" b="1" dirty="0"/>
              <a:t>Základní  údaje  ETP</a:t>
            </a:r>
          </a:p>
        </p:txBody>
      </p:sp>
      <p:sp>
        <p:nvSpPr>
          <p:cNvPr id="3" name="Content Placeholder 2"/>
          <p:cNvSpPr>
            <a:spLocks noGrp="1"/>
          </p:cNvSpPr>
          <p:nvPr>
            <p:ph idx="1"/>
          </p:nvPr>
        </p:nvSpPr>
        <p:spPr>
          <a:xfrm>
            <a:off x="532876" y="2116183"/>
            <a:ext cx="8136000" cy="4173017"/>
          </a:xfrm>
        </p:spPr>
        <p:txBody>
          <a:bodyPr/>
          <a:lstStyle/>
          <a:p>
            <a:r>
              <a:rPr lang="cs-CZ" dirty="0"/>
              <a:t>Elektrárna Tušimice II (ETU II) je začleněna do organizační jednotky ETP (Elektrárny Tušimice a </a:t>
            </a:r>
            <a:r>
              <a:rPr lang="cs-CZ" dirty="0" err="1"/>
              <a:t>Prunéřov</a:t>
            </a:r>
            <a:r>
              <a:rPr lang="cs-CZ" dirty="0"/>
              <a:t>), která je součástí  energetické společnosti ČEZ a.s.</a:t>
            </a:r>
          </a:p>
          <a:p>
            <a:r>
              <a:rPr lang="cs-CZ" dirty="0"/>
              <a:t> </a:t>
            </a:r>
          </a:p>
          <a:p>
            <a:r>
              <a:rPr lang="cs-CZ" dirty="0"/>
              <a:t>Do této organizační jednotky patří také malá vodní elektrárna (MVE) </a:t>
            </a:r>
            <a:r>
              <a:rPr lang="cs-CZ" dirty="0" err="1"/>
              <a:t>Želina</a:t>
            </a:r>
            <a:r>
              <a:rPr lang="cs-CZ" dirty="0"/>
              <a:t> na řece Ohři, která je pozoruhodnou architektonickou a technicko-historickou památkou.</a:t>
            </a:r>
          </a:p>
          <a:p>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6</a:t>
            </a:fld>
            <a:endParaRPr lang="cs-CZ"/>
          </a:p>
        </p:txBody>
      </p:sp>
    </p:spTree>
    <p:extLst>
      <p:ext uri="{BB962C8B-B14F-4D97-AF65-F5344CB8AC3E}">
        <p14:creationId xmlns:p14="http://schemas.microsoft.com/office/powerpoint/2010/main" val="3124799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69</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Strojovna  po  demontáži  původního  zařízení</a:t>
            </a:r>
          </a:p>
        </p:txBody>
      </p:sp>
      <p:pic>
        <p:nvPicPr>
          <p:cNvPr id="5" name="Picture 4" descr="TG23-P1060226"/>
          <p:cNvPicPr>
            <a:picLocks noGrp="1" noChangeAspect="1" noChangeArrowheads="1"/>
          </p:cNvPicPr>
          <p:nvPr>
            <p:ph idx="1"/>
          </p:nvPr>
        </p:nvPicPr>
        <p:blipFill>
          <a:blip r:embed="rId2" cstate="print"/>
          <a:srcRect/>
          <a:stretch>
            <a:fillRect/>
          </a:stretch>
        </p:blipFill>
        <p:spPr bwMode="auto">
          <a:xfrm>
            <a:off x="618564" y="1968220"/>
            <a:ext cx="6641956" cy="4378791"/>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70</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Strojovna – montáž  nového zařízení</a:t>
            </a:r>
          </a:p>
        </p:txBody>
      </p:sp>
      <p:pic>
        <p:nvPicPr>
          <p:cNvPr id="5" name="Zástupný symbol pro obsah 4"/>
          <p:cNvPicPr>
            <a:picLocks noGrp="1" noChangeAspect="1"/>
          </p:cNvPicPr>
          <p:nvPr>
            <p:ph idx="1"/>
          </p:nvPr>
        </p:nvPicPr>
        <p:blipFill>
          <a:blip r:embed="rId2" cstate="print"/>
          <a:srcRect/>
          <a:stretch>
            <a:fillRect/>
          </a:stretch>
        </p:blipFill>
        <p:spPr>
          <a:xfrm>
            <a:off x="524436" y="1981668"/>
            <a:ext cx="7252329" cy="433845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71</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Turbína – VT  a  ST  rotor</a:t>
            </a:r>
          </a:p>
        </p:txBody>
      </p:sp>
      <p:pic>
        <p:nvPicPr>
          <p:cNvPr id="5" name="Picture 5" descr="U:\CEZ\Výroba\9053TP0_TP\Fotodokumentace\KO ETU\Oprava TG24 02-2011\30.3.11.JPG"/>
          <p:cNvPicPr>
            <a:picLocks noGrp="1" noChangeAspect="1" noChangeArrowheads="1"/>
          </p:cNvPicPr>
          <p:nvPr>
            <p:ph idx="1"/>
          </p:nvPr>
        </p:nvPicPr>
        <p:blipFill>
          <a:blip r:embed="rId2" cstate="print"/>
          <a:srcRect/>
          <a:stretch>
            <a:fillRect/>
          </a:stretch>
        </p:blipFill>
        <p:spPr bwMode="auto">
          <a:xfrm>
            <a:off x="578223" y="1927879"/>
            <a:ext cx="6645024" cy="4378791"/>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72</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Rotor  nízkotlaké  části  turbíny</a:t>
            </a:r>
          </a:p>
        </p:txBody>
      </p:sp>
      <p:pic>
        <p:nvPicPr>
          <p:cNvPr id="5" name="Picture 2" descr="C:\Users\jana.volfova\Desktop\SLIDESHOW KO ETU II\fotky z PP - pro případné doplnění slideshow\Top_vyber_ETU_cast_1\34.JPG"/>
          <p:cNvPicPr>
            <a:picLocks noGrp="1" noChangeAspect="1" noChangeArrowheads="1"/>
          </p:cNvPicPr>
          <p:nvPr>
            <p:ph idx="1"/>
          </p:nvPr>
        </p:nvPicPr>
        <p:blipFill>
          <a:blip r:embed="rId2" cstate="print"/>
          <a:srcRect l="7228" t="9987" r="7257" b="10066"/>
          <a:stretch>
            <a:fillRect/>
          </a:stretch>
        </p:blipFill>
        <p:spPr bwMode="auto">
          <a:xfrm>
            <a:off x="537882" y="1995115"/>
            <a:ext cx="7207057" cy="4378791"/>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73</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Strojovna – nové  turbosoustrojí</a:t>
            </a:r>
          </a:p>
        </p:txBody>
      </p:sp>
      <p:pic>
        <p:nvPicPr>
          <p:cNvPr id="5" name="Zástupný symbol pro obsah 4"/>
          <p:cNvPicPr>
            <a:picLocks noGrp="1" noChangeAspect="1"/>
          </p:cNvPicPr>
          <p:nvPr>
            <p:ph idx="1"/>
          </p:nvPr>
        </p:nvPicPr>
        <p:blipFill>
          <a:blip r:embed="rId2" cstate="print"/>
          <a:srcRect/>
          <a:stretch>
            <a:fillRect/>
          </a:stretch>
        </p:blipFill>
        <p:spPr>
          <a:xfrm>
            <a:off x="551329" y="1941326"/>
            <a:ext cx="7021747" cy="4351897"/>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74</a:t>
            </a:fld>
            <a:endParaRPr lang="cs-CZ"/>
          </a:p>
        </p:txBody>
      </p:sp>
      <p:sp>
        <p:nvSpPr>
          <p:cNvPr id="4" name="Nadpis 3"/>
          <p:cNvSpPr>
            <a:spLocks noGrp="1"/>
          </p:cNvSpPr>
          <p:nvPr>
            <p:ph type="title"/>
          </p:nvPr>
        </p:nvSpPr>
        <p:spPr>
          <a:xfrm>
            <a:off x="504000" y="423020"/>
            <a:ext cx="6876000" cy="846386"/>
          </a:xfrm>
        </p:spPr>
        <p:txBody>
          <a:bodyPr/>
          <a:lstStyle/>
          <a:p>
            <a:r>
              <a:rPr lang="cs-CZ" sz="2800" b="1" dirty="0"/>
              <a:t>Kondenzace,  regenerace  a  napájecí čerpadla</a:t>
            </a:r>
          </a:p>
        </p:txBody>
      </p:sp>
      <p:pic>
        <p:nvPicPr>
          <p:cNvPr id="5" name="Picture 4" descr="27112009265"/>
          <p:cNvPicPr>
            <a:picLocks noGrp="1" noChangeAspect="1" noChangeArrowheads="1"/>
          </p:cNvPicPr>
          <p:nvPr>
            <p:ph idx="1"/>
          </p:nvPr>
        </p:nvPicPr>
        <p:blipFill>
          <a:blip r:embed="rId2" cstate="print"/>
          <a:srcRect/>
          <a:stretch>
            <a:fillRect/>
          </a:stretch>
        </p:blipFill>
        <p:spPr bwMode="auto">
          <a:xfrm>
            <a:off x="591671" y="1954773"/>
            <a:ext cx="6630995" cy="4378791"/>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75</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Ohříváky  topné  vody</a:t>
            </a:r>
          </a:p>
        </p:txBody>
      </p:sp>
      <p:pic>
        <p:nvPicPr>
          <p:cNvPr id="5" name="Picture 4" descr="16102009243"/>
          <p:cNvPicPr>
            <a:picLocks noGrp="1" noChangeAspect="1" noChangeArrowheads="1"/>
          </p:cNvPicPr>
          <p:nvPr>
            <p:ph idx="1"/>
          </p:nvPr>
        </p:nvPicPr>
        <p:blipFill>
          <a:blip r:embed="rId2" cstate="print"/>
          <a:srcRect/>
          <a:stretch>
            <a:fillRect/>
          </a:stretch>
        </p:blipFill>
        <p:spPr bwMode="auto">
          <a:xfrm>
            <a:off x="645460" y="1981668"/>
            <a:ext cx="6563478" cy="432500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Zástupný symbol pro číslo snímku 1"/>
          <p:cNvSpPr>
            <a:spLocks noGrp="1"/>
          </p:cNvSpPr>
          <p:nvPr>
            <p:ph type="sldNum" sz="quarter" idx="10"/>
          </p:nvPr>
        </p:nvSpPr>
        <p:spPr>
          <a:noFill/>
          <a:ln>
            <a:miter lim="800000"/>
            <a:headEnd/>
            <a:tailEnd/>
          </a:ln>
        </p:spPr>
        <p:txBody>
          <a:bodyPr/>
          <a:lstStyle/>
          <a:p>
            <a:pPr defTabSz="913526"/>
            <a:fld id="{4423FB4C-9434-474D-8671-8C17EEFEF96D}" type="slidenum">
              <a:rPr lang="cs-CZ" smtClean="0">
                <a:latin typeface="Futura CEZ OT Demi"/>
                <a:cs typeface="Arial" charset="0"/>
              </a:rPr>
              <a:pPr defTabSz="913526"/>
              <a:t>76</a:t>
            </a:fld>
            <a:endParaRPr lang="cs-CZ" dirty="0">
              <a:latin typeface="Futura CEZ OT Demi"/>
              <a:cs typeface="Arial" charset="0"/>
            </a:endParaRPr>
          </a:p>
        </p:txBody>
      </p:sp>
      <p:sp>
        <p:nvSpPr>
          <p:cNvPr id="1036" name="Nadpis 1"/>
          <p:cNvSpPr>
            <a:spLocks noGrp="1"/>
          </p:cNvSpPr>
          <p:nvPr>
            <p:ph type="title" idx="4294967295"/>
          </p:nvPr>
        </p:nvSpPr>
        <p:spPr>
          <a:xfrm>
            <a:off x="632013" y="563671"/>
            <a:ext cx="7839754" cy="423193"/>
          </a:xfrm>
        </p:spPr>
        <p:txBody>
          <a:bodyPr/>
          <a:lstStyle/>
          <a:p>
            <a:pPr eaLnBrk="1" hangingPunct="1"/>
            <a:r>
              <a:rPr lang="cs-CZ" sz="2800" b="1" dirty="0"/>
              <a:t>Elektrický  generátor</a:t>
            </a:r>
          </a:p>
        </p:txBody>
      </p:sp>
      <p:sp>
        <p:nvSpPr>
          <p:cNvPr id="1037" name="Zástupný symbol pro obsah 2"/>
          <p:cNvSpPr>
            <a:spLocks noGrp="1"/>
          </p:cNvSpPr>
          <p:nvPr>
            <p:ph idx="4294967295"/>
          </p:nvPr>
        </p:nvSpPr>
        <p:spPr/>
        <p:txBody>
          <a:bodyPr lIns="93296" tIns="46648" rIns="93296" bIns="46648"/>
          <a:lstStyle/>
          <a:p>
            <a:pPr lvl="1" eaLnBrk="1" hangingPunct="1"/>
            <a:r>
              <a:rPr lang="cs-CZ" sz="2000" dirty="0"/>
              <a:t>Mění mechanickou energii od turbíny na elektrickou</a:t>
            </a:r>
          </a:p>
          <a:p>
            <a:pPr lvl="1" eaLnBrk="1" hangingPunct="1"/>
            <a:endParaRPr lang="cs-CZ" sz="2000" dirty="0"/>
          </a:p>
          <a:p>
            <a:pPr lvl="1" eaLnBrk="1" hangingPunct="1"/>
            <a:endParaRPr lang="cs-CZ" sz="2000" dirty="0"/>
          </a:p>
          <a:p>
            <a:pPr lvl="1" eaLnBrk="1" hangingPunct="1"/>
            <a:endParaRPr lang="cs-CZ" sz="2000" dirty="0"/>
          </a:p>
          <a:p>
            <a:pPr lvl="1" eaLnBrk="1" hangingPunct="1"/>
            <a:endParaRPr lang="cs-CZ" sz="2000" dirty="0"/>
          </a:p>
          <a:p>
            <a:pPr lvl="1" eaLnBrk="1" hangingPunct="1"/>
            <a:endParaRPr lang="cs-CZ" sz="2000" dirty="0"/>
          </a:p>
          <a:p>
            <a:pPr lvl="1" eaLnBrk="1" hangingPunct="1"/>
            <a:endParaRPr lang="cs-CZ" sz="2000" dirty="0"/>
          </a:p>
          <a:p>
            <a:pPr lvl="1" eaLnBrk="1" hangingPunct="1"/>
            <a:endParaRPr lang="cs-CZ" sz="2000" dirty="0"/>
          </a:p>
          <a:p>
            <a:pPr lvl="1" eaLnBrk="1" hangingPunct="1"/>
            <a:endParaRPr lang="cs-CZ" sz="2000" dirty="0"/>
          </a:p>
          <a:p>
            <a:pPr lvl="1" eaLnBrk="1" hangingPunct="1"/>
            <a:endParaRPr lang="cs-CZ" sz="2000" dirty="0"/>
          </a:p>
          <a:p>
            <a:pPr lvl="1" eaLnBrk="1" hangingPunct="1"/>
            <a:endParaRPr lang="cs-CZ" sz="2000" dirty="0"/>
          </a:p>
          <a:p>
            <a:pPr lvl="1" eaLnBrk="1" hangingPunct="1"/>
            <a:r>
              <a:rPr lang="cs-CZ" sz="2000" dirty="0"/>
              <a:t>Fáze spojeny do Y</a:t>
            </a:r>
          </a:p>
          <a:p>
            <a:pPr lvl="1" eaLnBrk="1" hangingPunct="1"/>
            <a:r>
              <a:rPr lang="cs-CZ" sz="2000" dirty="0"/>
              <a:t>Chlazení vzduchem </a:t>
            </a:r>
          </a:p>
          <a:p>
            <a:pPr lvl="1" eaLnBrk="1" hangingPunct="1"/>
            <a:endParaRPr lang="cs-CZ" sz="2000" dirty="0"/>
          </a:p>
          <a:p>
            <a:pPr lvl="1" eaLnBrk="1" hangingPunct="1"/>
            <a:endParaRPr lang="cs-CZ" sz="2000" dirty="0"/>
          </a:p>
          <a:p>
            <a:pPr eaLnBrk="1" hangingPunct="1"/>
            <a:endParaRPr lang="cs-CZ" dirty="0"/>
          </a:p>
        </p:txBody>
      </p:sp>
      <p:sp>
        <p:nvSpPr>
          <p:cNvPr id="1038" name="Zástupný symbol pro číslo snímku 3"/>
          <p:cNvSpPr txBox="1">
            <a:spLocks noGrp="1"/>
          </p:cNvSpPr>
          <p:nvPr/>
        </p:nvSpPr>
        <p:spPr bwMode="auto">
          <a:xfrm>
            <a:off x="8604593" y="6644193"/>
            <a:ext cx="311009" cy="155496"/>
          </a:xfrm>
          <a:prstGeom prst="rect">
            <a:avLst/>
          </a:prstGeom>
          <a:noFill/>
          <a:ln w="9525">
            <a:noFill/>
            <a:miter lim="800000"/>
            <a:headEnd/>
            <a:tailEnd/>
          </a:ln>
        </p:spPr>
        <p:txBody>
          <a:bodyPr lIns="0" tIns="0" rIns="0" bIns="0">
            <a:spAutoFit/>
          </a:bodyPr>
          <a:lstStyle/>
          <a:p>
            <a:pPr algn="r"/>
            <a:fld id="{6DBBE68A-E622-42FB-8F12-AEEF83C6FFFF}" type="slidenum">
              <a:rPr lang="cs-CZ" sz="1000">
                <a:solidFill>
                  <a:schemeClr val="bg1"/>
                </a:solidFill>
                <a:latin typeface="Futura CEZ OT Demi"/>
              </a:rPr>
              <a:pPr algn="r"/>
              <a:t>76</a:t>
            </a:fld>
            <a:endParaRPr lang="cs-CZ" sz="1000" dirty="0">
              <a:solidFill>
                <a:schemeClr val="bg1"/>
              </a:solidFill>
              <a:latin typeface="Futura CEZ OT Demi"/>
            </a:endParaRPr>
          </a:p>
        </p:txBody>
      </p:sp>
      <p:graphicFrame>
        <p:nvGraphicFramePr>
          <p:cNvPr id="1034" name="Object 10"/>
          <p:cNvGraphicFramePr>
            <a:graphicFrameLocks noChangeAspect="1"/>
          </p:cNvGraphicFramePr>
          <p:nvPr>
            <p:extLst>
              <p:ext uri="{D42A27DB-BD31-4B8C-83A1-F6EECF244321}">
                <p14:modId xmlns:p14="http://schemas.microsoft.com/office/powerpoint/2010/main" val="2254972072"/>
              </p:ext>
            </p:extLst>
          </p:nvPr>
        </p:nvGraphicFramePr>
        <p:xfrm>
          <a:off x="876300" y="2425700"/>
          <a:ext cx="5629275" cy="1982788"/>
        </p:xfrm>
        <a:graphic>
          <a:graphicData uri="http://schemas.openxmlformats.org/presentationml/2006/ole">
            <mc:AlternateContent xmlns:mc="http://schemas.openxmlformats.org/markup-compatibility/2006">
              <mc:Choice xmlns:v="urn:schemas-microsoft-com:vml" Requires="v">
                <p:oleObj spid="_x0000_s1185" name="List" r:id="rId3" imgW="6219808" imgH="2190642" progId="Excel.Sheet.8">
                  <p:embed/>
                </p:oleObj>
              </mc:Choice>
              <mc:Fallback>
                <p:oleObj name="List" r:id="rId3" imgW="6219808" imgH="2190642" progId="Excel.Sheet.8">
                  <p:embed/>
                  <p:pic>
                    <p:nvPicPr>
                      <p:cNvPr id="0" name="Picture 4"/>
                      <p:cNvPicPr>
                        <a:picLocks noChangeAspect="1" noChangeArrowheads="1"/>
                      </p:cNvPicPr>
                      <p:nvPr/>
                    </p:nvPicPr>
                    <p:blipFill>
                      <a:blip r:embed="rId4"/>
                      <a:srcRect/>
                      <a:stretch>
                        <a:fillRect/>
                      </a:stretch>
                    </p:blipFill>
                    <p:spPr bwMode="auto">
                      <a:xfrm>
                        <a:off x="876300" y="2425700"/>
                        <a:ext cx="5629275" cy="198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push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Zástupný symbol pro číslo snímku 1"/>
          <p:cNvSpPr>
            <a:spLocks noGrp="1"/>
          </p:cNvSpPr>
          <p:nvPr>
            <p:ph type="sldNum" sz="quarter" idx="10"/>
          </p:nvPr>
        </p:nvSpPr>
        <p:spPr>
          <a:noFill/>
          <a:ln>
            <a:miter lim="800000"/>
            <a:headEnd/>
            <a:tailEnd/>
          </a:ln>
        </p:spPr>
        <p:txBody>
          <a:bodyPr/>
          <a:lstStyle/>
          <a:p>
            <a:pPr defTabSz="913526"/>
            <a:fld id="{6D5635E3-ECC6-4C94-B6EA-875957A46A2E}" type="slidenum">
              <a:rPr lang="cs-CZ" smtClean="0">
                <a:latin typeface="Futura CEZ OT Demi"/>
                <a:cs typeface="Arial" charset="0"/>
              </a:rPr>
              <a:pPr defTabSz="913526"/>
              <a:t>77</a:t>
            </a:fld>
            <a:endParaRPr lang="cs-CZ" dirty="0">
              <a:latin typeface="Futura CEZ OT Demi"/>
              <a:cs typeface="Arial" charset="0"/>
            </a:endParaRPr>
          </a:p>
        </p:txBody>
      </p:sp>
      <p:sp>
        <p:nvSpPr>
          <p:cNvPr id="97282" name="Nadpis 1"/>
          <p:cNvSpPr>
            <a:spLocks noGrp="1"/>
          </p:cNvSpPr>
          <p:nvPr>
            <p:ph type="title" idx="4294967295"/>
          </p:nvPr>
        </p:nvSpPr>
        <p:spPr>
          <a:xfrm>
            <a:off x="645459" y="563671"/>
            <a:ext cx="7826307" cy="423193"/>
          </a:xfrm>
        </p:spPr>
        <p:txBody>
          <a:bodyPr/>
          <a:lstStyle/>
          <a:p>
            <a:pPr eaLnBrk="1" hangingPunct="1"/>
            <a:r>
              <a:rPr lang="cs-CZ" sz="2800" b="1" dirty="0"/>
              <a:t>Stator  elektrického  generátoru</a:t>
            </a:r>
          </a:p>
        </p:txBody>
      </p:sp>
      <p:sp>
        <p:nvSpPr>
          <p:cNvPr id="97283" name="Zástupný symbol pro obsah 2"/>
          <p:cNvSpPr>
            <a:spLocks noGrp="1"/>
          </p:cNvSpPr>
          <p:nvPr>
            <p:ph idx="4294967295"/>
          </p:nvPr>
        </p:nvSpPr>
        <p:spPr/>
        <p:txBody>
          <a:bodyPr lIns="93296" tIns="46648" rIns="93296" bIns="46648"/>
          <a:lstStyle/>
          <a:p>
            <a:pPr lvl="1" eaLnBrk="1" hangingPunct="1"/>
            <a:r>
              <a:rPr lang="cs-CZ" sz="2000" dirty="0"/>
              <a:t>Dynamové plechy</a:t>
            </a:r>
          </a:p>
          <a:p>
            <a:pPr lvl="1" eaLnBrk="1" hangingPunct="1"/>
            <a:r>
              <a:rPr lang="cs-CZ" sz="2000" dirty="0"/>
              <a:t>Vinutí statoru</a:t>
            </a:r>
          </a:p>
          <a:p>
            <a:pPr eaLnBrk="1" hangingPunct="1"/>
            <a:endParaRPr lang="cs-CZ" dirty="0"/>
          </a:p>
        </p:txBody>
      </p:sp>
      <p:sp>
        <p:nvSpPr>
          <p:cNvPr id="97284" name="Zástupný symbol pro číslo snímku 3"/>
          <p:cNvSpPr txBox="1">
            <a:spLocks noGrp="1"/>
          </p:cNvSpPr>
          <p:nvPr/>
        </p:nvSpPr>
        <p:spPr bwMode="auto">
          <a:xfrm>
            <a:off x="8604593" y="6644193"/>
            <a:ext cx="311009" cy="155496"/>
          </a:xfrm>
          <a:prstGeom prst="rect">
            <a:avLst/>
          </a:prstGeom>
          <a:noFill/>
          <a:ln w="9525">
            <a:noFill/>
            <a:miter lim="800000"/>
            <a:headEnd/>
            <a:tailEnd/>
          </a:ln>
        </p:spPr>
        <p:txBody>
          <a:bodyPr lIns="0" tIns="0" rIns="0" bIns="0">
            <a:spAutoFit/>
          </a:bodyPr>
          <a:lstStyle/>
          <a:p>
            <a:pPr algn="r"/>
            <a:fld id="{086A65C6-32FE-4CEF-86B4-0146CD049DF5}" type="slidenum">
              <a:rPr lang="cs-CZ" sz="1000">
                <a:solidFill>
                  <a:schemeClr val="bg1"/>
                </a:solidFill>
                <a:latin typeface="Futura CEZ OT Demi"/>
              </a:rPr>
              <a:pPr algn="r"/>
              <a:t>77</a:t>
            </a:fld>
            <a:endParaRPr lang="cs-CZ" sz="1000" dirty="0">
              <a:solidFill>
                <a:schemeClr val="bg1"/>
              </a:solidFill>
              <a:latin typeface="Futura CEZ OT Demi"/>
            </a:endParaRPr>
          </a:p>
        </p:txBody>
      </p:sp>
      <p:pic>
        <p:nvPicPr>
          <p:cNvPr id="97285" name="Picture 5" descr="Wi_Einbau_St_RI_10"/>
          <p:cNvPicPr>
            <a:picLocks noChangeAspect="1" noChangeArrowheads="1"/>
          </p:cNvPicPr>
          <p:nvPr/>
        </p:nvPicPr>
        <p:blipFill>
          <a:blip r:embed="rId2" cstate="print"/>
          <a:srcRect/>
          <a:stretch>
            <a:fillRect/>
          </a:stretch>
        </p:blipFill>
        <p:spPr bwMode="auto">
          <a:xfrm>
            <a:off x="632013" y="1828800"/>
            <a:ext cx="5951667" cy="4770042"/>
          </a:xfrm>
          <a:prstGeom prst="rect">
            <a:avLst/>
          </a:prstGeom>
          <a:noFill/>
          <a:ln w="9525">
            <a:noFill/>
            <a:miter lim="800000"/>
            <a:headEnd/>
            <a:tailEnd/>
          </a:ln>
        </p:spPr>
      </p:pic>
    </p:spTree>
  </p:cSld>
  <p:clrMapOvr>
    <a:masterClrMapping/>
  </p:clrMapOvr>
  <p:transition>
    <p:push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Zástupný symbol pro číslo snímku 1"/>
          <p:cNvSpPr>
            <a:spLocks noGrp="1"/>
          </p:cNvSpPr>
          <p:nvPr>
            <p:ph type="sldNum" sz="quarter" idx="10"/>
          </p:nvPr>
        </p:nvSpPr>
        <p:spPr>
          <a:noFill/>
          <a:ln>
            <a:miter lim="800000"/>
            <a:headEnd/>
            <a:tailEnd/>
          </a:ln>
        </p:spPr>
        <p:txBody>
          <a:bodyPr/>
          <a:lstStyle/>
          <a:p>
            <a:pPr defTabSz="913526"/>
            <a:fld id="{CE347442-00F5-493F-BC59-0602DC39E933}" type="slidenum">
              <a:rPr lang="cs-CZ" smtClean="0">
                <a:latin typeface="Futura CEZ OT Demi"/>
                <a:cs typeface="Arial" charset="0"/>
              </a:rPr>
              <a:pPr defTabSz="913526"/>
              <a:t>78</a:t>
            </a:fld>
            <a:endParaRPr lang="cs-CZ" dirty="0">
              <a:latin typeface="Futura CEZ OT Demi"/>
              <a:cs typeface="Arial" charset="0"/>
            </a:endParaRPr>
          </a:p>
        </p:txBody>
      </p:sp>
      <p:sp>
        <p:nvSpPr>
          <p:cNvPr id="98306" name="Nadpis 1"/>
          <p:cNvSpPr>
            <a:spLocks noGrp="1"/>
          </p:cNvSpPr>
          <p:nvPr>
            <p:ph type="title" idx="4294967295"/>
          </p:nvPr>
        </p:nvSpPr>
        <p:spPr>
          <a:xfrm>
            <a:off x="618565" y="563671"/>
            <a:ext cx="7853201" cy="423193"/>
          </a:xfrm>
        </p:spPr>
        <p:txBody>
          <a:bodyPr/>
          <a:lstStyle/>
          <a:p>
            <a:pPr eaLnBrk="1" hangingPunct="1"/>
            <a:r>
              <a:rPr lang="cs-CZ" sz="2800" b="1" dirty="0"/>
              <a:t>Rotor  elektrického  generátoru</a:t>
            </a:r>
          </a:p>
        </p:txBody>
      </p:sp>
      <p:sp>
        <p:nvSpPr>
          <p:cNvPr id="98307" name="Zástupný symbol pro obsah 2"/>
          <p:cNvSpPr>
            <a:spLocks noGrp="1"/>
          </p:cNvSpPr>
          <p:nvPr>
            <p:ph idx="4294967295"/>
          </p:nvPr>
        </p:nvSpPr>
        <p:spPr/>
        <p:txBody>
          <a:bodyPr lIns="93296" tIns="46648" rIns="93296" bIns="46648"/>
          <a:lstStyle/>
          <a:p>
            <a:pPr lvl="1" eaLnBrk="1" hangingPunct="1"/>
            <a:r>
              <a:rPr lang="cs-CZ" sz="2000" dirty="0"/>
              <a:t>Výkovek</a:t>
            </a:r>
          </a:p>
          <a:p>
            <a:pPr lvl="1" eaLnBrk="1" hangingPunct="1"/>
            <a:r>
              <a:rPr lang="cs-CZ" sz="2000" dirty="0"/>
              <a:t>Vinutí rotoru</a:t>
            </a:r>
          </a:p>
          <a:p>
            <a:pPr eaLnBrk="1" hangingPunct="1"/>
            <a:endParaRPr lang="cs-CZ" dirty="0"/>
          </a:p>
        </p:txBody>
      </p:sp>
      <p:sp>
        <p:nvSpPr>
          <p:cNvPr id="98308" name="Zástupný symbol pro číslo snímku 3"/>
          <p:cNvSpPr txBox="1">
            <a:spLocks noGrp="1"/>
          </p:cNvSpPr>
          <p:nvPr/>
        </p:nvSpPr>
        <p:spPr bwMode="auto">
          <a:xfrm>
            <a:off x="8604593" y="6644193"/>
            <a:ext cx="311009" cy="155496"/>
          </a:xfrm>
          <a:prstGeom prst="rect">
            <a:avLst/>
          </a:prstGeom>
          <a:noFill/>
          <a:ln w="9525">
            <a:noFill/>
            <a:miter lim="800000"/>
            <a:headEnd/>
            <a:tailEnd/>
          </a:ln>
        </p:spPr>
        <p:txBody>
          <a:bodyPr lIns="0" tIns="0" rIns="0" bIns="0">
            <a:spAutoFit/>
          </a:bodyPr>
          <a:lstStyle/>
          <a:p>
            <a:pPr algn="r"/>
            <a:fld id="{7702C7EF-0A82-413B-AAF2-E949A6747B7B}" type="slidenum">
              <a:rPr lang="cs-CZ" sz="1000">
                <a:solidFill>
                  <a:schemeClr val="bg1"/>
                </a:solidFill>
                <a:latin typeface="Futura CEZ OT Demi"/>
              </a:rPr>
              <a:pPr algn="r"/>
              <a:t>78</a:t>
            </a:fld>
            <a:endParaRPr lang="cs-CZ" sz="1000" dirty="0">
              <a:solidFill>
                <a:schemeClr val="bg1"/>
              </a:solidFill>
              <a:latin typeface="Futura CEZ OT Demi"/>
            </a:endParaRPr>
          </a:p>
        </p:txBody>
      </p:sp>
      <p:pic>
        <p:nvPicPr>
          <p:cNvPr id="98309" name="Picture 4"/>
          <p:cNvPicPr>
            <a:picLocks noChangeAspect="1" noChangeArrowheads="1"/>
          </p:cNvPicPr>
          <p:nvPr/>
        </p:nvPicPr>
        <p:blipFill>
          <a:blip r:embed="rId2" cstate="print"/>
          <a:srcRect/>
          <a:stretch>
            <a:fillRect/>
          </a:stretch>
        </p:blipFill>
        <p:spPr bwMode="auto">
          <a:xfrm>
            <a:off x="625642" y="1780675"/>
            <a:ext cx="5977289" cy="4783754"/>
          </a:xfrm>
          <a:prstGeom prst="rect">
            <a:avLst/>
          </a:prstGeom>
          <a:noFill/>
          <a:ln w="9525">
            <a:noFill/>
            <a:round/>
            <a:headEnd/>
            <a:tailEnd/>
          </a:ln>
        </p:spPr>
      </p:pic>
    </p:spTree>
  </p:cSld>
  <p:clrMapOvr>
    <a:masterClrMapping/>
  </p:clrMapOvr>
  <p:transition>
    <p:push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MVE </a:t>
            </a:r>
            <a:r>
              <a:rPr lang="cs-CZ" dirty="0" err="1"/>
              <a:t>Želina</a:t>
            </a:r>
            <a:r>
              <a:rPr lang="cs-CZ" dirty="0"/>
              <a:t> se nachází v nádherné přírodě meandru řeky Ohře ve vzdálenosti cca 5 km od města Kadaň. Byla vybudována v roce 1908, ale léta její prosperity ukončilo ve 20. letech minulého století uvedení do provozu elektrárny </a:t>
            </a:r>
            <a:r>
              <a:rPr lang="cs-CZ" dirty="0" err="1"/>
              <a:t>Lomazice</a:t>
            </a:r>
            <a:r>
              <a:rPr lang="cs-CZ" dirty="0"/>
              <a:t> na Ohři, k níž byl od </a:t>
            </a:r>
            <a:r>
              <a:rPr lang="cs-CZ" dirty="0" err="1"/>
              <a:t>želinské</a:t>
            </a:r>
            <a:r>
              <a:rPr lang="cs-CZ" dirty="0"/>
              <a:t> elektrárny vystavěn přívodní kanál v délce téměř 7 km, který je v provozu doposud – je na něm postavena čerpací stanice surové vody (ČSSV) pro elektrárnu </a:t>
            </a:r>
            <a:r>
              <a:rPr lang="cs-CZ" dirty="0" err="1"/>
              <a:t>Tušimice</a:t>
            </a:r>
            <a:r>
              <a:rPr lang="cs-CZ" dirty="0"/>
              <a:t> II.</a:t>
            </a:r>
          </a:p>
          <a:p>
            <a:endParaRPr lang="cs-CZ" dirty="0"/>
          </a:p>
          <a:p>
            <a:r>
              <a:rPr lang="cs-CZ" dirty="0"/>
              <a:t>Elektrárna </a:t>
            </a:r>
            <a:r>
              <a:rPr lang="cs-CZ" dirty="0" err="1"/>
              <a:t>Lomazice</a:t>
            </a:r>
            <a:r>
              <a:rPr lang="cs-CZ" dirty="0"/>
              <a:t> již neexistuje, je zatopena vodou Nechranické přehradní nádrže. V roce 1993 se uskutečnila rekonstrukce elektrárny </a:t>
            </a:r>
            <a:r>
              <a:rPr lang="cs-CZ" dirty="0" err="1"/>
              <a:t>Želina</a:t>
            </a:r>
            <a:r>
              <a:rPr lang="cs-CZ" dirty="0"/>
              <a:t> a od roku 1994 opět vyrábí elektřinu. Má dvě vodní </a:t>
            </a:r>
            <a:r>
              <a:rPr lang="cs-CZ" dirty="0" err="1"/>
              <a:t>Francisovy</a:t>
            </a:r>
            <a:r>
              <a:rPr lang="cs-CZ" dirty="0"/>
              <a:t> turbíny s generátory o celkovém výkonu 450 kW.</a:t>
            </a:r>
          </a:p>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7</a:t>
            </a:fld>
            <a:endParaRPr lang="cs-CZ"/>
          </a:p>
        </p:txBody>
      </p:sp>
      <p:sp>
        <p:nvSpPr>
          <p:cNvPr id="4" name="Nadpis 3"/>
          <p:cNvSpPr>
            <a:spLocks noGrp="1"/>
          </p:cNvSpPr>
          <p:nvPr>
            <p:ph type="title"/>
          </p:nvPr>
        </p:nvSpPr>
        <p:spPr>
          <a:xfrm>
            <a:off x="504000" y="423020"/>
            <a:ext cx="6876000" cy="423193"/>
          </a:xfrm>
        </p:spPr>
        <p:txBody>
          <a:bodyPr/>
          <a:lstStyle/>
          <a:p>
            <a:r>
              <a:rPr lang="cs-CZ" b="1" dirty="0">
                <a:latin typeface="Futura CEZ Medium"/>
              </a:rPr>
              <a:t>Malá vodní elektrárna (MVE) </a:t>
            </a:r>
            <a:r>
              <a:rPr lang="cs-CZ" b="1" dirty="0" err="1">
                <a:latin typeface="Futura CEZ Medium"/>
              </a:rPr>
              <a:t>Želina</a:t>
            </a:r>
            <a:endParaRPr lang="cs-CZ" dirty="0">
              <a:latin typeface="Futura CEZ Medium"/>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79</a:t>
            </a:fld>
            <a:endParaRPr lang="cs-CZ"/>
          </a:p>
        </p:txBody>
      </p:sp>
      <p:sp>
        <p:nvSpPr>
          <p:cNvPr id="4" name="Nadpis 3"/>
          <p:cNvSpPr>
            <a:spLocks noGrp="1"/>
          </p:cNvSpPr>
          <p:nvPr>
            <p:ph type="title"/>
          </p:nvPr>
        </p:nvSpPr>
        <p:spPr>
          <a:xfrm>
            <a:off x="504000" y="423020"/>
            <a:ext cx="6876000" cy="846386"/>
          </a:xfrm>
        </p:spPr>
        <p:txBody>
          <a:bodyPr/>
          <a:lstStyle/>
          <a:p>
            <a:r>
              <a:rPr lang="cs-CZ" sz="2800" b="1" dirty="0"/>
              <a:t>Venkovní  elektrická  rozvodna – blokové  transformátory</a:t>
            </a:r>
          </a:p>
        </p:txBody>
      </p:sp>
      <p:pic>
        <p:nvPicPr>
          <p:cNvPr id="5" name="Picture 2" descr="C:\Users\drozdikjar\Documents\Foto  Tušimice_Jirout\_DSC2740.JPG"/>
          <p:cNvPicPr>
            <a:picLocks noGrp="1" noChangeAspect="1" noChangeArrowheads="1"/>
          </p:cNvPicPr>
          <p:nvPr>
            <p:ph idx="1"/>
          </p:nvPr>
        </p:nvPicPr>
        <p:blipFill>
          <a:blip r:embed="rId2" cstate="print"/>
          <a:srcRect/>
          <a:stretch>
            <a:fillRect/>
          </a:stretch>
        </p:blipFill>
        <p:spPr bwMode="auto">
          <a:xfrm>
            <a:off x="497542" y="1742174"/>
            <a:ext cx="6721406" cy="481263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80</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Venkovní  elektrická  rozvodna</a:t>
            </a:r>
          </a:p>
        </p:txBody>
      </p:sp>
      <p:pic>
        <p:nvPicPr>
          <p:cNvPr id="5" name="Picture 6" descr="DSC02035"/>
          <p:cNvPicPr>
            <a:picLocks noGrp="1" noChangeAspect="1" noChangeArrowheads="1"/>
          </p:cNvPicPr>
          <p:nvPr>
            <p:ph idx="1"/>
          </p:nvPr>
        </p:nvPicPr>
        <p:blipFill>
          <a:blip r:embed="rId2" cstate="print"/>
          <a:srcRect/>
          <a:stretch>
            <a:fillRect/>
          </a:stretch>
        </p:blipFill>
        <p:spPr>
          <a:xfrm>
            <a:off x="457200" y="1617045"/>
            <a:ext cx="6761748" cy="4947384"/>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Zástupný symbol pro číslo snímku 1"/>
          <p:cNvSpPr>
            <a:spLocks noGrp="1"/>
          </p:cNvSpPr>
          <p:nvPr>
            <p:ph type="sldNum" sz="quarter" idx="10"/>
          </p:nvPr>
        </p:nvSpPr>
        <p:spPr>
          <a:noFill/>
          <a:ln>
            <a:miter lim="800000"/>
            <a:headEnd/>
            <a:tailEnd/>
          </a:ln>
        </p:spPr>
        <p:txBody>
          <a:bodyPr/>
          <a:lstStyle/>
          <a:p>
            <a:pPr defTabSz="913526"/>
            <a:fld id="{6353CBE9-5202-477F-8005-1D241513D440}" type="slidenum">
              <a:rPr lang="cs-CZ" smtClean="0">
                <a:latin typeface="Futura CEZ OT Demi"/>
                <a:cs typeface="Arial" charset="0"/>
              </a:rPr>
              <a:pPr defTabSz="913526"/>
              <a:t>81</a:t>
            </a:fld>
            <a:endParaRPr lang="cs-CZ" dirty="0">
              <a:latin typeface="Futura CEZ OT Demi"/>
              <a:cs typeface="Arial" charset="0"/>
            </a:endParaRPr>
          </a:p>
        </p:txBody>
      </p:sp>
      <p:sp>
        <p:nvSpPr>
          <p:cNvPr id="101378" name="Nadpis 1"/>
          <p:cNvSpPr>
            <a:spLocks noGrp="1"/>
          </p:cNvSpPr>
          <p:nvPr>
            <p:ph type="title" idx="4294967295"/>
          </p:nvPr>
        </p:nvSpPr>
        <p:spPr>
          <a:xfrm>
            <a:off x="564777" y="577118"/>
            <a:ext cx="7933884" cy="423193"/>
          </a:xfrm>
        </p:spPr>
        <p:txBody>
          <a:bodyPr/>
          <a:lstStyle/>
          <a:p>
            <a:pPr eaLnBrk="1" hangingPunct="1"/>
            <a:r>
              <a:rPr lang="cs-CZ" sz="2800" b="1" dirty="0"/>
              <a:t>Schéma  vývodu  elektrické  energie</a:t>
            </a:r>
          </a:p>
        </p:txBody>
      </p:sp>
      <p:sp>
        <p:nvSpPr>
          <p:cNvPr id="101379" name="Zástupný symbol pro obsah 2"/>
          <p:cNvSpPr>
            <a:spLocks noGrp="1"/>
          </p:cNvSpPr>
          <p:nvPr>
            <p:ph idx="4294967295"/>
          </p:nvPr>
        </p:nvSpPr>
        <p:spPr/>
        <p:txBody>
          <a:bodyPr lIns="93296" tIns="46648" rIns="93296" bIns="46648"/>
          <a:lstStyle/>
          <a:p>
            <a:pPr eaLnBrk="1" hangingPunct="1"/>
            <a:endParaRPr lang="cs-CZ"/>
          </a:p>
        </p:txBody>
      </p:sp>
      <p:sp>
        <p:nvSpPr>
          <p:cNvPr id="101380" name="Zástupný symbol pro číslo snímku 3"/>
          <p:cNvSpPr txBox="1">
            <a:spLocks noGrp="1"/>
          </p:cNvSpPr>
          <p:nvPr/>
        </p:nvSpPr>
        <p:spPr bwMode="auto">
          <a:xfrm>
            <a:off x="8604593" y="6644193"/>
            <a:ext cx="311009" cy="155496"/>
          </a:xfrm>
          <a:prstGeom prst="rect">
            <a:avLst/>
          </a:prstGeom>
          <a:noFill/>
          <a:ln w="9525">
            <a:noFill/>
            <a:miter lim="800000"/>
            <a:headEnd/>
            <a:tailEnd/>
          </a:ln>
        </p:spPr>
        <p:txBody>
          <a:bodyPr lIns="0" tIns="0" rIns="0" bIns="0">
            <a:spAutoFit/>
          </a:bodyPr>
          <a:lstStyle/>
          <a:p>
            <a:pPr algn="r"/>
            <a:fld id="{9BC79486-52D1-4911-B520-D80B17773AD1}" type="slidenum">
              <a:rPr lang="cs-CZ" sz="1000">
                <a:solidFill>
                  <a:schemeClr val="bg1"/>
                </a:solidFill>
                <a:latin typeface="Futura CEZ OT Demi"/>
              </a:rPr>
              <a:pPr algn="r"/>
              <a:t>81</a:t>
            </a:fld>
            <a:endParaRPr lang="cs-CZ" sz="1000" dirty="0">
              <a:solidFill>
                <a:schemeClr val="bg1"/>
              </a:solidFill>
              <a:latin typeface="Futura CEZ OT Demi"/>
            </a:endParaRPr>
          </a:p>
        </p:txBody>
      </p:sp>
      <p:pic>
        <p:nvPicPr>
          <p:cNvPr id="101381" name="Picture 2"/>
          <p:cNvPicPr>
            <a:picLocks noChangeAspect="1" noChangeArrowheads="1"/>
          </p:cNvPicPr>
          <p:nvPr/>
        </p:nvPicPr>
        <p:blipFill>
          <a:blip r:embed="rId2" cstate="print"/>
          <a:srcRect/>
          <a:stretch>
            <a:fillRect/>
          </a:stretch>
        </p:blipFill>
        <p:spPr bwMode="auto">
          <a:xfrm>
            <a:off x="1741329" y="1802777"/>
            <a:ext cx="5279060" cy="4797684"/>
          </a:xfrm>
          <a:prstGeom prst="rect">
            <a:avLst/>
          </a:prstGeom>
          <a:noFill/>
          <a:ln w="12700" algn="ctr">
            <a:noFill/>
            <a:miter lim="800000"/>
            <a:headEnd/>
            <a:tailEnd/>
          </a:ln>
        </p:spPr>
      </p:pic>
      <p:sp>
        <p:nvSpPr>
          <p:cNvPr id="101382" name="TextovéPole 4"/>
          <p:cNvSpPr txBox="1">
            <a:spLocks noChangeArrowheads="1"/>
          </p:cNvSpPr>
          <p:nvPr/>
        </p:nvSpPr>
        <p:spPr bwMode="auto">
          <a:xfrm>
            <a:off x="3335252" y="4530427"/>
            <a:ext cx="920069" cy="314231"/>
          </a:xfrm>
          <a:prstGeom prst="rect">
            <a:avLst/>
          </a:prstGeom>
          <a:noFill/>
          <a:ln w="9525">
            <a:noFill/>
            <a:miter lim="800000"/>
            <a:headEnd/>
            <a:tailEnd/>
          </a:ln>
        </p:spPr>
        <p:txBody>
          <a:bodyPr wrap="none" lIns="93296" tIns="46648" rIns="93296" bIns="46648">
            <a:spAutoFit/>
          </a:bodyPr>
          <a:lstStyle/>
          <a:p>
            <a:pPr algn="ctr" eaLnBrk="0" hangingPunct="0"/>
            <a:r>
              <a:rPr lang="cs-CZ" b="1"/>
              <a:t>15,75 kV</a:t>
            </a:r>
          </a:p>
        </p:txBody>
      </p:sp>
      <p:sp>
        <p:nvSpPr>
          <p:cNvPr id="101383" name="TextovéPole 6"/>
          <p:cNvSpPr txBox="1">
            <a:spLocks noChangeArrowheads="1"/>
          </p:cNvSpPr>
          <p:nvPr/>
        </p:nvSpPr>
        <p:spPr bwMode="auto">
          <a:xfrm>
            <a:off x="1276399" y="2134824"/>
            <a:ext cx="1618293" cy="643588"/>
          </a:xfrm>
          <a:prstGeom prst="rect">
            <a:avLst/>
          </a:prstGeom>
          <a:noFill/>
          <a:ln w="9525">
            <a:noFill/>
            <a:miter lim="800000"/>
            <a:headEnd/>
            <a:tailEnd/>
          </a:ln>
        </p:spPr>
        <p:txBody>
          <a:bodyPr wrap="none" lIns="93296" tIns="46648" rIns="93296" bIns="46648">
            <a:spAutoFit/>
          </a:bodyPr>
          <a:lstStyle/>
          <a:p>
            <a:pPr algn="ctr" eaLnBrk="0" hangingPunct="0"/>
            <a:r>
              <a:rPr lang="cs-CZ" b="1"/>
              <a:t>Vlastní spotřeba</a:t>
            </a:r>
          </a:p>
          <a:p>
            <a:pPr algn="ctr" eaLnBrk="0" hangingPunct="0"/>
            <a:r>
              <a:rPr lang="cs-CZ" b="1"/>
              <a:t>6 kV</a:t>
            </a:r>
          </a:p>
        </p:txBody>
      </p:sp>
      <p:sp>
        <p:nvSpPr>
          <p:cNvPr id="101384" name="TextovéPole 7"/>
          <p:cNvSpPr txBox="1">
            <a:spLocks noChangeArrowheads="1"/>
          </p:cNvSpPr>
          <p:nvPr/>
        </p:nvSpPr>
        <p:spPr bwMode="auto">
          <a:xfrm>
            <a:off x="3510807" y="1370304"/>
            <a:ext cx="1741724" cy="643588"/>
          </a:xfrm>
          <a:prstGeom prst="rect">
            <a:avLst/>
          </a:prstGeom>
          <a:noFill/>
          <a:ln w="9525">
            <a:noFill/>
            <a:miter lim="800000"/>
            <a:headEnd/>
            <a:tailEnd/>
          </a:ln>
        </p:spPr>
        <p:txBody>
          <a:bodyPr wrap="none" lIns="93296" tIns="46648" rIns="93296" bIns="46648">
            <a:spAutoFit/>
          </a:bodyPr>
          <a:lstStyle/>
          <a:p>
            <a:pPr algn="ctr" eaLnBrk="0" hangingPunct="0"/>
            <a:r>
              <a:rPr lang="cs-CZ" b="1"/>
              <a:t>Rozvodna Hradec</a:t>
            </a:r>
          </a:p>
          <a:p>
            <a:pPr algn="ctr" eaLnBrk="0" hangingPunct="0"/>
            <a:r>
              <a:rPr lang="cs-CZ" b="1"/>
              <a:t>400 kV</a:t>
            </a:r>
          </a:p>
        </p:txBody>
      </p:sp>
    </p:spTree>
  </p:cSld>
  <p:clrMapOvr>
    <a:masterClrMapping/>
  </p:clrMapOvr>
  <p:transition>
    <p:push di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82</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Centrální  dozorna</a:t>
            </a:r>
          </a:p>
        </p:txBody>
      </p:sp>
      <p:pic>
        <p:nvPicPr>
          <p:cNvPr id="5" name="Picture 6" descr="DSC_0372"/>
          <p:cNvPicPr>
            <a:picLocks noGrp="1" noChangeAspect="1" noChangeArrowheads="1"/>
          </p:cNvPicPr>
          <p:nvPr>
            <p:ph idx="1"/>
          </p:nvPr>
        </p:nvPicPr>
        <p:blipFill>
          <a:blip r:embed="rId2" cstate="print"/>
          <a:srcRect/>
          <a:stretch>
            <a:fillRect/>
          </a:stretch>
        </p:blipFill>
        <p:spPr>
          <a:xfrm>
            <a:off x="601296" y="1463040"/>
            <a:ext cx="6877533" cy="5120640"/>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83</a:t>
            </a:fld>
            <a:endParaRPr lang="cs-CZ"/>
          </a:p>
        </p:txBody>
      </p:sp>
      <p:sp>
        <p:nvSpPr>
          <p:cNvPr id="4" name="Nadpis 3"/>
          <p:cNvSpPr>
            <a:spLocks noGrp="1"/>
          </p:cNvSpPr>
          <p:nvPr>
            <p:ph type="title"/>
          </p:nvPr>
        </p:nvSpPr>
        <p:spPr>
          <a:xfrm>
            <a:off x="504000" y="423020"/>
            <a:ext cx="6876000" cy="391389"/>
          </a:xfrm>
        </p:spPr>
        <p:txBody>
          <a:bodyPr/>
          <a:lstStyle/>
          <a:p>
            <a:r>
              <a:rPr lang="cs-CZ" b="1" dirty="0"/>
              <a:t>Na střeše kotelny</a:t>
            </a:r>
          </a:p>
        </p:txBody>
      </p:sp>
      <p:pic>
        <p:nvPicPr>
          <p:cNvPr id="2050" name="Picture 2" descr="C:\Users\Jiroutpre\Desktop\foto z exkurzí\P604056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3768" y="1607419"/>
            <a:ext cx="6458552" cy="495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4002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84</a:t>
            </a:fld>
            <a:endParaRPr lang="cs-CZ"/>
          </a:p>
        </p:txBody>
      </p:sp>
      <p:sp>
        <p:nvSpPr>
          <p:cNvPr id="4" name="Nadpis 3"/>
          <p:cNvSpPr>
            <a:spLocks noGrp="1"/>
          </p:cNvSpPr>
          <p:nvPr>
            <p:ph type="title"/>
          </p:nvPr>
        </p:nvSpPr>
        <p:spPr>
          <a:xfrm>
            <a:off x="504000" y="423020"/>
            <a:ext cx="6876000" cy="391389"/>
          </a:xfrm>
        </p:spPr>
        <p:txBody>
          <a:bodyPr/>
          <a:lstStyle/>
          <a:p>
            <a:r>
              <a:rPr lang="cs-CZ" b="1" dirty="0"/>
              <a:t>Prohlídka </a:t>
            </a:r>
            <a:r>
              <a:rPr lang="cs-CZ" b="1" dirty="0" err="1"/>
              <a:t>strojivny</a:t>
            </a:r>
            <a:endParaRPr lang="cs-CZ" b="1" dirty="0"/>
          </a:p>
        </p:txBody>
      </p:sp>
      <p:pic>
        <p:nvPicPr>
          <p:cNvPr id="3074" name="Picture 2" descr="U:\CEZ\Výroba\9053TP0_TP\Ost ETP\Exkurze ETU\foto z exkurzí\Tušimice HP\P11303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388" y="1540042"/>
            <a:ext cx="6776185" cy="502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5903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85</a:t>
            </a:fld>
            <a:endParaRPr lang="cs-CZ"/>
          </a:p>
        </p:txBody>
      </p:sp>
      <p:sp>
        <p:nvSpPr>
          <p:cNvPr id="4" name="Nadpis 3"/>
          <p:cNvSpPr>
            <a:spLocks noGrp="1"/>
          </p:cNvSpPr>
          <p:nvPr>
            <p:ph type="title"/>
          </p:nvPr>
        </p:nvSpPr>
        <p:spPr>
          <a:xfrm>
            <a:off x="504000" y="423020"/>
            <a:ext cx="6876000" cy="423193"/>
          </a:xfrm>
        </p:spPr>
        <p:txBody>
          <a:bodyPr/>
          <a:lstStyle/>
          <a:p>
            <a:r>
              <a:rPr lang="cs-CZ" sz="2800" b="1" dirty="0"/>
              <a:t>V  centrální  dozorně</a:t>
            </a:r>
          </a:p>
        </p:txBody>
      </p:sp>
      <p:pic>
        <p:nvPicPr>
          <p:cNvPr id="5" name="Picture 4" descr="IMG_0759"/>
          <p:cNvPicPr>
            <a:picLocks noGrp="1" noChangeAspect="1" noChangeArrowheads="1"/>
          </p:cNvPicPr>
          <p:nvPr>
            <p:ph idx="1"/>
          </p:nvPr>
        </p:nvPicPr>
        <p:blipFill>
          <a:blip r:embed="rId2" cstate="print"/>
          <a:srcRect/>
          <a:stretch>
            <a:fillRect/>
          </a:stretch>
        </p:blipFill>
        <p:spPr bwMode="auto">
          <a:xfrm>
            <a:off x="605118" y="1559293"/>
            <a:ext cx="6587373" cy="5014761"/>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86</a:t>
            </a:fld>
            <a:endParaRPr lang="cs-CZ"/>
          </a:p>
        </p:txBody>
      </p:sp>
      <p:sp>
        <p:nvSpPr>
          <p:cNvPr id="4" name="Nadpis 3"/>
          <p:cNvSpPr>
            <a:spLocks noGrp="1"/>
          </p:cNvSpPr>
          <p:nvPr>
            <p:ph type="title"/>
          </p:nvPr>
        </p:nvSpPr>
        <p:spPr>
          <a:xfrm>
            <a:off x="504000" y="423020"/>
            <a:ext cx="6876000" cy="423193"/>
          </a:xfrm>
        </p:spPr>
        <p:txBody>
          <a:bodyPr/>
          <a:lstStyle/>
          <a:p>
            <a:r>
              <a:rPr lang="cs-CZ" sz="2800" dirty="0"/>
              <a:t> </a:t>
            </a:r>
            <a:r>
              <a:rPr lang="cs-CZ" sz="2800" b="1" dirty="0"/>
              <a:t>Návštěva   </a:t>
            </a:r>
            <a:r>
              <a:rPr lang="cs-CZ" sz="2800" b="1" dirty="0" err="1"/>
              <a:t>elektrovelínu</a:t>
            </a:r>
            <a:endParaRPr lang="cs-CZ" sz="2800" b="1" dirty="0"/>
          </a:p>
        </p:txBody>
      </p:sp>
      <p:pic>
        <p:nvPicPr>
          <p:cNvPr id="5" name="Picture 4" descr="IMG_0762"/>
          <p:cNvPicPr>
            <a:picLocks noGrp="1" noChangeAspect="1" noChangeArrowheads="1"/>
          </p:cNvPicPr>
          <p:nvPr>
            <p:ph idx="1"/>
          </p:nvPr>
        </p:nvPicPr>
        <p:blipFill>
          <a:blip r:embed="rId2" cstate="print"/>
          <a:srcRect/>
          <a:stretch>
            <a:fillRect/>
          </a:stretch>
        </p:blipFill>
        <p:spPr bwMode="auto">
          <a:xfrm>
            <a:off x="614742" y="1617043"/>
            <a:ext cx="6414264" cy="4985887"/>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a:p>
            <a:endParaRPr lang="cs-CZ" dirty="0"/>
          </a:p>
          <a:p>
            <a:endParaRPr lang="cs-CZ" dirty="0"/>
          </a:p>
          <a:p>
            <a:r>
              <a:rPr lang="cs-CZ" dirty="0"/>
              <a:t>                               </a:t>
            </a:r>
          </a:p>
          <a:p>
            <a:endParaRPr lang="cs-CZ" dirty="0"/>
          </a:p>
          <a:p>
            <a:r>
              <a:rPr lang="cs-CZ" dirty="0"/>
              <a:t>                     </a:t>
            </a:r>
            <a:r>
              <a:rPr lang="cs-CZ" sz="3200" dirty="0">
                <a:solidFill>
                  <a:srgbClr val="F24F00"/>
                </a:solidFill>
              </a:rPr>
              <a:t>ELEKTRÁRNA   TUŠIMICE  II</a:t>
            </a:r>
          </a:p>
          <a:p>
            <a:endParaRPr lang="cs-CZ" dirty="0"/>
          </a:p>
          <a:p>
            <a:r>
              <a:rPr lang="cs-CZ" dirty="0"/>
              <a:t>                                       </a:t>
            </a:r>
          </a:p>
          <a:p>
            <a:endParaRPr lang="cs-CZ" dirty="0"/>
          </a:p>
          <a:p>
            <a:endParaRPr lang="cs-CZ" dirty="0"/>
          </a:p>
          <a:p>
            <a:r>
              <a:rPr lang="cs-CZ" dirty="0">
                <a:solidFill>
                  <a:srgbClr val="F24F00"/>
                </a:solidFill>
              </a:rPr>
              <a:t>                                                   </a:t>
            </a:r>
            <a:r>
              <a:rPr lang="cs-CZ" b="1" dirty="0">
                <a:solidFill>
                  <a:srgbClr val="F24F00"/>
                </a:solidFill>
              </a:rPr>
              <a:t>DĚKUJI  ZA  POZORNOST</a:t>
            </a:r>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87</a:t>
            </a:fld>
            <a:endParaRPr lang="cs-CZ"/>
          </a:p>
        </p:txBody>
      </p:sp>
      <p:sp>
        <p:nvSpPr>
          <p:cNvPr id="4" name="Nadpis 3"/>
          <p:cNvSpPr>
            <a:spLocks noGrp="1"/>
          </p:cNvSpPr>
          <p:nvPr>
            <p:ph type="title"/>
          </p:nvPr>
        </p:nvSpPr>
        <p:spPr/>
        <p:txBody>
          <a:bodyPr/>
          <a:lstStyle/>
          <a:p>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8</a:t>
            </a:fld>
            <a:endParaRPr lang="cs-CZ"/>
          </a:p>
        </p:txBody>
      </p:sp>
      <p:sp>
        <p:nvSpPr>
          <p:cNvPr id="4" name="Nadpis 3"/>
          <p:cNvSpPr>
            <a:spLocks noGrp="1"/>
          </p:cNvSpPr>
          <p:nvPr>
            <p:ph type="title"/>
          </p:nvPr>
        </p:nvSpPr>
        <p:spPr>
          <a:xfrm>
            <a:off x="504000" y="423020"/>
            <a:ext cx="6876000" cy="423193"/>
          </a:xfrm>
        </p:spPr>
        <p:txBody>
          <a:bodyPr/>
          <a:lstStyle/>
          <a:p>
            <a:r>
              <a:rPr lang="cs-CZ" b="1" dirty="0"/>
              <a:t>Meandr  řeky  Ohře  s MVE  </a:t>
            </a:r>
            <a:r>
              <a:rPr lang="cs-CZ" b="1" dirty="0" err="1"/>
              <a:t>Želina</a:t>
            </a:r>
            <a:endParaRPr lang="cs-CZ" b="1" dirty="0"/>
          </a:p>
        </p:txBody>
      </p:sp>
      <p:pic>
        <p:nvPicPr>
          <p:cNvPr id="5" name="Picture 4" descr="ONJ_5560"/>
          <p:cNvPicPr>
            <a:picLocks noGrp="1" noChangeAspect="1" noChangeArrowheads="1"/>
          </p:cNvPicPr>
          <p:nvPr>
            <p:ph idx="1"/>
          </p:nvPr>
        </p:nvPicPr>
        <p:blipFill>
          <a:blip r:embed="rId2" cstate="print"/>
          <a:srcRect/>
          <a:stretch>
            <a:fillRect/>
          </a:stretch>
        </p:blipFill>
        <p:spPr bwMode="auto">
          <a:xfrm>
            <a:off x="611824" y="2008889"/>
            <a:ext cx="6676482" cy="4350520"/>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cez-sablona_newcz (3)">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z_vzorova_prezentace">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cez-sablona_newcz (3)</Template>
  <TotalTime>3923</TotalTime>
  <Words>1299</Words>
  <Application>Microsoft Office PowerPoint</Application>
  <PresentationFormat>Předvádění na obrazovce (4:3)</PresentationFormat>
  <Paragraphs>413</Paragraphs>
  <Slides>88</Slides>
  <Notes>5</Notes>
  <HiddenSlides>0</HiddenSlides>
  <MMClips>0</MMClips>
  <ScaleCrop>false</ScaleCrop>
  <HeadingPairs>
    <vt:vector size="6" baseType="variant">
      <vt:variant>
        <vt:lpstr>Motiv</vt:lpstr>
      </vt:variant>
      <vt:variant>
        <vt:i4>2</vt:i4>
      </vt:variant>
      <vt:variant>
        <vt:lpstr>Vložené servery OLE</vt:lpstr>
      </vt:variant>
      <vt:variant>
        <vt:i4>2</vt:i4>
      </vt:variant>
      <vt:variant>
        <vt:lpstr>Nadpisy snímků</vt:lpstr>
      </vt:variant>
      <vt:variant>
        <vt:i4>88</vt:i4>
      </vt:variant>
    </vt:vector>
  </HeadingPairs>
  <TitlesOfParts>
    <vt:vector size="92" baseType="lpstr">
      <vt:lpstr>cez-sablona_newcz (3)</vt:lpstr>
      <vt:lpstr>cez_vzorova_prezentace</vt:lpstr>
      <vt:lpstr>think-cell Slide</vt:lpstr>
      <vt:lpstr>List</vt:lpstr>
      <vt:lpstr>                          Elektrárna   Tušimice II ETU II z helicam capteru</vt:lpstr>
      <vt:lpstr>SKUPINA ČEZ – SPOLEČNOST SE SILNOU POZICÍ VE STŘEDNÍ A VÝCHODNÍ EVROPĚ</vt:lpstr>
      <vt:lpstr>SKUPINA ČEZ V ČÍSLECH</vt:lpstr>
      <vt:lpstr>PŮSOBENÍ SKUPINY ČEZ V ENERGETICE  V JEDNOTLIVÝCH ZEMÍCH</vt:lpstr>
      <vt:lpstr>SLUŽBY, KTERÉ ŘEŠÍ ENERGETICKÉ POTŘEBY A VYŠŠÍ KVALITU ŽIVOTA ZÁKAZNÍKŮ</vt:lpstr>
      <vt:lpstr>ZÁKLADNÍ  ZDROJE  VÝROBY  ELEKTRICKÉ  ENERGIE </vt:lpstr>
      <vt:lpstr>Základní  údaje  ETP</vt:lpstr>
      <vt:lpstr>Malá vodní elektrárna (MVE) Želina</vt:lpstr>
      <vt:lpstr>Meandr  řeky  Ohře  s MVE  Želina</vt:lpstr>
      <vt:lpstr>Malá  vodní  elektrárna  Želina</vt:lpstr>
      <vt:lpstr>Vírové  turbíny  instalované  na  mve </vt:lpstr>
      <vt:lpstr>Základní  informace  o  ETU II</vt:lpstr>
      <vt:lpstr>   Celkový letecký pohled na elektrárnu</vt:lpstr>
      <vt:lpstr>Suroviny pro elektrárnu</vt:lpstr>
      <vt:lpstr>Základní  schéma  uhelného  bloku</vt:lpstr>
      <vt:lpstr>Rypadlo  pracující v  uhelném  sloji důl  libouš  sd</vt:lpstr>
      <vt:lpstr>Začátek  pasové dopravy  uhlí  na  cestě k  elektrárnám</vt:lpstr>
      <vt:lpstr>Zauhlování  a  doprava  vápence  pro odsiřovací  zařízení</vt:lpstr>
      <vt:lpstr>Zauhlovací  most  a  chemická  úpravna vody</vt:lpstr>
      <vt:lpstr>Vnitřní  zauhlování – šípové pluhy</vt:lpstr>
      <vt:lpstr>Chemická  úpravna  vody – sklad  chemikálií</vt:lpstr>
      <vt:lpstr>Chladicí  věže  a  trasa  dopravy  deponátu</vt:lpstr>
      <vt:lpstr>Čiřiče  na  chladicí  vodě</vt:lpstr>
      <vt:lpstr>Komplexní  obnova  (KO)  elektrárny  Tušimice II</vt:lpstr>
      <vt:lpstr>Porovnání  parametrů  před  a  po  komplexní  obnově</vt:lpstr>
      <vt:lpstr>Komplexní  obnova  elektrárny  Tušimice</vt:lpstr>
      <vt:lpstr>Spotřeba  uhlí na 1 kWh  a  celková účinnost  bloku</vt:lpstr>
      <vt:lpstr>Obsah  oxidů  síry  ve  spalinách</vt:lpstr>
      <vt:lpstr>Obsah  oxidu  dusíku  ve  spalinách</vt:lpstr>
      <vt:lpstr>Obsah  prachu  ve  spalinách</vt:lpstr>
      <vt:lpstr>Demolice  komínu</vt:lpstr>
      <vt:lpstr>Demolice  komínu</vt:lpstr>
      <vt:lpstr>Detailní  záběr  demolice  komínu</vt:lpstr>
      <vt:lpstr>ETU II  před  dokončením  demolice  komínu</vt:lpstr>
      <vt:lpstr>Poslední  zbytky  komínu</vt:lpstr>
      <vt:lpstr>Odstřel  komínu  bývalé  elektrárny  Tušimice I </vt:lpstr>
      <vt:lpstr>Pád  komínu  bývalé elektrárny  Tušimice I</vt:lpstr>
      <vt:lpstr>Dokončení  odstřelu  komínu  bývalé elektrárny  Tušimice I</vt:lpstr>
      <vt:lpstr>Nové  odsiřovací  reaktory  a elektrostatické  odlučovače  popílku</vt:lpstr>
      <vt:lpstr>princip elektrostatických odlučovačů   popílku</vt:lpstr>
      <vt:lpstr>Prostor  pod  elektrostatickými  odlučovači  popílku</vt:lpstr>
      <vt:lpstr>Sila  na  popílek  a  strusku</vt:lpstr>
      <vt:lpstr>Distribuční  centrum  popílku</vt:lpstr>
      <vt:lpstr>Odsiřovací  zařízení - metoda</vt:lpstr>
      <vt:lpstr>Odsiřovací  absorbér</vt:lpstr>
      <vt:lpstr>Cirkulační  čerpadla  na  odsiřovacím  zařízení</vt:lpstr>
      <vt:lpstr>Vysoušení  sádrovcové  suspenze pohled  na  celou  vysoušecí  linku</vt:lpstr>
      <vt:lpstr>Vysoušení  sádrovcové  suspenze – vakuovací  pás</vt:lpstr>
      <vt:lpstr>Sklad  energosádrovce</vt:lpstr>
      <vt:lpstr>Jiný  pohled  na  úložiště  deponátu „Stodola“</vt:lpstr>
      <vt:lpstr>Elektrárna před obnovou s úložištěm popelovin</vt:lpstr>
      <vt:lpstr>Úložiště  popelovin  Tušimice  po  zahájení  rekultivace</vt:lpstr>
      <vt:lpstr>Rekultivované  úložiště  a  jeho  současné využití</vt:lpstr>
      <vt:lpstr>Zaústění  kouřovodu  do  chladicí  věže</vt:lpstr>
      <vt:lpstr>Vyústění  spalin  v chladicí  věži</vt:lpstr>
      <vt:lpstr>Vestavba chladicí věže - rozvod vody</vt:lpstr>
      <vt:lpstr>Konstrukce  kotle</vt:lpstr>
      <vt:lpstr>Membránové  stěny  kotle</vt:lpstr>
      <vt:lpstr>Montáž  kotle</vt:lpstr>
      <vt:lpstr>Úprava  paliva</vt:lpstr>
      <vt:lpstr>Ventilátorový  mlýn</vt:lpstr>
      <vt:lpstr>Ventilátorový  mlýn – vnitřní  část</vt:lpstr>
      <vt:lpstr>Vyústění   zásobníku  a  podavač  paliva</vt:lpstr>
      <vt:lpstr>Plynové  hořáky</vt:lpstr>
      <vt:lpstr>Plynový  hořák  s  příslušenstvím</vt:lpstr>
      <vt:lpstr>Produkty  spalování</vt:lpstr>
      <vt:lpstr>Provozní hmoty – výroba el. energie</vt:lpstr>
      <vt:lpstr>Vyústění  spalovací  komory  kotle</vt:lpstr>
      <vt:lpstr>Kouřový  ventilátor</vt:lpstr>
      <vt:lpstr>Strojovna  po  demontáži  původního  zařízení</vt:lpstr>
      <vt:lpstr>Strojovna – montáž  nového zařízení</vt:lpstr>
      <vt:lpstr>Turbína – VT  a  ST  rotor</vt:lpstr>
      <vt:lpstr>Rotor  nízkotlaké  části  turbíny</vt:lpstr>
      <vt:lpstr>Strojovna – nové  turbosoustrojí</vt:lpstr>
      <vt:lpstr>Kondenzace,  regenerace  a  napájecí čerpadla</vt:lpstr>
      <vt:lpstr>Ohříváky  topné  vody</vt:lpstr>
      <vt:lpstr>Elektrický  generátor</vt:lpstr>
      <vt:lpstr>Stator  elektrického  generátoru</vt:lpstr>
      <vt:lpstr>Rotor  elektrického  generátoru</vt:lpstr>
      <vt:lpstr>Venkovní  elektrická  rozvodna – blokové  transformátory</vt:lpstr>
      <vt:lpstr>Venkovní  elektrická  rozvodna</vt:lpstr>
      <vt:lpstr>Schéma  vývodu  elektrické  energie</vt:lpstr>
      <vt:lpstr>Centrální  dozorna</vt:lpstr>
      <vt:lpstr>Na střeše kotelny</vt:lpstr>
      <vt:lpstr>Prohlídka strojivny</vt:lpstr>
      <vt:lpstr>V  centrální  dozorně</vt:lpstr>
      <vt:lpstr> Návštěva   elektrovelínu</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Elektrárna   Tušimice II</dc:title>
  <dc:creator>Jirout Přemysl</dc:creator>
  <cp:keywords>ČEZ</cp:keywords>
  <cp:lastModifiedBy>Drozdík Jaroslav</cp:lastModifiedBy>
  <cp:revision>190</cp:revision>
  <dcterms:created xsi:type="dcterms:W3CDTF">2013-11-07T07:39:06Z</dcterms:created>
  <dcterms:modified xsi:type="dcterms:W3CDTF">2018-02-02T15:12:55Z</dcterms:modified>
  <cp:category>Interní</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niversal Objects">
    <vt:bool>true</vt:bool>
  </property>
  <property fmtid="{D5CDD505-2E9C-101B-9397-08002B2CF9AE}" pid="3" name="McKPaperSize">
    <vt:lpwstr>A4</vt:lpwstr>
  </property>
  <property fmtid="{D5CDD505-2E9C-101B-9397-08002B2CF9AE}" pid="4" name="NotesPageLayout">
    <vt:lpwstr>Message</vt:lpwstr>
  </property>
  <property fmtid="{D5CDD505-2E9C-101B-9397-08002B2CF9AE}" pid="5" name="Event">
    <vt:lpwstr>Document</vt:lpwstr>
  </property>
  <property fmtid="{D5CDD505-2E9C-101B-9397-08002B2CF9AE}" pid="6" name="Delivery Date">
    <vt:lpwstr>Date</vt:lpwstr>
  </property>
  <property fmtid="{D5CDD505-2E9C-101B-9397-08002B2CF9AE}" pid="7" name="DocID">
    <vt:lpwstr>PRG-ZPD008-20041008-11373P1C</vt:lpwstr>
  </property>
  <property fmtid="{D5CDD505-2E9C-101B-9397-08002B2CF9AE}" pid="8" name="DocIDinTitle">
    <vt:bool>true</vt:bool>
  </property>
  <property fmtid="{D5CDD505-2E9C-101B-9397-08002B2CF9AE}" pid="9" name="DocIDinSlide">
    <vt:bool>true</vt:bool>
  </property>
  <property fmtid="{D5CDD505-2E9C-101B-9397-08002B2CF9AE}" pid="10" name="DocIDPosition">
    <vt:i4>0</vt:i4>
  </property>
  <property fmtid="{D5CDD505-2E9C-101B-9397-08002B2CF9AE}" pid="11" name="DocumentTagging.ClassificationMark.P00">
    <vt:lpwstr>&lt;ClassificationMark xmlns:xsi="http://www.w3.org/2001/XMLSchema-instance" xmlns:xsd="http://www.w3.org/2001/XMLSchema" margin="NaN" class="C1" owner="Jirout Přemysl" position="BottomMiddle" marginX="0" marginY="0" classifiedOn="2016-01-06T12:36:47.97</vt:lpwstr>
  </property>
  <property fmtid="{D5CDD505-2E9C-101B-9397-08002B2CF9AE}" pid="12" name="DocumentTagging.ClassificationMark.P01">
    <vt:lpwstr>05895+01:00" showPrintedBy="false" showPrintDate="false" language="cs" ApplicationVersion="Microsoft PowerPoint, 14.0" addinVersion="5.6.3.0" template="CEZ" kdi="SKC-DR24"&gt;&lt;history bulk="false" class="Důvěrnost C" code="C1" user="Jirout Přemysl" date</vt:lpwstr>
  </property>
  <property fmtid="{D5CDD505-2E9C-101B-9397-08002B2CF9AE}" pid="13" name="DocumentTagging.ClassificationMark.P02">
    <vt:lpwstr>="2016-01-06T12:36:48.7817947+01:00" kdi="SKC-DR24" /&gt;&lt;recipients /&gt;&lt;documentOwners /&gt;&lt;/ClassificationMark&gt;</vt:lpwstr>
  </property>
  <property fmtid="{D5CDD505-2E9C-101B-9397-08002B2CF9AE}" pid="14" name="DocumentTagging.ClassificationMark">
    <vt:lpwstr>￼PARTS:3</vt:lpwstr>
  </property>
  <property fmtid="{D5CDD505-2E9C-101B-9397-08002B2CF9AE}" pid="15" name="DocumentClasification">
    <vt:lpwstr>Interní</vt:lpwstr>
  </property>
  <property fmtid="{D5CDD505-2E9C-101B-9397-08002B2CF9AE}" pid="16" name="CEZ_DLP">
    <vt:lpwstr>CEZ_DLP:SKC-DR24:C</vt:lpwstr>
  </property>
</Properties>
</file>