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5" r:id="rId3"/>
    <p:sldId id="286" r:id="rId4"/>
    <p:sldId id="299" r:id="rId5"/>
    <p:sldId id="257" r:id="rId6"/>
    <p:sldId id="258" r:id="rId7"/>
    <p:sldId id="260" r:id="rId8"/>
    <p:sldId id="268" r:id="rId9"/>
    <p:sldId id="288" r:id="rId10"/>
    <p:sldId id="289" r:id="rId11"/>
    <p:sldId id="279" r:id="rId12"/>
    <p:sldId id="301" r:id="rId13"/>
    <p:sldId id="280" r:id="rId14"/>
    <p:sldId id="302" r:id="rId15"/>
    <p:sldId id="300" r:id="rId16"/>
    <p:sldId id="303" r:id="rId17"/>
    <p:sldId id="296" r:id="rId18"/>
    <p:sldId id="298" r:id="rId19"/>
    <p:sldId id="297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F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2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B075F5-1970-4A98-90C1-36932CD7DF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081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9195C-3D18-4EE3-B1F9-EBC7CDA364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179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3976A-66C3-40C1-8B3B-CC9AA041E0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250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7DCD1-2023-4453-88AD-47124D8CD0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212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9BDB2-1CDA-4204-9185-AEF37D81D6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766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E5B75-04D5-4ADF-9C18-974C8F33FE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517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EA3F7-1A6F-44EB-9399-EF97C1EA42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462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DE47-F017-4A48-B897-E98DCACC09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11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F01A-4156-432F-A4C2-E0DD57A0AC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4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CC21-14B0-498E-BE73-81367E216C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262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388D-8D9B-4288-866F-06CB721A2C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850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8955DAB-3153-423E-B938-0E97BD3771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1520" y="116632"/>
            <a:ext cx="8492430" cy="791369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dirty="0" smtClean="0">
                <a:solidFill>
                  <a:srgbClr val="FF0000"/>
                </a:solidFill>
                <a:effectLst/>
              </a:rPr>
              <a:t>Radiofrekvenční řízení budov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4647" t="19524" r="14951" b="10548"/>
          <a:stretch/>
        </p:blipFill>
        <p:spPr>
          <a:xfrm>
            <a:off x="753318" y="1018192"/>
            <a:ext cx="7779121" cy="5795184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3318" y="5229200"/>
            <a:ext cx="4896544" cy="8331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Pro prezentaci použity materiály firmy EATON Česká republika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22447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5548" y="4294625"/>
            <a:ext cx="2303463" cy="80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300" b="1" dirty="0">
                <a:solidFill>
                  <a:srgbClr val="000000"/>
                </a:solidFill>
              </a:rPr>
              <a:t>Roletový </a:t>
            </a:r>
            <a:r>
              <a:rPr lang="cs-CZ" altLang="cs-CZ" sz="2300" b="1" dirty="0" smtClean="0">
                <a:solidFill>
                  <a:srgbClr val="000000"/>
                </a:solidFill>
              </a:rPr>
              <a:t>aktor (nový)</a:t>
            </a:r>
            <a:endParaRPr lang="cs-CZ" altLang="cs-CZ" sz="2300" b="1" dirty="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22488" y="188913"/>
            <a:ext cx="6770687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 	Přijímá signály až z 15 z RF senzorů 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 	Vhodný pro ovládání rolet a žaluzií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84438" y="5445125"/>
            <a:ext cx="34925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Dvojitý binární vstupy – 230 V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0" y="1196975"/>
            <a:ext cx="4500563" cy="2378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 	2 nezávislé binární vstupy přijímají analogové impulsy (senzory počasí, detektory pohybu, koncové spínače, stykače, HDO, …)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 	Vysílají RF signál pro aktivaci aktorů, Room Manageru </a:t>
            </a:r>
          </a:p>
        </p:txBody>
      </p:sp>
      <p:pic>
        <p:nvPicPr>
          <p:cNvPr id="11272" name="Picture 8" descr="j0293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530475" cy="26638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5" y="1700808"/>
            <a:ext cx="2057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208963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 	Pro připojení klasických přístrojů a spínačů (okenní kontakt, …)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4 režimy (podle vstupu kombinace tlačítka a vypínače)</a:t>
            </a:r>
          </a:p>
        </p:txBody>
      </p:sp>
      <p:pic>
        <p:nvPicPr>
          <p:cNvPr id="12291" name="Picture 7" descr="npo0000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266382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627784" y="1988840"/>
            <a:ext cx="6119564" cy="115634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300" b="1" dirty="0">
                <a:solidFill>
                  <a:srgbClr val="000000"/>
                </a:solidFill>
              </a:rPr>
              <a:t>Dvojitý binární vstup </a:t>
            </a:r>
            <a:r>
              <a:rPr lang="cs-CZ" altLang="cs-CZ" sz="2300" b="1" dirty="0" smtClean="0">
                <a:solidFill>
                  <a:srgbClr val="000000"/>
                </a:solidFill>
              </a:rPr>
              <a:t>bateriový (nahrazován senzory, která vysílají přímo RF signál).</a:t>
            </a:r>
            <a:endParaRPr lang="cs-CZ" altLang="cs-CZ" sz="23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315529" y="374098"/>
            <a:ext cx="8582663" cy="58695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3200" b="1" dirty="0" smtClean="0">
                <a:solidFill>
                  <a:srgbClr val="000000"/>
                </a:solidFill>
              </a:rPr>
              <a:t>Pokojový termostat s dotykovým displejem</a:t>
            </a:r>
            <a:endParaRPr lang="cs-CZ" altLang="cs-CZ" sz="3200" b="1" dirty="0">
              <a:solidFill>
                <a:srgbClr val="000000"/>
              </a:solidFill>
            </a:endParaRPr>
          </a:p>
        </p:txBody>
      </p:sp>
      <p:pic>
        <p:nvPicPr>
          <p:cNvPr id="12" name="Picture 2" descr="C:\Users\E2502660\AppData\Local\Microsoft\Windows\Temporary Internet Files\Content.Outlook\J642E808\wa_rf0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85174"/>
            <a:ext cx="1800200" cy="19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duct Management\2. NPD products\55mm Room Controller\Product Documentation\Training materials\p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66" y="2208231"/>
            <a:ext cx="361595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/>
          <p:cNvSpPr txBox="1"/>
          <p:nvPr/>
        </p:nvSpPr>
        <p:spPr>
          <a:xfrm>
            <a:off x="6633691" y="1444053"/>
            <a:ext cx="238441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Vždy zobrazuje: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rgbClr val="000000"/>
                </a:solidFill>
              </a:rPr>
              <a:t>Teplota místnost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91" y="1813206"/>
            <a:ext cx="222664" cy="22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9"/>
          <p:cNvCxnSpPr/>
          <p:nvPr/>
        </p:nvCxnSpPr>
        <p:spPr bwMode="auto">
          <a:xfrm flipV="1">
            <a:off x="6048164" y="2110755"/>
            <a:ext cx="396044" cy="12791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1"/>
          <p:cNvCxnSpPr/>
          <p:nvPr/>
        </p:nvCxnSpPr>
        <p:spPr bwMode="auto">
          <a:xfrm flipV="1">
            <a:off x="6048164" y="2102500"/>
            <a:ext cx="396044" cy="120213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23"/>
          <p:cNvSpPr/>
          <p:nvPr/>
        </p:nvSpPr>
        <p:spPr bwMode="auto">
          <a:xfrm>
            <a:off x="3275856" y="2661551"/>
            <a:ext cx="2142768" cy="83945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8"/>
          <p:cNvSpPr/>
          <p:nvPr/>
        </p:nvSpPr>
        <p:spPr bwMode="auto">
          <a:xfrm>
            <a:off x="6578633" y="1409409"/>
            <a:ext cx="2323256" cy="79882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8"/>
          <p:cNvCxnSpPr/>
          <p:nvPr/>
        </p:nvCxnSpPr>
        <p:spPr bwMode="auto">
          <a:xfrm flipV="1">
            <a:off x="2627784" y="4553973"/>
            <a:ext cx="1719456" cy="99436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66"/>
          <p:cNvCxnSpPr/>
          <p:nvPr/>
        </p:nvCxnSpPr>
        <p:spPr bwMode="auto">
          <a:xfrm flipV="1">
            <a:off x="2627784" y="3389943"/>
            <a:ext cx="1512168" cy="215839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68"/>
          <p:cNvCxnSpPr/>
          <p:nvPr/>
        </p:nvCxnSpPr>
        <p:spPr bwMode="auto">
          <a:xfrm flipV="1">
            <a:off x="2627784" y="3389943"/>
            <a:ext cx="1958380" cy="215839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Line Callout 2 (Accent Bar) 39"/>
          <p:cNvSpPr/>
          <p:nvPr/>
        </p:nvSpPr>
        <p:spPr bwMode="auto">
          <a:xfrm>
            <a:off x="7164288" y="4725144"/>
            <a:ext cx="914400" cy="612648"/>
          </a:xfrm>
          <a:prstGeom prst="accentCallout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Line Callout 2 (No Border) 41"/>
          <p:cNvSpPr/>
          <p:nvPr/>
        </p:nvSpPr>
        <p:spPr bwMode="auto">
          <a:xfrm>
            <a:off x="1369920" y="1747388"/>
            <a:ext cx="914400" cy="612648"/>
          </a:xfrm>
          <a:prstGeom prst="callout2">
            <a:avLst>
              <a:gd name="adj1" fmla="val 63874"/>
              <a:gd name="adj2" fmla="val 103597"/>
              <a:gd name="adj3" fmla="val 63874"/>
              <a:gd name="adj4" fmla="val 231007"/>
              <a:gd name="adj5" fmla="val 188021"/>
              <a:gd name="adj6" fmla="val 350725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Line Callout 2 (No Border) 60"/>
          <p:cNvSpPr/>
          <p:nvPr/>
        </p:nvSpPr>
        <p:spPr bwMode="auto">
          <a:xfrm>
            <a:off x="515722" y="3573016"/>
            <a:ext cx="914400" cy="612648"/>
          </a:xfrm>
          <a:prstGeom prst="callout2">
            <a:avLst>
              <a:gd name="adj1" fmla="val 63874"/>
              <a:gd name="adj2" fmla="val 185781"/>
              <a:gd name="adj3" fmla="val 63874"/>
              <a:gd name="adj4" fmla="val 231007"/>
              <a:gd name="adj5" fmla="val -6347"/>
              <a:gd name="adj6" fmla="val 346672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Line Callout 2 (No Border) 63"/>
          <p:cNvSpPr/>
          <p:nvPr/>
        </p:nvSpPr>
        <p:spPr bwMode="auto">
          <a:xfrm>
            <a:off x="6597404" y="1666047"/>
            <a:ext cx="914400" cy="612648"/>
          </a:xfrm>
          <a:prstGeom prst="callout2">
            <a:avLst>
              <a:gd name="adj1" fmla="val 53461"/>
              <a:gd name="adj2" fmla="val -194"/>
              <a:gd name="adj3" fmla="val 53461"/>
              <a:gd name="adj4" fmla="val -48063"/>
              <a:gd name="adj5" fmla="val 182137"/>
              <a:gd name="adj6" fmla="val -89374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TextBox 58"/>
          <p:cNvSpPr txBox="1"/>
          <p:nvPr/>
        </p:nvSpPr>
        <p:spPr>
          <a:xfrm>
            <a:off x="251520" y="3287185"/>
            <a:ext cx="216897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Aktuální stav 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rgbClr val="000000"/>
                </a:solidFill>
              </a:rPr>
              <a:t>Topení aktivní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rgbClr val="000000"/>
                </a:solidFill>
              </a:rPr>
              <a:t>Chlazení aktivní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Ventila</a:t>
            </a:r>
            <a:r>
              <a:rPr lang="cs-CZ" dirty="0" err="1">
                <a:solidFill>
                  <a:srgbClr val="000000"/>
                </a:solidFill>
              </a:rPr>
              <a:t>ce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tivní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9" y="3645024"/>
            <a:ext cx="201190" cy="25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6" y="3908406"/>
            <a:ext cx="263687" cy="23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8" y="4213535"/>
            <a:ext cx="277690" cy="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2"/>
          <p:cNvSpPr txBox="1"/>
          <p:nvPr/>
        </p:nvSpPr>
        <p:spPr>
          <a:xfrm>
            <a:off x="251519" y="1334568"/>
            <a:ext cx="2154447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Topný režim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rgbClr val="000000"/>
                </a:solidFill>
              </a:rPr>
              <a:t> Ochrana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rgbClr val="000000"/>
                </a:solidFill>
              </a:rPr>
              <a:t> Noc </a:t>
            </a:r>
            <a:r>
              <a:rPr lang="en-US" dirty="0">
                <a:solidFill>
                  <a:srgbClr val="000000"/>
                </a:solidFill>
              </a:rPr>
              <a:t>/ Standby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rgbClr val="000000"/>
                </a:solidFill>
              </a:rPr>
              <a:t> Ekonomický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rgbClr val="000000"/>
                </a:solidFill>
              </a:rPr>
              <a:t> Den </a:t>
            </a:r>
            <a:r>
              <a:rPr lang="en-US" dirty="0">
                <a:solidFill>
                  <a:srgbClr val="000000"/>
                </a:solidFill>
              </a:rPr>
              <a:t>/ </a:t>
            </a:r>
            <a:r>
              <a:rPr lang="cs-CZ" dirty="0">
                <a:solidFill>
                  <a:srgbClr val="000000"/>
                </a:solidFill>
              </a:rPr>
              <a:t>K</a:t>
            </a:r>
            <a:r>
              <a:rPr lang="en-US" dirty="0" err="1">
                <a:solidFill>
                  <a:srgbClr val="000000"/>
                </a:solidFill>
              </a:rPr>
              <a:t>omfort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3" y="1689414"/>
            <a:ext cx="263687" cy="23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5" y="1980990"/>
            <a:ext cx="296608" cy="29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5" y="2295457"/>
            <a:ext cx="286997" cy="28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3" y="2605184"/>
            <a:ext cx="297264" cy="28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9" y="5349694"/>
            <a:ext cx="2192345" cy="127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MC900078783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05" y="2348880"/>
            <a:ext cx="1984375" cy="2130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4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RF00908_FB12 mit display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4713"/>
          <a:stretch>
            <a:fillRect/>
          </a:stretch>
        </p:blipFill>
        <p:spPr bwMode="auto">
          <a:xfrm>
            <a:off x="179388" y="3116263"/>
            <a:ext cx="33845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785225" cy="212583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 	2 kanály – A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osvětlení, </a:t>
            </a:r>
            <a:r>
              <a:rPr lang="cs-CZ" altLang="cs-CZ" sz="2000" b="1" dirty="0">
                <a:solidFill>
                  <a:srgbClr val="000000"/>
                </a:solidFill>
              </a:rPr>
              <a:t>B bezpečnostní funkce 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kanál A – spíná v závislosti na pohybu, osvětlení, lze nastavit dobu zpožděného vypnutí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kanál B – spíná v závislosti na pohybu, nezávisle na intenzitě venkovního osvětlení, aktivace zhruba 2,5 minuty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</a:rPr>
              <a:t>veškeré nastavení přímo v detektoru</a:t>
            </a:r>
            <a:r>
              <a:rPr lang="cs-CZ" altLang="cs-CZ" sz="2000" b="1" dirty="0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563938" y="5157788"/>
            <a:ext cx="5400675" cy="1492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4 navigační tlačítka a jedno potvrzovací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12 kanálů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popis ovládaných obvodů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reálný datum a čas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284663" y="2420938"/>
            <a:ext cx="2592387" cy="442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300" b="1">
                <a:solidFill>
                  <a:srgbClr val="000000"/>
                </a:solidFill>
              </a:rPr>
              <a:t>Detektor pohybu</a:t>
            </a:r>
          </a:p>
        </p:txBody>
      </p:sp>
      <p:pic>
        <p:nvPicPr>
          <p:cNvPr id="13318" name="Picture 11" descr="PICT0294JPIR-T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1916113"/>
            <a:ext cx="19923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179388" y="6226175"/>
            <a:ext cx="2665412" cy="442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300" b="1">
                <a:solidFill>
                  <a:srgbClr val="000000"/>
                </a:solidFill>
              </a:rPr>
              <a:t>Dálkové ovládání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t="15407" r="11595" b="15263"/>
          <a:stretch/>
        </p:blipFill>
        <p:spPr>
          <a:xfrm>
            <a:off x="4284663" y="2924944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Rot="1" noChangeArrowheads="1"/>
          </p:cNvSpPr>
          <p:nvPr/>
        </p:nvSpPr>
        <p:spPr bwMode="auto">
          <a:xfrm>
            <a:off x="163364" y="188640"/>
            <a:ext cx="599281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000" b="1" u="sng" dirty="0" smtClean="0">
                <a:solidFill>
                  <a:srgbClr val="000000"/>
                </a:solidFill>
              </a:rPr>
              <a:t>RF </a:t>
            </a:r>
            <a:r>
              <a:rPr lang="cs-CZ" altLang="cs-CZ" sz="4000" b="1" u="sng" dirty="0" err="1" smtClean="0">
                <a:solidFill>
                  <a:srgbClr val="000000"/>
                </a:solidFill>
              </a:rPr>
              <a:t>xComfort</a:t>
            </a:r>
            <a:r>
              <a:rPr lang="cs-CZ" altLang="cs-CZ" sz="4000" b="1" u="sng" dirty="0" smtClean="0">
                <a:solidFill>
                  <a:srgbClr val="000000"/>
                </a:solidFill>
              </a:rPr>
              <a:t> - </a:t>
            </a:r>
            <a:r>
              <a:rPr lang="cs-CZ" altLang="cs-CZ" sz="4000" b="1" u="sng" dirty="0" err="1" smtClean="0">
                <a:solidFill>
                  <a:srgbClr val="000000"/>
                </a:solidFill>
              </a:rPr>
              <a:t>Bridge</a:t>
            </a:r>
            <a:r>
              <a:rPr lang="cs-CZ" altLang="cs-CZ" sz="4000" b="1" u="sng" dirty="0">
                <a:solidFill>
                  <a:srgbClr val="000000"/>
                </a:solidFill>
              </a:rPr>
              <a:t> </a:t>
            </a:r>
            <a:endParaRPr lang="cs-CZ" altLang="cs-CZ" sz="4000" b="1" u="sng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cs-CZ" altLang="cs-CZ" sz="2400" b="1" u="sng" dirty="0" smtClean="0">
                <a:solidFill>
                  <a:srgbClr val="000000"/>
                </a:solidFill>
              </a:rPr>
              <a:t>ovládání aktorů pomocí aplikace z mobilního telefonu</a:t>
            </a:r>
            <a:endParaRPr lang="cs-CZ" altLang="cs-CZ" sz="2400" b="1" u="sng" dirty="0">
              <a:solidFill>
                <a:srgbClr val="000000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/>
          <a:stretch/>
        </p:blipFill>
        <p:spPr>
          <a:xfrm>
            <a:off x="6066241" y="3285282"/>
            <a:ext cx="3068269" cy="29766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08869"/>
            <a:ext cx="2975200" cy="165618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D74BFF8-B242-4AF1-AF4E-D1117EAAD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4" y="2564904"/>
            <a:ext cx="5892037" cy="41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Rot="1" noChangeArrowheads="1"/>
          </p:cNvSpPr>
          <p:nvPr/>
        </p:nvSpPr>
        <p:spPr bwMode="auto">
          <a:xfrm>
            <a:off x="179388" y="260350"/>
            <a:ext cx="88566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000" b="1" u="sng">
                <a:solidFill>
                  <a:srgbClr val="000000"/>
                </a:solidFill>
              </a:rPr>
              <a:t>Vizualizace, vzdálená komunikace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20888"/>
            <a:ext cx="886349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Rot="1" noChangeArrowheads="1"/>
          </p:cNvSpPr>
          <p:nvPr/>
        </p:nvSpPr>
        <p:spPr bwMode="auto">
          <a:xfrm>
            <a:off x="179388" y="260350"/>
            <a:ext cx="88566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000" b="1" u="sng">
                <a:solidFill>
                  <a:srgbClr val="000000"/>
                </a:solidFill>
              </a:rPr>
              <a:t>Vizualizace, vzdálená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6" y="980728"/>
            <a:ext cx="836643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/>
          </p:cNvSpPr>
          <p:nvPr/>
        </p:nvSpPr>
        <p:spPr bwMode="auto">
          <a:xfrm>
            <a:off x="179388" y="188913"/>
            <a:ext cx="86407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4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Eaton Server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59442"/>
            <a:ext cx="8208912" cy="596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Rot="1" noChangeArrowheads="1"/>
          </p:cNvSpPr>
          <p:nvPr/>
        </p:nvSpPr>
        <p:spPr bwMode="auto">
          <a:xfrm>
            <a:off x="179388" y="188913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000" b="1" u="sng">
                <a:solidFill>
                  <a:srgbClr val="000000"/>
                </a:solidFill>
              </a:rPr>
              <a:t>Eaton Server</a:t>
            </a:r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4794250" y="1876425"/>
            <a:ext cx="4149725" cy="3406775"/>
            <a:chOff x="1506" y="840"/>
            <a:chExt cx="4254" cy="3426"/>
          </a:xfrm>
        </p:grpSpPr>
        <p:pic>
          <p:nvPicPr>
            <p:cNvPr id="16429" name="Picture 3" descr="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840"/>
              <a:ext cx="4254" cy="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0" name="Rectangle 4"/>
            <p:cNvSpPr>
              <a:spLocks noChangeArrowheads="1"/>
            </p:cNvSpPr>
            <p:nvPr/>
          </p:nvSpPr>
          <p:spPr bwMode="auto">
            <a:xfrm>
              <a:off x="1992" y="3984"/>
              <a:ext cx="552" cy="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solidFill>
                  <a:schemeClr val="bg1"/>
                </a:solidFill>
              </a:endParaRPr>
            </a:p>
          </p:txBody>
        </p:sp>
      </p:grpSp>
      <p:sp>
        <p:nvSpPr>
          <p:cNvPr id="16388" name="Line 6"/>
          <p:cNvSpPr>
            <a:spLocks noChangeShapeType="1"/>
          </p:cNvSpPr>
          <p:nvPr/>
        </p:nvSpPr>
        <p:spPr bwMode="auto">
          <a:xfrm flipH="1" flipV="1">
            <a:off x="6784975" y="4235450"/>
            <a:ext cx="0" cy="1647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Oval 8"/>
          <p:cNvSpPr>
            <a:spLocks noChangeArrowheads="1"/>
          </p:cNvSpPr>
          <p:nvPr/>
        </p:nvSpPr>
        <p:spPr bwMode="auto">
          <a:xfrm>
            <a:off x="4748213" y="2532063"/>
            <a:ext cx="4041775" cy="2689225"/>
          </a:xfrm>
          <a:prstGeom prst="ellipse">
            <a:avLst/>
          </a:prstGeom>
          <a:noFill/>
          <a:ln w="28575" algn="ctr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grpSp>
        <p:nvGrpSpPr>
          <p:cNvPr id="16390" name="Group 10"/>
          <p:cNvGrpSpPr>
            <a:grpSpLocks/>
          </p:cNvGrpSpPr>
          <p:nvPr/>
        </p:nvGrpSpPr>
        <p:grpSpPr bwMode="auto">
          <a:xfrm>
            <a:off x="6596063" y="3409950"/>
            <a:ext cx="487362" cy="401638"/>
            <a:chOff x="2093" y="1071"/>
            <a:chExt cx="307" cy="253"/>
          </a:xfrm>
        </p:grpSpPr>
        <p:pic>
          <p:nvPicPr>
            <p:cNvPr id="16427" name="Picture 11" descr="r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40856">
              <a:off x="2077" y="1087"/>
              <a:ext cx="233" cy="20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8" name="Picture 12" descr="r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183" y="1107"/>
              <a:ext cx="233" cy="20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Rectangle 33"/>
          <p:cNvSpPr>
            <a:spLocks noChangeArrowheads="1"/>
          </p:cNvSpPr>
          <p:nvPr/>
        </p:nvSpPr>
        <p:spPr bwMode="auto">
          <a:xfrm>
            <a:off x="6508750" y="5862638"/>
            <a:ext cx="5461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16392" name="Text Box 34"/>
          <p:cNvSpPr txBox="1">
            <a:spLocks noChangeArrowheads="1"/>
          </p:cNvSpPr>
          <p:nvPr/>
        </p:nvSpPr>
        <p:spPr bwMode="auto">
          <a:xfrm>
            <a:off x="6469063" y="5938838"/>
            <a:ext cx="70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cs-CZ" sz="1000">
                <a:solidFill>
                  <a:srgbClr val="000000"/>
                </a:solidFill>
              </a:rPr>
              <a:t>Router</a:t>
            </a:r>
            <a:endParaRPr lang="de-DE" altLang="cs-CZ" sz="1000">
              <a:solidFill>
                <a:srgbClr val="000000"/>
              </a:solidFill>
            </a:endParaRPr>
          </a:p>
        </p:txBody>
      </p:sp>
      <p:sp>
        <p:nvSpPr>
          <p:cNvPr id="16393" name="Line 40"/>
          <p:cNvSpPr>
            <a:spLocks noChangeShapeType="1"/>
          </p:cNvSpPr>
          <p:nvPr/>
        </p:nvSpPr>
        <p:spPr bwMode="auto">
          <a:xfrm>
            <a:off x="2420938" y="5407025"/>
            <a:ext cx="4359275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4" name="Text Box 41"/>
          <p:cNvSpPr txBox="1">
            <a:spLocks noChangeArrowheads="1"/>
          </p:cNvSpPr>
          <p:nvPr/>
        </p:nvSpPr>
        <p:spPr bwMode="auto">
          <a:xfrm>
            <a:off x="4316413" y="5562600"/>
            <a:ext cx="633412" cy="369888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cs-CZ" sz="1800">
                <a:solidFill>
                  <a:srgbClr val="000000"/>
                </a:solidFill>
              </a:rPr>
              <a:t>LAN</a:t>
            </a:r>
            <a:endParaRPr lang="de-DE" altLang="cs-CZ" sz="1800">
              <a:solidFill>
                <a:srgbClr val="000000"/>
              </a:solidFill>
            </a:endParaRPr>
          </a:p>
        </p:txBody>
      </p:sp>
      <p:pic>
        <p:nvPicPr>
          <p:cNvPr id="16395" name="Picture 42" descr="RF055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6770688" y="2989263"/>
            <a:ext cx="328612" cy="3825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43" descr="RF041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0727"/>
          <a:stretch>
            <a:fillRect/>
          </a:stretch>
        </p:blipFill>
        <p:spPr bwMode="auto">
          <a:xfrm>
            <a:off x="7753350" y="3241675"/>
            <a:ext cx="277813" cy="5318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44" descr="RF086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6273800" y="3352800"/>
            <a:ext cx="280988" cy="3270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45" descr="RF103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0727"/>
          <a:stretch>
            <a:fillRect/>
          </a:stretch>
        </p:blipFill>
        <p:spPr bwMode="auto">
          <a:xfrm>
            <a:off x="7235825" y="3181350"/>
            <a:ext cx="342900" cy="6556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46" descr="RF055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5741988" y="3128963"/>
            <a:ext cx="328612" cy="3825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47" descr="RF041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0727"/>
          <a:stretch>
            <a:fillRect/>
          </a:stretch>
        </p:blipFill>
        <p:spPr bwMode="auto">
          <a:xfrm>
            <a:off x="8121650" y="4219575"/>
            <a:ext cx="277813" cy="5318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48" descr="RF086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5588000" y="4330700"/>
            <a:ext cx="280988" cy="3270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49" descr="RF103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0727"/>
          <a:stretch>
            <a:fillRect/>
          </a:stretch>
        </p:blipFill>
        <p:spPr bwMode="auto">
          <a:xfrm>
            <a:off x="5965825" y="3740150"/>
            <a:ext cx="342900" cy="6556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50" descr="RF055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7583488" y="4094163"/>
            <a:ext cx="328612" cy="3825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52" descr="RF086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7162800" y="4381500"/>
            <a:ext cx="280988" cy="3270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5" name="Text Box 82"/>
          <p:cNvSpPr txBox="1">
            <a:spLocks noChangeArrowheads="1"/>
          </p:cNvSpPr>
          <p:nvPr/>
        </p:nvSpPr>
        <p:spPr bwMode="auto">
          <a:xfrm>
            <a:off x="6208713" y="1574800"/>
            <a:ext cx="1120775" cy="369888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cs-CZ" sz="1800">
                <a:solidFill>
                  <a:srgbClr val="000000"/>
                </a:solidFill>
              </a:rPr>
              <a:t>xComfort</a:t>
            </a:r>
            <a:endParaRPr lang="de-DE" altLang="cs-CZ" sz="1800">
              <a:solidFill>
                <a:srgbClr val="000000"/>
              </a:solidFill>
            </a:endParaRPr>
          </a:p>
        </p:txBody>
      </p:sp>
      <p:grpSp>
        <p:nvGrpSpPr>
          <p:cNvPr id="16406" name="Group 83"/>
          <p:cNvGrpSpPr>
            <a:grpSpLocks/>
          </p:cNvGrpSpPr>
          <p:nvPr/>
        </p:nvGrpSpPr>
        <p:grpSpPr bwMode="auto">
          <a:xfrm>
            <a:off x="425450" y="1876425"/>
            <a:ext cx="4149725" cy="3406775"/>
            <a:chOff x="1506" y="840"/>
            <a:chExt cx="4254" cy="3426"/>
          </a:xfrm>
        </p:grpSpPr>
        <p:pic>
          <p:nvPicPr>
            <p:cNvPr id="16425" name="Picture 84" descr="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840"/>
              <a:ext cx="4254" cy="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6" name="Rectangle 85"/>
            <p:cNvSpPr>
              <a:spLocks noChangeArrowheads="1"/>
            </p:cNvSpPr>
            <p:nvPr/>
          </p:nvSpPr>
          <p:spPr bwMode="auto">
            <a:xfrm>
              <a:off x="1992" y="3984"/>
              <a:ext cx="552" cy="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solidFill>
                  <a:schemeClr val="bg1"/>
                </a:solidFill>
              </a:endParaRPr>
            </a:p>
          </p:txBody>
        </p:sp>
      </p:grpSp>
      <p:sp>
        <p:nvSpPr>
          <p:cNvPr id="16407" name="Line 86"/>
          <p:cNvSpPr>
            <a:spLocks noChangeShapeType="1"/>
          </p:cNvSpPr>
          <p:nvPr/>
        </p:nvSpPr>
        <p:spPr bwMode="auto">
          <a:xfrm flipH="1" flipV="1">
            <a:off x="2416175" y="4235450"/>
            <a:ext cx="0" cy="1177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8" name="Oval 87"/>
          <p:cNvSpPr>
            <a:spLocks noChangeArrowheads="1"/>
          </p:cNvSpPr>
          <p:nvPr/>
        </p:nvSpPr>
        <p:spPr bwMode="auto">
          <a:xfrm>
            <a:off x="379413" y="2532063"/>
            <a:ext cx="4041775" cy="2689225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grpSp>
        <p:nvGrpSpPr>
          <p:cNvPr id="16409" name="Group 89"/>
          <p:cNvGrpSpPr>
            <a:grpSpLocks/>
          </p:cNvGrpSpPr>
          <p:nvPr/>
        </p:nvGrpSpPr>
        <p:grpSpPr bwMode="auto">
          <a:xfrm>
            <a:off x="2227263" y="3409950"/>
            <a:ext cx="487362" cy="401638"/>
            <a:chOff x="2093" y="1071"/>
            <a:chExt cx="307" cy="253"/>
          </a:xfrm>
        </p:grpSpPr>
        <p:pic>
          <p:nvPicPr>
            <p:cNvPr id="16423" name="Picture 90" descr="r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40856">
              <a:off x="2077" y="1087"/>
              <a:ext cx="233" cy="20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4" name="Picture 91" descr="r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183" y="1107"/>
              <a:ext cx="233" cy="20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10" name="Picture 94" descr="RF055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2401888" y="2989263"/>
            <a:ext cx="328612" cy="382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1" name="Picture 95" descr="RF041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0727"/>
          <a:stretch>
            <a:fillRect/>
          </a:stretch>
        </p:blipFill>
        <p:spPr bwMode="auto">
          <a:xfrm>
            <a:off x="3384550" y="3241675"/>
            <a:ext cx="277813" cy="531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2" name="Picture 96" descr="RF086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1905000" y="3352800"/>
            <a:ext cx="280988" cy="327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3" name="Picture 97" descr="RF103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0727"/>
          <a:stretch>
            <a:fillRect/>
          </a:stretch>
        </p:blipFill>
        <p:spPr bwMode="auto">
          <a:xfrm>
            <a:off x="2867025" y="3181350"/>
            <a:ext cx="342900" cy="655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4" name="Picture 98" descr="RF055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1373188" y="3128963"/>
            <a:ext cx="328612" cy="382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5" name="Picture 99" descr="RF041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0727"/>
          <a:stretch>
            <a:fillRect/>
          </a:stretch>
        </p:blipFill>
        <p:spPr bwMode="auto">
          <a:xfrm>
            <a:off x="3752850" y="4219575"/>
            <a:ext cx="277813" cy="531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6" name="Picture 100" descr="RF086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1219200" y="4330700"/>
            <a:ext cx="280988" cy="327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101" descr="RF103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0727"/>
          <a:stretch>
            <a:fillRect/>
          </a:stretch>
        </p:blipFill>
        <p:spPr bwMode="auto">
          <a:xfrm>
            <a:off x="1597025" y="3740150"/>
            <a:ext cx="342900" cy="655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102" descr="RF055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3214688" y="4094163"/>
            <a:ext cx="328612" cy="382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103" descr="RF086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 bwMode="auto">
          <a:xfrm>
            <a:off x="2794000" y="4381500"/>
            <a:ext cx="280988" cy="327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20" name="Text Box 104"/>
          <p:cNvSpPr txBox="1">
            <a:spLocks noChangeArrowheads="1"/>
          </p:cNvSpPr>
          <p:nvPr/>
        </p:nvSpPr>
        <p:spPr bwMode="auto">
          <a:xfrm>
            <a:off x="1839913" y="1574800"/>
            <a:ext cx="1120775" cy="369888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cs-CZ" sz="1800">
                <a:solidFill>
                  <a:srgbClr val="000000"/>
                </a:solidFill>
              </a:rPr>
              <a:t>xComfort</a:t>
            </a:r>
            <a:endParaRPr lang="de-DE" altLang="cs-CZ" sz="1800">
              <a:solidFill>
                <a:srgbClr val="000000"/>
              </a:solidFill>
            </a:endParaRPr>
          </a:p>
        </p:txBody>
      </p:sp>
      <p:pic>
        <p:nvPicPr>
          <p:cNvPr id="16421" name="Picture 1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865563"/>
            <a:ext cx="939800" cy="500062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422" name="Picture 1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890963"/>
            <a:ext cx="939800" cy="500062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/>
          </p:cNvSpPr>
          <p:nvPr/>
        </p:nvSpPr>
        <p:spPr bwMode="auto">
          <a:xfrm>
            <a:off x="179388" y="188913"/>
            <a:ext cx="86407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000" b="1" u="sng">
                <a:solidFill>
                  <a:srgbClr val="000000"/>
                </a:solidFill>
              </a:rPr>
              <a:t>Materiály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187450" y="981075"/>
            <a:ext cx="7021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Pro prezentaci byly použity materiály firmy Eaton</a:t>
            </a:r>
          </a:p>
        </p:txBody>
      </p:sp>
      <p:pic>
        <p:nvPicPr>
          <p:cNvPr id="17412" name="Picture 6" descr="MC90042446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3455987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Rot="1" noChangeArrowheads="1"/>
          </p:cNvSpPr>
          <p:nvPr/>
        </p:nvSpPr>
        <p:spPr bwMode="auto">
          <a:xfrm>
            <a:off x="179388" y="188913"/>
            <a:ext cx="8856662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400" b="1" u="sng">
                <a:solidFill>
                  <a:srgbClr val="000000"/>
                </a:solidFill>
              </a:rPr>
              <a:t>Domovní a průmyslové instalace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4211638" y="1052736"/>
            <a:ext cx="47037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Klasické domovní přístroje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Přístroje pro bezpečnostní a komfortní funkce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RF produkty + bezdrátový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systém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SMART komunikace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cs-CZ" altLang="cs-CZ" sz="2000" b="1" strike="sngStrike" dirty="0">
                <a:solidFill>
                  <a:srgbClr val="000000"/>
                </a:solidFill>
                <a:latin typeface="Comic Sans MS" panose="030F0702030302020204" pitchFamily="66" charset="0"/>
              </a:rPr>
              <a:t>*	Sběrnicový systém (</a:t>
            </a:r>
            <a:r>
              <a:rPr lang="cs-CZ" altLang="cs-CZ" sz="2000" b="1" strike="sngStrike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Nikobus</a:t>
            </a:r>
            <a:r>
              <a:rPr lang="cs-CZ" altLang="cs-CZ" sz="2000" b="1" strike="sngStrike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410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30257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20"/>
          <p:cNvGrpSpPr>
            <a:grpSpLocks/>
          </p:cNvGrpSpPr>
          <p:nvPr/>
        </p:nvGrpSpPr>
        <p:grpSpPr bwMode="auto">
          <a:xfrm>
            <a:off x="71438" y="1557338"/>
            <a:ext cx="5640387" cy="4824412"/>
            <a:chOff x="45" y="981"/>
            <a:chExt cx="3553" cy="3039"/>
          </a:xfrm>
        </p:grpSpPr>
        <p:pic>
          <p:nvPicPr>
            <p:cNvPr id="4102" name="Picture 1027" descr="npo00000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2742"/>
              <a:ext cx="52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3" descr="FRONT_HM_18x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981"/>
              <a:ext cx="83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AutoShape 4"/>
            <p:cNvSpPr>
              <a:spLocks noChangeArrowheads="1"/>
            </p:cNvSpPr>
            <p:nvPr/>
          </p:nvSpPr>
          <p:spPr bwMode="auto">
            <a:xfrm rot="10800000">
              <a:off x="1105" y="2072"/>
              <a:ext cx="1632" cy="455"/>
            </a:xfrm>
            <a:custGeom>
              <a:avLst/>
              <a:gdLst>
                <a:gd name="T0" fmla="*/ 162254320 w 21600"/>
                <a:gd name="T1" fmla="*/ 45236345 h 21600"/>
                <a:gd name="T2" fmla="*/ 162254320 w 21600"/>
                <a:gd name="T3" fmla="*/ 45236345 h 21600"/>
                <a:gd name="T4" fmla="*/ 162254320 w 21600"/>
                <a:gd name="T5" fmla="*/ 45236345 h 21600"/>
                <a:gd name="T6" fmla="*/ 16225432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51 w 21600"/>
                <a:gd name="T13" fmla="*/ 3845 h 21600"/>
                <a:gd name="T14" fmla="*/ 17749 w 21600"/>
                <a:gd name="T15" fmla="*/ 177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16" y="21600"/>
                  </a:lnTo>
                  <a:lnTo>
                    <a:pt x="1748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33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33"/>
              </a:extrusionClr>
              <a:contourClr>
                <a:srgbClr val="339933"/>
              </a:contour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4105" name="Text Box 5"/>
            <p:cNvSpPr txBox="1">
              <a:spLocks noChangeArrowheads="1"/>
            </p:cNvSpPr>
            <p:nvPr/>
          </p:nvSpPr>
          <p:spPr bwMode="auto">
            <a:xfrm>
              <a:off x="1393" y="2216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400" b="1">
                  <a:solidFill>
                    <a:srgbClr val="CCFFCC"/>
                  </a:solidFill>
                </a:rPr>
                <a:t>RF systém </a:t>
              </a:r>
            </a:p>
          </p:txBody>
        </p:sp>
        <p:sp>
          <p:nvSpPr>
            <p:cNvPr id="4106" name="AutoShape 8"/>
            <p:cNvSpPr>
              <a:spLocks noChangeArrowheads="1"/>
            </p:cNvSpPr>
            <p:nvPr/>
          </p:nvSpPr>
          <p:spPr bwMode="auto">
            <a:xfrm rot="10800000">
              <a:off x="707" y="2777"/>
              <a:ext cx="2496" cy="507"/>
            </a:xfrm>
            <a:custGeom>
              <a:avLst/>
              <a:gdLst>
                <a:gd name="T0" fmla="*/ 248153666 w 21600"/>
                <a:gd name="T1" fmla="*/ 50406213 h 21600"/>
                <a:gd name="T2" fmla="*/ 248153666 w 21600"/>
                <a:gd name="T3" fmla="*/ 50406213 h 21600"/>
                <a:gd name="T4" fmla="*/ 248153666 w 21600"/>
                <a:gd name="T5" fmla="*/ 50406213 h 21600"/>
                <a:gd name="T6" fmla="*/ 24815366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19 w 21600"/>
                <a:gd name="T13" fmla="*/ 3238 h 21600"/>
                <a:gd name="T14" fmla="*/ 18381 w 21600"/>
                <a:gd name="T15" fmla="*/ 1836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838" y="21600"/>
                  </a:lnTo>
                  <a:lnTo>
                    <a:pt x="1876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  <a:contourClr>
                <a:srgbClr val="339966"/>
              </a:contour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4107" name="Text Box 9"/>
            <p:cNvSpPr txBox="1">
              <a:spLocks noChangeArrowheads="1"/>
            </p:cNvSpPr>
            <p:nvPr/>
          </p:nvSpPr>
          <p:spPr bwMode="auto">
            <a:xfrm>
              <a:off x="977" y="2771"/>
              <a:ext cx="168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400" b="1">
                  <a:solidFill>
                    <a:srgbClr val="CCFFCC"/>
                  </a:solidFill>
                </a:rPr>
                <a:t>Sběrnice NIKOBUS</a:t>
              </a:r>
            </a:p>
          </p:txBody>
        </p:sp>
        <p:pic>
          <p:nvPicPr>
            <p:cNvPr id="4108" name="Object 1048" descr="npo00001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2969"/>
              <a:ext cx="25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9" name="Group 11"/>
            <p:cNvGrpSpPr>
              <a:grpSpLocks/>
            </p:cNvGrpSpPr>
            <p:nvPr/>
          </p:nvGrpSpPr>
          <p:grpSpPr bwMode="auto">
            <a:xfrm>
              <a:off x="204" y="3502"/>
              <a:ext cx="3394" cy="518"/>
              <a:chOff x="768" y="3264"/>
              <a:chExt cx="3394" cy="518"/>
            </a:xfrm>
          </p:grpSpPr>
          <p:sp>
            <p:nvSpPr>
              <p:cNvPr id="4111" name="AutoShape 12"/>
              <p:cNvSpPr>
                <a:spLocks noChangeArrowheads="1"/>
              </p:cNvSpPr>
              <p:nvPr/>
            </p:nvSpPr>
            <p:spPr bwMode="auto">
              <a:xfrm rot="10800000">
                <a:off x="768" y="3264"/>
                <a:ext cx="3394" cy="5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19 w 21600"/>
                  <a:gd name="T13" fmla="*/ 2821 h 21600"/>
                  <a:gd name="T14" fmla="*/ 18781 w 21600"/>
                  <a:gd name="T15" fmla="*/ 187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39" y="21600"/>
                    </a:lnTo>
                    <a:lnTo>
                      <a:pt x="1956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8000"/>
                </a:extrusionClr>
                <a:contourClr>
                  <a:srgbClr val="008000"/>
                </a:contourClr>
              </a:sp3d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4112" name="Text Box 13"/>
              <p:cNvSpPr txBox="1">
                <a:spLocks noChangeArrowheads="1"/>
              </p:cNvSpPr>
              <p:nvPr/>
            </p:nvSpPr>
            <p:spPr bwMode="auto">
              <a:xfrm>
                <a:off x="1200" y="3264"/>
                <a:ext cx="264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cs-CZ" altLang="cs-CZ" sz="2400" b="1">
                    <a:solidFill>
                      <a:srgbClr val="CCFFCC"/>
                    </a:solidFill>
                  </a:rPr>
                  <a:t>KLASICKÁ              domovní elektroinstalace</a:t>
                </a:r>
              </a:p>
            </p:txBody>
          </p:sp>
        </p:grpSp>
        <p:pic>
          <p:nvPicPr>
            <p:cNvPr id="4110" name="Picture 5" descr="RM stříbrná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298"/>
              <a:ext cx="737" cy="89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4941168"/>
            <a:ext cx="1717597" cy="171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Rot="1" noChangeArrowheads="1"/>
          </p:cNvSpPr>
          <p:nvPr/>
        </p:nvSpPr>
        <p:spPr bwMode="auto">
          <a:xfrm>
            <a:off x="457200" y="333375"/>
            <a:ext cx="83851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400" b="1" u="sng" dirty="0" smtClean="0">
                <a:solidFill>
                  <a:srgbClr val="000000"/>
                </a:solidFill>
              </a:rPr>
              <a:t>Chytrý dům</a:t>
            </a:r>
            <a:endParaRPr lang="cs-CZ" altLang="cs-CZ" sz="4400" b="1" u="sng" dirty="0">
              <a:solidFill>
                <a:srgbClr val="00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9388" y="1459658"/>
            <a:ext cx="8856662" cy="48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Co zahrnuje pojem chytrý dům ?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-	automatickou regulaci teploty (topení a klimatizace) podle vnějších podmínek a zadaných požadavků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-	zabezpečení objektu - kamery, zloděj, požár, voda, vítr, déšť, …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-	on-line kontrola objektu, možnost dálkově komunikovat s řídící jednotkou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-	úspory energie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-	komfort bydlení</a:t>
            </a:r>
          </a:p>
          <a:p>
            <a:pPr marL="444500" indent="-444500" eaLnBrk="1" hangingPunct="1">
              <a:spcBef>
                <a:spcPts val="12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Rizika chytrého domu ?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-	komplikace při výpadku řídící jednotky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-	možnost napadení (hacker) 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33056"/>
            <a:ext cx="24482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Rot="1" noChangeArrowheads="1"/>
          </p:cNvSpPr>
          <p:nvPr/>
        </p:nvSpPr>
        <p:spPr bwMode="auto">
          <a:xfrm>
            <a:off x="457200" y="333375"/>
            <a:ext cx="83851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400" b="1" u="sng">
                <a:solidFill>
                  <a:srgbClr val="000000"/>
                </a:solidFill>
              </a:rPr>
              <a:t>Radiofrekvenční systém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88566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Systém umožňuje pomocí bezdrátové ovládání a regulaci elektrických spotřebičů v budovách.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V základním režimu je vhodný pro spínání a stmívání osvětlení, řízení žaluzií a regulaci vytápění.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Umožňuje lokální i centrální funkce (např. při odchodu z domu).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Možnost místního (základního) nebo centrálního (komfortního) řízení.    </a:t>
            </a:r>
          </a:p>
        </p:txBody>
      </p:sp>
      <p:pic>
        <p:nvPicPr>
          <p:cNvPr id="5124" name="Picture 4" descr="MC9004375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65625"/>
            <a:ext cx="338296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9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5626968" cy="952500"/>
          </a:xfrm>
        </p:spPr>
        <p:txBody>
          <a:bodyPr/>
          <a:lstStyle/>
          <a:p>
            <a:pPr algn="ctr" eaLnBrk="1" hangingPunct="1"/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informace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87852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řídící frekvence 868,3 MHz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možnosti realizace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	-	</a:t>
            </a:r>
            <a:r>
              <a:rPr lang="cs-CZ" altLang="cs-CZ" sz="2200" b="1" u="sng" dirty="0">
                <a:solidFill>
                  <a:srgbClr val="000000"/>
                </a:solidFill>
              </a:rPr>
              <a:t>základní režim bez PC</a:t>
            </a:r>
            <a:r>
              <a:rPr lang="cs-CZ" altLang="cs-CZ" sz="2200" b="1" dirty="0">
                <a:solidFill>
                  <a:srgbClr val="000000"/>
                </a:solidFill>
              </a:rPr>
              <a:t> – nastavení pomocí šroubováku, vhodné pro opravy a doplnění stávající klasické instalace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	-	</a:t>
            </a:r>
            <a:r>
              <a:rPr lang="cs-CZ" altLang="cs-CZ" sz="2200" b="1" u="sng" dirty="0">
                <a:solidFill>
                  <a:srgbClr val="000000"/>
                </a:solidFill>
              </a:rPr>
              <a:t>komfortní režim s PC bez </a:t>
            </a:r>
            <a:r>
              <a:rPr lang="cs-CZ" altLang="cs-CZ" sz="2200" b="1" u="sng" dirty="0" err="1">
                <a:solidFill>
                  <a:srgbClr val="000000"/>
                </a:solidFill>
              </a:rPr>
              <a:t>Room</a:t>
            </a:r>
            <a:r>
              <a:rPr lang="cs-CZ" altLang="cs-CZ" sz="2200" b="1" u="sng" dirty="0">
                <a:solidFill>
                  <a:srgbClr val="000000"/>
                </a:solidFill>
              </a:rPr>
              <a:t> </a:t>
            </a:r>
            <a:r>
              <a:rPr lang="cs-CZ" altLang="cs-CZ" sz="2200" b="1" u="sng" dirty="0" err="1">
                <a:solidFill>
                  <a:srgbClr val="000000"/>
                </a:solidFill>
              </a:rPr>
              <a:t>manageru</a:t>
            </a:r>
            <a:r>
              <a:rPr lang="cs-CZ" altLang="cs-CZ" sz="2200" b="1" dirty="0">
                <a:solidFill>
                  <a:srgbClr val="000000"/>
                </a:solidFill>
              </a:rPr>
              <a:t> – možnost nastavení přes PC, nutný převodník RF systému do PC 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	-	</a:t>
            </a:r>
            <a:r>
              <a:rPr lang="cs-CZ" altLang="cs-CZ" sz="2200" b="1" u="sng" strike="sngStrike" dirty="0">
                <a:solidFill>
                  <a:srgbClr val="000000"/>
                </a:solidFill>
              </a:rPr>
              <a:t>komfortní režim s PC a s </a:t>
            </a:r>
            <a:r>
              <a:rPr lang="cs-CZ" altLang="cs-CZ" sz="2200" b="1" u="sng" strike="sngStrike" dirty="0" err="1">
                <a:solidFill>
                  <a:srgbClr val="000000"/>
                </a:solidFill>
              </a:rPr>
              <a:t>Room</a:t>
            </a:r>
            <a:r>
              <a:rPr lang="cs-CZ" altLang="cs-CZ" sz="2200" b="1" u="sng" strike="sngStrike" dirty="0">
                <a:solidFill>
                  <a:srgbClr val="000000"/>
                </a:solidFill>
              </a:rPr>
              <a:t> </a:t>
            </a:r>
            <a:r>
              <a:rPr lang="cs-CZ" altLang="cs-CZ" sz="2200" b="1" u="sng" strike="sngStrike" dirty="0" err="1">
                <a:solidFill>
                  <a:srgbClr val="000000"/>
                </a:solidFill>
              </a:rPr>
              <a:t>managerem</a:t>
            </a:r>
            <a:r>
              <a:rPr lang="cs-CZ" altLang="cs-CZ" sz="2200" b="1" strike="sngStrike" dirty="0">
                <a:solidFill>
                  <a:srgbClr val="000000"/>
                </a:solidFill>
              </a:rPr>
              <a:t> – rozšířené možnosti pro řízení a regulaci, zabezpečení, dálkovou komunikaci, optimální pro maximálně 6 místností…	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	-	</a:t>
            </a:r>
            <a:r>
              <a:rPr lang="cs-CZ" altLang="cs-CZ" sz="2200" b="1" u="sng" dirty="0">
                <a:solidFill>
                  <a:srgbClr val="000000"/>
                </a:solidFill>
              </a:rPr>
              <a:t>SMART </a:t>
            </a:r>
            <a:r>
              <a:rPr lang="cs-CZ" altLang="cs-CZ" sz="2200" b="1" u="sng" dirty="0" err="1">
                <a:solidFill>
                  <a:srgbClr val="000000"/>
                </a:solidFill>
              </a:rPr>
              <a:t>Manager</a:t>
            </a:r>
            <a:r>
              <a:rPr lang="cs-CZ" altLang="cs-CZ" sz="2200" b="1" u="sng" dirty="0">
                <a:solidFill>
                  <a:srgbClr val="000000"/>
                </a:solidFill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</a:rPr>
              <a:t>- rozšiřuje možnosti řízení, kamery, možnost vzdáleného řízení a připojení</a:t>
            </a:r>
          </a:p>
        </p:txBody>
      </p:sp>
      <p:pic>
        <p:nvPicPr>
          <p:cNvPr id="6149" name="Picture 6" descr="MC90023098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24400"/>
            <a:ext cx="23050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5589"/>
            <a:ext cx="1670971" cy="1670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Rot="1" noChangeArrowheads="1"/>
          </p:cNvSpPr>
          <p:nvPr/>
        </p:nvSpPr>
        <p:spPr bwMode="auto">
          <a:xfrm>
            <a:off x="457200" y="244475"/>
            <a:ext cx="83851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400" b="1" u="sng">
                <a:solidFill>
                  <a:srgbClr val="000000"/>
                </a:solidFill>
              </a:rPr>
              <a:t>Základní prvky systému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07950" y="1268413"/>
            <a:ext cx="8856663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tabLst>
                <a:tab pos="1520825" algn="l"/>
                <a:tab pos="1795463" algn="l"/>
                <a:tab pos="3852863" algn="l"/>
              </a:tabLst>
            </a:pPr>
            <a:r>
              <a:rPr lang="cs-CZ" altLang="cs-CZ" sz="2400" b="1" dirty="0">
                <a:solidFill>
                  <a:srgbClr val="000000"/>
                </a:solidFill>
              </a:rPr>
              <a:t>*	</a:t>
            </a:r>
            <a:r>
              <a:rPr lang="cs-CZ" altLang="cs-CZ" sz="2400" b="1" u="sng" dirty="0">
                <a:solidFill>
                  <a:srgbClr val="000000"/>
                </a:solidFill>
              </a:rPr>
              <a:t>aktory</a:t>
            </a:r>
            <a:r>
              <a:rPr lang="cs-CZ" altLang="cs-CZ" sz="2200" b="1" dirty="0">
                <a:solidFill>
                  <a:srgbClr val="000000"/>
                </a:solidFill>
              </a:rPr>
              <a:t>	-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jednotky </a:t>
            </a:r>
            <a:r>
              <a:rPr lang="cs-CZ" altLang="cs-CZ" sz="2200" b="1" dirty="0">
                <a:solidFill>
                  <a:srgbClr val="000000"/>
                </a:solidFill>
              </a:rPr>
              <a:t>pro:	spínání	</a:t>
            </a:r>
          </a:p>
          <a:p>
            <a:pPr eaLnBrk="1" hangingPunct="1">
              <a:tabLst>
                <a:tab pos="1520825" algn="l"/>
                <a:tab pos="1795463" algn="l"/>
                <a:tab pos="3852863" algn="l"/>
              </a:tabLst>
            </a:pPr>
            <a:r>
              <a:rPr lang="cs-CZ" altLang="cs-CZ" sz="2200" b="1" dirty="0">
                <a:solidFill>
                  <a:srgbClr val="000000"/>
                </a:solidFill>
              </a:rPr>
              <a:t>				ovládání rolet a žaluzií</a:t>
            </a:r>
          </a:p>
          <a:p>
            <a:pPr eaLnBrk="1" hangingPunct="1">
              <a:tabLst>
                <a:tab pos="1520825" algn="l"/>
                <a:tab pos="1795463" algn="l"/>
                <a:tab pos="3852863" algn="l"/>
              </a:tabLst>
            </a:pPr>
            <a:r>
              <a:rPr lang="cs-CZ" altLang="cs-CZ" sz="2200" b="1" dirty="0">
                <a:solidFill>
                  <a:srgbClr val="000000"/>
                </a:solidFill>
              </a:rPr>
              <a:t>				stmívání</a:t>
            </a: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	Mohou být umístěny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v rozváděči nebo přímo </a:t>
            </a:r>
            <a:r>
              <a:rPr lang="cs-CZ" altLang="cs-CZ" sz="2200" b="1" dirty="0">
                <a:solidFill>
                  <a:srgbClr val="000000"/>
                </a:solidFill>
              </a:rPr>
              <a:t>u spotřebiče   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*	</a:t>
            </a:r>
            <a:r>
              <a:rPr lang="cs-CZ" altLang="cs-CZ" sz="2400" b="1" u="sng" dirty="0">
                <a:solidFill>
                  <a:srgbClr val="000000"/>
                </a:solidFill>
              </a:rPr>
              <a:t>senzory</a:t>
            </a:r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>
                <a:solidFill>
                  <a:srgbClr val="000000"/>
                </a:solidFill>
              </a:rPr>
              <a:t>- tlačítka, převodníky</a:t>
            </a: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	Převodníky převádějí analogový signál na RF signál </a:t>
            </a: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	Jsou napájeny baterií (životnost 3-5 let) nebo ze sítě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*	</a:t>
            </a:r>
            <a:r>
              <a:rPr lang="cs-CZ" altLang="cs-CZ" sz="2400" b="1" u="sng" dirty="0">
                <a:solidFill>
                  <a:srgbClr val="000000"/>
                </a:solidFill>
              </a:rPr>
              <a:t>ostatní</a:t>
            </a:r>
            <a:r>
              <a:rPr lang="cs-CZ" altLang="cs-CZ" sz="2200" b="1" dirty="0">
                <a:solidFill>
                  <a:srgbClr val="000000"/>
                </a:solidFill>
              </a:rPr>
              <a:t>	-	analogová čidla (pohyb, teplota, počasí, světlo, kamery, …). Slouží k doplnění systému pro komfortní a bezpečnostní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funkce;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  <p:pic>
        <p:nvPicPr>
          <p:cNvPr id="7172" name="Picture 6" descr="MP90039015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61" y="4781550"/>
            <a:ext cx="274637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MC90028750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014913"/>
            <a:ext cx="14303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950" y="5117843"/>
            <a:ext cx="4608066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5113" indent="-265113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*	</a:t>
            </a:r>
            <a:r>
              <a:rPr lang="cs-CZ" altLang="cs-CZ" sz="2400" b="1" u="sng" dirty="0" smtClean="0">
                <a:solidFill>
                  <a:srgbClr val="000000"/>
                </a:solidFill>
              </a:rPr>
              <a:t>řídící jednotky</a:t>
            </a:r>
          </a:p>
          <a:p>
            <a:pPr eaLnBrk="1" hangingPunct="1">
              <a:spcBef>
                <a:spcPts val="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-	</a:t>
            </a:r>
            <a:r>
              <a:rPr lang="cs-CZ" altLang="cs-CZ" sz="2200" b="1" dirty="0" err="1" smtClean="0">
                <a:solidFill>
                  <a:srgbClr val="000000"/>
                </a:solidFill>
              </a:rPr>
              <a:t>Home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 Manager (útlum)</a:t>
            </a:r>
          </a:p>
          <a:p>
            <a:pPr eaLnBrk="1" hangingPunct="1">
              <a:spcBef>
                <a:spcPts val="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-	Room Manager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</a:t>
            </a:r>
            <a:r>
              <a:rPr lang="cs-CZ" altLang="cs-CZ" sz="2000" b="1" dirty="0">
                <a:solidFill>
                  <a:srgbClr val="000000"/>
                </a:solidFill>
              </a:rPr>
              <a:t>postupný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útlum)</a:t>
            </a:r>
          </a:p>
          <a:p>
            <a:pPr eaLnBrk="1" hangingPunct="1">
              <a:spcBef>
                <a:spcPts val="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-	Smart Manager, jednotka ECI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Rot="1" noChangeArrowheads="1"/>
          </p:cNvSpPr>
          <p:nvPr/>
        </p:nvSpPr>
        <p:spPr bwMode="auto">
          <a:xfrm>
            <a:off x="457200" y="115888"/>
            <a:ext cx="83851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400" b="1" u="sng">
                <a:solidFill>
                  <a:srgbClr val="000000"/>
                </a:solidFill>
              </a:rPr>
              <a:t>Charakteristika systému</a:t>
            </a:r>
          </a:p>
        </p:txBody>
      </p:sp>
      <p:pic>
        <p:nvPicPr>
          <p:cNvPr id="8196" name="Picture 6" descr="MC90044041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50" y="2828183"/>
            <a:ext cx="2087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642350" cy="546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4972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4972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4972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4972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4972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72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72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72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72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Funkce systému: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ovládání osvětlení a libovolných spotřebičů</a:t>
            </a: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*	stmívání osvětlení a vytváření světelných scén</a:t>
            </a: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*	rolety, žaluzie, markýzy, garážová vrata, brány, …</a:t>
            </a: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*	vytápění, větrání,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klimatizace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*	logické ovládání a časové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funkce, astronomický kalendář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*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měření, proudu, napětí, </a:t>
            </a:r>
            <a:r>
              <a:rPr lang="cs-CZ" altLang="cs-CZ" sz="2200" b="1" dirty="0">
                <a:solidFill>
                  <a:srgbClr val="000000"/>
                </a:solidFill>
              </a:rPr>
              <a:t>energie a výkonu</a:t>
            </a: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*	zabezpečení, simulace přítomnosti, kamery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Programování systému:</a:t>
            </a: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* 	místně pomocí šroubováku</a:t>
            </a: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*	pomocí počítače, Room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manageru, Smart Manager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Další možnosti:</a:t>
            </a:r>
          </a:p>
          <a:p>
            <a:pPr eaLnBrk="1" hangingPunct="1"/>
            <a:r>
              <a:rPr lang="cs-CZ" altLang="cs-CZ" sz="2200" b="1" dirty="0">
                <a:solidFill>
                  <a:srgbClr val="000000"/>
                </a:solidFill>
              </a:rPr>
              <a:t>* 	dálková komunikace prostřednictvím mobilního telefonu a Internetu pomocí mobilních aplikací  („</a:t>
            </a:r>
            <a:r>
              <a:rPr lang="cs-CZ" altLang="cs-CZ" sz="2200" b="1" dirty="0" err="1">
                <a:solidFill>
                  <a:srgbClr val="000000"/>
                </a:solidFill>
              </a:rPr>
              <a:t>Eaton</a:t>
            </a:r>
            <a:r>
              <a:rPr lang="cs-CZ" altLang="cs-CZ" sz="2200" b="1" dirty="0">
                <a:solidFill>
                  <a:srgbClr val="000000"/>
                </a:solidFill>
              </a:rPr>
              <a:t> server“)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Rot="1" noChangeArrowheads="1"/>
          </p:cNvSpPr>
          <p:nvPr/>
        </p:nvSpPr>
        <p:spPr bwMode="auto">
          <a:xfrm>
            <a:off x="395288" y="188913"/>
            <a:ext cx="8447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400" b="1" u="sng">
                <a:solidFill>
                  <a:srgbClr val="000000"/>
                </a:solidFill>
              </a:rPr>
              <a:t>Porovnání elektroinstalace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Klasická instalace pro ovládání světla ze dvou míst</a:t>
            </a:r>
            <a:endParaRPr lang="de-DE" altLang="cs-CZ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1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1"/>
          <a:stretch>
            <a:fillRect/>
          </a:stretch>
        </p:blipFill>
        <p:spPr bwMode="auto">
          <a:xfrm>
            <a:off x="179388" y="1916113"/>
            <a:ext cx="4056062" cy="46974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9221" name="Picture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9288"/>
            <a:ext cx="4221163" cy="4694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4716463" y="1052513"/>
            <a:ext cx="3887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Bezdrátová instalace pro ovládání světla ze dvou míst </a:t>
            </a:r>
            <a:endParaRPr lang="de-DE" altLang="cs-CZ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Rot="1" noChangeArrowheads="1"/>
          </p:cNvSpPr>
          <p:nvPr/>
        </p:nvSpPr>
        <p:spPr bwMode="auto">
          <a:xfrm>
            <a:off x="395288" y="188913"/>
            <a:ext cx="8447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400" b="1" u="sng">
                <a:solidFill>
                  <a:srgbClr val="000000"/>
                </a:solidFill>
              </a:rPr>
              <a:t>Základní části systému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054657" y="3014663"/>
            <a:ext cx="21605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Spínací aktor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304506" y="6093296"/>
            <a:ext cx="244951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Stmívací aktor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503738" y="3141663"/>
            <a:ext cx="4500562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 	Přijímá signály až z 15 z RF senzorů (viz spínací aktor)</a:t>
            </a:r>
            <a:r>
              <a:rPr lang="cs-CZ" altLang="cs-CZ" sz="2000"/>
              <a:t> </a:t>
            </a:r>
            <a:endParaRPr lang="cs-CZ" altLang="cs-CZ" sz="2000" b="1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Lze nastavit libovolnou intenzitu osvětlení, vytváření světelných scén, časové funkce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692275" y="981075"/>
            <a:ext cx="7343775" cy="20335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 	Přijímá signály až z 32 z RF senzorů (tlačítka, dálkové ovladače, detektor pohybu, SMART Manager, …) 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Funkce zpožděné zapnutí a vypnutí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Měření energie, připojení binárního vstupu, chyba zátěže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Možnost připojení libovolné zátěže</a:t>
            </a:r>
          </a:p>
        </p:txBody>
      </p:sp>
      <p:pic>
        <p:nvPicPr>
          <p:cNvPr id="10248" name="Picture 9" descr="MC90042982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945063"/>
            <a:ext cx="14493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368550"/>
            <a:ext cx="1947862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75" y="4144951"/>
            <a:ext cx="2663701" cy="260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841</TotalTime>
  <Words>881</Words>
  <Application>Microsoft Office PowerPoint</Application>
  <PresentationFormat>Předvádění na obrazovce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Comic Sans MS</vt:lpstr>
      <vt:lpstr>Wingdings</vt:lpstr>
      <vt:lpstr>Vrstvy skla</vt:lpstr>
      <vt:lpstr>Radiofrekvenční řízení budov</vt:lpstr>
      <vt:lpstr>Prezentace aplikace PowerPoint</vt:lpstr>
      <vt:lpstr>Prezentace aplikace PowerPoint</vt:lpstr>
      <vt:lpstr>Prezentace aplikace PowerPoint</vt:lpstr>
      <vt:lpstr>Základní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Inteligentní bytové rozvody</dc:title>
  <dc:creator>pe</dc:creator>
  <cp:lastModifiedBy>Ivo Petricek</cp:lastModifiedBy>
  <cp:revision>139</cp:revision>
  <dcterms:created xsi:type="dcterms:W3CDTF">2007-11-11T12:05:26Z</dcterms:created>
  <dcterms:modified xsi:type="dcterms:W3CDTF">2022-11-12T07:39:30Z</dcterms:modified>
</cp:coreProperties>
</file>