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1" r:id="rId1"/>
  </p:sldMasterIdLst>
  <p:notesMasterIdLst>
    <p:notesMasterId r:id="rId23"/>
  </p:notesMasterIdLst>
  <p:handoutMasterIdLst>
    <p:handoutMasterId r:id="rId24"/>
  </p:handoutMasterIdLst>
  <p:sldIdLst>
    <p:sldId id="256" r:id="rId2"/>
    <p:sldId id="331" r:id="rId3"/>
    <p:sldId id="341" r:id="rId4"/>
    <p:sldId id="325" r:id="rId5"/>
    <p:sldId id="332" r:id="rId6"/>
    <p:sldId id="333" r:id="rId7"/>
    <p:sldId id="329" r:id="rId8"/>
    <p:sldId id="314" r:id="rId9"/>
    <p:sldId id="316" r:id="rId10"/>
    <p:sldId id="322" r:id="rId11"/>
    <p:sldId id="318" r:id="rId12"/>
    <p:sldId id="326" r:id="rId13"/>
    <p:sldId id="327" r:id="rId14"/>
    <p:sldId id="320" r:id="rId15"/>
    <p:sldId id="321" r:id="rId16"/>
    <p:sldId id="335" r:id="rId17"/>
    <p:sldId id="340" r:id="rId18"/>
    <p:sldId id="342" r:id="rId19"/>
    <p:sldId id="343" r:id="rId20"/>
    <p:sldId id="338" r:id="rId21"/>
    <p:sldId id="339" r:id="rId22"/>
  </p:sldIdLst>
  <p:sldSz cx="9144000" cy="6858000" type="screen4x3"/>
  <p:notesSz cx="6662738" cy="9906000"/>
  <p:defaultTextStyle>
    <a:defPPr>
      <a:defRPr lang="en-US"/>
    </a:defPPr>
    <a:lvl1pPr algn="l" rtl="0" fontAlgn="base">
      <a:spcBef>
        <a:spcPct val="0"/>
      </a:spcBef>
      <a:spcAft>
        <a:spcPct val="0"/>
      </a:spcAft>
      <a:defRPr sz="1400" i="1" kern="1200">
        <a:solidFill>
          <a:schemeClr val="tx1"/>
        </a:solidFill>
        <a:latin typeface="Arial" charset="0"/>
        <a:ea typeface="+mn-ea"/>
        <a:cs typeface="Arial" charset="0"/>
      </a:defRPr>
    </a:lvl1pPr>
    <a:lvl2pPr marL="465138" indent="-7938" algn="l" rtl="0" fontAlgn="base">
      <a:spcBef>
        <a:spcPct val="0"/>
      </a:spcBef>
      <a:spcAft>
        <a:spcPct val="0"/>
      </a:spcAft>
      <a:defRPr sz="1400" i="1" kern="1200">
        <a:solidFill>
          <a:schemeClr val="tx1"/>
        </a:solidFill>
        <a:latin typeface="Arial" charset="0"/>
        <a:ea typeface="+mn-ea"/>
        <a:cs typeface="Arial" charset="0"/>
      </a:defRPr>
    </a:lvl2pPr>
    <a:lvl3pPr marL="931863" indent="-17463" algn="l" rtl="0" fontAlgn="base">
      <a:spcBef>
        <a:spcPct val="0"/>
      </a:spcBef>
      <a:spcAft>
        <a:spcPct val="0"/>
      </a:spcAft>
      <a:defRPr sz="1400" i="1" kern="1200">
        <a:solidFill>
          <a:schemeClr val="tx1"/>
        </a:solidFill>
        <a:latin typeface="Arial" charset="0"/>
        <a:ea typeface="+mn-ea"/>
        <a:cs typeface="Arial" charset="0"/>
      </a:defRPr>
    </a:lvl3pPr>
    <a:lvl4pPr marL="1398588" indent="-26988" algn="l" rtl="0" fontAlgn="base">
      <a:spcBef>
        <a:spcPct val="0"/>
      </a:spcBef>
      <a:spcAft>
        <a:spcPct val="0"/>
      </a:spcAft>
      <a:defRPr sz="1400" i="1" kern="1200">
        <a:solidFill>
          <a:schemeClr val="tx1"/>
        </a:solidFill>
        <a:latin typeface="Arial" charset="0"/>
        <a:ea typeface="+mn-ea"/>
        <a:cs typeface="Arial" charset="0"/>
      </a:defRPr>
    </a:lvl4pPr>
    <a:lvl5pPr marL="1865313" indent="-36513" algn="l" rtl="0" fontAlgn="base">
      <a:spcBef>
        <a:spcPct val="0"/>
      </a:spcBef>
      <a:spcAft>
        <a:spcPct val="0"/>
      </a:spcAft>
      <a:defRPr sz="1400" i="1" kern="1200">
        <a:solidFill>
          <a:schemeClr val="tx1"/>
        </a:solidFill>
        <a:latin typeface="Arial" charset="0"/>
        <a:ea typeface="+mn-ea"/>
        <a:cs typeface="Arial" charset="0"/>
      </a:defRPr>
    </a:lvl5pPr>
    <a:lvl6pPr marL="2286000" algn="l" defTabSz="914400" rtl="0" eaLnBrk="1" latinLnBrk="0" hangingPunct="1">
      <a:defRPr sz="1400" i="1" kern="1200">
        <a:solidFill>
          <a:schemeClr val="tx1"/>
        </a:solidFill>
        <a:latin typeface="Arial" charset="0"/>
        <a:ea typeface="+mn-ea"/>
        <a:cs typeface="Arial" charset="0"/>
      </a:defRPr>
    </a:lvl6pPr>
    <a:lvl7pPr marL="2743200" algn="l" defTabSz="914400" rtl="0" eaLnBrk="1" latinLnBrk="0" hangingPunct="1">
      <a:defRPr sz="1400" i="1" kern="1200">
        <a:solidFill>
          <a:schemeClr val="tx1"/>
        </a:solidFill>
        <a:latin typeface="Arial" charset="0"/>
        <a:ea typeface="+mn-ea"/>
        <a:cs typeface="Arial" charset="0"/>
      </a:defRPr>
    </a:lvl7pPr>
    <a:lvl8pPr marL="3200400" algn="l" defTabSz="914400" rtl="0" eaLnBrk="1" latinLnBrk="0" hangingPunct="1">
      <a:defRPr sz="1400" i="1" kern="1200">
        <a:solidFill>
          <a:schemeClr val="tx1"/>
        </a:solidFill>
        <a:latin typeface="Arial" charset="0"/>
        <a:ea typeface="+mn-ea"/>
        <a:cs typeface="Arial" charset="0"/>
      </a:defRPr>
    </a:lvl8pPr>
    <a:lvl9pPr marL="3657600" algn="l" defTabSz="914400" rtl="0" eaLnBrk="1" latinLnBrk="0" hangingPunct="1">
      <a:defRPr sz="1400"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00"/>
    <a:srgbClr val="F24800"/>
    <a:srgbClr val="C8C8C8"/>
    <a:srgbClr val="E6E6E6"/>
    <a:srgbClr val="606060"/>
    <a:srgbClr val="969696"/>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8" autoAdjust="0"/>
    <p:restoredTop sz="86391" autoAdjust="0"/>
  </p:normalViewPr>
  <p:slideViewPr>
    <p:cSldViewPr snapToGrid="0">
      <p:cViewPr>
        <p:scale>
          <a:sx n="75" d="100"/>
          <a:sy n="75" d="100"/>
        </p:scale>
        <p:origin x="-1450" y="-6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ED7F73EF-90C6-4C7F-BCBF-2C97F7848F9D}" type="datetime1">
              <a:rPr lang="en-US"/>
              <a:pPr>
                <a:defRPr/>
              </a:pPr>
              <a:t>9/21/2017</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688760C0-02FC-4FC0-BC74-F333AB65C418}" type="slidenum">
              <a:rPr lang="en-US"/>
              <a:pPr>
                <a:defRPr/>
              </a:pPr>
              <a:t>‹#›</a:t>
            </a:fld>
            <a:endParaRPr lang="en-US"/>
          </a:p>
        </p:txBody>
      </p:sp>
    </p:spTree>
    <p:extLst>
      <p:ext uri="{BB962C8B-B14F-4D97-AF65-F5344CB8AC3E}">
        <p14:creationId xmlns:p14="http://schemas.microsoft.com/office/powerpoint/2010/main" val="185047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554038" y="485775"/>
            <a:ext cx="5616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554038" y="5580063"/>
            <a:ext cx="5616575" cy="341947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noProof="0" dirty="0" smtClean="0"/>
              <a:t>Click to edit Master text styles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atin typeface="Arial" pitchFamily="34" charset="0"/>
                <a:cs typeface="+mn-cs"/>
              </a:defRPr>
            </a:lvl1pPr>
          </a:lstStyle>
          <a:p>
            <a:pPr>
              <a:defRPr/>
            </a:pPr>
            <a:fld id="{1815BEF7-FB37-4367-ADA9-497E4C0D99F5}" type="slidenum">
              <a:rPr lang="cs-CZ"/>
              <a:pPr>
                <a:defRPr/>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pPr algn="ctr" eaLnBrk="0" hangingPunct="0">
              <a:spcBef>
                <a:spcPct val="50000"/>
              </a:spcBef>
              <a:buClr>
                <a:schemeClr val="accent2"/>
              </a:buClr>
              <a:buFont typeface="Wingdings" pitchFamily="2" charset="2"/>
              <a:buNone/>
              <a:defRPr/>
            </a:pPr>
            <a:endParaRPr lang="cs-CZ" sz="1428">
              <a:latin typeface="Arial" pitchFamily="34" charset="0"/>
              <a:cs typeface="+mn-cs"/>
            </a:endParaRPr>
          </a:p>
        </p:txBody>
      </p:sp>
    </p:spTree>
    <p:extLst>
      <p:ext uri="{BB962C8B-B14F-4D97-AF65-F5344CB8AC3E}">
        <p14:creationId xmlns:p14="http://schemas.microsoft.com/office/powerpoint/2010/main" val="2780880150"/>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15BEF7-FB37-4367-ADA9-497E4C0D99F5}" type="slidenum">
              <a:rPr lang="cs-CZ" smtClean="0"/>
              <a:pPr>
                <a:defRPr/>
              </a:pPr>
              <a:t>0</a:t>
            </a:fld>
            <a:endParaRPr lang="cs-CZ"/>
          </a:p>
        </p:txBody>
      </p:sp>
    </p:spTree>
    <p:extLst>
      <p:ext uri="{BB962C8B-B14F-4D97-AF65-F5344CB8AC3E}">
        <p14:creationId xmlns:p14="http://schemas.microsoft.com/office/powerpoint/2010/main" val="2100364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81" y="2183416"/>
            <a:ext cx="5130035" cy="4601696"/>
            <a:chOff x="1768" y="1348"/>
            <a:chExt cx="3167" cy="2841"/>
          </a:xfrm>
        </p:grpSpPr>
        <p:sp>
          <p:nvSpPr>
            <p:cNvPr id="13331" name="McK Confidential" hidden="1"/>
            <p:cNvSpPr txBox="1">
              <a:spLocks noChangeArrowheads="1"/>
            </p:cNvSpPr>
            <p:nvPr/>
          </p:nvSpPr>
          <p:spPr bwMode="auto">
            <a:xfrm>
              <a:off x="1768" y="1348"/>
              <a:ext cx="936" cy="136"/>
            </a:xfrm>
            <a:prstGeom prst="rect">
              <a:avLst/>
            </a:prstGeom>
            <a:noFill/>
            <a:ln w="9525">
              <a:noFill/>
              <a:miter lim="800000"/>
              <a:headEnd/>
              <a:tailEnd/>
            </a:ln>
            <a:effectLst/>
          </p:spPr>
          <p:txBody>
            <a:bodyPr lIns="0" tIns="0" rIns="0" bIns="0">
              <a:spAutoFit/>
            </a:bodyPr>
            <a:lstStyle/>
            <a:p>
              <a:r>
                <a:rPr lang="cs-CZ" sz="1428" i="0">
                  <a:solidFill>
                    <a:srgbClr val="000000"/>
                  </a:solidFill>
                  <a:latin typeface="Arial" pitchFamily="34" charset="0"/>
                  <a:cs typeface="+mn-cs"/>
                </a:rPr>
                <a:t>DŮVĚRNÉ</a:t>
              </a:r>
            </a:p>
          </p:txBody>
        </p:sp>
        <p:sp>
          <p:nvSpPr>
            <p:cNvPr id="13332" name="McK Document" hidden="1"/>
            <p:cNvSpPr txBox="1">
              <a:spLocks noChangeArrowheads="1"/>
            </p:cNvSpPr>
            <p:nvPr/>
          </p:nvSpPr>
          <p:spPr bwMode="auto">
            <a:xfrm>
              <a:off x="1768" y="3047"/>
              <a:ext cx="3167" cy="136"/>
            </a:xfrm>
            <a:prstGeom prst="rect">
              <a:avLst/>
            </a:prstGeom>
            <a:noFill/>
            <a:ln w="9525">
              <a:noFill/>
              <a:miter lim="800000"/>
              <a:headEnd/>
              <a:tailEnd/>
            </a:ln>
            <a:effectLst/>
          </p:spPr>
          <p:txBody>
            <a:bodyPr lIns="0" tIns="0" rIns="0" bIns="0" anchor="b">
              <a:spAutoFit/>
            </a:bodyPr>
            <a:lstStyle/>
            <a:p>
              <a:r>
                <a:rPr lang="cs-CZ" sz="1428" i="0">
                  <a:solidFill>
                    <a:srgbClr val="000000"/>
                  </a:solidFill>
                  <a:latin typeface="Arial" pitchFamily="34" charset="0"/>
                  <a:cs typeface="+mn-cs"/>
                </a:rPr>
                <a:t>Dokument</a:t>
              </a:r>
            </a:p>
          </p:txBody>
        </p:sp>
        <p:sp>
          <p:nvSpPr>
            <p:cNvPr id="13333" name="McK Date" hidden="1"/>
            <p:cNvSpPr txBox="1">
              <a:spLocks noChangeArrowheads="1"/>
            </p:cNvSpPr>
            <p:nvPr/>
          </p:nvSpPr>
          <p:spPr bwMode="auto">
            <a:xfrm>
              <a:off x="1768" y="3216"/>
              <a:ext cx="3167" cy="136"/>
            </a:xfrm>
            <a:prstGeom prst="rect">
              <a:avLst/>
            </a:prstGeom>
            <a:noFill/>
            <a:ln w="9525">
              <a:noFill/>
              <a:miter lim="800000"/>
              <a:headEnd/>
              <a:tailEnd/>
            </a:ln>
            <a:effectLst/>
          </p:spPr>
          <p:txBody>
            <a:bodyPr lIns="0" tIns="0" rIns="0" bIns="0">
              <a:spAutoFit/>
            </a:bodyPr>
            <a:lstStyle/>
            <a:p>
              <a:r>
                <a:rPr lang="cs-CZ" sz="1428" i="0">
                  <a:solidFill>
                    <a:srgbClr val="000000"/>
                  </a:solidFill>
                  <a:latin typeface="Arial" pitchFamily="34" charset="0"/>
                  <a:cs typeface="+mn-cs"/>
                </a:rPr>
                <a:t>Datum</a:t>
              </a:r>
            </a:p>
          </p:txBody>
        </p:sp>
        <p:sp>
          <p:nvSpPr>
            <p:cNvPr id="13334" name="McK Disclaimer" hidden="1"/>
            <p:cNvSpPr>
              <a:spLocks noChangeArrowheads="1"/>
            </p:cNvSpPr>
            <p:nvPr>
              <p:custDataLst>
                <p:tags r:id="rId1"/>
              </p:custDataLst>
            </p:nvPr>
          </p:nvSpPr>
          <p:spPr bwMode="auto">
            <a:xfrm>
              <a:off x="1768" y="3761"/>
              <a:ext cx="2303" cy="428"/>
            </a:xfrm>
            <a:prstGeom prst="rect">
              <a:avLst/>
            </a:prstGeom>
            <a:noFill/>
            <a:ln w="9525">
              <a:noFill/>
              <a:miter lim="800000"/>
              <a:headEnd/>
              <a:tailEnd/>
            </a:ln>
            <a:effectLst/>
          </p:spPr>
          <p:txBody>
            <a:bodyPr lIns="0" tIns="0" rIns="0" bIns="0" anchor="b">
              <a:spAutoFit/>
            </a:bodyPr>
            <a:lstStyle/>
            <a:p>
              <a:pPr defTabSz="804863" eaLnBrk="0" hangingPunct="0"/>
              <a:r>
                <a:rPr lang="cs-CZ" sz="900" i="0">
                  <a:solidFill>
                    <a:srgbClr val="000000"/>
                  </a:solidFill>
                  <a:latin typeface="Arial" pitchFamily="34" charset="0"/>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6"/>
            <a:ext cx="3110094" cy="304699"/>
          </a:xfrm>
          <a:prstGeom prst="rect">
            <a:avLst/>
          </a:prstGeom>
          <a:noFill/>
          <a:ln w="9525">
            <a:noFill/>
            <a:miter lim="800000"/>
            <a:headEnd/>
            <a:tailEnd/>
          </a:ln>
          <a:effectLst/>
        </p:spPr>
        <p:txBody>
          <a:bodyPr lIns="0" tIns="0" rIns="0" bIns="0">
            <a:spAutoFit/>
          </a:bodyPr>
          <a:lstStyle/>
          <a:p>
            <a:pPr algn="ctr" defTabSz="895350">
              <a:lnSpc>
                <a:spcPct val="110000"/>
              </a:lnSpc>
              <a:buSzPct val="120000"/>
            </a:pPr>
            <a:r>
              <a:rPr lang="cs-CZ" sz="1800" b="1" i="0">
                <a:solidFill>
                  <a:srgbClr val="FFFFFF"/>
                </a:solidFill>
                <a:latin typeface="Arial" pitchFamily="34" charset="0"/>
                <a:cs typeface="+mn-cs"/>
              </a:rPr>
              <a:t>Working Draft    </a:t>
            </a:r>
          </a:p>
        </p:txBody>
      </p:sp>
      <p:sp>
        <p:nvSpPr>
          <p:cNvPr id="13344" name="Working Draft" hidden="1"/>
          <p:cNvSpPr txBox="1">
            <a:spLocks noChangeArrowheads="1"/>
          </p:cNvSpPr>
          <p:nvPr/>
        </p:nvSpPr>
        <p:spPr bwMode="auto">
          <a:xfrm>
            <a:off x="427639" y="594448"/>
            <a:ext cx="4580934" cy="184666"/>
          </a:xfrm>
          <a:prstGeom prst="rect">
            <a:avLst/>
          </a:prstGeom>
          <a:noFill/>
          <a:ln w="9525">
            <a:noFill/>
            <a:miter lim="800000"/>
            <a:headEnd/>
            <a:tailEnd/>
          </a:ln>
          <a:effectLst/>
        </p:spPr>
        <p:txBody>
          <a:bodyPr wrap="none" lIns="0" tIns="0" rIns="0" bIns="0">
            <a:spAutoFit/>
          </a:bodyPr>
          <a:lstStyle/>
          <a:p>
            <a:r>
              <a:rPr lang="en-US" sz="1200" i="0">
                <a:solidFill>
                  <a:srgbClr val="000000"/>
                </a:solidFill>
                <a:latin typeface="Arial" pitchFamily="34" charset="0"/>
                <a:cs typeface="+mn-cs"/>
              </a:rPr>
              <a:t>Last Modified 10/4/2004 4:39:06 PM Central Europe Standard Time</a:t>
            </a:r>
            <a:endParaRPr lang="cs-CZ" sz="1200" i="0">
              <a:solidFill>
                <a:srgbClr val="000000"/>
              </a:solidFill>
              <a:latin typeface="Arial" pitchFamily="34" charset="0"/>
              <a:cs typeface="+mn-cs"/>
            </a:endParaRPr>
          </a:p>
        </p:txBody>
      </p:sp>
      <p:sp>
        <p:nvSpPr>
          <p:cNvPr id="13345" name="Printed" hidden="1"/>
          <p:cNvSpPr txBox="1">
            <a:spLocks noChangeArrowheads="1"/>
          </p:cNvSpPr>
          <p:nvPr/>
        </p:nvSpPr>
        <p:spPr bwMode="auto">
          <a:xfrm>
            <a:off x="427640" y="816352"/>
            <a:ext cx="4219617" cy="184666"/>
          </a:xfrm>
          <a:prstGeom prst="rect">
            <a:avLst/>
          </a:prstGeom>
          <a:noFill/>
          <a:ln w="9525">
            <a:noFill/>
            <a:miter lim="800000"/>
            <a:headEnd/>
            <a:tailEnd/>
          </a:ln>
          <a:effectLst/>
        </p:spPr>
        <p:txBody>
          <a:bodyPr wrap="none" lIns="0" tIns="0" rIns="0" bIns="0">
            <a:spAutoFit/>
          </a:bodyPr>
          <a:lstStyle/>
          <a:p>
            <a:r>
              <a:rPr lang="cs-CZ" sz="1200" i="0">
                <a:solidFill>
                  <a:srgbClr val="000000"/>
                </a:solidFill>
                <a:latin typeface="Arial" pitchFamily="34" charset="0"/>
                <a:cs typeface="+mn-cs"/>
              </a:rPr>
              <a:t>Printed 10/4/2004 11:36:40 AM Central Europe Standard Time</a:t>
            </a:r>
          </a:p>
        </p:txBody>
      </p:sp>
      <p:sp>
        <p:nvSpPr>
          <p:cNvPr id="19" name="Rectangle 92"/>
          <p:cNvSpPr>
            <a:spLocks noGrp="1" noChangeArrowheads="1"/>
          </p:cNvSpPr>
          <p:nvPr>
            <p:ph type="title" hasCustomPrompt="1"/>
          </p:nvPr>
        </p:nvSpPr>
        <p:spPr bwMode="auto">
          <a:xfrm>
            <a:off x="1398341" y="1686772"/>
            <a:ext cx="7242421" cy="256480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chemeClr val="accent2"/>
                </a:solidFill>
                <a:latin typeface="+mj-lt"/>
                <a:cs typeface="Arial CE" panose="020B0604020202020204" pitchFamily="34" charset="0"/>
              </a:defRPr>
            </a:lvl1pPr>
          </a:lstStyle>
          <a:p>
            <a:pPr lvl="0"/>
            <a:r>
              <a:rPr lang="cs-CZ" dirty="0" smtClean="0"/>
              <a:t>KLIKNUTÍM </a:t>
            </a:r>
            <a:r>
              <a:rPr lang="cs-CZ" smtClean="0"/>
              <a:t>VLOŽÍTE </a:t>
            </a:r>
            <a:br>
              <a:rPr lang="cs-CZ" smtClean="0"/>
            </a:br>
            <a:r>
              <a:rPr lang="cs-CZ" smtClean="0"/>
              <a:t>NADPIS </a:t>
            </a:r>
            <a:r>
              <a:rPr lang="cs-CZ" dirty="0" smtClean="0"/>
              <a:t>PREZENTACE</a:t>
            </a:r>
            <a:r>
              <a:rPr lang="cs-CZ" smtClean="0"/>
              <a:t/>
            </a:r>
            <a:br>
              <a:rPr lang="cs-CZ" smtClean="0"/>
            </a:br>
            <a:r>
              <a:rPr lang="cs-CZ" smtClean="0"/>
              <a:t/>
            </a:r>
            <a:br>
              <a:rPr lang="cs-CZ" smtClean="0"/>
            </a:br>
            <a:endParaRPr lang="cs-CZ" dirty="0" smtClean="0"/>
          </a:p>
        </p:txBody>
      </p:sp>
      <p:sp>
        <p:nvSpPr>
          <p:cNvPr id="7" name="Text Placeholder 6"/>
          <p:cNvSpPr>
            <a:spLocks noGrp="1"/>
          </p:cNvSpPr>
          <p:nvPr>
            <p:ph type="body" sz="quarter" idx="10" hasCustomPrompt="1"/>
          </p:nvPr>
        </p:nvSpPr>
        <p:spPr>
          <a:xfrm>
            <a:off x="1417638" y="4675938"/>
            <a:ext cx="1846262" cy="241300"/>
          </a:xfrm>
        </p:spPr>
        <p:txBody>
          <a:bodyPr/>
          <a:lstStyle>
            <a:lvl1pPr>
              <a:defRPr sz="1800" b="1" baseline="0">
                <a:solidFill>
                  <a:srgbClr val="F24F00"/>
                </a:solidFill>
              </a:defRPr>
            </a:lvl1pPr>
          </a:lstStyle>
          <a:p>
            <a:pPr lvl="0"/>
            <a:r>
              <a:rPr lang="cs-CZ" dirty="0" smtClean="0"/>
              <a:t>měsíc rok</a:t>
            </a:r>
            <a:endParaRPr lang="cs-CZ" dirty="0"/>
          </a:p>
        </p:txBody>
      </p:sp>
      <p:sp>
        <p:nvSpPr>
          <p:cNvPr id="9" name="Text Placeholder 8"/>
          <p:cNvSpPr>
            <a:spLocks noGrp="1"/>
          </p:cNvSpPr>
          <p:nvPr>
            <p:ph type="body" sz="quarter" idx="11" hasCustomPrompt="1"/>
          </p:nvPr>
        </p:nvSpPr>
        <p:spPr>
          <a:xfrm>
            <a:off x="1417638" y="5612521"/>
            <a:ext cx="2532062" cy="653500"/>
          </a:xfrm>
        </p:spPr>
        <p:txBody>
          <a:bodyPr/>
          <a:lstStyle>
            <a:lvl1pPr>
              <a:lnSpc>
                <a:spcPts val="1900"/>
              </a:lnSpc>
              <a:defRPr sz="1600" b="1">
                <a:solidFill>
                  <a:srgbClr val="F24F00"/>
                </a:solidFill>
              </a:defRPr>
            </a:lvl1pPr>
          </a:lstStyle>
          <a:p>
            <a:pPr lvl="0"/>
            <a:r>
              <a:rPr lang="cs-CZ" dirty="0" smtClean="0"/>
              <a:t>Jméno Příjmení</a:t>
            </a:r>
          </a:p>
          <a:p>
            <a:pPr lvl="0"/>
            <a:r>
              <a:rPr lang="cs-CZ" dirty="0" smtClean="0"/>
              <a:t>funkce</a:t>
            </a:r>
            <a:endParaRPr lang="cs-CZ" dirty="0"/>
          </a:p>
        </p:txBody>
      </p:sp>
      <p:sp>
        <p:nvSpPr>
          <p:cNvPr id="11" name="Rectangle 5"/>
          <p:cNvSpPr>
            <a:spLocks noChangeArrowheads="1"/>
          </p:cNvSpPr>
          <p:nvPr userDrawn="1"/>
        </p:nvSpPr>
        <p:spPr bwMode="auto">
          <a:xfrm>
            <a:off x="7807883" y="6668419"/>
            <a:ext cx="844430" cy="129148"/>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grpSp>
        <p:nvGrpSpPr>
          <p:cNvPr id="2" name="Group 4"/>
          <p:cNvGrpSpPr>
            <a:grpSpLocks noChangeAspect="1"/>
          </p:cNvGrpSpPr>
          <p:nvPr userDrawn="1"/>
        </p:nvGrpSpPr>
        <p:grpSpPr bwMode="auto">
          <a:xfrm>
            <a:off x="525463" y="444500"/>
            <a:ext cx="3902075" cy="603250"/>
            <a:chOff x="331" y="280"/>
            <a:chExt cx="2458" cy="380"/>
          </a:xfrm>
        </p:grpSpPr>
        <p:sp>
          <p:nvSpPr>
            <p:cNvPr id="3" name="AutoShape 3"/>
            <p:cNvSpPr>
              <a:spLocks noChangeAspect="1" noChangeArrowheads="1" noTextEdit="1"/>
            </p:cNvSpPr>
            <p:nvPr userDrawn="1"/>
          </p:nvSpPr>
          <p:spPr bwMode="auto">
            <a:xfrm>
              <a:off x="331" y="280"/>
              <a:ext cx="245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4" name="Freeform 5"/>
            <p:cNvSpPr>
              <a:spLocks/>
            </p:cNvSpPr>
            <p:nvPr userDrawn="1"/>
          </p:nvSpPr>
          <p:spPr bwMode="auto">
            <a:xfrm>
              <a:off x="332" y="280"/>
              <a:ext cx="377" cy="379"/>
            </a:xfrm>
            <a:custGeom>
              <a:avLst/>
              <a:gdLst>
                <a:gd name="T0" fmla="*/ 0 w 377"/>
                <a:gd name="T1" fmla="*/ 0 h 379"/>
                <a:gd name="T2" fmla="*/ 0 w 377"/>
                <a:gd name="T3" fmla="*/ 379 h 379"/>
                <a:gd name="T4" fmla="*/ 377 w 377"/>
                <a:gd name="T5" fmla="*/ 379 h 379"/>
                <a:gd name="T6" fmla="*/ 377 w 377"/>
                <a:gd name="T7" fmla="*/ 0 h 379"/>
                <a:gd name="T8" fmla="*/ 0 w 377"/>
                <a:gd name="T9" fmla="*/ 0 h 379"/>
                <a:gd name="T10" fmla="*/ 0 w 377"/>
                <a:gd name="T11" fmla="*/ 0 h 379"/>
              </a:gdLst>
              <a:ahLst/>
              <a:cxnLst>
                <a:cxn ang="0">
                  <a:pos x="T0" y="T1"/>
                </a:cxn>
                <a:cxn ang="0">
                  <a:pos x="T2" y="T3"/>
                </a:cxn>
                <a:cxn ang="0">
                  <a:pos x="T4" y="T5"/>
                </a:cxn>
                <a:cxn ang="0">
                  <a:pos x="T6" y="T7"/>
                </a:cxn>
                <a:cxn ang="0">
                  <a:pos x="T8" y="T9"/>
                </a:cxn>
                <a:cxn ang="0">
                  <a:pos x="T10" y="T11"/>
                </a:cxn>
              </a:cxnLst>
              <a:rect l="0" t="0" r="r" b="b"/>
              <a:pathLst>
                <a:path w="377" h="379">
                  <a:moveTo>
                    <a:pt x="0" y="0"/>
                  </a:moveTo>
                  <a:lnTo>
                    <a:pt x="0" y="379"/>
                  </a:lnTo>
                  <a:lnTo>
                    <a:pt x="377" y="379"/>
                  </a:lnTo>
                  <a:lnTo>
                    <a:pt x="377"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5" name="Freeform 6"/>
            <p:cNvSpPr>
              <a:spLocks/>
            </p:cNvSpPr>
            <p:nvPr userDrawn="1"/>
          </p:nvSpPr>
          <p:spPr bwMode="auto">
            <a:xfrm>
              <a:off x="404" y="352"/>
              <a:ext cx="235" cy="235"/>
            </a:xfrm>
            <a:custGeom>
              <a:avLst/>
              <a:gdLst>
                <a:gd name="T0" fmla="*/ 0 w 235"/>
                <a:gd name="T1" fmla="*/ 235 h 235"/>
                <a:gd name="T2" fmla="*/ 235 w 235"/>
                <a:gd name="T3" fmla="*/ 235 h 235"/>
                <a:gd name="T4" fmla="*/ 235 w 235"/>
                <a:gd name="T5" fmla="*/ 188 h 235"/>
                <a:gd name="T6" fmla="*/ 47 w 235"/>
                <a:gd name="T7" fmla="*/ 188 h 235"/>
                <a:gd name="T8" fmla="*/ 47 w 235"/>
                <a:gd name="T9" fmla="*/ 47 h 235"/>
                <a:gd name="T10" fmla="*/ 235 w 235"/>
                <a:gd name="T11" fmla="*/ 47 h 235"/>
                <a:gd name="T12" fmla="*/ 235 w 235"/>
                <a:gd name="T13" fmla="*/ 0 h 235"/>
                <a:gd name="T14" fmla="*/ 0 w 235"/>
                <a:gd name="T15" fmla="*/ 0 h 235"/>
                <a:gd name="T16" fmla="*/ 0 w 235"/>
                <a:gd name="T17" fmla="*/ 235 h 235"/>
                <a:gd name="T18" fmla="*/ 0 w 235"/>
                <a:gd name="T1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0" y="235"/>
                  </a:moveTo>
                  <a:lnTo>
                    <a:pt x="235" y="235"/>
                  </a:lnTo>
                  <a:lnTo>
                    <a:pt x="235" y="188"/>
                  </a:lnTo>
                  <a:lnTo>
                    <a:pt x="47" y="188"/>
                  </a:lnTo>
                  <a:lnTo>
                    <a:pt x="47" y="47"/>
                  </a:lnTo>
                  <a:lnTo>
                    <a:pt x="235" y="47"/>
                  </a:lnTo>
                  <a:lnTo>
                    <a:pt x="235" y="0"/>
                  </a:lnTo>
                  <a:lnTo>
                    <a:pt x="0" y="0"/>
                  </a:lnTo>
                  <a:lnTo>
                    <a:pt x="0" y="235"/>
                  </a:lnTo>
                  <a:lnTo>
                    <a:pt x="0"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6" name="Freeform 7"/>
            <p:cNvSpPr>
              <a:spLocks/>
            </p:cNvSpPr>
            <p:nvPr userDrawn="1"/>
          </p:nvSpPr>
          <p:spPr bwMode="auto">
            <a:xfrm>
              <a:off x="498" y="446"/>
              <a:ext cx="138" cy="46"/>
            </a:xfrm>
            <a:custGeom>
              <a:avLst/>
              <a:gdLst>
                <a:gd name="T0" fmla="*/ 0 w 138"/>
                <a:gd name="T1" fmla="*/ 0 h 46"/>
                <a:gd name="T2" fmla="*/ 0 w 138"/>
                <a:gd name="T3" fmla="*/ 46 h 46"/>
                <a:gd name="T4" fmla="*/ 138 w 138"/>
                <a:gd name="T5" fmla="*/ 46 h 46"/>
                <a:gd name="T6" fmla="*/ 138 w 138"/>
                <a:gd name="T7" fmla="*/ 0 h 46"/>
                <a:gd name="T8" fmla="*/ 0 w 138"/>
                <a:gd name="T9" fmla="*/ 0 h 46"/>
                <a:gd name="T10" fmla="*/ 0 w 138"/>
                <a:gd name="T11" fmla="*/ 0 h 46"/>
              </a:gdLst>
              <a:ahLst/>
              <a:cxnLst>
                <a:cxn ang="0">
                  <a:pos x="T0" y="T1"/>
                </a:cxn>
                <a:cxn ang="0">
                  <a:pos x="T2" y="T3"/>
                </a:cxn>
                <a:cxn ang="0">
                  <a:pos x="T4" y="T5"/>
                </a:cxn>
                <a:cxn ang="0">
                  <a:pos x="T6" y="T7"/>
                </a:cxn>
                <a:cxn ang="0">
                  <a:pos x="T8" y="T9"/>
                </a:cxn>
                <a:cxn ang="0">
                  <a:pos x="T10" y="T11"/>
                </a:cxn>
              </a:cxnLst>
              <a:rect l="0" t="0" r="r" b="b"/>
              <a:pathLst>
                <a:path w="138" h="46">
                  <a:moveTo>
                    <a:pt x="0" y="0"/>
                  </a:moveTo>
                  <a:lnTo>
                    <a:pt x="0" y="46"/>
                  </a:lnTo>
                  <a:lnTo>
                    <a:pt x="138" y="46"/>
                  </a:lnTo>
                  <a:lnTo>
                    <a:pt x="13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8" name="Freeform 8"/>
            <p:cNvSpPr>
              <a:spLocks noEditPoints="1"/>
            </p:cNvSpPr>
            <p:nvPr userDrawn="1"/>
          </p:nvSpPr>
          <p:spPr bwMode="auto">
            <a:xfrm>
              <a:off x="909" y="348"/>
              <a:ext cx="1880" cy="245"/>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grpSp>
      <p:sp>
        <p:nvSpPr>
          <p:cNvPr id="27" name="Obdélník 26"/>
          <p:cNvSpPr/>
          <p:nvPr userDrawn="1"/>
        </p:nvSpPr>
        <p:spPr bwMode="auto">
          <a:xfrm>
            <a:off x="503238" y="6276188"/>
            <a:ext cx="8137525" cy="10800"/>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eaLnBrk="0" hangingPunct="0">
              <a:spcBef>
                <a:spcPct val="50000"/>
              </a:spcBef>
              <a:buClr>
                <a:srgbClr val="F24F00"/>
              </a:buClr>
              <a:buFont typeface="Wingdings" pitchFamily="2" charset="2"/>
              <a:buNone/>
            </a:pPr>
            <a:endParaRPr lang="cs-CZ" smtClean="0">
              <a:solidFill>
                <a:srgbClr val="000000"/>
              </a:solidFill>
              <a:latin typeface="Arial" pitchFamily="34" charset="0"/>
              <a:cs typeface="+mn-cs"/>
            </a:endParaRPr>
          </a:p>
        </p:txBody>
      </p:sp>
    </p:spTree>
    <p:extLst>
      <p:ext uri="{BB962C8B-B14F-4D97-AF65-F5344CB8AC3E}">
        <p14:creationId xmlns:p14="http://schemas.microsoft.com/office/powerpoint/2010/main" val="36665388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3043"/>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7"/>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2557"/>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1368246995"/>
      </p:ext>
    </p:extLst>
  </p:cSld>
  <p:clrMapOvr>
    <a:masterClrMapping/>
  </p:clrMapOvr>
  <p:extLst mod="1">
    <p:ext uri="{DCECCB84-F9BA-43D5-87BE-67443E8EF086}">
      <p15:sldGuideLst xmlns:p15="http://schemas.microsoft.com/office/powerpoint/2012/main" xmlns="">
        <p15:guide id="1" pos="317" userDrawn="1">
          <p15:clr>
            <a:srgbClr val="FBAE40"/>
          </p15:clr>
        </p15:guide>
        <p15:guide id="2" pos="54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3676076826"/>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lvl1pPr>
              <a:defRPr/>
            </a:lvl1pPr>
          </a:lstStyle>
          <a:p>
            <a:r>
              <a:rPr lang="cs-CZ" dirty="0" smtClean="0"/>
              <a:t>PO KLIKNUTÍ MŮŽETE ZADAT VLASTNÍ NADPIS</a:t>
            </a:r>
            <a:r>
              <a:rPr lang="cs-CZ" smtClean="0"/>
              <a:t>, </a:t>
            </a:r>
            <a:br>
              <a:rPr lang="cs-CZ" smtClean="0"/>
            </a:br>
            <a:r>
              <a:rPr lang="cs-CZ" smtClean="0"/>
              <a:t>V</a:t>
            </a:r>
            <a:r>
              <a:rPr lang="cs-CZ" dirty="0" smtClean="0"/>
              <a:t> TÉTO ŠABLONĚ IDEÁLNĚ DVOUŘÁDKOVÝ</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24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3537068927"/>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2707313280"/>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8555" cy="846386"/>
          </a:xfrm>
        </p:spPr>
        <p:txBody>
          <a:bodyPr/>
          <a:lstStyle>
            <a:lvl1pPr>
              <a:defRPr/>
            </a:lvl1pPr>
          </a:lstStyle>
          <a:p>
            <a:r>
              <a:rPr lang="cs-CZ" dirty="0" smtClean="0"/>
              <a:t>PO KLIKNUTÍ MŮŽETE ZADAT VLASTNÍ NADPIS</a:t>
            </a:r>
            <a:r>
              <a:rPr lang="cs-CZ" smtClean="0"/>
              <a:t>, </a:t>
            </a:r>
            <a:br>
              <a:rPr lang="cs-CZ" smtClean="0"/>
            </a:br>
            <a:r>
              <a:rPr lang="cs-CZ" smtClean="0"/>
              <a:t>V</a:t>
            </a:r>
            <a:r>
              <a:rPr lang="cs-CZ" dirty="0" smtClean="0"/>
              <a:t> TÉTO ŠABLONĚ IDEÁLNĚ DVOUŘÁDKOVÝ</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504000" y="21024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3377302079"/>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3"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17" name="Content Placeholder 2"/>
          <p:cNvSpPr>
            <a:spLocks noGrp="1"/>
          </p:cNvSpPr>
          <p:nvPr>
            <p:ph idx="1"/>
          </p:nvPr>
        </p:nvSpPr>
        <p:spPr>
          <a:xfrm>
            <a:off x="504000" y="25272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1915212409"/>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p15:clr>
            <a:srgbClr val="FBAE40"/>
          </p15:clr>
        </p15:guide>
        <p15:guide id="3" pos="3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1099439604"/>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hasCustomPrompt="1"/>
          </p:nvPr>
        </p:nvSpPr>
        <p:spPr>
          <a:xfrm>
            <a:off x="504000" y="42560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20" name="Picture Placeholder 3"/>
          <p:cNvSpPr>
            <a:spLocks noGrp="1"/>
          </p:cNvSpPr>
          <p:nvPr>
            <p:ph type="pic" sz="quarter" idx="14" hasCustomPrompt="1"/>
          </p:nvPr>
        </p:nvSpPr>
        <p:spPr>
          <a:xfrm>
            <a:off x="504000" y="25272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Tree>
    <p:extLst>
      <p:ext uri="{BB962C8B-B14F-4D97-AF65-F5344CB8AC3E}">
        <p14:creationId xmlns:p14="http://schemas.microsoft.com/office/powerpoint/2010/main" val="800824191"/>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p15:clr>
            <a:srgbClr val="FBAE40"/>
          </p15:clr>
        </p15:guide>
        <p15:guide id="3" pos="3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2597150" y="1"/>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3999" y="2281178"/>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1392924767"/>
      </p:ext>
    </p:extLst>
  </p:cSld>
  <p:clrMapOvr>
    <a:masterClrMapping/>
  </p:clrMapOvr>
  <p:extLst mod="1">
    <p:ext uri="{DCECCB84-F9BA-43D5-87BE-67443E8EF086}">
      <p15:sldGuideLst xmlns:p15="http://schemas.microsoft.com/office/powerpoint/2012/main" xmlns="">
        <p15:guide id="1" pos="54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7"/>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762899175"/>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8136762" cy="846386"/>
          </a:xfrm>
        </p:spPr>
        <p:txBody>
          <a:bodyPr/>
          <a:lstStyle>
            <a:lvl1pPr>
              <a:defRPr cap="all" baseline="0">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4581800"/>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a:xfrm>
            <a:off x="8329754" y="6526821"/>
            <a:ext cx="311009" cy="153888"/>
          </a:xfrm>
        </p:spPr>
        <p:txBody>
          <a:bodyPr/>
          <a:lstStyle>
            <a:lvl1pPr algn="r">
              <a:defRPr/>
            </a:lvl1pPr>
          </a:lstStyle>
          <a:p>
            <a:fld id="{569EC6D3-E5AC-407E-ABD5-BD9CA53279C2}" type="slidenum">
              <a:rPr lang="cs-CZ" smtClean="0">
                <a:solidFill>
                  <a:srgbClr val="F24F00"/>
                </a:solidFill>
              </a:rPr>
              <a:pPr/>
              <a:t>‹#›</a:t>
            </a:fld>
            <a:endParaRPr lang="cs-CZ">
              <a:solidFill>
                <a:srgbClr val="F24F00"/>
              </a:solidFill>
            </a:endParaRPr>
          </a:p>
        </p:txBody>
      </p:sp>
      <p:cxnSp>
        <p:nvCxnSpPr>
          <p:cNvPr id="5" name="Straight Connector 4"/>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17571431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řechodový sním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1190445"/>
            <a:ext cx="8136000" cy="5181555"/>
          </a:xfrm>
        </p:spPr>
        <p:txBody>
          <a:bodyPr/>
          <a:lstStyle>
            <a:lvl1pPr>
              <a:spcAft>
                <a:spcPts val="2000"/>
              </a:spcAft>
              <a:defRPr sz="2000" b="1"/>
            </a:lvl1pPr>
            <a:lvl2pPr>
              <a:buClr>
                <a:srgbClr val="F24F00"/>
              </a:buClr>
              <a:defRPr/>
            </a:lvl2pPr>
            <a:lvl3pPr>
              <a:buClr>
                <a:srgbClr val="C8C8C8"/>
              </a:buClr>
              <a:defRPr/>
            </a:lvl3pPr>
          </a:lstStyle>
          <a:p>
            <a:pPr lvl="0"/>
            <a:r>
              <a:rPr lang="cs-CZ" dirty="0" smtClean="0"/>
              <a:t>Po kliknutí můžete vložit text</a:t>
            </a:r>
            <a:br>
              <a:rPr lang="cs-CZ" dirty="0" smtClean="0"/>
            </a:br>
            <a:endParaRPr lang="cs-CZ" dirty="0" smtClean="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24F00"/>
                </a:solidFill>
              </a:rPr>
              <a:pPr/>
              <a:t>‹#›</a:t>
            </a:fld>
            <a:endParaRPr lang="cs-CZ">
              <a:solidFill>
                <a:srgbClr val="F24F00"/>
              </a:solidFill>
            </a:endParaRPr>
          </a:p>
        </p:txBody>
      </p:sp>
    </p:spTree>
    <p:extLst>
      <p:ext uri="{BB962C8B-B14F-4D97-AF65-F5344CB8AC3E}">
        <p14:creationId xmlns:p14="http://schemas.microsoft.com/office/powerpoint/2010/main" val="46690272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27">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498358" y="565292"/>
            <a:ext cx="6973413" cy="423193"/>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498358" y="1731514"/>
            <a:ext cx="3481037" cy="452556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34894" y="1731514"/>
            <a:ext cx="3481038" cy="218503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34894" y="4072039"/>
            <a:ext cx="3481038" cy="218503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pg num"/>
          <p:cNvSpPr>
            <a:spLocks noGrp="1" noChangeArrowheads="1"/>
          </p:cNvSpPr>
          <p:nvPr>
            <p:ph type="sldNum" sz="quarter" idx="10"/>
          </p:nvPr>
        </p:nvSpPr>
        <p:spPr/>
        <p:txBody>
          <a:bodyPr/>
          <a:lstStyle>
            <a:lvl1pPr>
              <a:defRPr>
                <a:solidFill>
                  <a:schemeClr val="bg1"/>
                </a:solidFill>
              </a:defRPr>
            </a:lvl1pPr>
          </a:lstStyle>
          <a:p>
            <a:pPr>
              <a:defRPr/>
            </a:pPr>
            <a:fld id="{802DCF2F-062C-4C0E-A4C8-2BAE7E2EC522}" type="slidenum">
              <a:rPr lang="cs-CZ"/>
              <a:pPr>
                <a:defRPr/>
              </a:pPr>
              <a:t>‹#›</a:t>
            </a:fld>
            <a:endParaRPr lang="cs-CZ"/>
          </a:p>
        </p:txBody>
      </p:sp>
    </p:spTree>
    <p:extLst>
      <p:ext uri="{BB962C8B-B14F-4D97-AF65-F5344CB8AC3E}">
        <p14:creationId xmlns:p14="http://schemas.microsoft.com/office/powerpoint/2010/main" val="314762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DŮVĚRNÉ</a:t>
              </a:r>
            </a:p>
          </p:txBody>
        </p:sp>
        <p:sp>
          <p:nvSpPr>
            <p:cNvPr id="8" name="McK Document" hidden="1"/>
            <p:cNvSpPr txBox="1">
              <a:spLocks noChangeArrowheads="1"/>
            </p:cNvSpPr>
            <p:nvPr/>
          </p:nvSpPr>
          <p:spPr bwMode="auto">
            <a:xfrm>
              <a:off x="1768" y="3045"/>
              <a:ext cx="3167" cy="137"/>
            </a:xfrm>
            <a:prstGeom prst="rect">
              <a:avLst/>
            </a:prstGeom>
            <a:noFill/>
            <a:ln w="9525">
              <a:noFill/>
              <a:miter lim="800000"/>
              <a:headEnd/>
              <a:tailEnd/>
            </a:ln>
            <a:effectLst/>
          </p:spPr>
          <p:txBody>
            <a:bodyPr lIns="0" tIns="0" rIns="0" bIns="0" anchor="b">
              <a:spAutoFit/>
            </a:bodyPr>
            <a:lstStyle/>
            <a:p>
              <a:pPr>
                <a:defRPr/>
              </a:pPr>
              <a:r>
                <a:rPr lang="cs-CZ" sz="1428" i="0">
                  <a:latin typeface="Arial" pitchFamily="34" charset="0"/>
                  <a:cs typeface="+mn-cs"/>
                </a:rPr>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04863" eaLnBrk="0" hangingPunct="0"/>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95350">
              <a:lnSpc>
                <a:spcPct val="110000"/>
              </a:lnSpc>
              <a:buSzPct val="120000"/>
            </a:pPr>
            <a:r>
              <a:rPr lang="cs-CZ" sz="1800" b="1" i="0">
                <a:solidFill>
                  <a:schemeClr val="bg1"/>
                </a:solidFill>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1200" i="0"/>
              <a:t>Last Modified 10/4/2004 4:39:06 PM Central Europe Standard Time</a:t>
            </a:r>
            <a:endParaRPr lang="cs-CZ" sz="1200" i="0"/>
          </a:p>
        </p:txBody>
      </p:sp>
      <p:sp>
        <p:nvSpPr>
          <p:cNvPr id="14" name="Printed" hidden="1"/>
          <p:cNvSpPr txBox="1">
            <a:spLocks noChangeArrowheads="1"/>
          </p:cNvSpPr>
          <p:nvPr/>
        </p:nvSpPr>
        <p:spPr bwMode="auto">
          <a:xfrm>
            <a:off x="427038" y="815975"/>
            <a:ext cx="43068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200" i="0"/>
              <a:t>Printed 10/4/2004 11:36:40 AM Central Europe Standard Time</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cs-CZ" smtClean="0"/>
              <a:t>Kliknutím lze upravit styly předlohy textu.</a:t>
            </a:r>
          </a:p>
          <a:p>
            <a:pPr lvl="1"/>
            <a:r>
              <a:rPr lang="cs-CZ" smtClean="0"/>
              <a:t>Druhá úroveň</a:t>
            </a:r>
          </a:p>
        </p:txBody>
      </p:sp>
    </p:spTree>
    <p:extLst>
      <p:ext uri="{BB962C8B-B14F-4D97-AF65-F5344CB8AC3E}">
        <p14:creationId xmlns:p14="http://schemas.microsoft.com/office/powerpoint/2010/main" val="162052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13B79EA7-B1C5-4B76-A13E-BDAAC9978AE1}" type="slidenum">
              <a:rPr lang="cs-CZ"/>
              <a:pPr>
                <a:defRPr/>
              </a:pPr>
              <a:t>‹#›</a:t>
            </a:fld>
            <a:endParaRPr lang="cs-CZ"/>
          </a:p>
        </p:txBody>
      </p:sp>
    </p:spTree>
    <p:extLst>
      <p:ext uri="{BB962C8B-B14F-4D97-AF65-F5344CB8AC3E}">
        <p14:creationId xmlns:p14="http://schemas.microsoft.com/office/powerpoint/2010/main" val="514048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3 line headline)">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p:nvPr>
        </p:nvSpPr>
        <p:spPr>
          <a:xfrm>
            <a:off x="504001"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91B55E63-7933-4634-8594-5E11A36910E2}" type="slidenum">
              <a:rPr lang="cs-CZ"/>
              <a:pPr>
                <a:defRPr/>
              </a:pPr>
              <a:t>‹#›</a:t>
            </a:fld>
            <a:endParaRPr lang="cs-CZ"/>
          </a:p>
        </p:txBody>
      </p:sp>
    </p:spTree>
    <p:extLst>
      <p:ext uri="{BB962C8B-B14F-4D97-AF65-F5344CB8AC3E}">
        <p14:creationId xmlns:p14="http://schemas.microsoft.com/office/powerpoint/2010/main" val="359500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 subheadline">
    <p:spTree>
      <p:nvGrpSpPr>
        <p:cNvPr id="1" name=""/>
        <p:cNvGrpSpPr/>
        <p:nvPr/>
      </p:nvGrpSpPr>
      <p:grpSpPr>
        <a:xfrm>
          <a:off x="0" y="0"/>
          <a:ext cx="0" cy="0"/>
          <a:chOff x="0" y="0"/>
          <a:chExt cx="0" cy="0"/>
        </a:xfrm>
      </p:grpSpPr>
      <p:cxnSp>
        <p:nvCxnSpPr>
          <p:cNvPr id="10"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pPr>
              <a:defRPr/>
            </a:pPr>
            <a:fld id="{768B82A6-4B49-43B3-8E91-5A4A433A687E}" type="slidenum">
              <a:rPr lang="cs-CZ"/>
              <a:pPr>
                <a:defRPr/>
              </a:pPr>
              <a:t>‹#›</a:t>
            </a:fld>
            <a:endParaRPr lang="cs-CZ"/>
          </a:p>
        </p:txBody>
      </p:sp>
    </p:spTree>
    <p:extLst>
      <p:ext uri="{BB962C8B-B14F-4D97-AF65-F5344CB8AC3E}">
        <p14:creationId xmlns:p14="http://schemas.microsoft.com/office/powerpoint/2010/main" val="403640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0DA2D060-1EB6-4374-8CBC-E5AA8E6A0ACC}" type="slidenum">
              <a:rPr lang="cs-CZ"/>
              <a:pPr>
                <a:defRPr/>
              </a:pPr>
              <a:t>‹#›</a:t>
            </a:fld>
            <a:endParaRPr lang="cs-CZ"/>
          </a:p>
        </p:txBody>
      </p:sp>
    </p:spTree>
    <p:extLst>
      <p:ext uri="{BB962C8B-B14F-4D97-AF65-F5344CB8AC3E}">
        <p14:creationId xmlns:p14="http://schemas.microsoft.com/office/powerpoint/2010/main" val="1768968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thirds)">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3999" y="1692000"/>
            <a:ext cx="5184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1692000"/>
            <a:ext cx="25812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83EA2A9E-FDAD-4548-94CA-09E0B6B4CDF4}" type="slidenum">
              <a:rPr lang="cs-CZ"/>
              <a:pPr>
                <a:defRPr/>
              </a:pPr>
              <a:t>‹#›</a:t>
            </a:fld>
            <a:endParaRPr lang="cs-CZ"/>
          </a:p>
        </p:txBody>
      </p:sp>
    </p:spTree>
    <p:extLst>
      <p:ext uri="{BB962C8B-B14F-4D97-AF65-F5344CB8AC3E}">
        <p14:creationId xmlns:p14="http://schemas.microsoft.com/office/powerpoint/2010/main" val="3152248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thirds, 3 line subject)">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E87FE4C7-1BCD-4E6E-A56F-C71F8BAC6683}" type="slidenum">
              <a:rPr lang="cs-CZ"/>
              <a:pPr>
                <a:defRPr/>
              </a:pPr>
              <a:t>‹#›</a:t>
            </a:fld>
            <a:endParaRPr lang="cs-CZ"/>
          </a:p>
        </p:txBody>
      </p:sp>
    </p:spTree>
    <p:extLst>
      <p:ext uri="{BB962C8B-B14F-4D97-AF65-F5344CB8AC3E}">
        <p14:creationId xmlns:p14="http://schemas.microsoft.com/office/powerpoint/2010/main" val="3470351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7" name="Text Placeholder 6"/>
          <p:cNvSpPr>
            <a:spLocks noGrp="1"/>
          </p:cNvSpPr>
          <p:nvPr>
            <p:ph type="body" sz="quarter" idx="11"/>
          </p:nvPr>
        </p:nvSpPr>
        <p:spPr>
          <a:xfrm>
            <a:off x="503238" y="2116800"/>
            <a:ext cx="81360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Slide Number Placeholder 3"/>
          <p:cNvSpPr>
            <a:spLocks noGrp="1"/>
          </p:cNvSpPr>
          <p:nvPr>
            <p:ph type="sldNum" sz="quarter" idx="12"/>
          </p:nvPr>
        </p:nvSpPr>
        <p:spPr/>
        <p:txBody>
          <a:bodyPr/>
          <a:lstStyle>
            <a:lvl1pPr>
              <a:defRPr/>
            </a:lvl1pPr>
          </a:lstStyle>
          <a:p>
            <a:pPr>
              <a:defRPr/>
            </a:pPr>
            <a:fld id="{920849D8-786A-47E1-AF16-FF781339EE25}" type="slidenum">
              <a:rPr lang="cs-CZ"/>
              <a:pPr>
                <a:defRPr/>
              </a:pPr>
              <a:t>‹#›</a:t>
            </a:fld>
            <a:endParaRPr lang="cs-CZ"/>
          </a:p>
        </p:txBody>
      </p:sp>
    </p:spTree>
    <p:extLst>
      <p:ext uri="{BB962C8B-B14F-4D97-AF65-F5344CB8AC3E}">
        <p14:creationId xmlns:p14="http://schemas.microsoft.com/office/powerpoint/2010/main" val="262967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2116185"/>
            <a:ext cx="8136000" cy="4173017"/>
          </a:xfrm>
        </p:spPr>
        <p:txBody>
          <a:bodyPr/>
          <a:lstStyle>
            <a:lvl1pPr>
              <a:defRPr/>
            </a:lvl1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24F00"/>
                </a:solidFill>
              </a:rPr>
              <a:pPr/>
              <a:t>‹#›</a:t>
            </a:fld>
            <a:endParaRPr lang="cs-CZ">
              <a:solidFill>
                <a:srgbClr val="F24F00"/>
              </a:solidFill>
            </a:endParaRPr>
          </a:p>
        </p:txBody>
      </p:sp>
      <p:cxnSp>
        <p:nvCxnSpPr>
          <p:cNvPr id="6" name="Straight Connector 5"/>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7" name="Title 1"/>
          <p:cNvSpPr>
            <a:spLocks noGrp="1"/>
          </p:cNvSpPr>
          <p:nvPr>
            <p:ph type="title" hasCustomPrompt="1"/>
          </p:nvPr>
        </p:nvSpPr>
        <p:spPr>
          <a:xfrm>
            <a:off x="503999" y="423020"/>
            <a:ext cx="8136763" cy="1269578"/>
          </a:xfrm>
        </p:spPr>
        <p:txBody>
          <a:bodyPr/>
          <a:lstStyle>
            <a:lvl1pPr>
              <a:defRPr cap="all"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Tree>
    <p:extLst>
      <p:ext uri="{BB962C8B-B14F-4D97-AF65-F5344CB8AC3E}">
        <p14:creationId xmlns:p14="http://schemas.microsoft.com/office/powerpoint/2010/main" val="19553505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ipart Grey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50BBBDBD-19BE-477A-B0D8-638802F62E8D}" type="slidenum">
              <a:rPr lang="cs-CZ"/>
              <a:pPr>
                <a:defRPr/>
              </a:pPr>
              <a:t>‹#›</a:t>
            </a:fld>
            <a:endParaRPr lang="cs-CZ"/>
          </a:p>
        </p:txBody>
      </p:sp>
    </p:spTree>
    <p:extLst>
      <p:ext uri="{BB962C8B-B14F-4D97-AF65-F5344CB8AC3E}">
        <p14:creationId xmlns:p14="http://schemas.microsoft.com/office/powerpoint/2010/main" val="2236225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ipart grey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908F52B5-4954-46F0-AB00-C5AC26804B54}" type="slidenum">
              <a:rPr lang="cs-CZ"/>
              <a:pPr>
                <a:defRPr/>
              </a:pPr>
              <a:t>‹#›</a:t>
            </a:fld>
            <a:endParaRPr lang="cs-CZ"/>
          </a:p>
        </p:txBody>
      </p:sp>
    </p:spTree>
    <p:extLst>
      <p:ext uri="{BB962C8B-B14F-4D97-AF65-F5344CB8AC3E}">
        <p14:creationId xmlns:p14="http://schemas.microsoft.com/office/powerpoint/2010/main" val="1300047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ipart Grey-Whit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922EAF2F-279B-4364-AD90-A33E78FD9326}" type="slidenum">
              <a:rPr lang="cs-CZ"/>
              <a:pPr>
                <a:defRPr/>
              </a:pPr>
              <a:t>‹#›</a:t>
            </a:fld>
            <a:endParaRPr lang="cs-CZ"/>
          </a:p>
        </p:txBody>
      </p:sp>
    </p:spTree>
    <p:extLst>
      <p:ext uri="{BB962C8B-B14F-4D97-AF65-F5344CB8AC3E}">
        <p14:creationId xmlns:p14="http://schemas.microsoft.com/office/powerpoint/2010/main" val="2492508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ipart Grey-White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AAFC26E3-C53A-4BDE-A7C6-BD736A76A85A}" type="slidenum">
              <a:rPr lang="cs-CZ"/>
              <a:pPr>
                <a:defRPr/>
              </a:pPr>
              <a:t>‹#›</a:t>
            </a:fld>
            <a:endParaRPr lang="cs-CZ"/>
          </a:p>
        </p:txBody>
      </p:sp>
    </p:spTree>
    <p:extLst>
      <p:ext uri="{BB962C8B-B14F-4D97-AF65-F5344CB8AC3E}">
        <p14:creationId xmlns:p14="http://schemas.microsoft.com/office/powerpoint/2010/main" val="1449083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pPr>
              <a:defRPr/>
            </a:pPr>
            <a:fld id="{EDE30556-69F8-49B7-9B21-DF2B814B30AA}" type="slidenum">
              <a:rPr lang="cs-CZ"/>
              <a:pPr>
                <a:defRPr/>
              </a:pPr>
              <a:t>‹#›</a:t>
            </a:fld>
            <a:endParaRPr lang="cs-CZ"/>
          </a:p>
        </p:txBody>
      </p:sp>
    </p:spTree>
    <p:extLst>
      <p:ext uri="{BB962C8B-B14F-4D97-AF65-F5344CB8AC3E}">
        <p14:creationId xmlns:p14="http://schemas.microsoft.com/office/powerpoint/2010/main" val="2415374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pPr>
              <a:defRPr/>
            </a:pPr>
            <a:fld id="{877791FC-DC8E-4A2B-9291-A32EDED08B1E}" type="slidenum">
              <a:rPr lang="cs-CZ"/>
              <a:pPr>
                <a:defRPr/>
              </a:pPr>
              <a:t>‹#›</a:t>
            </a:fld>
            <a:endParaRPr lang="cs-CZ"/>
          </a:p>
        </p:txBody>
      </p:sp>
    </p:spTree>
    <p:extLst>
      <p:ext uri="{BB962C8B-B14F-4D97-AF65-F5344CB8AC3E}">
        <p14:creationId xmlns:p14="http://schemas.microsoft.com/office/powerpoint/2010/main" val="1895061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pPr>
              <a:defRPr/>
            </a:pPr>
            <a:fld id="{CA7355D1-D8B8-4FE3-BC61-7CA4F7A157B2}" type="slidenum">
              <a:rPr lang="cs-CZ"/>
              <a:pPr>
                <a:defRPr/>
              </a:pPr>
              <a:t>‹#›</a:t>
            </a:fld>
            <a:endParaRPr lang="cs-CZ"/>
          </a:p>
        </p:txBody>
      </p:sp>
    </p:spTree>
    <p:extLst>
      <p:ext uri="{BB962C8B-B14F-4D97-AF65-F5344CB8AC3E}">
        <p14:creationId xmlns:p14="http://schemas.microsoft.com/office/powerpoint/2010/main" val="143550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pPr>
              <a:defRPr/>
            </a:pPr>
            <a:fld id="{CD2C8A7C-DED2-4C03-8071-A9B21777631F}" type="slidenum">
              <a:rPr lang="cs-CZ"/>
              <a:pPr>
                <a:defRPr/>
              </a:pPr>
              <a:t>‹#›</a:t>
            </a:fld>
            <a:endParaRPr lang="cs-CZ"/>
          </a:p>
        </p:txBody>
      </p:sp>
    </p:spTree>
    <p:extLst>
      <p:ext uri="{BB962C8B-B14F-4D97-AF65-F5344CB8AC3E}">
        <p14:creationId xmlns:p14="http://schemas.microsoft.com/office/powerpoint/2010/main" val="3427224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ground Pictur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pPr>
              <a:defRPr/>
            </a:pPr>
            <a:fld id="{1621E511-CFCF-4DF3-95C2-BA42B7766BB3}" type="slidenum">
              <a:rPr lang="cs-CZ"/>
              <a:pPr>
                <a:defRPr/>
              </a:pPr>
              <a:t>‹#›</a:t>
            </a:fld>
            <a:endParaRPr lang="cs-CZ"/>
          </a:p>
        </p:txBody>
      </p:sp>
    </p:spTree>
    <p:extLst>
      <p:ext uri="{BB962C8B-B14F-4D97-AF65-F5344CB8AC3E}">
        <p14:creationId xmlns:p14="http://schemas.microsoft.com/office/powerpoint/2010/main" val="3161725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ground Picture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40C69183-6F15-4A87-A6BB-9C2B1725D3CB}" type="slidenum">
              <a:rPr lang="cs-CZ"/>
              <a:pPr>
                <a:defRPr/>
              </a:pPr>
              <a:t>‹#›</a:t>
            </a:fld>
            <a:endParaRPr lang="cs-CZ"/>
          </a:p>
        </p:txBody>
      </p:sp>
    </p:spTree>
    <p:extLst>
      <p:ext uri="{BB962C8B-B14F-4D97-AF65-F5344CB8AC3E}">
        <p14:creationId xmlns:p14="http://schemas.microsoft.com/office/powerpoint/2010/main" val="359639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bsah – elektřina">
    <p:spTree>
      <p:nvGrpSpPr>
        <p:cNvPr id="1" name=""/>
        <p:cNvGrpSpPr/>
        <p:nvPr/>
      </p:nvGrpSpPr>
      <p:grpSpPr>
        <a:xfrm>
          <a:off x="0" y="0"/>
          <a:ext cx="0" cy="0"/>
          <a:chOff x="0" y="0"/>
          <a:chExt cx="0" cy="0"/>
        </a:xfrm>
      </p:grpSpPr>
      <p:grpSp>
        <p:nvGrpSpPr>
          <p:cNvPr id="13" name="Skupina 12"/>
          <p:cNvGrpSpPr/>
          <p:nvPr userDrawn="1"/>
        </p:nvGrpSpPr>
        <p:grpSpPr>
          <a:xfrm>
            <a:off x="504000" y="5821714"/>
            <a:ext cx="8595601" cy="803681"/>
            <a:chOff x="460708" y="5540262"/>
            <a:chExt cx="8196275" cy="766344"/>
          </a:xfrm>
          <a:solidFill>
            <a:schemeClr val="accent1"/>
          </a:solidFill>
        </p:grpSpPr>
        <p:sp>
          <p:nvSpPr>
            <p:cNvPr id="10" name="Freeform 6"/>
            <p:cNvSpPr>
              <a:spLocks noEditPoints="1"/>
            </p:cNvSpPr>
            <p:nvPr userDrawn="1"/>
          </p:nvSpPr>
          <p:spPr bwMode="auto">
            <a:xfrm>
              <a:off x="7211238" y="5540262"/>
              <a:ext cx="1445745" cy="766344"/>
            </a:xfrm>
            <a:custGeom>
              <a:avLst/>
              <a:gdLst>
                <a:gd name="T0" fmla="*/ 3414 w 3493"/>
                <a:gd name="T1" fmla="*/ 1229 h 1852"/>
                <a:gd name="T2" fmla="*/ 3471 w 3493"/>
                <a:gd name="T3" fmla="*/ 1264 h 1852"/>
                <a:gd name="T4" fmla="*/ 3493 w 3493"/>
                <a:gd name="T5" fmla="*/ 1328 h 1852"/>
                <a:gd name="T6" fmla="*/ 3471 w 3493"/>
                <a:gd name="T7" fmla="*/ 1390 h 1852"/>
                <a:gd name="T8" fmla="*/ 3414 w 3493"/>
                <a:gd name="T9" fmla="*/ 1425 h 1852"/>
                <a:gd name="T10" fmla="*/ 2837 w 3493"/>
                <a:gd name="T11" fmla="*/ 1227 h 1852"/>
                <a:gd name="T12" fmla="*/ 3414 w 3493"/>
                <a:gd name="T13" fmla="*/ 427 h 1852"/>
                <a:gd name="T14" fmla="*/ 3471 w 3493"/>
                <a:gd name="T15" fmla="*/ 462 h 1852"/>
                <a:gd name="T16" fmla="*/ 3493 w 3493"/>
                <a:gd name="T17" fmla="*/ 526 h 1852"/>
                <a:gd name="T18" fmla="*/ 3471 w 3493"/>
                <a:gd name="T19" fmla="*/ 588 h 1852"/>
                <a:gd name="T20" fmla="*/ 3414 w 3493"/>
                <a:gd name="T21" fmla="*/ 623 h 1852"/>
                <a:gd name="T22" fmla="*/ 2837 w 3493"/>
                <a:gd name="T23" fmla="*/ 425 h 1852"/>
                <a:gd name="T24" fmla="*/ 2748 w 3493"/>
                <a:gd name="T25" fmla="*/ 1852 h 1852"/>
                <a:gd name="T26" fmla="*/ 2474 w 3493"/>
                <a:gd name="T27" fmla="*/ 1744 h 1852"/>
                <a:gd name="T28" fmla="*/ 2447 w 3493"/>
                <a:gd name="T29" fmla="*/ 1688 h 1852"/>
                <a:gd name="T30" fmla="*/ 2385 w 3493"/>
                <a:gd name="T31" fmla="*/ 1655 h 1852"/>
                <a:gd name="T32" fmla="*/ 2261 w 3493"/>
                <a:gd name="T33" fmla="*/ 1635 h 1852"/>
                <a:gd name="T34" fmla="*/ 2087 w 3493"/>
                <a:gd name="T35" fmla="*/ 1612 h 1852"/>
                <a:gd name="T36" fmla="*/ 1909 w 3493"/>
                <a:gd name="T37" fmla="*/ 1587 h 1852"/>
                <a:gd name="T38" fmla="*/ 1761 w 3493"/>
                <a:gd name="T39" fmla="*/ 1568 h 1852"/>
                <a:gd name="T40" fmla="*/ 1622 w 3493"/>
                <a:gd name="T41" fmla="*/ 1543 h 1852"/>
                <a:gd name="T42" fmla="*/ 1525 w 3493"/>
                <a:gd name="T43" fmla="*/ 1506 h 1852"/>
                <a:gd name="T44" fmla="*/ 1455 w 3493"/>
                <a:gd name="T45" fmla="*/ 1454 h 1852"/>
                <a:gd name="T46" fmla="*/ 1391 w 3493"/>
                <a:gd name="T47" fmla="*/ 1382 h 1852"/>
                <a:gd name="T48" fmla="*/ 1348 w 3493"/>
                <a:gd name="T49" fmla="*/ 1312 h 1852"/>
                <a:gd name="T50" fmla="*/ 1302 w 3493"/>
                <a:gd name="T51" fmla="*/ 1228 h 1852"/>
                <a:gd name="T52" fmla="*/ 1249 w 3493"/>
                <a:gd name="T53" fmla="*/ 1144 h 1852"/>
                <a:gd name="T54" fmla="*/ 1184 w 3493"/>
                <a:gd name="T55" fmla="*/ 1073 h 1852"/>
                <a:gd name="T56" fmla="*/ 1101 w 3493"/>
                <a:gd name="T57" fmla="*/ 1028 h 1852"/>
                <a:gd name="T58" fmla="*/ 0 w 3493"/>
                <a:gd name="T59" fmla="*/ 1018 h 1852"/>
                <a:gd name="T60" fmla="*/ 1068 w 3493"/>
                <a:gd name="T61" fmla="*/ 832 h 1852"/>
                <a:gd name="T62" fmla="*/ 1159 w 3493"/>
                <a:gd name="T63" fmla="*/ 798 h 1852"/>
                <a:gd name="T64" fmla="*/ 1229 w 3493"/>
                <a:gd name="T65" fmla="*/ 734 h 1852"/>
                <a:gd name="T66" fmla="*/ 1285 w 3493"/>
                <a:gd name="T67" fmla="*/ 653 h 1852"/>
                <a:gd name="T68" fmla="*/ 1333 w 3493"/>
                <a:gd name="T69" fmla="*/ 568 h 1852"/>
                <a:gd name="T70" fmla="*/ 1376 w 3493"/>
                <a:gd name="T71" fmla="*/ 492 h 1852"/>
                <a:gd name="T72" fmla="*/ 1433 w 3493"/>
                <a:gd name="T73" fmla="*/ 421 h 1852"/>
                <a:gd name="T74" fmla="*/ 1500 w 3493"/>
                <a:gd name="T75" fmla="*/ 362 h 1852"/>
                <a:gd name="T76" fmla="*/ 1586 w 3493"/>
                <a:gd name="T77" fmla="*/ 321 h 1852"/>
                <a:gd name="T78" fmla="*/ 1708 w 3493"/>
                <a:gd name="T79" fmla="*/ 293 h 1852"/>
                <a:gd name="T80" fmla="*/ 1854 w 3493"/>
                <a:gd name="T81" fmla="*/ 272 h 1852"/>
                <a:gd name="T82" fmla="*/ 2027 w 3493"/>
                <a:gd name="T83" fmla="*/ 249 h 1852"/>
                <a:gd name="T84" fmla="*/ 2206 w 3493"/>
                <a:gd name="T85" fmla="*/ 225 h 1852"/>
                <a:gd name="T86" fmla="*/ 2355 w 3493"/>
                <a:gd name="T87" fmla="*/ 204 h 1852"/>
                <a:gd name="T88" fmla="*/ 2431 w 3493"/>
                <a:gd name="T89" fmla="*/ 178 h 1852"/>
                <a:gd name="T90" fmla="*/ 2468 w 3493"/>
                <a:gd name="T91" fmla="*/ 129 h 1852"/>
                <a:gd name="T92" fmla="*/ 2475 w 3493"/>
                <a:gd name="T9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3" h="1852">
                  <a:moveTo>
                    <a:pt x="2837" y="1227"/>
                  </a:moveTo>
                  <a:lnTo>
                    <a:pt x="3392" y="1227"/>
                  </a:lnTo>
                  <a:lnTo>
                    <a:pt x="3414" y="1229"/>
                  </a:lnTo>
                  <a:lnTo>
                    <a:pt x="3436" y="1236"/>
                  </a:lnTo>
                  <a:lnTo>
                    <a:pt x="3455" y="1248"/>
                  </a:lnTo>
                  <a:lnTo>
                    <a:pt x="3471" y="1264"/>
                  </a:lnTo>
                  <a:lnTo>
                    <a:pt x="3482" y="1283"/>
                  </a:lnTo>
                  <a:lnTo>
                    <a:pt x="3490" y="1304"/>
                  </a:lnTo>
                  <a:lnTo>
                    <a:pt x="3493" y="1328"/>
                  </a:lnTo>
                  <a:lnTo>
                    <a:pt x="3490" y="1350"/>
                  </a:lnTo>
                  <a:lnTo>
                    <a:pt x="3482" y="1371"/>
                  </a:lnTo>
                  <a:lnTo>
                    <a:pt x="3471" y="1390"/>
                  </a:lnTo>
                  <a:lnTo>
                    <a:pt x="3455" y="1406"/>
                  </a:lnTo>
                  <a:lnTo>
                    <a:pt x="3436" y="1418"/>
                  </a:lnTo>
                  <a:lnTo>
                    <a:pt x="3414" y="1425"/>
                  </a:lnTo>
                  <a:lnTo>
                    <a:pt x="3392" y="1428"/>
                  </a:lnTo>
                  <a:lnTo>
                    <a:pt x="2837" y="1428"/>
                  </a:lnTo>
                  <a:lnTo>
                    <a:pt x="2837" y="1227"/>
                  </a:lnTo>
                  <a:close/>
                  <a:moveTo>
                    <a:pt x="2837" y="425"/>
                  </a:moveTo>
                  <a:lnTo>
                    <a:pt x="3392" y="425"/>
                  </a:lnTo>
                  <a:lnTo>
                    <a:pt x="3414" y="427"/>
                  </a:lnTo>
                  <a:lnTo>
                    <a:pt x="3436" y="434"/>
                  </a:lnTo>
                  <a:lnTo>
                    <a:pt x="3455" y="446"/>
                  </a:lnTo>
                  <a:lnTo>
                    <a:pt x="3471" y="462"/>
                  </a:lnTo>
                  <a:lnTo>
                    <a:pt x="3482" y="481"/>
                  </a:lnTo>
                  <a:lnTo>
                    <a:pt x="3490" y="502"/>
                  </a:lnTo>
                  <a:lnTo>
                    <a:pt x="3493" y="526"/>
                  </a:lnTo>
                  <a:lnTo>
                    <a:pt x="3490" y="548"/>
                  </a:lnTo>
                  <a:lnTo>
                    <a:pt x="3482" y="569"/>
                  </a:lnTo>
                  <a:lnTo>
                    <a:pt x="3471" y="588"/>
                  </a:lnTo>
                  <a:lnTo>
                    <a:pt x="3455" y="604"/>
                  </a:lnTo>
                  <a:lnTo>
                    <a:pt x="3436" y="616"/>
                  </a:lnTo>
                  <a:lnTo>
                    <a:pt x="3414" y="623"/>
                  </a:lnTo>
                  <a:lnTo>
                    <a:pt x="3392" y="626"/>
                  </a:lnTo>
                  <a:lnTo>
                    <a:pt x="2837" y="626"/>
                  </a:lnTo>
                  <a:lnTo>
                    <a:pt x="2837" y="425"/>
                  </a:lnTo>
                  <a:close/>
                  <a:moveTo>
                    <a:pt x="2475" y="0"/>
                  </a:moveTo>
                  <a:lnTo>
                    <a:pt x="2748" y="0"/>
                  </a:lnTo>
                  <a:lnTo>
                    <a:pt x="2748" y="1852"/>
                  </a:lnTo>
                  <a:lnTo>
                    <a:pt x="2475" y="1852"/>
                  </a:lnTo>
                  <a:lnTo>
                    <a:pt x="2475" y="1768"/>
                  </a:lnTo>
                  <a:lnTo>
                    <a:pt x="2474" y="1744"/>
                  </a:lnTo>
                  <a:lnTo>
                    <a:pt x="2468" y="1723"/>
                  </a:lnTo>
                  <a:lnTo>
                    <a:pt x="2460" y="1705"/>
                  </a:lnTo>
                  <a:lnTo>
                    <a:pt x="2447" y="1688"/>
                  </a:lnTo>
                  <a:lnTo>
                    <a:pt x="2431" y="1674"/>
                  </a:lnTo>
                  <a:lnTo>
                    <a:pt x="2410" y="1663"/>
                  </a:lnTo>
                  <a:lnTo>
                    <a:pt x="2385" y="1655"/>
                  </a:lnTo>
                  <a:lnTo>
                    <a:pt x="2355" y="1649"/>
                  </a:lnTo>
                  <a:lnTo>
                    <a:pt x="2311" y="1642"/>
                  </a:lnTo>
                  <a:lnTo>
                    <a:pt x="2261" y="1635"/>
                  </a:lnTo>
                  <a:lnTo>
                    <a:pt x="2206" y="1627"/>
                  </a:lnTo>
                  <a:lnTo>
                    <a:pt x="2147" y="1620"/>
                  </a:lnTo>
                  <a:lnTo>
                    <a:pt x="2087" y="1612"/>
                  </a:lnTo>
                  <a:lnTo>
                    <a:pt x="2027" y="1603"/>
                  </a:lnTo>
                  <a:lnTo>
                    <a:pt x="1967" y="1596"/>
                  </a:lnTo>
                  <a:lnTo>
                    <a:pt x="1909" y="1587"/>
                  </a:lnTo>
                  <a:lnTo>
                    <a:pt x="1854" y="1581"/>
                  </a:lnTo>
                  <a:lnTo>
                    <a:pt x="1804" y="1573"/>
                  </a:lnTo>
                  <a:lnTo>
                    <a:pt x="1761" y="1568"/>
                  </a:lnTo>
                  <a:lnTo>
                    <a:pt x="1708" y="1561"/>
                  </a:lnTo>
                  <a:lnTo>
                    <a:pt x="1662" y="1552"/>
                  </a:lnTo>
                  <a:lnTo>
                    <a:pt x="1622" y="1543"/>
                  </a:lnTo>
                  <a:lnTo>
                    <a:pt x="1586" y="1532"/>
                  </a:lnTo>
                  <a:lnTo>
                    <a:pt x="1554" y="1519"/>
                  </a:lnTo>
                  <a:lnTo>
                    <a:pt x="1525" y="1506"/>
                  </a:lnTo>
                  <a:lnTo>
                    <a:pt x="1500" y="1491"/>
                  </a:lnTo>
                  <a:lnTo>
                    <a:pt x="1477" y="1473"/>
                  </a:lnTo>
                  <a:lnTo>
                    <a:pt x="1455" y="1454"/>
                  </a:lnTo>
                  <a:lnTo>
                    <a:pt x="1433" y="1432"/>
                  </a:lnTo>
                  <a:lnTo>
                    <a:pt x="1413" y="1408"/>
                  </a:lnTo>
                  <a:lnTo>
                    <a:pt x="1391" y="1382"/>
                  </a:lnTo>
                  <a:lnTo>
                    <a:pt x="1376" y="1360"/>
                  </a:lnTo>
                  <a:lnTo>
                    <a:pt x="1361" y="1337"/>
                  </a:lnTo>
                  <a:lnTo>
                    <a:pt x="1348" y="1312"/>
                  </a:lnTo>
                  <a:lnTo>
                    <a:pt x="1333" y="1284"/>
                  </a:lnTo>
                  <a:lnTo>
                    <a:pt x="1317" y="1257"/>
                  </a:lnTo>
                  <a:lnTo>
                    <a:pt x="1302" y="1228"/>
                  </a:lnTo>
                  <a:lnTo>
                    <a:pt x="1285" y="1199"/>
                  </a:lnTo>
                  <a:lnTo>
                    <a:pt x="1268" y="1172"/>
                  </a:lnTo>
                  <a:lnTo>
                    <a:pt x="1249" y="1144"/>
                  </a:lnTo>
                  <a:lnTo>
                    <a:pt x="1229" y="1119"/>
                  </a:lnTo>
                  <a:lnTo>
                    <a:pt x="1208" y="1095"/>
                  </a:lnTo>
                  <a:lnTo>
                    <a:pt x="1184" y="1073"/>
                  </a:lnTo>
                  <a:lnTo>
                    <a:pt x="1159" y="1054"/>
                  </a:lnTo>
                  <a:lnTo>
                    <a:pt x="1131" y="1039"/>
                  </a:lnTo>
                  <a:lnTo>
                    <a:pt x="1101" y="1028"/>
                  </a:lnTo>
                  <a:lnTo>
                    <a:pt x="1068" y="1020"/>
                  </a:lnTo>
                  <a:lnTo>
                    <a:pt x="1032" y="1018"/>
                  </a:lnTo>
                  <a:lnTo>
                    <a:pt x="0" y="1018"/>
                  </a:lnTo>
                  <a:lnTo>
                    <a:pt x="0" y="835"/>
                  </a:lnTo>
                  <a:lnTo>
                    <a:pt x="1032" y="835"/>
                  </a:lnTo>
                  <a:lnTo>
                    <a:pt x="1068" y="832"/>
                  </a:lnTo>
                  <a:lnTo>
                    <a:pt x="1101" y="824"/>
                  </a:lnTo>
                  <a:lnTo>
                    <a:pt x="1131" y="813"/>
                  </a:lnTo>
                  <a:lnTo>
                    <a:pt x="1159" y="798"/>
                  </a:lnTo>
                  <a:lnTo>
                    <a:pt x="1184" y="779"/>
                  </a:lnTo>
                  <a:lnTo>
                    <a:pt x="1208" y="758"/>
                  </a:lnTo>
                  <a:lnTo>
                    <a:pt x="1229" y="734"/>
                  </a:lnTo>
                  <a:lnTo>
                    <a:pt x="1249" y="708"/>
                  </a:lnTo>
                  <a:lnTo>
                    <a:pt x="1268" y="681"/>
                  </a:lnTo>
                  <a:lnTo>
                    <a:pt x="1285" y="653"/>
                  </a:lnTo>
                  <a:lnTo>
                    <a:pt x="1302" y="624"/>
                  </a:lnTo>
                  <a:lnTo>
                    <a:pt x="1317" y="596"/>
                  </a:lnTo>
                  <a:lnTo>
                    <a:pt x="1333" y="568"/>
                  </a:lnTo>
                  <a:lnTo>
                    <a:pt x="1348" y="541"/>
                  </a:lnTo>
                  <a:lnTo>
                    <a:pt x="1361" y="516"/>
                  </a:lnTo>
                  <a:lnTo>
                    <a:pt x="1376" y="492"/>
                  </a:lnTo>
                  <a:lnTo>
                    <a:pt x="1391" y="471"/>
                  </a:lnTo>
                  <a:lnTo>
                    <a:pt x="1413" y="444"/>
                  </a:lnTo>
                  <a:lnTo>
                    <a:pt x="1433" y="421"/>
                  </a:lnTo>
                  <a:lnTo>
                    <a:pt x="1455" y="398"/>
                  </a:lnTo>
                  <a:lnTo>
                    <a:pt x="1477" y="379"/>
                  </a:lnTo>
                  <a:lnTo>
                    <a:pt x="1500" y="362"/>
                  </a:lnTo>
                  <a:lnTo>
                    <a:pt x="1525" y="347"/>
                  </a:lnTo>
                  <a:lnTo>
                    <a:pt x="1554" y="333"/>
                  </a:lnTo>
                  <a:lnTo>
                    <a:pt x="1586" y="321"/>
                  </a:lnTo>
                  <a:lnTo>
                    <a:pt x="1622" y="311"/>
                  </a:lnTo>
                  <a:lnTo>
                    <a:pt x="1662" y="301"/>
                  </a:lnTo>
                  <a:lnTo>
                    <a:pt x="1708" y="293"/>
                  </a:lnTo>
                  <a:lnTo>
                    <a:pt x="1761" y="285"/>
                  </a:lnTo>
                  <a:lnTo>
                    <a:pt x="1804" y="279"/>
                  </a:lnTo>
                  <a:lnTo>
                    <a:pt x="1854" y="272"/>
                  </a:lnTo>
                  <a:lnTo>
                    <a:pt x="1909" y="265"/>
                  </a:lnTo>
                  <a:lnTo>
                    <a:pt x="1967" y="258"/>
                  </a:lnTo>
                  <a:lnTo>
                    <a:pt x="2027" y="249"/>
                  </a:lnTo>
                  <a:lnTo>
                    <a:pt x="2087" y="241"/>
                  </a:lnTo>
                  <a:lnTo>
                    <a:pt x="2147" y="233"/>
                  </a:lnTo>
                  <a:lnTo>
                    <a:pt x="2206" y="225"/>
                  </a:lnTo>
                  <a:lnTo>
                    <a:pt x="2261" y="217"/>
                  </a:lnTo>
                  <a:lnTo>
                    <a:pt x="2311" y="210"/>
                  </a:lnTo>
                  <a:lnTo>
                    <a:pt x="2355" y="204"/>
                  </a:lnTo>
                  <a:lnTo>
                    <a:pt x="2385" y="198"/>
                  </a:lnTo>
                  <a:lnTo>
                    <a:pt x="2410" y="190"/>
                  </a:lnTo>
                  <a:lnTo>
                    <a:pt x="2431" y="178"/>
                  </a:lnTo>
                  <a:lnTo>
                    <a:pt x="2447" y="164"/>
                  </a:lnTo>
                  <a:lnTo>
                    <a:pt x="2460" y="148"/>
                  </a:lnTo>
                  <a:lnTo>
                    <a:pt x="2468" y="129"/>
                  </a:lnTo>
                  <a:lnTo>
                    <a:pt x="2474" y="108"/>
                  </a:lnTo>
                  <a:lnTo>
                    <a:pt x="2475" y="85"/>
                  </a:lnTo>
                  <a:lnTo>
                    <a:pt x="2475"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11" name="Obdélník 10"/>
            <p:cNvSpPr/>
            <p:nvPr userDrawn="1"/>
          </p:nvSpPr>
          <p:spPr bwMode="auto">
            <a:xfrm>
              <a:off x="460708" y="5885444"/>
              <a:ext cx="7318228" cy="78624"/>
            </a:xfrm>
            <a:prstGeom prst="rect">
              <a:avLst/>
            </a:prstGeom>
            <a:grp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rgbClr val="F24F00"/>
                </a:buClr>
                <a:buFont typeface="Wingdings" pitchFamily="2" charset="2"/>
                <a:buNone/>
              </a:pPr>
              <a:endParaRPr lang="cs-CZ" smtClean="0">
                <a:solidFill>
                  <a:srgbClr val="000000"/>
                </a:solidFill>
                <a:latin typeface="Arial" pitchFamily="34" charset="0"/>
                <a:cs typeface="+mn-cs"/>
              </a:endParaRPr>
            </a:p>
          </p:txBody>
        </p:sp>
      </p:grpSp>
      <p:sp>
        <p:nvSpPr>
          <p:cNvPr id="2" name="Title 1"/>
          <p:cNvSpPr>
            <a:spLocks noGrp="1"/>
          </p:cNvSpPr>
          <p:nvPr>
            <p:ph type="title" hasCustomPrompt="1"/>
          </p:nvPr>
        </p:nvSpPr>
        <p:spPr>
          <a:xfrm>
            <a:off x="504001" y="437652"/>
            <a:ext cx="8136762" cy="846386"/>
          </a:xfrm>
        </p:spPr>
        <p:txBody>
          <a:bodyPr/>
          <a:lstStyle>
            <a:lvl1pPr>
              <a:defRPr baseline="0">
                <a:solidFill>
                  <a:srgbClr val="F24F00"/>
                </a:solidFill>
              </a:defRPr>
            </a:lvl1pPr>
          </a:lstStyle>
          <a:p>
            <a:r>
              <a:rPr lang="cs-CZ" dirty="0" smtClean="0"/>
              <a:t>KLIKNUTÍM VLOŽÍTE NADPIS </a:t>
            </a:r>
            <a:r>
              <a:rPr lang="cs-CZ" smtClean="0"/>
              <a:t>SNÍMKU – ELEKTŘINA</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3942645"/>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24F00"/>
                </a:solidFill>
              </a:rPr>
              <a:pPr/>
              <a:t>‹#›</a:t>
            </a:fld>
            <a:endParaRPr lang="cs-CZ">
              <a:solidFill>
                <a:srgbClr val="F24F00"/>
              </a:solidFill>
            </a:endParaRPr>
          </a:p>
        </p:txBody>
      </p:sp>
      <p:cxnSp>
        <p:nvCxnSpPr>
          <p:cNvPr id="5" name="Straight Connector 4"/>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371513551"/>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lvl1pPr>
              <a:defRPr baseline="0">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0" name="Straight Connector 9"/>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1740893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8" name="Straight Connector 7"/>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Title 1"/>
          <p:cNvSpPr>
            <a:spLocks noGrp="1"/>
          </p:cNvSpPr>
          <p:nvPr>
            <p:ph type="title" hasCustomPrompt="1"/>
          </p:nvPr>
        </p:nvSpPr>
        <p:spPr>
          <a:xfrm>
            <a:off x="503999" y="423020"/>
            <a:ext cx="8136763"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Tree>
    <p:extLst>
      <p:ext uri="{BB962C8B-B14F-4D97-AF65-F5344CB8AC3E}">
        <p14:creationId xmlns:p14="http://schemas.microsoft.com/office/powerpoint/2010/main" val="6648873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2281178"/>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1"/>
            <a:ext cx="3888000" cy="4084439"/>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2000" b="1"/>
            </a:lvl1pPr>
          </a:lstStyle>
          <a:p>
            <a:pPr lvl="0"/>
            <a:r>
              <a:rPr lang="cs-CZ" dirty="0" smtClean="0"/>
              <a:t>Podtitulek</a:t>
            </a:r>
            <a:endParaRPr lang="cs-CZ" dirty="0"/>
          </a:p>
        </p:txBody>
      </p:sp>
    </p:spTree>
    <p:extLst>
      <p:ext uri="{BB962C8B-B14F-4D97-AF65-F5344CB8AC3E}">
        <p14:creationId xmlns:p14="http://schemas.microsoft.com/office/powerpoint/2010/main" val="39116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1181"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20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092728273"/>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hasCustomPrompt="1"/>
          </p:nvPr>
        </p:nvSpPr>
        <p:spPr>
          <a:xfrm>
            <a:off x="503999" y="423021"/>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cxnSp>
        <p:nvCxnSpPr>
          <p:cNvPr id="11" name="Straight Connector 10"/>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04287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1" name="McK Slide Elements"/>
          <p:cNvGrpSpPr>
            <a:grpSpLocks/>
          </p:cNvGrpSpPr>
          <p:nvPr/>
        </p:nvGrpSpPr>
        <p:grpSpPr bwMode="auto">
          <a:xfrm>
            <a:off x="1436802" y="941073"/>
            <a:ext cx="7584093" cy="5889393"/>
            <a:chOff x="887" y="581"/>
            <a:chExt cx="4682" cy="3636"/>
          </a:xfrm>
        </p:grpSpPr>
        <p:sp>
          <p:nvSpPr>
            <p:cNvPr id="1032" name="McK Measure" hidden="1"/>
            <p:cNvSpPr txBox="1">
              <a:spLocks noChangeArrowheads="1"/>
            </p:cNvSpPr>
            <p:nvPr userDrawn="1"/>
          </p:nvSpPr>
          <p:spPr bwMode="auto">
            <a:xfrm>
              <a:off x="887" y="581"/>
              <a:ext cx="4682" cy="152"/>
            </a:xfrm>
            <a:prstGeom prst="rect">
              <a:avLst/>
            </a:prstGeom>
            <a:noFill/>
            <a:ln w="9525">
              <a:noFill/>
              <a:miter lim="800000"/>
              <a:headEnd/>
              <a:tailEnd/>
            </a:ln>
            <a:effectLst/>
          </p:spPr>
          <p:txBody>
            <a:bodyPr lIns="0" tIns="0" rIns="0" bIns="0">
              <a:spAutoFit/>
            </a:bodyPr>
            <a:lstStyle/>
            <a:p>
              <a:pPr defTabSz="895350"/>
              <a:r>
                <a:rPr lang="cs-CZ" sz="1600" i="0">
                  <a:solidFill>
                    <a:srgbClr val="FFFFFF"/>
                  </a:solidFill>
                  <a:latin typeface="Arial" pitchFamily="34" charset="0"/>
                  <a:cs typeface="+mn-cs"/>
                </a:rPr>
                <a:t>Měrná jednotka</a:t>
              </a:r>
            </a:p>
          </p:txBody>
        </p:sp>
        <p:sp>
          <p:nvSpPr>
            <p:cNvPr id="1033" name="McK Footnote" hidden="1"/>
            <p:cNvSpPr txBox="1">
              <a:spLocks noChangeArrowheads="1"/>
            </p:cNvSpPr>
            <p:nvPr userDrawn="1"/>
          </p:nvSpPr>
          <p:spPr bwMode="auto">
            <a:xfrm>
              <a:off x="889" y="3966"/>
              <a:ext cx="4437" cy="251"/>
            </a:xfrm>
            <a:prstGeom prst="rect">
              <a:avLst/>
            </a:prstGeom>
            <a:noFill/>
            <a:ln w="9525">
              <a:noFill/>
              <a:miter lim="800000"/>
              <a:headEnd/>
              <a:tailEnd/>
            </a:ln>
            <a:effectLst/>
          </p:spPr>
          <p:txBody>
            <a:bodyPr lIns="0" tIns="0" rIns="0" bIns="0" anchor="b">
              <a:spAutoFit/>
            </a:bodyPr>
            <a:lstStyle/>
            <a:p>
              <a:pPr marL="450850" indent="-450850" defTabSz="895350">
                <a:tabLst>
                  <a:tab pos="404813" algn="r"/>
                </a:tabLst>
              </a:pPr>
              <a:r>
                <a:rPr lang="cs-CZ" sz="1200" i="0">
                  <a:solidFill>
                    <a:srgbClr val="000000"/>
                  </a:solidFill>
                  <a:latin typeface="Arial" pitchFamily="34" charset="0"/>
                  <a:cs typeface="+mn-cs"/>
                </a:rPr>
                <a:t>	</a:t>
              </a:r>
              <a:r>
                <a:rPr lang="cs-CZ" sz="1200" i="0">
                  <a:solidFill>
                    <a:srgbClr val="FFFFFF"/>
                  </a:solidFill>
                  <a:latin typeface="Arial" pitchFamily="34" charset="0"/>
                  <a:cs typeface="+mn-cs"/>
                </a:rPr>
                <a:t>*	Poznámka</a:t>
              </a:r>
            </a:p>
            <a:p>
              <a:pPr marL="450850" indent="-450850" defTabSz="895350">
                <a:spcBef>
                  <a:spcPct val="20000"/>
                </a:spcBef>
                <a:tabLst>
                  <a:tab pos="404813" algn="r"/>
                </a:tabLst>
              </a:pPr>
              <a:r>
                <a:rPr lang="cs-CZ" sz="1200" i="0">
                  <a:solidFill>
                    <a:srgbClr val="FFFFFF"/>
                  </a:solidFill>
                  <a:latin typeface="Arial" pitchFamily="34" charset="0"/>
                  <a:cs typeface="+mn-cs"/>
                </a:rPr>
                <a:t>	Zdroj:	Zdroj</a:t>
              </a:r>
            </a:p>
          </p:txBody>
        </p:sp>
      </p:grpSp>
      <p:sp>
        <p:nvSpPr>
          <p:cNvPr id="1052" name="Working Draft" hidden="1"/>
          <p:cNvSpPr txBox="1">
            <a:spLocks noChangeArrowheads="1"/>
          </p:cNvSpPr>
          <p:nvPr/>
        </p:nvSpPr>
        <p:spPr bwMode="auto">
          <a:xfrm rot="5400000">
            <a:off x="8183062" y="2810255"/>
            <a:ext cx="1779333" cy="92333"/>
          </a:xfrm>
          <a:prstGeom prst="rect">
            <a:avLst/>
          </a:prstGeom>
          <a:noFill/>
          <a:ln w="9525">
            <a:noFill/>
            <a:miter lim="800000"/>
            <a:headEnd/>
            <a:tailEnd/>
          </a:ln>
          <a:effectLst/>
        </p:spPr>
        <p:txBody>
          <a:bodyPr wrap="none" lIns="0" tIns="0" rIns="0" bIns="0">
            <a:spAutoFit/>
          </a:bodyPr>
          <a:lstStyle/>
          <a:p>
            <a:r>
              <a:rPr lang="en-US" sz="600" i="0">
                <a:solidFill>
                  <a:srgbClr val="000000"/>
                </a:solidFill>
                <a:latin typeface="Arial" pitchFamily="34" charset="0"/>
                <a:cs typeface="+mn-cs"/>
              </a:rPr>
              <a:t>Working Draft - Last Modified 10/4/2004 4:39:06 PM</a:t>
            </a:r>
            <a:endParaRPr lang="cs-CZ" sz="600" i="0">
              <a:solidFill>
                <a:srgbClr val="000000"/>
              </a:solidFill>
              <a:latin typeface="Arial" pitchFamily="34" charset="0"/>
              <a:cs typeface="+mn-cs"/>
            </a:endParaRPr>
          </a:p>
        </p:txBody>
      </p:sp>
      <p:sp>
        <p:nvSpPr>
          <p:cNvPr id="1053" name="Printed" hidden="1"/>
          <p:cNvSpPr txBox="1">
            <a:spLocks noChangeArrowheads="1"/>
          </p:cNvSpPr>
          <p:nvPr/>
        </p:nvSpPr>
        <p:spPr bwMode="auto">
          <a:xfrm rot="5400000">
            <a:off x="8538126" y="3931118"/>
            <a:ext cx="1069203" cy="92333"/>
          </a:xfrm>
          <a:prstGeom prst="rect">
            <a:avLst/>
          </a:prstGeom>
          <a:noFill/>
          <a:ln w="9525">
            <a:noFill/>
            <a:miter lim="800000"/>
            <a:headEnd/>
            <a:tailEnd/>
          </a:ln>
          <a:effectLst/>
        </p:spPr>
        <p:txBody>
          <a:bodyPr wrap="none" lIns="0" tIns="0" rIns="0" bIns="0">
            <a:spAutoFit/>
          </a:bodyPr>
          <a:lstStyle/>
          <a:p>
            <a:r>
              <a:rPr lang="cs-CZ" sz="600" i="0">
                <a:solidFill>
                  <a:srgbClr val="000000"/>
                </a:solidFill>
                <a:latin typeface="Arial" pitchFamily="34" charset="0"/>
                <a:cs typeface="+mn-cs"/>
              </a:rPr>
              <a:t>Printed 10/4/2004 11:36:40 AM</a:t>
            </a:r>
          </a:p>
        </p:txBody>
      </p:sp>
      <p:sp>
        <p:nvSpPr>
          <p:cNvPr id="1116" name="Rectangle 92"/>
          <p:cNvSpPr>
            <a:spLocks noGrp="1" noChangeArrowheads="1"/>
          </p:cNvSpPr>
          <p:nvPr>
            <p:ph type="title"/>
          </p:nvPr>
        </p:nvSpPr>
        <p:spPr bwMode="auto">
          <a:xfrm>
            <a:off x="503999" y="613539"/>
            <a:ext cx="8136764"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a:t>
            </a:r>
            <a:r>
              <a:rPr lang="cs-CZ" smtClean="0"/>
              <a:t>UPRAVIT </a:t>
            </a:r>
            <a:br>
              <a:rPr lang="cs-CZ" smtClean="0"/>
            </a:br>
            <a:r>
              <a:rPr lang="cs-CZ" smtClean="0"/>
              <a:t>STYL </a:t>
            </a:r>
            <a:r>
              <a:rPr lang="cs-CZ" dirty="0" smtClean="0"/>
              <a:t>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13" name="Obdélník 12"/>
          <p:cNvSpPr/>
          <p:nvPr/>
        </p:nvSpPr>
        <p:spPr bwMode="auto">
          <a:xfrm>
            <a:off x="503238" y="6276188"/>
            <a:ext cx="8137525" cy="14400"/>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eaLnBrk="0" hangingPunct="0">
              <a:spcBef>
                <a:spcPct val="50000"/>
              </a:spcBef>
              <a:buClr>
                <a:srgbClr val="F24F00"/>
              </a:buClr>
              <a:buFont typeface="Wingdings" pitchFamily="2" charset="2"/>
              <a:buNone/>
            </a:pPr>
            <a:endParaRPr lang="cs-CZ" smtClean="0">
              <a:solidFill>
                <a:srgbClr val="000000"/>
              </a:solidFill>
              <a:latin typeface="Arial" pitchFamily="34" charset="0"/>
              <a:cs typeface="+mn-cs"/>
            </a:endParaRPr>
          </a:p>
        </p:txBody>
      </p:sp>
      <p:sp>
        <p:nvSpPr>
          <p:cNvPr id="1030" name="pg num"/>
          <p:cNvSpPr>
            <a:spLocks noGrp="1" noChangeArrowheads="1"/>
          </p:cNvSpPr>
          <p:nvPr>
            <p:ph type="sldNum" sz="quarter" idx="4"/>
          </p:nvPr>
        </p:nvSpPr>
        <p:spPr bwMode="auto">
          <a:xfrm>
            <a:off x="8329754" y="6526821"/>
            <a:ext cx="311009"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defTabSz="895350" eaLnBrk="1" hangingPunct="1">
              <a:spcBef>
                <a:spcPct val="0"/>
              </a:spcBef>
              <a:buClrTx/>
              <a:buFontTx/>
              <a:buNone/>
              <a:defRPr sz="1000" b="1" i="0">
                <a:solidFill>
                  <a:schemeClr val="accent2"/>
                </a:solidFill>
                <a:latin typeface="Arial CE" panose="020B0604020202020204" pitchFamily="34" charset="0"/>
                <a:cs typeface="Arial CE" panose="020B0604020202020204" pitchFamily="34" charset="0"/>
              </a:defRPr>
            </a:lvl1pPr>
          </a:lstStyle>
          <a:p>
            <a:fld id="{3161D317-6A0A-4553-A7BC-2945DED7A6A1}" type="slidenum">
              <a:rPr lang="cs-CZ" smtClean="0">
                <a:solidFill>
                  <a:srgbClr val="F24F00"/>
                </a:solidFill>
              </a:rPr>
              <a:pPr/>
              <a:t>‹#›</a:t>
            </a:fld>
            <a:endParaRPr lang="cs-CZ" dirty="0">
              <a:solidFill>
                <a:srgbClr val="F24F00"/>
              </a:solidFill>
            </a:endParaRPr>
          </a:p>
        </p:txBody>
      </p:sp>
      <p:grpSp>
        <p:nvGrpSpPr>
          <p:cNvPr id="2" name="Group 6"/>
          <p:cNvGrpSpPr>
            <a:grpSpLocks noChangeAspect="1"/>
          </p:cNvGrpSpPr>
          <p:nvPr/>
        </p:nvGrpSpPr>
        <p:grpSpPr bwMode="auto">
          <a:xfrm>
            <a:off x="503238" y="6401212"/>
            <a:ext cx="2040859" cy="315489"/>
            <a:chOff x="317" y="3815"/>
            <a:chExt cx="1766" cy="273"/>
          </a:xfrm>
        </p:grpSpPr>
        <p:sp>
          <p:nvSpPr>
            <p:cNvPr id="3" name="AutoShape 5"/>
            <p:cNvSpPr>
              <a:spLocks noChangeAspect="1" noChangeArrowheads="1" noTextEdit="1"/>
            </p:cNvSpPr>
            <p:nvPr userDrawn="1"/>
          </p:nvSpPr>
          <p:spPr bwMode="auto">
            <a:xfrm>
              <a:off x="317" y="3815"/>
              <a:ext cx="176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4" name="Freeform 7"/>
            <p:cNvSpPr>
              <a:spLocks/>
            </p:cNvSpPr>
            <p:nvPr userDrawn="1"/>
          </p:nvSpPr>
          <p:spPr bwMode="auto">
            <a:xfrm>
              <a:off x="318" y="3815"/>
              <a:ext cx="271" cy="272"/>
            </a:xfrm>
            <a:custGeom>
              <a:avLst/>
              <a:gdLst>
                <a:gd name="T0" fmla="*/ 0 w 271"/>
                <a:gd name="T1" fmla="*/ 0 h 272"/>
                <a:gd name="T2" fmla="*/ 0 w 271"/>
                <a:gd name="T3" fmla="*/ 272 h 272"/>
                <a:gd name="T4" fmla="*/ 271 w 271"/>
                <a:gd name="T5" fmla="*/ 272 h 272"/>
                <a:gd name="T6" fmla="*/ 271 w 271"/>
                <a:gd name="T7" fmla="*/ 0 h 272"/>
                <a:gd name="T8" fmla="*/ 0 w 271"/>
                <a:gd name="T9" fmla="*/ 0 h 272"/>
                <a:gd name="T10" fmla="*/ 0 w 271"/>
                <a:gd name="T11" fmla="*/ 0 h 272"/>
              </a:gdLst>
              <a:ahLst/>
              <a:cxnLst>
                <a:cxn ang="0">
                  <a:pos x="T0" y="T1"/>
                </a:cxn>
                <a:cxn ang="0">
                  <a:pos x="T2" y="T3"/>
                </a:cxn>
                <a:cxn ang="0">
                  <a:pos x="T4" y="T5"/>
                </a:cxn>
                <a:cxn ang="0">
                  <a:pos x="T6" y="T7"/>
                </a:cxn>
                <a:cxn ang="0">
                  <a:pos x="T8" y="T9"/>
                </a:cxn>
                <a:cxn ang="0">
                  <a:pos x="T10" y="T11"/>
                </a:cxn>
              </a:cxnLst>
              <a:rect l="0" t="0" r="r" b="b"/>
              <a:pathLst>
                <a:path w="271" h="272">
                  <a:moveTo>
                    <a:pt x="0" y="0"/>
                  </a:moveTo>
                  <a:lnTo>
                    <a:pt x="0" y="272"/>
                  </a:lnTo>
                  <a:lnTo>
                    <a:pt x="271" y="272"/>
                  </a:lnTo>
                  <a:lnTo>
                    <a:pt x="271"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6" name="Freeform 8"/>
            <p:cNvSpPr>
              <a:spLocks/>
            </p:cNvSpPr>
            <p:nvPr userDrawn="1"/>
          </p:nvSpPr>
          <p:spPr bwMode="auto">
            <a:xfrm>
              <a:off x="369" y="3867"/>
              <a:ext cx="169" cy="169"/>
            </a:xfrm>
            <a:custGeom>
              <a:avLst/>
              <a:gdLst>
                <a:gd name="T0" fmla="*/ 0 w 169"/>
                <a:gd name="T1" fmla="*/ 169 h 169"/>
                <a:gd name="T2" fmla="*/ 169 w 169"/>
                <a:gd name="T3" fmla="*/ 169 h 169"/>
                <a:gd name="T4" fmla="*/ 169 w 169"/>
                <a:gd name="T5" fmla="*/ 135 h 169"/>
                <a:gd name="T6" fmla="*/ 34 w 169"/>
                <a:gd name="T7" fmla="*/ 135 h 169"/>
                <a:gd name="T8" fmla="*/ 34 w 169"/>
                <a:gd name="T9" fmla="*/ 34 h 169"/>
                <a:gd name="T10" fmla="*/ 169 w 169"/>
                <a:gd name="T11" fmla="*/ 34 h 169"/>
                <a:gd name="T12" fmla="*/ 169 w 169"/>
                <a:gd name="T13" fmla="*/ 0 h 169"/>
                <a:gd name="T14" fmla="*/ 0 w 169"/>
                <a:gd name="T15" fmla="*/ 0 h 169"/>
                <a:gd name="T16" fmla="*/ 0 w 169"/>
                <a:gd name="T17" fmla="*/ 169 h 169"/>
                <a:gd name="T18" fmla="*/ 0 w 1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0" y="169"/>
                  </a:moveTo>
                  <a:lnTo>
                    <a:pt x="169" y="169"/>
                  </a:lnTo>
                  <a:lnTo>
                    <a:pt x="169" y="135"/>
                  </a:lnTo>
                  <a:lnTo>
                    <a:pt x="34" y="135"/>
                  </a:lnTo>
                  <a:lnTo>
                    <a:pt x="34" y="34"/>
                  </a:lnTo>
                  <a:lnTo>
                    <a:pt x="169" y="34"/>
                  </a:lnTo>
                  <a:lnTo>
                    <a:pt x="169" y="0"/>
                  </a:lnTo>
                  <a:lnTo>
                    <a:pt x="0" y="0"/>
                  </a:lnTo>
                  <a:lnTo>
                    <a:pt x="0" y="169"/>
                  </a:lnTo>
                  <a:lnTo>
                    <a:pt x="0"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7" name="Freeform 9"/>
            <p:cNvSpPr>
              <a:spLocks/>
            </p:cNvSpPr>
            <p:nvPr userDrawn="1"/>
          </p:nvSpPr>
          <p:spPr bwMode="auto">
            <a:xfrm>
              <a:off x="437" y="3935"/>
              <a:ext cx="99" cy="33"/>
            </a:xfrm>
            <a:custGeom>
              <a:avLst/>
              <a:gdLst>
                <a:gd name="T0" fmla="*/ 0 w 99"/>
                <a:gd name="T1" fmla="*/ 0 h 33"/>
                <a:gd name="T2" fmla="*/ 0 w 99"/>
                <a:gd name="T3" fmla="*/ 33 h 33"/>
                <a:gd name="T4" fmla="*/ 99 w 99"/>
                <a:gd name="T5" fmla="*/ 33 h 33"/>
                <a:gd name="T6" fmla="*/ 99 w 99"/>
                <a:gd name="T7" fmla="*/ 0 h 33"/>
                <a:gd name="T8" fmla="*/ 0 w 99"/>
                <a:gd name="T9" fmla="*/ 0 h 33"/>
                <a:gd name="T10" fmla="*/ 0 w 99"/>
                <a:gd name="T11" fmla="*/ 0 h 33"/>
              </a:gdLst>
              <a:ahLst/>
              <a:cxnLst>
                <a:cxn ang="0">
                  <a:pos x="T0" y="T1"/>
                </a:cxn>
                <a:cxn ang="0">
                  <a:pos x="T2" y="T3"/>
                </a:cxn>
                <a:cxn ang="0">
                  <a:pos x="T4" y="T5"/>
                </a:cxn>
                <a:cxn ang="0">
                  <a:pos x="T6" y="T7"/>
                </a:cxn>
                <a:cxn ang="0">
                  <a:pos x="T8" y="T9"/>
                </a:cxn>
                <a:cxn ang="0">
                  <a:pos x="T10" y="T11"/>
                </a:cxn>
              </a:cxnLst>
              <a:rect l="0" t="0" r="r" b="b"/>
              <a:pathLst>
                <a:path w="99" h="33">
                  <a:moveTo>
                    <a:pt x="0" y="0"/>
                  </a:moveTo>
                  <a:lnTo>
                    <a:pt x="0" y="33"/>
                  </a:lnTo>
                  <a:lnTo>
                    <a:pt x="99" y="33"/>
                  </a:lnTo>
                  <a:lnTo>
                    <a:pt x="99"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sp>
          <p:nvSpPr>
            <p:cNvPr id="8" name="Freeform 10"/>
            <p:cNvSpPr>
              <a:spLocks noEditPoints="1"/>
            </p:cNvSpPr>
            <p:nvPr userDrawn="1"/>
          </p:nvSpPr>
          <p:spPr bwMode="auto">
            <a:xfrm>
              <a:off x="732" y="3864"/>
              <a:ext cx="1351" cy="176"/>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buClr>
                  <a:srgbClr val="F24F00"/>
                </a:buClr>
                <a:buFont typeface="Wingdings" pitchFamily="2" charset="2"/>
                <a:buNone/>
              </a:pPr>
              <a:endParaRPr lang="cs-CZ" sz="1428">
                <a:solidFill>
                  <a:srgbClr val="000000"/>
                </a:solidFill>
                <a:latin typeface="Arial" pitchFamily="34" charset="0"/>
                <a:cs typeface="+mn-cs"/>
              </a:endParaRPr>
            </a:p>
          </p:txBody>
        </p:sp>
      </p:grpSp>
    </p:spTree>
    <p:extLst>
      <p:ext uri="{BB962C8B-B14F-4D97-AF65-F5344CB8AC3E}">
        <p14:creationId xmlns:p14="http://schemas.microsoft.com/office/powerpoint/2010/main" val="16733883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699"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Lst>
  <p:timing>
    <p:tnLst>
      <p:par>
        <p:cTn id="1" dur="indefinite" restart="never" nodeType="tmRoot"/>
      </p:par>
    </p:tnLst>
  </p:timing>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slideLayout" Target="../slideLayouts/slideLayout2.xml"/><Relationship Id="rId16" Type="http://schemas.openxmlformats.org/officeDocument/2006/relationships/image" Target="../media/image54.jpeg"/><Relationship Id="rId1" Type="http://schemas.openxmlformats.org/officeDocument/2006/relationships/themeOverride" Target="../theme/themeOverride10.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pn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67.jpe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1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png"/><Relationship Id="rId1" Type="http://schemas.openxmlformats.org/officeDocument/2006/relationships/slideLayout" Target="../slideLayouts/slideLayout25.xml"/><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vmlDrawing" Target="../drawings/vmlDrawing1.v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emf"/><Relationship Id="rId2" Type="http://schemas.openxmlformats.org/officeDocument/2006/relationships/vmlDrawing" Target="../drawings/vmlDrawing2.vml"/><Relationship Id="rId1" Type="http://schemas.openxmlformats.org/officeDocument/2006/relationships/themeOverride" Target="../theme/themeOverride3.xml"/><Relationship Id="rId6" Type="http://schemas.openxmlformats.org/officeDocument/2006/relationships/package" Target="../embeddings/Microsoft_Excel_Worksheet1.xlsx"/><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slideLayout" Target="../slideLayouts/slideLayout2.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themeOverride" Target="../theme/themeOverride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slideLayout" Target="../slideLayouts/slideLayout2.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themeOverride" Target="../theme/themeOverride8.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532" y="1559490"/>
            <a:ext cx="8131805" cy="3797835"/>
          </a:xfrm>
          <a:ln/>
        </p:spPr>
        <p:txBody>
          <a:bodyPr/>
          <a:lstStyle/>
          <a:p>
            <a:pPr algn="ctr">
              <a:defRPr/>
            </a:pPr>
            <a:r>
              <a:rPr lang="cs-CZ" sz="6000" dirty="0" smtClean="0"/>
              <a:t/>
            </a:r>
            <a:br>
              <a:rPr lang="cs-CZ" sz="6000" dirty="0" smtClean="0"/>
            </a:br>
            <a:r>
              <a:rPr lang="cs-CZ" sz="6000" dirty="0" smtClean="0"/>
              <a:t>Energetická maturita</a:t>
            </a:r>
            <a:br>
              <a:rPr lang="cs-CZ" sz="6000" dirty="0" smtClean="0"/>
            </a:br>
            <a:r>
              <a:rPr lang="cs-CZ" dirty="0" smtClean="0"/>
              <a:t/>
            </a:r>
            <a:br>
              <a:rPr lang="cs-CZ" dirty="0" smtClean="0"/>
            </a:br>
            <a:r>
              <a:rPr lang="cs-CZ" dirty="0" smtClean="0"/>
              <a:t>úsek </a:t>
            </a:r>
            <a:r>
              <a:rPr lang="cs-CZ" dirty="0"/>
              <a:t>Síťové </a:t>
            </a:r>
            <a:r>
              <a:rPr lang="cs-CZ" dirty="0" smtClean="0"/>
              <a:t>služby </a:t>
            </a:r>
            <a:br>
              <a:rPr lang="cs-CZ" dirty="0" smtClean="0"/>
            </a:br>
            <a:r>
              <a:rPr lang="cs-CZ" dirty="0" smtClean="0"/>
              <a:t>útvar měření</a:t>
            </a:r>
            <a:endParaRPr lang="cs-CZ" sz="3200" b="1" dirty="0"/>
          </a:p>
        </p:txBody>
      </p:sp>
      <p:sp>
        <p:nvSpPr>
          <p:cNvPr id="22531" name="Text Placeholder 2"/>
          <p:cNvSpPr>
            <a:spLocks noGrp="1"/>
          </p:cNvSpPr>
          <p:nvPr>
            <p:ph type="body" sz="quarter" idx="10"/>
          </p:nvPr>
        </p:nvSpPr>
        <p:spPr>
          <a:xfrm>
            <a:off x="666659" y="5539710"/>
            <a:ext cx="1846262" cy="241300"/>
          </a:xfrm>
        </p:spPr>
        <p:txBody>
          <a:bodyPr/>
          <a:lstStyle/>
          <a:p>
            <a:pPr marL="0" indent="0"/>
            <a:r>
              <a:rPr lang="cs-CZ" sz="1400" dirty="0" smtClean="0"/>
              <a:t>22. </a:t>
            </a:r>
            <a:r>
              <a:rPr lang="cs-CZ" sz="1400" dirty="0" smtClean="0"/>
              <a:t>září </a:t>
            </a:r>
            <a:r>
              <a:rPr lang="cs-CZ" sz="1400" dirty="0" smtClean="0"/>
              <a:t>2017</a:t>
            </a:r>
            <a:endParaRPr lang="cs-CZ" sz="1400" dirty="0" smtClean="0"/>
          </a:p>
          <a:p>
            <a:pPr marL="0" indent="0"/>
            <a:r>
              <a:rPr lang="cs-CZ" sz="1400" dirty="0" smtClean="0"/>
              <a:t>Petr Chytka</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b="1" dirty="0" smtClean="0"/>
              <a:t>Druhy měření podle fyzického provedení</a:t>
            </a:r>
            <a:endParaRPr lang="cs-CZ" b="1" dirty="0"/>
          </a:p>
        </p:txBody>
      </p:sp>
      <p:sp>
        <p:nvSpPr>
          <p:cNvPr id="8" name="Rectangle 3"/>
          <p:cNvSpPr>
            <a:spLocks noChangeArrowheads="1"/>
          </p:cNvSpPr>
          <p:nvPr/>
        </p:nvSpPr>
        <p:spPr bwMode="auto">
          <a:xfrm>
            <a:off x="544513" y="1531492"/>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chemeClr val="accent2"/>
                </a:solidFill>
                <a:ea typeface="Arial Unicode MS" pitchFamily="34" charset="-128"/>
                <a:cs typeface="Arial Unicode MS" pitchFamily="34" charset="-128"/>
              </a:rPr>
              <a:t>Přímé </a:t>
            </a:r>
            <a:r>
              <a:rPr lang="cs-CZ" sz="1600" b="1" i="0" dirty="0">
                <a:solidFill>
                  <a:schemeClr val="accent2"/>
                </a:solidFill>
                <a:ea typeface="Arial Unicode MS" pitchFamily="34" charset="-128"/>
                <a:cs typeface="Arial Unicode MS" pitchFamily="34" charset="-128"/>
              </a:rPr>
              <a:t>měření</a:t>
            </a:r>
          </a:p>
          <a:p>
            <a:pPr marL="285750" lvl="2" indent="-142875" algn="l" defTabSz="874713" eaLnBrk="1" hangingPunct="1">
              <a:lnSpc>
                <a:spcPct val="150000"/>
              </a:lnSpc>
              <a:spcBef>
                <a:spcPct val="0"/>
              </a:spcBef>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všechna elektrická energie prochází přímo elektroměrem</a:t>
            </a: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r>
              <a:rPr lang="cs-CZ" sz="1600" b="1" i="0" dirty="0" smtClean="0">
                <a:solidFill>
                  <a:schemeClr val="accent2"/>
                </a:solidFill>
                <a:ea typeface="Arial Unicode MS" pitchFamily="34" charset="-128"/>
                <a:cs typeface="Arial Unicode MS" pitchFamily="34" charset="-128"/>
              </a:rPr>
              <a:t>Převodové </a:t>
            </a:r>
            <a:r>
              <a:rPr lang="cs-CZ" sz="1600" b="1" i="0" dirty="0">
                <a:solidFill>
                  <a:schemeClr val="accent2"/>
                </a:solidFill>
                <a:ea typeface="Arial Unicode MS" pitchFamily="34" charset="-128"/>
                <a:cs typeface="Arial Unicode MS" pitchFamily="34" charset="-128"/>
              </a:rPr>
              <a:t>měření</a:t>
            </a:r>
          </a:p>
          <a:p>
            <a:pPr marL="285750" lvl="2" indent="-142875" algn="l" defTabSz="874713" eaLnBrk="1" hangingPunct="1">
              <a:lnSpc>
                <a:spcPct val="150000"/>
              </a:lnSpc>
              <a:spcBef>
                <a:spcPct val="0"/>
              </a:spcBef>
              <a:buClr>
                <a:srgbClr val="F24F00"/>
              </a:buClr>
              <a:buSzPct val="120000"/>
              <a:buFont typeface="Wingdings" pitchFamily="2" charset="2"/>
              <a:buChar char="§"/>
            </a:pPr>
            <a:r>
              <a:rPr lang="cs-CZ" i="0" dirty="0" smtClean="0">
                <a:solidFill>
                  <a:srgbClr val="000000"/>
                </a:solidFill>
              </a:rPr>
              <a:t>měření pomocí měřicích transformátorů</a:t>
            </a:r>
          </a:p>
          <a:p>
            <a:pPr marL="3011487" lvl="8" indent="-142875" defTabSz="874713">
              <a:lnSpc>
                <a:spcPct val="150000"/>
              </a:lnSpc>
              <a:buClr>
                <a:srgbClr val="F24F00"/>
              </a:buClr>
              <a:buSzPct val="120000"/>
              <a:buFont typeface="Wingdings" pitchFamily="2" charset="2"/>
              <a:buChar char="§"/>
            </a:pPr>
            <a:r>
              <a:rPr lang="cs-CZ" i="0" dirty="0" smtClean="0">
                <a:solidFill>
                  <a:srgbClr val="000000"/>
                </a:solidFill>
              </a:rPr>
              <a:t>transformátory proudu	(MTP)</a:t>
            </a:r>
          </a:p>
          <a:p>
            <a:pPr marL="3011487" lvl="8" indent="-142875" defTabSz="874713">
              <a:lnSpc>
                <a:spcPct val="150000"/>
              </a:lnSpc>
              <a:buClr>
                <a:srgbClr val="F24F00"/>
              </a:buClr>
              <a:buSzPct val="120000"/>
              <a:buFont typeface="Wingdings" pitchFamily="2" charset="2"/>
              <a:buChar char="§"/>
            </a:pPr>
            <a:r>
              <a:rPr lang="cs-CZ" i="0" dirty="0" smtClean="0">
                <a:solidFill>
                  <a:srgbClr val="000000"/>
                </a:solidFill>
              </a:rPr>
              <a:t>transformátory napětí	(MTN)</a:t>
            </a:r>
          </a:p>
          <a:p>
            <a:pPr marL="142875" lvl="2" indent="0" algn="l" defTabSz="874713" eaLnBrk="1" hangingPunct="1">
              <a:lnSpc>
                <a:spcPct val="150000"/>
              </a:lnSpc>
              <a:spcBef>
                <a:spcPct val="0"/>
              </a:spcBef>
              <a:buClr>
                <a:srgbClr val="F24F00"/>
              </a:buClr>
              <a:buSzPct val="120000"/>
            </a:pPr>
            <a:endParaRPr lang="cs-CZ" i="0" dirty="0" smtClean="0">
              <a:solidFill>
                <a:srgbClr val="000000"/>
              </a:solidFill>
            </a:endParaRPr>
          </a:p>
          <a:p>
            <a:pPr marL="142875" lvl="2" indent="0" defTabSz="874713">
              <a:lnSpc>
                <a:spcPct val="150000"/>
              </a:lnSpc>
              <a:buClr>
                <a:srgbClr val="F24F00"/>
              </a:buClr>
              <a:buSzPct val="140000"/>
            </a:pPr>
            <a:r>
              <a:rPr lang="cs-CZ" b="1" i="0" dirty="0" smtClean="0">
                <a:solidFill>
                  <a:srgbClr val="000000"/>
                </a:solidFill>
                <a:ea typeface="Arial Unicode MS" pitchFamily="34" charset="-128"/>
                <a:cs typeface="Arial Unicode MS" pitchFamily="34" charset="-128"/>
              </a:rPr>
              <a:t>Proč se používá převodové měření ?</a:t>
            </a:r>
            <a:endParaRPr lang="cs-CZ" b="1" i="0" dirty="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20000"/>
              <a:buFont typeface="Wingdings" pitchFamily="2" charset="2"/>
              <a:buChar char="§"/>
            </a:pPr>
            <a:r>
              <a:rPr lang="cs-CZ" i="0" dirty="0" smtClean="0">
                <a:solidFill>
                  <a:srgbClr val="000000"/>
                </a:solidFill>
              </a:rPr>
              <a:t> </a:t>
            </a:r>
            <a:r>
              <a:rPr lang="cs-CZ" i="0" dirty="0">
                <a:solidFill>
                  <a:srgbClr val="000000"/>
                </a:solidFill>
              </a:rPr>
              <a:t>Konstrukční nebo ekonomické </a:t>
            </a:r>
            <a:r>
              <a:rPr lang="cs-CZ" i="0" dirty="0" smtClean="0">
                <a:solidFill>
                  <a:srgbClr val="000000"/>
                </a:solidFill>
              </a:rPr>
              <a:t>důvody nedovolují průchod energie přímo elektroměrem</a:t>
            </a:r>
            <a:endParaRPr lang="cs-CZ" i="0" dirty="0">
              <a:solidFill>
                <a:srgbClr val="000000"/>
              </a:solidFill>
            </a:endParaRPr>
          </a:p>
          <a:p>
            <a:pPr marL="285750" lvl="2" indent="-142875" algn="l" defTabSz="874713" eaLnBrk="1" hangingPunct="1">
              <a:lnSpc>
                <a:spcPct val="150000"/>
              </a:lnSpc>
              <a:spcBef>
                <a:spcPct val="0"/>
              </a:spcBef>
              <a:buClr>
                <a:srgbClr val="F24F00"/>
              </a:buClr>
              <a:buSzPct val="120000"/>
              <a:buFont typeface="Wingdings" pitchFamily="2" charset="2"/>
              <a:buChar char="§"/>
            </a:pPr>
            <a:endParaRPr lang="cs-CZ" i="0" dirty="0" smtClean="0">
              <a:solidFill>
                <a:srgbClr val="000000"/>
              </a:solidFill>
            </a:endParaRPr>
          </a:p>
          <a:p>
            <a:pPr marL="142875" lvl="2" indent="0" defTabSz="874713">
              <a:lnSpc>
                <a:spcPct val="150000"/>
              </a:lnSpc>
              <a:buClr>
                <a:srgbClr val="F24F00"/>
              </a:buClr>
              <a:buSzPct val="120000"/>
            </a:pPr>
            <a:r>
              <a:rPr lang="cs-CZ" b="1" i="0" dirty="0">
                <a:solidFill>
                  <a:srgbClr val="000000"/>
                </a:solidFill>
                <a:ea typeface="Arial Unicode MS" pitchFamily="34" charset="-128"/>
                <a:cs typeface="Arial Unicode MS" pitchFamily="34" charset="-128"/>
              </a:rPr>
              <a:t>Proč se </a:t>
            </a:r>
            <a:r>
              <a:rPr lang="cs-CZ" b="1" i="0" dirty="0" smtClean="0">
                <a:solidFill>
                  <a:srgbClr val="000000"/>
                </a:solidFill>
                <a:ea typeface="Arial Unicode MS" pitchFamily="34" charset="-128"/>
                <a:cs typeface="Arial Unicode MS" pitchFamily="34" charset="-128"/>
              </a:rPr>
              <a:t>používají měřicí transformátory ?</a:t>
            </a:r>
            <a:endParaRPr lang="cs-CZ" b="1" i="0" dirty="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20000"/>
              <a:buFont typeface="Wingdings" pitchFamily="2" charset="2"/>
              <a:buChar char="§"/>
            </a:pPr>
            <a:r>
              <a:rPr lang="cs-CZ" i="0" dirty="0" smtClean="0">
                <a:solidFill>
                  <a:srgbClr val="000000"/>
                </a:solidFill>
              </a:rPr>
              <a:t>V přesně definovaném poměru transformuje (převádí) velké primární hodnoty a malé sekundární                (snadno měřitelné)	např. převod 	300 / 5 A	vhodný průřez vodičů 120 mm</a:t>
            </a:r>
            <a:r>
              <a:rPr lang="cs-CZ" i="0" baseline="30000" dirty="0" smtClean="0">
                <a:solidFill>
                  <a:srgbClr val="000000"/>
                </a:solidFill>
              </a:rPr>
              <a:t>2</a:t>
            </a:r>
          </a:p>
        </p:txBody>
      </p:sp>
    </p:spTree>
    <p:extLst>
      <p:ext uri="{BB962C8B-B14F-4D97-AF65-F5344CB8AC3E}">
        <p14:creationId xmlns:p14="http://schemas.microsoft.com/office/powerpoint/2010/main" val="2138341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b="1" dirty="0" smtClean="0"/>
              <a:t>Druhy měření podle fyzického provedení</a:t>
            </a:r>
            <a:endParaRPr lang="cs-CZ" b="1" dirty="0"/>
          </a:p>
        </p:txBody>
      </p:sp>
      <p:sp>
        <p:nvSpPr>
          <p:cNvPr id="8" name="Rectangle 3"/>
          <p:cNvSpPr>
            <a:spLocks noChangeArrowheads="1"/>
          </p:cNvSpPr>
          <p:nvPr/>
        </p:nvSpPr>
        <p:spPr bwMode="auto">
          <a:xfrm>
            <a:off x="630778" y="1067128"/>
            <a:ext cx="8280310" cy="51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Elektroměry pro přímé </a:t>
            </a:r>
            <a:r>
              <a:rPr lang="cs-CZ" sz="1600" b="1" i="0" dirty="0">
                <a:solidFill>
                  <a:srgbClr val="000000"/>
                </a:solidFill>
                <a:ea typeface="Arial Unicode MS" pitchFamily="34" charset="-128"/>
                <a:cs typeface="Arial Unicode MS" pitchFamily="34" charset="-128"/>
              </a:rPr>
              <a:t>měření</a:t>
            </a:r>
          </a:p>
          <a:p>
            <a:pPr marL="142875" lvl="2" indent="0" algn="l" defTabSz="874713" eaLnBrk="1" hangingPunct="1">
              <a:lnSpc>
                <a:spcPct val="150000"/>
              </a:lnSpc>
              <a:spcBef>
                <a:spcPct val="0"/>
              </a:spcBef>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r>
              <a:rPr lang="cs-CZ" sz="1600" b="1" i="0" dirty="0" smtClean="0">
                <a:solidFill>
                  <a:srgbClr val="000000"/>
                </a:solidFill>
                <a:ea typeface="Arial Unicode MS" pitchFamily="34" charset="-128"/>
                <a:cs typeface="Arial Unicode MS" pitchFamily="34" charset="-128"/>
              </a:rPr>
              <a:t>Elektroměry pro převodové měření</a:t>
            </a: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4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Měřicí transformátory proudu a napětí</a:t>
            </a:r>
          </a:p>
          <a:p>
            <a:pPr marL="142875" lvl="2" indent="0" defTabSz="874713">
              <a:lnSpc>
                <a:spcPct val="150000"/>
              </a:lnSpc>
              <a:buClr>
                <a:srgbClr val="F24F00"/>
              </a:buClr>
              <a:buSzPct val="140000"/>
            </a:pPr>
            <a:endParaRPr lang="cs-CZ" sz="16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a:solidFill>
                <a:srgbClr val="000000"/>
              </a:solidFill>
              <a:ea typeface="Arial Unicode MS" pitchFamily="34" charset="-128"/>
              <a:cs typeface="Arial Unicode MS" pitchFamily="34" charset="-128"/>
            </a:endParaRPr>
          </a:p>
        </p:txBody>
      </p:sp>
      <p:pic>
        <p:nvPicPr>
          <p:cNvPr id="3" name="Obráze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315" y="4434721"/>
            <a:ext cx="1295132" cy="1708030"/>
          </a:xfrm>
          <a:prstGeom prst="rect">
            <a:avLst/>
          </a:prstGeom>
          <a:ln>
            <a:solidFill>
              <a:schemeClr val="tx1"/>
            </a:solidFill>
          </a:ln>
        </p:spPr>
      </p:pic>
      <p:pic>
        <p:nvPicPr>
          <p:cNvPr id="5" name="Obráze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9910" y="4434721"/>
            <a:ext cx="1283364" cy="1708030"/>
          </a:xfrm>
          <a:prstGeom prst="rect">
            <a:avLst/>
          </a:prstGeom>
          <a:ln>
            <a:solidFill>
              <a:schemeClr val="tx1"/>
            </a:solidFill>
          </a:ln>
        </p:spPr>
      </p:pic>
      <p:pic>
        <p:nvPicPr>
          <p:cNvPr id="6" name="Obrázek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1979" y="4434721"/>
            <a:ext cx="1686943" cy="1708030"/>
          </a:xfrm>
          <a:prstGeom prst="rect">
            <a:avLst/>
          </a:prstGeom>
          <a:ln>
            <a:solidFill>
              <a:schemeClr val="tx1"/>
            </a:solidFill>
          </a:ln>
        </p:spPr>
      </p:pic>
      <p:pic>
        <p:nvPicPr>
          <p:cNvPr id="7" name="Obrázek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2410" y="4434721"/>
            <a:ext cx="1580998" cy="1708030"/>
          </a:xfrm>
          <a:prstGeom prst="rect">
            <a:avLst/>
          </a:prstGeom>
          <a:ln>
            <a:solidFill>
              <a:schemeClr val="tx1"/>
            </a:solidFill>
          </a:ln>
        </p:spPr>
      </p:pic>
      <p:pic>
        <p:nvPicPr>
          <p:cNvPr id="9" name="Obrázek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72322" y="4434721"/>
            <a:ext cx="1538766" cy="1708030"/>
          </a:xfrm>
          <a:prstGeom prst="rect">
            <a:avLst/>
          </a:prstGeom>
          <a:ln>
            <a:solidFill>
              <a:schemeClr val="tx1"/>
            </a:solidFill>
          </a:ln>
        </p:spPr>
      </p:pic>
      <p:pic>
        <p:nvPicPr>
          <p:cNvPr id="10" name="Obrázek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4170" y="2899023"/>
            <a:ext cx="1314270" cy="1273920"/>
          </a:xfrm>
          <a:prstGeom prst="rect">
            <a:avLst/>
          </a:prstGeom>
        </p:spPr>
      </p:pic>
      <p:pic>
        <p:nvPicPr>
          <p:cNvPr id="11" name="Obrázek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8385" y="2899023"/>
            <a:ext cx="614386" cy="1046600"/>
          </a:xfrm>
          <a:prstGeom prst="rect">
            <a:avLst/>
          </a:prstGeom>
        </p:spPr>
      </p:pic>
      <p:pic>
        <p:nvPicPr>
          <p:cNvPr id="12" name="Obrázek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47093" y="2992604"/>
            <a:ext cx="1099286" cy="1180339"/>
          </a:xfrm>
          <a:prstGeom prst="rect">
            <a:avLst/>
          </a:prstGeom>
        </p:spPr>
      </p:pic>
      <p:pic>
        <p:nvPicPr>
          <p:cNvPr id="13" name="Obrázek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18923" y="2907107"/>
            <a:ext cx="631233" cy="1113469"/>
          </a:xfrm>
          <a:prstGeom prst="rect">
            <a:avLst/>
          </a:prstGeom>
        </p:spPr>
      </p:pic>
      <p:pic>
        <p:nvPicPr>
          <p:cNvPr id="14" name="Obrázek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41238" y="1478537"/>
            <a:ext cx="679870" cy="1076460"/>
          </a:xfrm>
          <a:prstGeom prst="rect">
            <a:avLst/>
          </a:prstGeom>
        </p:spPr>
      </p:pic>
      <p:pic>
        <p:nvPicPr>
          <p:cNvPr id="15" name="Obrázek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29046" y="1449864"/>
            <a:ext cx="733064" cy="1133806"/>
          </a:xfrm>
          <a:prstGeom prst="rect">
            <a:avLst/>
          </a:prstGeom>
        </p:spPr>
      </p:pic>
      <p:pic>
        <p:nvPicPr>
          <p:cNvPr id="16" name="Obrázek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49759" y="1368854"/>
            <a:ext cx="834627" cy="1193517"/>
          </a:xfrm>
          <a:prstGeom prst="rect">
            <a:avLst/>
          </a:prstGeom>
        </p:spPr>
      </p:pic>
      <p:pic>
        <p:nvPicPr>
          <p:cNvPr id="17" name="Obrázek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646379" y="1368854"/>
            <a:ext cx="1503129" cy="791648"/>
          </a:xfrm>
          <a:prstGeom prst="rect">
            <a:avLst/>
          </a:prstGeom>
        </p:spPr>
      </p:pic>
      <p:pic>
        <p:nvPicPr>
          <p:cNvPr id="18" name="Obrázek 1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419033" y="1238421"/>
            <a:ext cx="714375" cy="1052513"/>
          </a:xfrm>
          <a:prstGeom prst="rect">
            <a:avLst/>
          </a:prstGeom>
        </p:spPr>
      </p:pic>
      <p:pic>
        <p:nvPicPr>
          <p:cNvPr id="19" name="Obrázek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372322" y="1330338"/>
            <a:ext cx="1503129" cy="686429"/>
          </a:xfrm>
          <a:prstGeom prst="rect">
            <a:avLst/>
          </a:prstGeom>
        </p:spPr>
      </p:pic>
      <p:pic>
        <p:nvPicPr>
          <p:cNvPr id="21" name="Obrázek 2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441303" y="2980221"/>
            <a:ext cx="2258791" cy="973486"/>
          </a:xfrm>
          <a:prstGeom prst="rect">
            <a:avLst/>
          </a:prstGeom>
        </p:spPr>
      </p:pic>
    </p:spTree>
    <p:extLst>
      <p:ext uri="{BB962C8B-B14F-4D97-AF65-F5344CB8AC3E}">
        <p14:creationId xmlns:p14="http://schemas.microsoft.com/office/powerpoint/2010/main" val="2830989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Druhy měření podle fyzického provedení</a:t>
            </a:r>
            <a:endParaRPr lang="cs-CZ" dirty="0"/>
          </a:p>
        </p:txBody>
      </p:sp>
      <p:sp>
        <p:nvSpPr>
          <p:cNvPr id="8" name="Rectangle 3"/>
          <p:cNvSpPr>
            <a:spLocks noChangeArrowheads="1"/>
          </p:cNvSpPr>
          <p:nvPr/>
        </p:nvSpPr>
        <p:spPr bwMode="auto">
          <a:xfrm>
            <a:off x="544514" y="1384843"/>
            <a:ext cx="8280310" cy="51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Elektroměry pro přímé </a:t>
            </a:r>
            <a:r>
              <a:rPr lang="cs-CZ" sz="1600" b="1" i="0" dirty="0">
                <a:solidFill>
                  <a:srgbClr val="000000"/>
                </a:solidFill>
                <a:ea typeface="Arial Unicode MS" pitchFamily="34" charset="-128"/>
                <a:cs typeface="Arial Unicode MS" pitchFamily="34" charset="-128"/>
              </a:rPr>
              <a:t>měření</a:t>
            </a:r>
          </a:p>
          <a:p>
            <a:pPr marL="142875" lvl="2" indent="0" algn="l" defTabSz="874713" eaLnBrk="1" hangingPunct="1">
              <a:lnSpc>
                <a:spcPct val="150000"/>
              </a:lnSpc>
              <a:spcBef>
                <a:spcPct val="0"/>
              </a:spcBef>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a:solidFill>
                <a:srgbClr val="000000"/>
              </a:solidFill>
              <a:ea typeface="Arial Unicode MS" pitchFamily="34" charset="-128"/>
              <a:cs typeface="Arial Unicode MS" pitchFamily="34" charset="-128"/>
            </a:endParaRPr>
          </a:p>
        </p:txBody>
      </p:sp>
      <p:pic>
        <p:nvPicPr>
          <p:cNvPr id="22" name="Obrázek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438" y="1861588"/>
            <a:ext cx="4484687" cy="4539212"/>
          </a:xfrm>
          <a:prstGeom prst="rect">
            <a:avLst/>
          </a:prstGeom>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8148" y="1443236"/>
            <a:ext cx="4116036" cy="513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734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Druhy měření podle fyzického provedení</a:t>
            </a:r>
            <a:endParaRPr lang="cs-CZ" dirty="0"/>
          </a:p>
        </p:txBody>
      </p:sp>
      <p:sp>
        <p:nvSpPr>
          <p:cNvPr id="8" name="Rectangle 3"/>
          <p:cNvSpPr>
            <a:spLocks noChangeArrowheads="1"/>
          </p:cNvSpPr>
          <p:nvPr/>
        </p:nvSpPr>
        <p:spPr bwMode="auto">
          <a:xfrm>
            <a:off x="544514" y="1384843"/>
            <a:ext cx="8280310" cy="51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Elektroměry pro převodové měření pro </a:t>
            </a:r>
            <a:r>
              <a:rPr lang="cs-CZ" sz="1600" b="1" i="0" dirty="0" err="1" smtClean="0">
                <a:solidFill>
                  <a:srgbClr val="000000"/>
                </a:solidFill>
                <a:ea typeface="Arial Unicode MS" pitchFamily="34" charset="-128"/>
                <a:cs typeface="Arial Unicode MS" pitchFamily="34" charset="-128"/>
              </a:rPr>
              <a:t>vn</a:t>
            </a:r>
            <a:endParaRPr lang="cs-CZ" sz="1600" b="1" i="0" dirty="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endParaRPr lang="cs-CZ" sz="16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sz="1600" b="1" i="0" dirty="0">
              <a:solidFill>
                <a:srgbClr val="000000"/>
              </a:solidFill>
              <a:ea typeface="Arial Unicode MS" pitchFamily="34" charset="-128"/>
              <a:cs typeface="Arial Unicode MS" pitchFamily="34" charset="-128"/>
            </a:endParaRPr>
          </a:p>
        </p:txBody>
      </p:sp>
      <p:pic>
        <p:nvPicPr>
          <p:cNvPr id="3" name="Obráze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8027" y="1733739"/>
            <a:ext cx="5366342" cy="4499320"/>
          </a:xfrm>
          <a:prstGeom prst="rect">
            <a:avLst/>
          </a:prstGeom>
        </p:spPr>
      </p:pic>
      <p:sp>
        <p:nvSpPr>
          <p:cNvPr id="5" name="Zaoblený obdélníkový popisek 4"/>
          <p:cNvSpPr/>
          <p:nvPr/>
        </p:nvSpPr>
        <p:spPr bwMode="auto">
          <a:xfrm>
            <a:off x="7160917" y="1905000"/>
            <a:ext cx="1923815" cy="1676400"/>
          </a:xfrm>
          <a:prstGeom prst="wedgeRoundRectCallout">
            <a:avLst>
              <a:gd name="adj1" fmla="val -88283"/>
              <a:gd name="adj2" fmla="val -19246"/>
              <a:gd name="adj3" fmla="val 16667"/>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9" name="Zaoblený obdélníkový popisek 8"/>
          <p:cNvSpPr/>
          <p:nvPr/>
        </p:nvSpPr>
        <p:spPr bwMode="auto">
          <a:xfrm>
            <a:off x="7220185" y="4648200"/>
            <a:ext cx="1864547" cy="1676400"/>
          </a:xfrm>
          <a:prstGeom prst="wedgeRoundRectCallout">
            <a:avLst>
              <a:gd name="adj1" fmla="val -123811"/>
              <a:gd name="adj2" fmla="val -191"/>
              <a:gd name="adj3" fmla="val 16667"/>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0" name="Zaoblený obdélníkový popisek 9"/>
          <p:cNvSpPr/>
          <p:nvPr/>
        </p:nvSpPr>
        <p:spPr bwMode="auto">
          <a:xfrm>
            <a:off x="91252" y="2142066"/>
            <a:ext cx="1788348" cy="1676400"/>
          </a:xfrm>
          <a:prstGeom prst="wedgeRoundRectCallout">
            <a:avLst>
              <a:gd name="adj1" fmla="val 94681"/>
              <a:gd name="adj2" fmla="val 119420"/>
              <a:gd name="adj3" fmla="val 16667"/>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11" name="Obráze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88" y="2300057"/>
            <a:ext cx="1278274" cy="1380983"/>
          </a:xfrm>
          <a:prstGeom prst="rect">
            <a:avLst/>
          </a:prstGeom>
          <a:ln>
            <a:noFill/>
          </a:ln>
        </p:spPr>
      </p:pic>
      <p:sp>
        <p:nvSpPr>
          <p:cNvPr id="6" name="Obdélník 5"/>
          <p:cNvSpPr/>
          <p:nvPr/>
        </p:nvSpPr>
        <p:spPr bwMode="auto">
          <a:xfrm>
            <a:off x="7399008" y="4808120"/>
            <a:ext cx="1474055" cy="1356561"/>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13" name="Obrázek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4369" y="1996859"/>
            <a:ext cx="1527963" cy="1481052"/>
          </a:xfrm>
          <a:prstGeom prst="rect">
            <a:avLst/>
          </a:prstGeom>
        </p:spPr>
      </p:pic>
      <p:pic>
        <p:nvPicPr>
          <p:cNvPr id="12" name="Obrázek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52918" y="4808122"/>
            <a:ext cx="1339811" cy="1356559"/>
          </a:xfrm>
          <a:prstGeom prst="rect">
            <a:avLst/>
          </a:prstGeom>
          <a:ln>
            <a:noFill/>
          </a:ln>
        </p:spPr>
      </p:pic>
    </p:spTree>
    <p:extLst>
      <p:ext uri="{BB962C8B-B14F-4D97-AF65-F5344CB8AC3E}">
        <p14:creationId xmlns:p14="http://schemas.microsoft.com/office/powerpoint/2010/main" val="18523378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7865084" cy="1046440"/>
          </a:xfrm>
        </p:spPr>
        <p:txBody>
          <a:bodyPr/>
          <a:lstStyle/>
          <a:p>
            <a:pPr lvl="2"/>
            <a:r>
              <a:rPr lang="cs-CZ" dirty="0" smtClean="0"/>
              <a:t>Druhy měření podle fyzického provedení</a:t>
            </a:r>
            <a:br>
              <a:rPr lang="cs-CZ" dirty="0" smtClean="0"/>
            </a:br>
            <a:r>
              <a:rPr lang="cs-CZ" sz="2400" cap="all" dirty="0">
                <a:solidFill>
                  <a:srgbClr val="F24F00"/>
                </a:solidFill>
                <a:latin typeface="+mj-lt"/>
                <a:ea typeface="+mj-ea"/>
                <a:cs typeface="+mj-cs"/>
              </a:rPr>
              <a:t>Převodové měření v úrovni nízkého napětí (</a:t>
            </a:r>
            <a:r>
              <a:rPr lang="cs-CZ" sz="2400" cap="all" dirty="0" err="1">
                <a:solidFill>
                  <a:srgbClr val="F24F00"/>
                </a:solidFill>
                <a:latin typeface="+mj-lt"/>
                <a:ea typeface="+mj-ea"/>
                <a:cs typeface="+mj-cs"/>
              </a:rPr>
              <a:t>nn</a:t>
            </a:r>
            <a:r>
              <a:rPr lang="cs-CZ" sz="2400" cap="all" dirty="0">
                <a:solidFill>
                  <a:srgbClr val="F24F00"/>
                </a:solidFill>
                <a:latin typeface="+mj-lt"/>
                <a:ea typeface="+mj-ea"/>
                <a:cs typeface="+mj-cs"/>
              </a:rPr>
              <a:t>)</a:t>
            </a:r>
          </a:p>
        </p:txBody>
      </p:sp>
      <p:pic>
        <p:nvPicPr>
          <p:cNvPr id="19" name="Obrázek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92" y="2053203"/>
            <a:ext cx="4861448" cy="3347956"/>
          </a:xfrm>
          <a:prstGeom prst="rect">
            <a:avLst/>
          </a:prstGeom>
          <a:ln>
            <a:solidFill>
              <a:schemeClr val="accent2"/>
            </a:solidFill>
          </a:ln>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7765" y="1656659"/>
            <a:ext cx="3747078" cy="4341604"/>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0615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7748846" cy="1046440"/>
          </a:xfrm>
        </p:spPr>
        <p:txBody>
          <a:bodyPr/>
          <a:lstStyle/>
          <a:p>
            <a:pPr lvl="2"/>
            <a:r>
              <a:rPr lang="cs-CZ" dirty="0" smtClean="0"/>
              <a:t>Druhy měření podle fyzického provedení</a:t>
            </a:r>
            <a:br>
              <a:rPr lang="cs-CZ" dirty="0" smtClean="0"/>
            </a:br>
            <a:r>
              <a:rPr lang="cs-CZ" sz="2400" cap="all" dirty="0">
                <a:solidFill>
                  <a:srgbClr val="F24F00"/>
                </a:solidFill>
                <a:latin typeface="+mj-lt"/>
                <a:ea typeface="+mj-ea"/>
                <a:cs typeface="+mj-cs"/>
              </a:rPr>
              <a:t>Převodové měření v úrovni vysokého napětí (</a:t>
            </a:r>
            <a:r>
              <a:rPr lang="cs-CZ" sz="2400" cap="all" dirty="0" err="1">
                <a:solidFill>
                  <a:srgbClr val="F24F00"/>
                </a:solidFill>
                <a:latin typeface="+mj-lt"/>
                <a:ea typeface="+mj-ea"/>
                <a:cs typeface="+mj-cs"/>
              </a:rPr>
              <a:t>vn</a:t>
            </a:r>
            <a:r>
              <a:rPr lang="cs-CZ" sz="2400" cap="all" dirty="0">
                <a:solidFill>
                  <a:srgbClr val="F24F00"/>
                </a:solidFill>
                <a:latin typeface="+mj-lt"/>
                <a:ea typeface="+mj-ea"/>
                <a:cs typeface="+mj-cs"/>
              </a:rPr>
              <a:t>)</a:t>
            </a:r>
          </a:p>
        </p:txBody>
      </p:sp>
      <p:pic>
        <p:nvPicPr>
          <p:cNvPr id="15" name="Obrázek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1104" y="1380777"/>
            <a:ext cx="4966163" cy="3724623"/>
          </a:xfrm>
          <a:prstGeom prst="rect">
            <a:avLst/>
          </a:prstGeom>
          <a:ln>
            <a:solidFill>
              <a:schemeClr val="accent2"/>
            </a:solidFill>
          </a:ln>
        </p:spPr>
      </p:pic>
      <p:pic>
        <p:nvPicPr>
          <p:cNvPr id="14" name="Obrázek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80777"/>
            <a:ext cx="5063067" cy="3797301"/>
          </a:xfrm>
          <a:prstGeom prst="rect">
            <a:avLst/>
          </a:prstGeom>
          <a:ln>
            <a:solidFill>
              <a:schemeClr val="accent2"/>
            </a:solidFill>
          </a:ln>
        </p:spPr>
      </p:pic>
      <p:pic>
        <p:nvPicPr>
          <p:cNvPr id="16" name="Obráze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7663" y="4537700"/>
            <a:ext cx="2782119" cy="2086589"/>
          </a:xfrm>
          <a:prstGeom prst="rect">
            <a:avLst/>
          </a:prstGeom>
          <a:ln>
            <a:solidFill>
              <a:schemeClr val="accent2"/>
            </a:solidFill>
          </a:ln>
        </p:spPr>
      </p:pic>
      <p:sp>
        <p:nvSpPr>
          <p:cNvPr id="3" name="TextovéPole 2"/>
          <p:cNvSpPr txBox="1"/>
          <p:nvPr/>
        </p:nvSpPr>
        <p:spPr>
          <a:xfrm>
            <a:off x="186267" y="5300133"/>
            <a:ext cx="3268133" cy="738664"/>
          </a:xfrm>
          <a:prstGeom prst="rect">
            <a:avLst/>
          </a:prstGeom>
          <a:noFill/>
        </p:spPr>
        <p:txBody>
          <a:bodyPr wrap="square" rtlCol="0">
            <a:spAutoFit/>
          </a:bodyPr>
          <a:lstStyle/>
          <a:p>
            <a:pPr algn="ctr"/>
            <a:r>
              <a:rPr lang="cs-CZ" b="1" i="0" dirty="0" smtClean="0"/>
              <a:t>Zapouzdřený rozvaděč</a:t>
            </a:r>
          </a:p>
          <a:p>
            <a:pPr algn="ctr"/>
            <a:endParaRPr lang="cs-CZ" b="1" i="0" dirty="0"/>
          </a:p>
          <a:p>
            <a:pPr algn="ctr"/>
            <a:r>
              <a:rPr lang="cs-CZ" b="1" i="0" dirty="0" smtClean="0"/>
              <a:t>22 000 V</a:t>
            </a:r>
            <a:endParaRPr lang="cs-CZ" b="1" i="0" dirty="0"/>
          </a:p>
        </p:txBody>
      </p:sp>
    </p:spTree>
    <p:extLst>
      <p:ext uri="{BB962C8B-B14F-4D97-AF65-F5344CB8AC3E}">
        <p14:creationId xmlns:p14="http://schemas.microsoft.com/office/powerpoint/2010/main" val="1783099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7697238" cy="391389"/>
          </a:xfrm>
        </p:spPr>
        <p:txBody>
          <a:bodyPr/>
          <a:lstStyle/>
          <a:p>
            <a:r>
              <a:rPr lang="cs-CZ" dirty="0" smtClean="0"/>
              <a:t>Pro servis měření využíváme špičkové vybavení</a:t>
            </a:r>
            <a:endParaRPr lang="cs-CZ" dirty="0"/>
          </a:p>
        </p:txBody>
      </p:sp>
      <p:sp>
        <p:nvSpPr>
          <p:cNvPr id="8" name="Rectangle 3"/>
          <p:cNvSpPr>
            <a:spLocks noChangeArrowheads="1"/>
          </p:cNvSpPr>
          <p:nvPr/>
        </p:nvSpPr>
        <p:spPr bwMode="auto">
          <a:xfrm>
            <a:off x="544513" y="1283519"/>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Nástroje a nářadí</a:t>
            </a:r>
            <a:endParaRPr lang="cs-CZ" sz="1600" b="1" i="0" dirty="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profesionální sady nástrojů a nářadí</a:t>
            </a: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smtClean="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a:solidFill>
                <a:srgbClr val="000000"/>
              </a:solidFill>
              <a:ea typeface="Arial Unicode MS" pitchFamily="34" charset="-128"/>
              <a:cs typeface="Arial Unicode MS" pitchFamily="34" charset="-128"/>
            </a:endParaRPr>
          </a:p>
          <a:p>
            <a:pPr marL="142875" lvl="2" indent="0" algn="l" defTabSz="874713" eaLnBrk="1" hangingPunct="1">
              <a:lnSpc>
                <a:spcPct val="150000"/>
              </a:lnSpc>
              <a:spcBef>
                <a:spcPct val="0"/>
              </a:spcBef>
              <a:buClr>
                <a:srgbClr val="F24F00"/>
              </a:buClr>
              <a:buSzPct val="140000"/>
            </a:pPr>
            <a:r>
              <a:rPr lang="cs-CZ" sz="1600" b="1" i="0" dirty="0" smtClean="0">
                <a:solidFill>
                  <a:srgbClr val="000000"/>
                </a:solidFill>
                <a:ea typeface="Arial Unicode MS" pitchFamily="34" charset="-128"/>
                <a:cs typeface="Arial Unicode MS" pitchFamily="34" charset="-128"/>
              </a:rPr>
              <a:t>Měřicí technika</a:t>
            </a:r>
            <a:endParaRPr lang="cs-CZ" sz="1600" b="1" i="0" dirty="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20000"/>
              <a:buFont typeface="Wingdings" pitchFamily="2" charset="2"/>
              <a:buChar char="§"/>
            </a:pPr>
            <a:r>
              <a:rPr lang="cs-CZ" i="0" dirty="0" smtClean="0">
                <a:solidFill>
                  <a:srgbClr val="000000"/>
                </a:solidFill>
              </a:rPr>
              <a:t>Využívání kvalitních přístrojů pro diagnostiku a kontroly správnosti zapojení</a:t>
            </a:r>
          </a:p>
          <a:p>
            <a:pPr marL="752475" lvl="3" indent="-142875" defTabSz="874713">
              <a:lnSpc>
                <a:spcPct val="150000"/>
              </a:lnSpc>
              <a:buClr>
                <a:srgbClr val="F24F00"/>
              </a:buClr>
              <a:buSzPct val="120000"/>
              <a:buFont typeface="Wingdings" pitchFamily="2" charset="2"/>
              <a:buChar char="§"/>
            </a:pPr>
            <a:r>
              <a:rPr lang="cs-CZ" i="0" dirty="0" smtClean="0">
                <a:solidFill>
                  <a:srgbClr val="000000"/>
                </a:solidFill>
              </a:rPr>
              <a:t>Multifunkční testery </a:t>
            </a:r>
            <a:r>
              <a:rPr lang="cs-CZ" i="0" dirty="0" err="1" smtClean="0">
                <a:solidFill>
                  <a:srgbClr val="000000"/>
                </a:solidFill>
              </a:rPr>
              <a:t>Aplide</a:t>
            </a:r>
            <a:r>
              <a:rPr lang="cs-CZ" i="0" dirty="0" smtClean="0">
                <a:solidFill>
                  <a:srgbClr val="000000"/>
                </a:solidFill>
              </a:rPr>
              <a:t> WS2320, </a:t>
            </a:r>
            <a:r>
              <a:rPr lang="cs-CZ" i="0" dirty="0" err="1" smtClean="0">
                <a:solidFill>
                  <a:srgbClr val="000000"/>
                </a:solidFill>
              </a:rPr>
              <a:t>Zera</a:t>
            </a:r>
            <a:r>
              <a:rPr lang="cs-CZ" i="0" dirty="0" smtClean="0">
                <a:solidFill>
                  <a:srgbClr val="000000"/>
                </a:solidFill>
              </a:rPr>
              <a:t> MT100</a:t>
            </a:r>
          </a:p>
          <a:p>
            <a:pPr marL="752475" lvl="3" indent="-142875" defTabSz="874713">
              <a:lnSpc>
                <a:spcPct val="150000"/>
              </a:lnSpc>
              <a:buClr>
                <a:srgbClr val="F24F00"/>
              </a:buClr>
              <a:buSzPct val="120000"/>
              <a:buFont typeface="Wingdings" pitchFamily="2" charset="2"/>
              <a:buChar char="§"/>
            </a:pPr>
            <a:r>
              <a:rPr lang="cs-CZ" i="0" dirty="0" err="1" smtClean="0">
                <a:solidFill>
                  <a:srgbClr val="000000"/>
                </a:solidFill>
              </a:rPr>
              <a:t>Multimetry</a:t>
            </a:r>
            <a:r>
              <a:rPr lang="cs-CZ" i="0" dirty="0" smtClean="0">
                <a:solidFill>
                  <a:srgbClr val="000000"/>
                </a:solidFill>
              </a:rPr>
              <a:t> a ampérmetry, měřiče sledu fází, osciloskopy, endoskopy</a:t>
            </a:r>
          </a:p>
          <a:p>
            <a:pPr marL="142875" lvl="2" indent="0" algn="l" defTabSz="874713" eaLnBrk="1" hangingPunct="1">
              <a:lnSpc>
                <a:spcPct val="150000"/>
              </a:lnSpc>
              <a:spcBef>
                <a:spcPct val="0"/>
              </a:spcBef>
              <a:buClr>
                <a:srgbClr val="F24F00"/>
              </a:buClr>
              <a:buSzPct val="120000"/>
            </a:pPr>
            <a:endParaRPr lang="cs-CZ" i="0" dirty="0" smtClean="0">
              <a:solidFill>
                <a:srgbClr val="000000"/>
              </a:solidFill>
            </a:endParaRPr>
          </a:p>
          <a:p>
            <a:pPr marL="142875" lvl="2" indent="0" algn="l" defTabSz="874713" eaLnBrk="1" hangingPunct="1">
              <a:lnSpc>
                <a:spcPct val="150000"/>
              </a:lnSpc>
              <a:spcBef>
                <a:spcPct val="0"/>
              </a:spcBef>
              <a:buClr>
                <a:srgbClr val="F24F00"/>
              </a:buClr>
              <a:buSzPct val="120000"/>
            </a:pPr>
            <a:endParaRPr lang="cs-CZ" i="0" dirty="0" smtClean="0">
              <a:solidFill>
                <a:srgbClr val="000000"/>
              </a:solidFill>
            </a:endParaRPr>
          </a:p>
          <a:p>
            <a:pPr marL="142875" lvl="2" indent="0" algn="l" defTabSz="874713" eaLnBrk="1" hangingPunct="1">
              <a:lnSpc>
                <a:spcPct val="150000"/>
              </a:lnSpc>
              <a:spcBef>
                <a:spcPct val="0"/>
              </a:spcBef>
              <a:buClr>
                <a:srgbClr val="F24F00"/>
              </a:buClr>
              <a:buSzPct val="120000"/>
            </a:pPr>
            <a:endParaRPr lang="cs-CZ" i="0" dirty="0" smtClean="0">
              <a:solidFill>
                <a:srgbClr val="000000"/>
              </a:solidFill>
            </a:endParaRPr>
          </a:p>
        </p:txBody>
      </p:sp>
      <p:pic>
        <p:nvPicPr>
          <p:cNvPr id="3" name="Obráze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411" y="1455292"/>
            <a:ext cx="1892342" cy="1892342"/>
          </a:xfrm>
          <a:prstGeom prst="rect">
            <a:avLst/>
          </a:prstGeom>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7134" y="1385550"/>
            <a:ext cx="1872947" cy="216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ázek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0376" y="4591796"/>
            <a:ext cx="1502127" cy="1391444"/>
          </a:xfrm>
          <a:prstGeom prst="rect">
            <a:avLst/>
          </a:prstGeom>
        </p:spPr>
      </p:pic>
      <p:pic>
        <p:nvPicPr>
          <p:cNvPr id="11" name="Obráze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5876" y="4591796"/>
            <a:ext cx="901466" cy="1390436"/>
          </a:xfrm>
          <a:prstGeom prst="rect">
            <a:avLst/>
          </a:prstGeom>
        </p:spPr>
      </p:pic>
      <p:pic>
        <p:nvPicPr>
          <p:cNvPr id="12" name="Obrázek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0488" y="4591796"/>
            <a:ext cx="2075277" cy="1390436"/>
          </a:xfrm>
          <a:prstGeom prst="rect">
            <a:avLst/>
          </a:prstGeom>
        </p:spPr>
      </p:pic>
      <p:pic>
        <p:nvPicPr>
          <p:cNvPr id="13" name="Obrázek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35527" y="4591796"/>
            <a:ext cx="1750526" cy="1391444"/>
          </a:xfrm>
          <a:prstGeom prst="rect">
            <a:avLst/>
          </a:prstGeom>
        </p:spPr>
      </p:pic>
      <p:pic>
        <p:nvPicPr>
          <p:cNvPr id="14" name="Obrázek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8379" y="4671287"/>
            <a:ext cx="1869911" cy="1311953"/>
          </a:xfrm>
          <a:prstGeom prst="rect">
            <a:avLst/>
          </a:prstGeom>
        </p:spPr>
      </p:pic>
    </p:spTree>
    <p:extLst>
      <p:ext uri="{BB962C8B-B14F-4D97-AF65-F5344CB8AC3E}">
        <p14:creationId xmlns:p14="http://schemas.microsoft.com/office/powerpoint/2010/main" val="11559837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a:t>Pro servis měření využíváme špičkové vybavení</a:t>
            </a: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16</a:t>
            </a:fld>
            <a:endParaRPr lang="cs-CZ">
              <a:solidFill>
                <a:srgbClr val="F24F00"/>
              </a:solidFill>
            </a:endParaRPr>
          </a:p>
        </p:txBody>
      </p:sp>
      <p:sp>
        <p:nvSpPr>
          <p:cNvPr id="5" name="Rectangle 3"/>
          <p:cNvSpPr>
            <a:spLocks noChangeArrowheads="1"/>
          </p:cNvSpPr>
          <p:nvPr/>
        </p:nvSpPr>
        <p:spPr bwMode="auto">
          <a:xfrm>
            <a:off x="544513" y="1283519"/>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algn="l" defTabSz="874713" eaLnBrk="1" hangingPunct="1">
              <a:lnSpc>
                <a:spcPct val="150000"/>
              </a:lnSpc>
              <a:spcBef>
                <a:spcPct val="0"/>
              </a:spcBef>
              <a:buClr>
                <a:srgbClr val="F24F00"/>
              </a:buClr>
              <a:buSzPct val="120000"/>
            </a:pPr>
            <a:endParaRPr lang="cs-CZ" i="0" dirty="0" smtClean="0">
              <a:solidFill>
                <a:srgbClr val="000000"/>
              </a:solidFill>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4612" y="3902300"/>
            <a:ext cx="3580508" cy="233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áze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4612" y="1268313"/>
            <a:ext cx="3580508" cy="2545429"/>
          </a:xfrm>
          <a:prstGeom prst="rect">
            <a:avLst/>
          </a:prstGeom>
        </p:spPr>
      </p:pic>
      <p:pic>
        <p:nvPicPr>
          <p:cNvPr id="8" name="Obráze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513" y="1283519"/>
            <a:ext cx="3438207" cy="2578656"/>
          </a:xfrm>
          <a:prstGeom prst="rect">
            <a:avLst/>
          </a:prstGeom>
        </p:spPr>
      </p:pic>
      <p:pic>
        <p:nvPicPr>
          <p:cNvPr id="5122" name="Picture 2" descr="C:\Users\chytkapet\AppData\Local\Microsoft\Windows\Temporary Internet Files\Content.Outlook\P6G10GQO\Snímek 00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4511" y="3930669"/>
            <a:ext cx="3438209" cy="230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58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503772" y="437331"/>
            <a:ext cx="6876222" cy="422754"/>
          </a:xfrm>
        </p:spPr>
        <p:txBody>
          <a:bodyPr/>
          <a:lstStyle/>
          <a:p>
            <a:pPr eaLnBrk="1" hangingPunct="1"/>
            <a:r>
              <a:rPr lang="cs-CZ" altLang="cs-CZ" dirty="0" smtClean="0"/>
              <a:t>PRACOVNÍ PŘÍKAZY</a:t>
            </a:r>
          </a:p>
        </p:txBody>
      </p:sp>
      <p:sp>
        <p:nvSpPr>
          <p:cNvPr id="49155" name="Zástupný symbol pro číslo snímku 5"/>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40B5B7DC-CE32-4F94-94D7-0EA596FFE15C}" type="slidenum">
              <a:rPr lang="cs-CZ" altLang="cs-CZ" sz="1000">
                <a:solidFill>
                  <a:schemeClr val="bg1"/>
                </a:solidFill>
              </a:rPr>
              <a:pPr>
                <a:lnSpc>
                  <a:spcPct val="100000"/>
                </a:lnSpc>
                <a:buSzTx/>
              </a:pPr>
              <a:t>17</a:t>
            </a:fld>
            <a:endParaRPr lang="cs-CZ" altLang="cs-CZ" sz="1000">
              <a:solidFill>
                <a:schemeClr val="bg1"/>
              </a:solidFill>
            </a:endParaRPr>
          </a:p>
        </p:txBody>
      </p:sp>
      <p:grpSp>
        <p:nvGrpSpPr>
          <p:cNvPr id="49156" name="Group 19"/>
          <p:cNvGrpSpPr>
            <a:grpSpLocks/>
          </p:cNvGrpSpPr>
          <p:nvPr/>
        </p:nvGrpSpPr>
        <p:grpSpPr bwMode="auto">
          <a:xfrm>
            <a:off x="351817" y="1433140"/>
            <a:ext cx="8577055" cy="4878672"/>
            <a:chOff x="86" y="843"/>
            <a:chExt cx="5403" cy="3073"/>
          </a:xfrm>
        </p:grpSpPr>
        <p:pic>
          <p:nvPicPr>
            <p:cNvPr id="5" name="Picture 3" descr="j043157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1993"/>
              <a:ext cx="842" cy="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j042479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 y="1837"/>
              <a:ext cx="1070" cy="1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 y="1087"/>
              <a:ext cx="1254" cy="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Lst>
          </p:spPr>
        </p:pic>
        <p:pic>
          <p:nvPicPr>
            <p:cNvPr id="9" name="Picture 6" descr="j0298575[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7" y="1852"/>
              <a:ext cx="1062" cy="1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j0332528[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8" y="2819"/>
              <a:ext cx="1160" cy="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8"/>
            <p:cNvSpPr txBox="1">
              <a:spLocks noChangeArrowheads="1"/>
            </p:cNvSpPr>
            <p:nvPr/>
          </p:nvSpPr>
          <p:spPr bwMode="auto">
            <a:xfrm>
              <a:off x="86" y="899"/>
              <a:ext cx="151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lvl1pPr defTabSz="652463">
                <a:defRPr sz="1400">
                  <a:solidFill>
                    <a:schemeClr val="tx1"/>
                  </a:solidFill>
                  <a:latin typeface="Arial" charset="0"/>
                </a:defRPr>
              </a:lvl1pPr>
              <a:lvl2pPr marL="742950" indent="-285750" defTabSz="652463">
                <a:defRPr sz="1400">
                  <a:solidFill>
                    <a:schemeClr val="tx1"/>
                  </a:solidFill>
                  <a:latin typeface="Arial" charset="0"/>
                </a:defRPr>
              </a:lvl2pPr>
              <a:lvl3pPr marL="1143000" indent="-228600" defTabSz="652463">
                <a:defRPr sz="1400">
                  <a:solidFill>
                    <a:schemeClr val="tx1"/>
                  </a:solidFill>
                  <a:latin typeface="Arial" charset="0"/>
                </a:defRPr>
              </a:lvl3pPr>
              <a:lvl4pPr marL="1600200" indent="-228600" defTabSz="652463">
                <a:defRPr sz="1400">
                  <a:solidFill>
                    <a:schemeClr val="tx1"/>
                  </a:solidFill>
                  <a:latin typeface="Arial" charset="0"/>
                </a:defRPr>
              </a:lvl4pPr>
              <a:lvl5pPr marL="2057400" indent="-228600" defTabSz="652463">
                <a:defRPr sz="1400">
                  <a:solidFill>
                    <a:schemeClr val="tx1"/>
                  </a:solidFill>
                  <a:latin typeface="Arial" charset="0"/>
                </a:defRPr>
              </a:lvl5pPr>
              <a:lvl6pPr marL="25146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r>
                <a:rPr lang="cs-CZ" altLang="cs-CZ"/>
                <a:t>Kontraktace se zákazníkem</a:t>
              </a:r>
            </a:p>
          </p:txBody>
        </p:sp>
        <p:sp>
          <p:nvSpPr>
            <p:cNvPr id="49163" name="Text Box 9"/>
            <p:cNvSpPr txBox="1">
              <a:spLocks noChangeArrowheads="1"/>
            </p:cNvSpPr>
            <p:nvPr/>
          </p:nvSpPr>
          <p:spPr bwMode="auto">
            <a:xfrm>
              <a:off x="142" y="2427"/>
              <a:ext cx="122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lvl1pPr defTabSz="652463">
                <a:defRPr sz="1400">
                  <a:solidFill>
                    <a:schemeClr val="tx1"/>
                  </a:solidFill>
                  <a:latin typeface="Arial" charset="0"/>
                </a:defRPr>
              </a:lvl1pPr>
              <a:lvl2pPr marL="742950" indent="-285750" defTabSz="652463">
                <a:defRPr sz="1400">
                  <a:solidFill>
                    <a:schemeClr val="tx1"/>
                  </a:solidFill>
                  <a:latin typeface="Arial" charset="0"/>
                </a:defRPr>
              </a:lvl2pPr>
              <a:lvl3pPr marL="1143000" indent="-228600" defTabSz="652463">
                <a:defRPr sz="1400">
                  <a:solidFill>
                    <a:schemeClr val="tx1"/>
                  </a:solidFill>
                  <a:latin typeface="Arial" charset="0"/>
                </a:defRPr>
              </a:lvl3pPr>
              <a:lvl4pPr marL="1600200" indent="-228600" defTabSz="652463">
                <a:defRPr sz="1400">
                  <a:solidFill>
                    <a:schemeClr val="tx1"/>
                  </a:solidFill>
                  <a:latin typeface="Arial" charset="0"/>
                </a:defRPr>
              </a:lvl4pPr>
              <a:lvl5pPr marL="2057400" indent="-228600" defTabSz="652463">
                <a:defRPr sz="1400">
                  <a:solidFill>
                    <a:schemeClr val="tx1"/>
                  </a:solidFill>
                  <a:latin typeface="Arial" charset="0"/>
                </a:defRPr>
              </a:lvl5pPr>
              <a:lvl6pPr marL="25146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r>
                <a:rPr lang="cs-CZ" altLang="cs-CZ"/>
                <a:t>Distribuce – obnova a </a:t>
              </a:r>
            </a:p>
            <a:p>
              <a:r>
                <a:rPr lang="cs-CZ" altLang="cs-CZ"/>
                <a:t>údržba zařízení</a:t>
              </a:r>
            </a:p>
          </p:txBody>
        </p:sp>
        <p:sp>
          <p:nvSpPr>
            <p:cNvPr id="49164" name="Text Box 10"/>
            <p:cNvSpPr txBox="1">
              <a:spLocks noChangeArrowheads="1"/>
            </p:cNvSpPr>
            <p:nvPr/>
          </p:nvSpPr>
          <p:spPr bwMode="auto">
            <a:xfrm>
              <a:off x="2146" y="1595"/>
              <a:ext cx="334"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lvl1pPr defTabSz="652463">
                <a:defRPr sz="1400">
                  <a:solidFill>
                    <a:schemeClr val="tx1"/>
                  </a:solidFill>
                  <a:latin typeface="Arial" charset="0"/>
                </a:defRPr>
              </a:lvl1pPr>
              <a:lvl2pPr marL="742950" indent="-285750" defTabSz="652463">
                <a:defRPr sz="1400">
                  <a:solidFill>
                    <a:schemeClr val="tx1"/>
                  </a:solidFill>
                  <a:latin typeface="Arial" charset="0"/>
                </a:defRPr>
              </a:lvl2pPr>
              <a:lvl3pPr marL="1143000" indent="-228600" defTabSz="652463">
                <a:defRPr sz="1400">
                  <a:solidFill>
                    <a:schemeClr val="tx1"/>
                  </a:solidFill>
                  <a:latin typeface="Arial" charset="0"/>
                </a:defRPr>
              </a:lvl3pPr>
              <a:lvl4pPr marL="1600200" indent="-228600" defTabSz="652463">
                <a:defRPr sz="1400">
                  <a:solidFill>
                    <a:schemeClr val="tx1"/>
                  </a:solidFill>
                  <a:latin typeface="Arial" charset="0"/>
                </a:defRPr>
              </a:lvl4pPr>
              <a:lvl5pPr marL="2057400" indent="-228600" defTabSz="652463">
                <a:defRPr sz="1400">
                  <a:solidFill>
                    <a:schemeClr val="tx1"/>
                  </a:solidFill>
                  <a:latin typeface="Arial" charset="0"/>
                </a:defRPr>
              </a:lvl5pPr>
              <a:lvl6pPr marL="25146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r>
                <a:rPr lang="cs-CZ" altLang="cs-CZ"/>
                <a:t>SAP</a:t>
              </a:r>
            </a:p>
          </p:txBody>
        </p:sp>
        <p:pic>
          <p:nvPicPr>
            <p:cNvPr id="14" name="Picture 11" descr="j042479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2" y="1005"/>
              <a:ext cx="780" cy="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Text Box 12"/>
            <p:cNvSpPr txBox="1">
              <a:spLocks noChangeArrowheads="1"/>
            </p:cNvSpPr>
            <p:nvPr/>
          </p:nvSpPr>
          <p:spPr bwMode="auto">
            <a:xfrm>
              <a:off x="2897" y="843"/>
              <a:ext cx="984"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lvl1pPr defTabSz="652463">
                <a:defRPr sz="1400">
                  <a:solidFill>
                    <a:schemeClr val="tx1"/>
                  </a:solidFill>
                  <a:latin typeface="Arial" charset="0"/>
                </a:defRPr>
              </a:lvl1pPr>
              <a:lvl2pPr marL="742950" indent="-285750" defTabSz="652463">
                <a:defRPr sz="1400">
                  <a:solidFill>
                    <a:schemeClr val="tx1"/>
                  </a:solidFill>
                  <a:latin typeface="Arial" charset="0"/>
                </a:defRPr>
              </a:lvl2pPr>
              <a:lvl3pPr marL="1143000" indent="-228600" defTabSz="652463">
                <a:defRPr sz="1400">
                  <a:solidFill>
                    <a:schemeClr val="tx1"/>
                  </a:solidFill>
                  <a:latin typeface="Arial" charset="0"/>
                </a:defRPr>
              </a:lvl3pPr>
              <a:lvl4pPr marL="1600200" indent="-228600" defTabSz="652463">
                <a:defRPr sz="1400">
                  <a:solidFill>
                    <a:schemeClr val="tx1"/>
                  </a:solidFill>
                  <a:latin typeface="Arial" charset="0"/>
                </a:defRPr>
              </a:lvl4pPr>
              <a:lvl5pPr marL="2057400" indent="-228600" defTabSz="652463">
                <a:defRPr sz="1400">
                  <a:solidFill>
                    <a:schemeClr val="tx1"/>
                  </a:solidFill>
                  <a:latin typeface="Arial" charset="0"/>
                </a:defRPr>
              </a:lvl5pPr>
              <a:lvl6pPr marL="25146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652463"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r>
                <a:rPr lang="cs-CZ" altLang="cs-CZ" dirty="0" err="1"/>
                <a:t>MyAvis</a:t>
              </a:r>
              <a:r>
                <a:rPr lang="cs-CZ" altLang="cs-CZ" dirty="0"/>
                <a:t>(GLADIO)</a:t>
              </a:r>
            </a:p>
          </p:txBody>
        </p:sp>
        <p:sp>
          <p:nvSpPr>
            <p:cNvPr id="49167" name="AutoShape 13"/>
            <p:cNvSpPr>
              <a:spLocks noChangeArrowheads="1"/>
            </p:cNvSpPr>
            <p:nvPr/>
          </p:nvSpPr>
          <p:spPr bwMode="auto">
            <a:xfrm rot="-2397985">
              <a:off x="1687" y="1136"/>
              <a:ext cx="233" cy="839"/>
            </a:xfrm>
            <a:prstGeom prst="curvedLeftArrow">
              <a:avLst>
                <a:gd name="adj1" fmla="val 2134"/>
                <a:gd name="adj2" fmla="val 74151"/>
                <a:gd name="adj3" fmla="val 96282"/>
              </a:avLst>
            </a:prstGeom>
            <a:solidFill>
              <a:srgbClr val="FF6600"/>
            </a:solidFill>
            <a:ln w="222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endParaRPr lang="cs-CZ" altLang="cs-CZ"/>
            </a:p>
          </p:txBody>
        </p:sp>
        <p:sp>
          <p:nvSpPr>
            <p:cNvPr id="49168" name="AutoShape 14"/>
            <p:cNvSpPr>
              <a:spLocks noChangeArrowheads="1"/>
            </p:cNvSpPr>
            <p:nvPr/>
          </p:nvSpPr>
          <p:spPr bwMode="auto">
            <a:xfrm rot="13337733" flipH="1">
              <a:off x="1636" y="2922"/>
              <a:ext cx="595" cy="994"/>
            </a:xfrm>
            <a:prstGeom prst="curvedLeftArrow">
              <a:avLst>
                <a:gd name="adj1" fmla="val 990"/>
                <a:gd name="adj2" fmla="val 34402"/>
                <a:gd name="adj3" fmla="val 96282"/>
              </a:avLst>
            </a:prstGeom>
            <a:solidFill>
              <a:srgbClr val="FF6600"/>
            </a:solidFill>
            <a:ln w="222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endParaRPr lang="cs-CZ" altLang="cs-CZ"/>
            </a:p>
          </p:txBody>
        </p:sp>
        <p:sp>
          <p:nvSpPr>
            <p:cNvPr id="49169" name="AutoShape 15"/>
            <p:cNvSpPr>
              <a:spLocks noChangeArrowheads="1"/>
            </p:cNvSpPr>
            <p:nvPr/>
          </p:nvSpPr>
          <p:spPr bwMode="auto">
            <a:xfrm rot="-1749415">
              <a:off x="2496" y="1600"/>
              <a:ext cx="352" cy="216"/>
            </a:xfrm>
            <a:prstGeom prst="rightArrow">
              <a:avLst>
                <a:gd name="adj1" fmla="val 50000"/>
                <a:gd name="adj2" fmla="val 40741"/>
              </a:avLst>
            </a:prstGeom>
            <a:solidFill>
              <a:srgbClr val="FF6600"/>
            </a:solidFill>
            <a:ln w="1905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endParaRPr lang="cs-CZ" altLang="cs-CZ"/>
            </a:p>
          </p:txBody>
        </p:sp>
        <p:sp>
          <p:nvSpPr>
            <p:cNvPr id="49170" name="AutoShape 16"/>
            <p:cNvSpPr>
              <a:spLocks noChangeArrowheads="1"/>
            </p:cNvSpPr>
            <p:nvPr/>
          </p:nvSpPr>
          <p:spPr bwMode="auto">
            <a:xfrm rot="9082712">
              <a:off x="2616" y="1832"/>
              <a:ext cx="352" cy="216"/>
            </a:xfrm>
            <a:prstGeom prst="rightArrow">
              <a:avLst>
                <a:gd name="adj1" fmla="val 50000"/>
                <a:gd name="adj2" fmla="val 40741"/>
              </a:avLst>
            </a:prstGeom>
            <a:solidFill>
              <a:srgbClr val="FF6600"/>
            </a:solidFill>
            <a:ln w="1905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endParaRPr lang="cs-CZ" altLang="cs-CZ"/>
            </a:p>
          </p:txBody>
        </p:sp>
        <p:sp>
          <p:nvSpPr>
            <p:cNvPr id="49171" name="AutoShape 17"/>
            <p:cNvSpPr>
              <a:spLocks noChangeArrowheads="1"/>
            </p:cNvSpPr>
            <p:nvPr/>
          </p:nvSpPr>
          <p:spPr bwMode="auto">
            <a:xfrm rot="3104460">
              <a:off x="3256" y="1904"/>
              <a:ext cx="352" cy="216"/>
            </a:xfrm>
            <a:prstGeom prst="rightArrow">
              <a:avLst>
                <a:gd name="adj1" fmla="val 50000"/>
                <a:gd name="adj2" fmla="val 40741"/>
              </a:avLst>
            </a:prstGeom>
            <a:solidFill>
              <a:srgbClr val="FF6600"/>
            </a:solidFill>
            <a:ln w="1905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endParaRPr lang="cs-CZ" altLang="cs-CZ"/>
            </a:p>
          </p:txBody>
        </p:sp>
        <p:sp>
          <p:nvSpPr>
            <p:cNvPr id="49172" name="AutoShape 18"/>
            <p:cNvSpPr>
              <a:spLocks noChangeArrowheads="1"/>
            </p:cNvSpPr>
            <p:nvPr/>
          </p:nvSpPr>
          <p:spPr bwMode="auto">
            <a:xfrm rot="-7797959">
              <a:off x="3544" y="1856"/>
              <a:ext cx="352" cy="216"/>
            </a:xfrm>
            <a:prstGeom prst="rightArrow">
              <a:avLst>
                <a:gd name="adj1" fmla="val 50000"/>
                <a:gd name="adj2" fmla="val 40741"/>
              </a:avLst>
            </a:prstGeom>
            <a:solidFill>
              <a:srgbClr val="FF6600"/>
            </a:solidFill>
            <a:ln w="19050"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endParaRPr lang="cs-CZ" altLang="cs-CZ"/>
            </a:p>
          </p:txBody>
        </p:sp>
      </p:grpSp>
    </p:spTree>
    <p:extLst>
      <p:ext uri="{BB962C8B-B14F-4D97-AF65-F5344CB8AC3E}">
        <p14:creationId xmlns:p14="http://schemas.microsoft.com/office/powerpoint/2010/main" val="408346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503772" y="437331"/>
            <a:ext cx="6876222" cy="846386"/>
          </a:xfrm>
        </p:spPr>
        <p:txBody>
          <a:bodyPr/>
          <a:lstStyle/>
          <a:p>
            <a:pPr algn="ctr" eaLnBrk="1" hangingPunct="1"/>
            <a:r>
              <a:rPr lang="cs-CZ" altLang="cs-CZ" b="1" smtClean="0"/>
              <a:t>My Avis</a:t>
            </a:r>
            <a:r>
              <a:rPr lang="cs-CZ" altLang="cs-CZ" smtClean="0"/>
              <a:t/>
            </a:r>
            <a:br>
              <a:rPr lang="cs-CZ" altLang="cs-CZ" smtClean="0"/>
            </a:br>
            <a:r>
              <a:rPr lang="cs-CZ" altLang="cs-CZ" smtClean="0"/>
              <a:t>SW PRO ŘEŠENÍ PRACOVNÍCH PŘÍKAZŮ</a:t>
            </a:r>
          </a:p>
        </p:txBody>
      </p:sp>
      <p:sp>
        <p:nvSpPr>
          <p:cNvPr id="50179" name="Zástupný symbol pro číslo snímku 5"/>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364E2C26-EA88-43D9-BEB9-C7579D700B4F}" type="slidenum">
              <a:rPr lang="cs-CZ" altLang="cs-CZ" sz="1000">
                <a:solidFill>
                  <a:schemeClr val="bg1"/>
                </a:solidFill>
              </a:rPr>
              <a:pPr>
                <a:lnSpc>
                  <a:spcPct val="100000"/>
                </a:lnSpc>
                <a:buSzTx/>
              </a:pPr>
              <a:t>18</a:t>
            </a:fld>
            <a:endParaRPr lang="cs-CZ" altLang="cs-CZ" sz="1000">
              <a:solidFill>
                <a:schemeClr val="bg1"/>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10809" y="1845890"/>
            <a:ext cx="2842192" cy="3549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 b="-9"/>
          <a:stretch/>
        </p:blipFill>
        <p:spPr bwMode="auto">
          <a:xfrm>
            <a:off x="1179082" y="1845894"/>
            <a:ext cx="2032102" cy="3679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7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91673" y="587968"/>
            <a:ext cx="6973413" cy="423193"/>
          </a:xfrm>
        </p:spPr>
        <p:txBody>
          <a:bodyPr/>
          <a:lstStyle/>
          <a:p>
            <a:pPr eaLnBrk="1" hangingPunct="1"/>
            <a:r>
              <a:rPr lang="cs-CZ" altLang="cs-CZ" dirty="0" smtClean="0"/>
              <a:t>ROZSAH OBLASTI A SPRAVOVANÉHO ZAŘÍZENÍ V ČR</a:t>
            </a:r>
          </a:p>
        </p:txBody>
      </p:sp>
      <p:graphicFrame>
        <p:nvGraphicFramePr>
          <p:cNvPr id="71683" name="Object 5"/>
          <p:cNvGraphicFramePr>
            <a:graphicFrameLocks noGrp="1" noChangeAspect="1"/>
          </p:cNvGraphicFramePr>
          <p:nvPr>
            <p:ph sz="half" idx="1"/>
            <p:extLst>
              <p:ext uri="{D42A27DB-BD31-4B8C-83A1-F6EECF244321}">
                <p14:modId xmlns:p14="http://schemas.microsoft.com/office/powerpoint/2010/main" val="2753567272"/>
              </p:ext>
            </p:extLst>
          </p:nvPr>
        </p:nvGraphicFramePr>
        <p:xfrm>
          <a:off x="3259121" y="2989517"/>
          <a:ext cx="5334690" cy="3075633"/>
        </p:xfrm>
        <a:graphic>
          <a:graphicData uri="http://schemas.openxmlformats.org/presentationml/2006/ole">
            <mc:AlternateContent xmlns:mc="http://schemas.openxmlformats.org/markup-compatibility/2006">
              <mc:Choice xmlns:v="urn:schemas-microsoft-com:vml" Requires="v">
                <p:oleObj spid="_x0000_s4175" name="Rastrový obrázek" r:id="rId4" imgW="5695238" imgH="3801006" progId="Paint.Picture">
                  <p:embed/>
                </p:oleObj>
              </mc:Choice>
              <mc:Fallback>
                <p:oleObj name="Rastrový obrázek" r:id="rId4" imgW="5695238" imgH="3801006"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21" y="2989517"/>
                        <a:ext cx="5334690" cy="3075633"/>
                      </a:xfrm>
                      <a:prstGeom prst="rect">
                        <a:avLst/>
                      </a:prstGeom>
                      <a:noFill/>
                      <a:ln>
                        <a:noFill/>
                      </a:ln>
                      <a:effectLst/>
                    </p:spPr>
                  </p:pic>
                </p:oleObj>
              </mc:Fallback>
            </mc:AlternateContent>
          </a:graphicData>
        </a:graphic>
      </p:graphicFrame>
      <p:grpSp>
        <p:nvGrpSpPr>
          <p:cNvPr id="71687" name="Group 6"/>
          <p:cNvGrpSpPr>
            <a:grpSpLocks/>
          </p:cNvGrpSpPr>
          <p:nvPr/>
        </p:nvGrpSpPr>
        <p:grpSpPr bwMode="auto">
          <a:xfrm>
            <a:off x="502150" y="1754184"/>
            <a:ext cx="2393450" cy="3004083"/>
            <a:chOff x="1791" y="391"/>
            <a:chExt cx="1990" cy="3013"/>
          </a:xfrm>
        </p:grpSpPr>
        <p:sp>
          <p:nvSpPr>
            <p:cNvPr id="71693" name="Freeform 7"/>
            <p:cNvSpPr>
              <a:spLocks/>
            </p:cNvSpPr>
            <p:nvPr/>
          </p:nvSpPr>
          <p:spPr bwMode="auto">
            <a:xfrm>
              <a:off x="2175" y="1358"/>
              <a:ext cx="917" cy="450"/>
            </a:xfrm>
            <a:custGeom>
              <a:avLst/>
              <a:gdLst>
                <a:gd name="T0" fmla="*/ 840 w 917"/>
                <a:gd name="T1" fmla="*/ 57 h 450"/>
                <a:gd name="T2" fmla="*/ 741 w 917"/>
                <a:gd name="T3" fmla="*/ 30 h 450"/>
                <a:gd name="T4" fmla="*/ 689 w 917"/>
                <a:gd name="T5" fmla="*/ 4 h 450"/>
                <a:gd name="T6" fmla="*/ 614 w 917"/>
                <a:gd name="T7" fmla="*/ 34 h 450"/>
                <a:gd name="T8" fmla="*/ 560 w 917"/>
                <a:gd name="T9" fmla="*/ 52 h 450"/>
                <a:gd name="T10" fmla="*/ 489 w 917"/>
                <a:gd name="T11" fmla="*/ 67 h 450"/>
                <a:gd name="T12" fmla="*/ 462 w 917"/>
                <a:gd name="T13" fmla="*/ 82 h 450"/>
                <a:gd name="T14" fmla="*/ 425 w 917"/>
                <a:gd name="T15" fmla="*/ 114 h 450"/>
                <a:gd name="T16" fmla="*/ 393 w 917"/>
                <a:gd name="T17" fmla="*/ 142 h 450"/>
                <a:gd name="T18" fmla="*/ 378 w 917"/>
                <a:gd name="T19" fmla="*/ 217 h 450"/>
                <a:gd name="T20" fmla="*/ 297 w 917"/>
                <a:gd name="T21" fmla="*/ 217 h 450"/>
                <a:gd name="T22" fmla="*/ 224 w 917"/>
                <a:gd name="T23" fmla="*/ 241 h 450"/>
                <a:gd name="T24" fmla="*/ 77 w 917"/>
                <a:gd name="T25" fmla="*/ 226 h 450"/>
                <a:gd name="T26" fmla="*/ 6 w 917"/>
                <a:gd name="T27" fmla="*/ 220 h 450"/>
                <a:gd name="T28" fmla="*/ 18 w 917"/>
                <a:gd name="T29" fmla="*/ 285 h 450"/>
                <a:gd name="T30" fmla="*/ 54 w 917"/>
                <a:gd name="T31" fmla="*/ 324 h 450"/>
                <a:gd name="T32" fmla="*/ 93 w 917"/>
                <a:gd name="T33" fmla="*/ 352 h 450"/>
                <a:gd name="T34" fmla="*/ 162 w 917"/>
                <a:gd name="T35" fmla="*/ 364 h 450"/>
                <a:gd name="T36" fmla="*/ 188 w 917"/>
                <a:gd name="T37" fmla="*/ 367 h 450"/>
                <a:gd name="T38" fmla="*/ 279 w 917"/>
                <a:gd name="T39" fmla="*/ 345 h 450"/>
                <a:gd name="T40" fmla="*/ 320 w 917"/>
                <a:gd name="T41" fmla="*/ 340 h 450"/>
                <a:gd name="T42" fmla="*/ 362 w 917"/>
                <a:gd name="T43" fmla="*/ 391 h 450"/>
                <a:gd name="T44" fmla="*/ 407 w 917"/>
                <a:gd name="T45" fmla="*/ 412 h 450"/>
                <a:gd name="T46" fmla="*/ 482 w 917"/>
                <a:gd name="T47" fmla="*/ 427 h 450"/>
                <a:gd name="T48" fmla="*/ 525 w 917"/>
                <a:gd name="T49" fmla="*/ 441 h 450"/>
                <a:gd name="T50" fmla="*/ 596 w 917"/>
                <a:gd name="T51" fmla="*/ 450 h 450"/>
                <a:gd name="T52" fmla="*/ 665 w 917"/>
                <a:gd name="T53" fmla="*/ 415 h 450"/>
                <a:gd name="T54" fmla="*/ 717 w 917"/>
                <a:gd name="T55" fmla="*/ 400 h 450"/>
                <a:gd name="T56" fmla="*/ 753 w 917"/>
                <a:gd name="T57" fmla="*/ 391 h 450"/>
                <a:gd name="T58" fmla="*/ 753 w 917"/>
                <a:gd name="T59" fmla="*/ 373 h 450"/>
                <a:gd name="T60" fmla="*/ 822 w 917"/>
                <a:gd name="T61" fmla="*/ 352 h 450"/>
                <a:gd name="T62" fmla="*/ 827 w 917"/>
                <a:gd name="T63" fmla="*/ 318 h 450"/>
                <a:gd name="T64" fmla="*/ 878 w 917"/>
                <a:gd name="T65" fmla="*/ 282 h 450"/>
                <a:gd name="T66" fmla="*/ 917 w 917"/>
                <a:gd name="T67" fmla="*/ 222 h 450"/>
                <a:gd name="T68" fmla="*/ 905 w 917"/>
                <a:gd name="T69" fmla="*/ 123 h 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7" h="450">
                  <a:moveTo>
                    <a:pt x="851" y="69"/>
                  </a:moveTo>
                  <a:cubicBezTo>
                    <a:pt x="848" y="63"/>
                    <a:pt x="846" y="60"/>
                    <a:pt x="840" y="57"/>
                  </a:cubicBezTo>
                  <a:cubicBezTo>
                    <a:pt x="819" y="29"/>
                    <a:pt x="795" y="37"/>
                    <a:pt x="758" y="36"/>
                  </a:cubicBezTo>
                  <a:cubicBezTo>
                    <a:pt x="752" y="34"/>
                    <a:pt x="747" y="31"/>
                    <a:pt x="741" y="30"/>
                  </a:cubicBezTo>
                  <a:cubicBezTo>
                    <a:pt x="733" y="24"/>
                    <a:pt x="712" y="11"/>
                    <a:pt x="702" y="9"/>
                  </a:cubicBezTo>
                  <a:cubicBezTo>
                    <a:pt x="698" y="7"/>
                    <a:pt x="693" y="6"/>
                    <a:pt x="689" y="4"/>
                  </a:cubicBezTo>
                  <a:cubicBezTo>
                    <a:pt x="654" y="5"/>
                    <a:pt x="648" y="0"/>
                    <a:pt x="627" y="13"/>
                  </a:cubicBezTo>
                  <a:cubicBezTo>
                    <a:pt x="622" y="21"/>
                    <a:pt x="621" y="27"/>
                    <a:pt x="614" y="34"/>
                  </a:cubicBezTo>
                  <a:cubicBezTo>
                    <a:pt x="611" y="41"/>
                    <a:pt x="599" y="44"/>
                    <a:pt x="591" y="46"/>
                  </a:cubicBezTo>
                  <a:cubicBezTo>
                    <a:pt x="581" y="51"/>
                    <a:pt x="571" y="51"/>
                    <a:pt x="560" y="52"/>
                  </a:cubicBezTo>
                  <a:cubicBezTo>
                    <a:pt x="546" y="58"/>
                    <a:pt x="524" y="52"/>
                    <a:pt x="507" y="55"/>
                  </a:cubicBezTo>
                  <a:cubicBezTo>
                    <a:pt x="500" y="60"/>
                    <a:pt x="499" y="65"/>
                    <a:pt x="489" y="67"/>
                  </a:cubicBezTo>
                  <a:cubicBezTo>
                    <a:pt x="477" y="73"/>
                    <a:pt x="483" y="71"/>
                    <a:pt x="474" y="73"/>
                  </a:cubicBezTo>
                  <a:cubicBezTo>
                    <a:pt x="469" y="75"/>
                    <a:pt x="467" y="79"/>
                    <a:pt x="462" y="82"/>
                  </a:cubicBezTo>
                  <a:cubicBezTo>
                    <a:pt x="458" y="88"/>
                    <a:pt x="456" y="95"/>
                    <a:pt x="450" y="99"/>
                  </a:cubicBezTo>
                  <a:cubicBezTo>
                    <a:pt x="444" y="111"/>
                    <a:pt x="438" y="112"/>
                    <a:pt x="425" y="114"/>
                  </a:cubicBezTo>
                  <a:cubicBezTo>
                    <a:pt x="419" y="117"/>
                    <a:pt x="412" y="121"/>
                    <a:pt x="407" y="126"/>
                  </a:cubicBezTo>
                  <a:cubicBezTo>
                    <a:pt x="401" y="132"/>
                    <a:pt x="400" y="138"/>
                    <a:pt x="393" y="142"/>
                  </a:cubicBezTo>
                  <a:cubicBezTo>
                    <a:pt x="390" y="147"/>
                    <a:pt x="390" y="152"/>
                    <a:pt x="387" y="157"/>
                  </a:cubicBezTo>
                  <a:cubicBezTo>
                    <a:pt x="387" y="167"/>
                    <a:pt x="400" y="213"/>
                    <a:pt x="378" y="217"/>
                  </a:cubicBezTo>
                  <a:cubicBezTo>
                    <a:pt x="372" y="216"/>
                    <a:pt x="366" y="214"/>
                    <a:pt x="360" y="213"/>
                  </a:cubicBezTo>
                  <a:cubicBezTo>
                    <a:pt x="338" y="214"/>
                    <a:pt x="318" y="216"/>
                    <a:pt x="297" y="217"/>
                  </a:cubicBezTo>
                  <a:cubicBezTo>
                    <a:pt x="280" y="226"/>
                    <a:pt x="259" y="232"/>
                    <a:pt x="239" y="234"/>
                  </a:cubicBezTo>
                  <a:cubicBezTo>
                    <a:pt x="233" y="238"/>
                    <a:pt x="231" y="240"/>
                    <a:pt x="224" y="241"/>
                  </a:cubicBezTo>
                  <a:cubicBezTo>
                    <a:pt x="199" y="240"/>
                    <a:pt x="182" y="238"/>
                    <a:pt x="155" y="237"/>
                  </a:cubicBezTo>
                  <a:cubicBezTo>
                    <a:pt x="122" y="224"/>
                    <a:pt x="139" y="228"/>
                    <a:pt x="77" y="226"/>
                  </a:cubicBezTo>
                  <a:cubicBezTo>
                    <a:pt x="65" y="224"/>
                    <a:pt x="57" y="215"/>
                    <a:pt x="45" y="213"/>
                  </a:cubicBezTo>
                  <a:cubicBezTo>
                    <a:pt x="37" y="213"/>
                    <a:pt x="12" y="208"/>
                    <a:pt x="6" y="220"/>
                  </a:cubicBezTo>
                  <a:cubicBezTo>
                    <a:pt x="5" y="233"/>
                    <a:pt x="0" y="243"/>
                    <a:pt x="6" y="264"/>
                  </a:cubicBezTo>
                  <a:cubicBezTo>
                    <a:pt x="8" y="282"/>
                    <a:pt x="11" y="273"/>
                    <a:pt x="18" y="285"/>
                  </a:cubicBezTo>
                  <a:cubicBezTo>
                    <a:pt x="44" y="279"/>
                    <a:pt x="21" y="319"/>
                    <a:pt x="32" y="319"/>
                  </a:cubicBezTo>
                  <a:cubicBezTo>
                    <a:pt x="39" y="322"/>
                    <a:pt x="47" y="322"/>
                    <a:pt x="54" y="324"/>
                  </a:cubicBezTo>
                  <a:cubicBezTo>
                    <a:pt x="67" y="332"/>
                    <a:pt x="54" y="315"/>
                    <a:pt x="78" y="345"/>
                  </a:cubicBezTo>
                  <a:cubicBezTo>
                    <a:pt x="82" y="352"/>
                    <a:pt x="85" y="351"/>
                    <a:pt x="93" y="352"/>
                  </a:cubicBezTo>
                  <a:cubicBezTo>
                    <a:pt x="116" y="351"/>
                    <a:pt x="111" y="346"/>
                    <a:pt x="129" y="340"/>
                  </a:cubicBezTo>
                  <a:cubicBezTo>
                    <a:pt x="139" y="364"/>
                    <a:pt x="129" y="362"/>
                    <a:pt x="162" y="364"/>
                  </a:cubicBezTo>
                  <a:cubicBezTo>
                    <a:pt x="169" y="367"/>
                    <a:pt x="176" y="368"/>
                    <a:pt x="183" y="369"/>
                  </a:cubicBezTo>
                  <a:cubicBezTo>
                    <a:pt x="185" y="368"/>
                    <a:pt x="187" y="368"/>
                    <a:pt x="188" y="367"/>
                  </a:cubicBezTo>
                  <a:cubicBezTo>
                    <a:pt x="210" y="350"/>
                    <a:pt x="180" y="359"/>
                    <a:pt x="230" y="357"/>
                  </a:cubicBezTo>
                  <a:cubicBezTo>
                    <a:pt x="240" y="341"/>
                    <a:pt x="262" y="347"/>
                    <a:pt x="279" y="345"/>
                  </a:cubicBezTo>
                  <a:cubicBezTo>
                    <a:pt x="287" y="342"/>
                    <a:pt x="292" y="340"/>
                    <a:pt x="299" y="336"/>
                  </a:cubicBezTo>
                  <a:cubicBezTo>
                    <a:pt x="306" y="337"/>
                    <a:pt x="313" y="339"/>
                    <a:pt x="320" y="340"/>
                  </a:cubicBezTo>
                  <a:cubicBezTo>
                    <a:pt x="317" y="348"/>
                    <a:pt x="325" y="350"/>
                    <a:pt x="332" y="354"/>
                  </a:cubicBezTo>
                  <a:cubicBezTo>
                    <a:pt x="335" y="373"/>
                    <a:pt x="342" y="387"/>
                    <a:pt x="362" y="391"/>
                  </a:cubicBezTo>
                  <a:cubicBezTo>
                    <a:pt x="367" y="394"/>
                    <a:pt x="371" y="396"/>
                    <a:pt x="377" y="397"/>
                  </a:cubicBezTo>
                  <a:cubicBezTo>
                    <a:pt x="387" y="402"/>
                    <a:pt x="396" y="410"/>
                    <a:pt x="407" y="412"/>
                  </a:cubicBezTo>
                  <a:cubicBezTo>
                    <a:pt x="413" y="415"/>
                    <a:pt x="419" y="417"/>
                    <a:pt x="425" y="418"/>
                  </a:cubicBezTo>
                  <a:cubicBezTo>
                    <a:pt x="437" y="424"/>
                    <a:pt x="465" y="424"/>
                    <a:pt x="482" y="427"/>
                  </a:cubicBezTo>
                  <a:cubicBezTo>
                    <a:pt x="492" y="432"/>
                    <a:pt x="501" y="434"/>
                    <a:pt x="512" y="436"/>
                  </a:cubicBezTo>
                  <a:cubicBezTo>
                    <a:pt x="516" y="438"/>
                    <a:pt x="521" y="439"/>
                    <a:pt x="525" y="441"/>
                  </a:cubicBezTo>
                  <a:cubicBezTo>
                    <a:pt x="537" y="436"/>
                    <a:pt x="558" y="441"/>
                    <a:pt x="570" y="442"/>
                  </a:cubicBezTo>
                  <a:cubicBezTo>
                    <a:pt x="579" y="444"/>
                    <a:pt x="587" y="448"/>
                    <a:pt x="596" y="450"/>
                  </a:cubicBezTo>
                  <a:cubicBezTo>
                    <a:pt x="613" y="448"/>
                    <a:pt x="613" y="447"/>
                    <a:pt x="620" y="433"/>
                  </a:cubicBezTo>
                  <a:cubicBezTo>
                    <a:pt x="624" y="409"/>
                    <a:pt x="642" y="416"/>
                    <a:pt x="665" y="415"/>
                  </a:cubicBezTo>
                  <a:cubicBezTo>
                    <a:pt x="672" y="414"/>
                    <a:pt x="677" y="412"/>
                    <a:pt x="684" y="411"/>
                  </a:cubicBezTo>
                  <a:cubicBezTo>
                    <a:pt x="695" y="407"/>
                    <a:pt x="705" y="403"/>
                    <a:pt x="717" y="400"/>
                  </a:cubicBezTo>
                  <a:cubicBezTo>
                    <a:pt x="728" y="404"/>
                    <a:pt x="746" y="408"/>
                    <a:pt x="752" y="396"/>
                  </a:cubicBezTo>
                  <a:cubicBezTo>
                    <a:pt x="752" y="394"/>
                    <a:pt x="752" y="392"/>
                    <a:pt x="753" y="391"/>
                  </a:cubicBezTo>
                  <a:cubicBezTo>
                    <a:pt x="754" y="389"/>
                    <a:pt x="758" y="389"/>
                    <a:pt x="759" y="387"/>
                  </a:cubicBezTo>
                  <a:cubicBezTo>
                    <a:pt x="761" y="384"/>
                    <a:pt x="754" y="376"/>
                    <a:pt x="753" y="373"/>
                  </a:cubicBezTo>
                  <a:cubicBezTo>
                    <a:pt x="759" y="360"/>
                    <a:pt x="777" y="368"/>
                    <a:pt x="789" y="369"/>
                  </a:cubicBezTo>
                  <a:cubicBezTo>
                    <a:pt x="803" y="366"/>
                    <a:pt x="810" y="358"/>
                    <a:pt x="822" y="352"/>
                  </a:cubicBezTo>
                  <a:cubicBezTo>
                    <a:pt x="825" y="341"/>
                    <a:pt x="817" y="335"/>
                    <a:pt x="812" y="325"/>
                  </a:cubicBezTo>
                  <a:cubicBezTo>
                    <a:pt x="819" y="324"/>
                    <a:pt x="821" y="321"/>
                    <a:pt x="827" y="318"/>
                  </a:cubicBezTo>
                  <a:cubicBezTo>
                    <a:pt x="835" y="307"/>
                    <a:pt x="831" y="311"/>
                    <a:pt x="840" y="306"/>
                  </a:cubicBezTo>
                  <a:cubicBezTo>
                    <a:pt x="847" y="295"/>
                    <a:pt x="868" y="292"/>
                    <a:pt x="878" y="282"/>
                  </a:cubicBezTo>
                  <a:cubicBezTo>
                    <a:pt x="884" y="276"/>
                    <a:pt x="885" y="269"/>
                    <a:pt x="891" y="265"/>
                  </a:cubicBezTo>
                  <a:cubicBezTo>
                    <a:pt x="899" y="250"/>
                    <a:pt x="909" y="237"/>
                    <a:pt x="917" y="222"/>
                  </a:cubicBezTo>
                  <a:cubicBezTo>
                    <a:pt x="916" y="213"/>
                    <a:pt x="916" y="203"/>
                    <a:pt x="912" y="195"/>
                  </a:cubicBezTo>
                  <a:cubicBezTo>
                    <a:pt x="907" y="172"/>
                    <a:pt x="905" y="147"/>
                    <a:pt x="905" y="123"/>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94" name="Freeform 8"/>
            <p:cNvSpPr>
              <a:spLocks/>
            </p:cNvSpPr>
            <p:nvPr/>
          </p:nvSpPr>
          <p:spPr bwMode="auto">
            <a:xfrm>
              <a:off x="2657" y="608"/>
              <a:ext cx="203" cy="594"/>
            </a:xfrm>
            <a:custGeom>
              <a:avLst/>
              <a:gdLst>
                <a:gd name="T0" fmla="*/ 69 w 203"/>
                <a:gd name="T1" fmla="*/ 13 h 594"/>
                <a:gd name="T2" fmla="*/ 93 w 203"/>
                <a:gd name="T3" fmla="*/ 12 h 594"/>
                <a:gd name="T4" fmla="*/ 102 w 203"/>
                <a:gd name="T5" fmla="*/ 3 h 594"/>
                <a:gd name="T6" fmla="*/ 136 w 203"/>
                <a:gd name="T7" fmla="*/ 28 h 594"/>
                <a:gd name="T8" fmla="*/ 141 w 203"/>
                <a:gd name="T9" fmla="*/ 102 h 594"/>
                <a:gd name="T10" fmla="*/ 138 w 203"/>
                <a:gd name="T11" fmla="*/ 214 h 594"/>
                <a:gd name="T12" fmla="*/ 144 w 203"/>
                <a:gd name="T13" fmla="*/ 246 h 594"/>
                <a:gd name="T14" fmla="*/ 157 w 203"/>
                <a:gd name="T15" fmla="*/ 280 h 594"/>
                <a:gd name="T16" fmla="*/ 177 w 203"/>
                <a:gd name="T17" fmla="*/ 324 h 594"/>
                <a:gd name="T18" fmla="*/ 192 w 203"/>
                <a:gd name="T19" fmla="*/ 355 h 594"/>
                <a:gd name="T20" fmla="*/ 196 w 203"/>
                <a:gd name="T21" fmla="*/ 393 h 594"/>
                <a:gd name="T22" fmla="*/ 184 w 203"/>
                <a:gd name="T23" fmla="*/ 498 h 594"/>
                <a:gd name="T24" fmla="*/ 175 w 203"/>
                <a:gd name="T25" fmla="*/ 511 h 594"/>
                <a:gd name="T26" fmla="*/ 163 w 203"/>
                <a:gd name="T27" fmla="*/ 529 h 594"/>
                <a:gd name="T28" fmla="*/ 157 w 203"/>
                <a:gd name="T29" fmla="*/ 550 h 594"/>
                <a:gd name="T30" fmla="*/ 153 w 203"/>
                <a:gd name="T31" fmla="*/ 564 h 594"/>
                <a:gd name="T32" fmla="*/ 145 w 203"/>
                <a:gd name="T33" fmla="*/ 574 h 594"/>
                <a:gd name="T34" fmla="*/ 120 w 203"/>
                <a:gd name="T35" fmla="*/ 592 h 594"/>
                <a:gd name="T36" fmla="*/ 87 w 203"/>
                <a:gd name="T37" fmla="*/ 586 h 594"/>
                <a:gd name="T38" fmla="*/ 75 w 203"/>
                <a:gd name="T39" fmla="*/ 580 h 594"/>
                <a:gd name="T40" fmla="*/ 34 w 203"/>
                <a:gd name="T41" fmla="*/ 547 h 594"/>
                <a:gd name="T42" fmla="*/ 13 w 203"/>
                <a:gd name="T43" fmla="*/ 508 h 594"/>
                <a:gd name="T44" fmla="*/ 0 w 203"/>
                <a:gd name="T45" fmla="*/ 457 h 594"/>
                <a:gd name="T46" fmla="*/ 1 w 203"/>
                <a:gd name="T47" fmla="*/ 381 h 594"/>
                <a:gd name="T48" fmla="*/ 6 w 203"/>
                <a:gd name="T49" fmla="*/ 346 h 594"/>
                <a:gd name="T50" fmla="*/ 15 w 203"/>
                <a:gd name="T51" fmla="*/ 283 h 594"/>
                <a:gd name="T52" fmla="*/ 30 w 203"/>
                <a:gd name="T53" fmla="*/ 171 h 594"/>
                <a:gd name="T54" fmla="*/ 36 w 203"/>
                <a:gd name="T55" fmla="*/ 153 h 594"/>
                <a:gd name="T56" fmla="*/ 63 w 203"/>
                <a:gd name="T57" fmla="*/ 66 h 594"/>
                <a:gd name="T58" fmla="*/ 69 w 203"/>
                <a:gd name="T59" fmla="*/ 13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3" h="594">
                  <a:moveTo>
                    <a:pt x="69" y="13"/>
                  </a:moveTo>
                  <a:cubicBezTo>
                    <a:pt x="79" y="15"/>
                    <a:pt x="83" y="14"/>
                    <a:pt x="93" y="12"/>
                  </a:cubicBezTo>
                  <a:cubicBezTo>
                    <a:pt x="94" y="4"/>
                    <a:pt x="93" y="0"/>
                    <a:pt x="102" y="3"/>
                  </a:cubicBezTo>
                  <a:cubicBezTo>
                    <a:pt x="112" y="13"/>
                    <a:pt x="124" y="20"/>
                    <a:pt x="136" y="28"/>
                  </a:cubicBezTo>
                  <a:cubicBezTo>
                    <a:pt x="145" y="51"/>
                    <a:pt x="133" y="78"/>
                    <a:pt x="141" y="102"/>
                  </a:cubicBezTo>
                  <a:cubicBezTo>
                    <a:pt x="143" y="140"/>
                    <a:pt x="150" y="177"/>
                    <a:pt x="138" y="214"/>
                  </a:cubicBezTo>
                  <a:cubicBezTo>
                    <a:pt x="140" y="226"/>
                    <a:pt x="138" y="234"/>
                    <a:pt x="144" y="246"/>
                  </a:cubicBezTo>
                  <a:cubicBezTo>
                    <a:pt x="146" y="260"/>
                    <a:pt x="149" y="269"/>
                    <a:pt x="157" y="280"/>
                  </a:cubicBezTo>
                  <a:cubicBezTo>
                    <a:pt x="162" y="295"/>
                    <a:pt x="170" y="310"/>
                    <a:pt x="177" y="324"/>
                  </a:cubicBezTo>
                  <a:cubicBezTo>
                    <a:pt x="179" y="335"/>
                    <a:pt x="185" y="346"/>
                    <a:pt x="192" y="355"/>
                  </a:cubicBezTo>
                  <a:cubicBezTo>
                    <a:pt x="193" y="368"/>
                    <a:pt x="194" y="380"/>
                    <a:pt x="196" y="393"/>
                  </a:cubicBezTo>
                  <a:cubicBezTo>
                    <a:pt x="198" y="429"/>
                    <a:pt x="203" y="466"/>
                    <a:pt x="184" y="498"/>
                  </a:cubicBezTo>
                  <a:cubicBezTo>
                    <a:pt x="183" y="506"/>
                    <a:pt x="182" y="507"/>
                    <a:pt x="175" y="511"/>
                  </a:cubicBezTo>
                  <a:cubicBezTo>
                    <a:pt x="171" y="517"/>
                    <a:pt x="167" y="523"/>
                    <a:pt x="163" y="529"/>
                  </a:cubicBezTo>
                  <a:cubicBezTo>
                    <a:pt x="162" y="536"/>
                    <a:pt x="160" y="544"/>
                    <a:pt x="157" y="550"/>
                  </a:cubicBezTo>
                  <a:cubicBezTo>
                    <a:pt x="156" y="554"/>
                    <a:pt x="155" y="561"/>
                    <a:pt x="153" y="564"/>
                  </a:cubicBezTo>
                  <a:cubicBezTo>
                    <a:pt x="151" y="568"/>
                    <a:pt x="145" y="574"/>
                    <a:pt x="145" y="574"/>
                  </a:cubicBezTo>
                  <a:cubicBezTo>
                    <a:pt x="143" y="584"/>
                    <a:pt x="130" y="590"/>
                    <a:pt x="120" y="592"/>
                  </a:cubicBezTo>
                  <a:cubicBezTo>
                    <a:pt x="93" y="591"/>
                    <a:pt x="104" y="594"/>
                    <a:pt x="87" y="586"/>
                  </a:cubicBezTo>
                  <a:cubicBezTo>
                    <a:pt x="83" y="584"/>
                    <a:pt x="75" y="580"/>
                    <a:pt x="75" y="580"/>
                  </a:cubicBezTo>
                  <a:cubicBezTo>
                    <a:pt x="68" y="571"/>
                    <a:pt x="45" y="553"/>
                    <a:pt x="34" y="547"/>
                  </a:cubicBezTo>
                  <a:cubicBezTo>
                    <a:pt x="26" y="535"/>
                    <a:pt x="21" y="521"/>
                    <a:pt x="13" y="508"/>
                  </a:cubicBezTo>
                  <a:cubicBezTo>
                    <a:pt x="11" y="491"/>
                    <a:pt x="3" y="474"/>
                    <a:pt x="0" y="457"/>
                  </a:cubicBezTo>
                  <a:cubicBezTo>
                    <a:pt x="0" y="432"/>
                    <a:pt x="0" y="406"/>
                    <a:pt x="1" y="381"/>
                  </a:cubicBezTo>
                  <a:cubicBezTo>
                    <a:pt x="1" y="369"/>
                    <a:pt x="6" y="346"/>
                    <a:pt x="6" y="346"/>
                  </a:cubicBezTo>
                  <a:cubicBezTo>
                    <a:pt x="6" y="326"/>
                    <a:pt x="4" y="301"/>
                    <a:pt x="15" y="283"/>
                  </a:cubicBezTo>
                  <a:cubicBezTo>
                    <a:pt x="19" y="249"/>
                    <a:pt x="14" y="203"/>
                    <a:pt x="30" y="171"/>
                  </a:cubicBezTo>
                  <a:cubicBezTo>
                    <a:pt x="31" y="165"/>
                    <a:pt x="36" y="153"/>
                    <a:pt x="36" y="153"/>
                  </a:cubicBezTo>
                  <a:cubicBezTo>
                    <a:pt x="39" y="130"/>
                    <a:pt x="52" y="87"/>
                    <a:pt x="63" y="66"/>
                  </a:cubicBezTo>
                  <a:cubicBezTo>
                    <a:pt x="66" y="46"/>
                    <a:pt x="70" y="35"/>
                    <a:pt x="69" y="1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95" name="Freeform 9"/>
            <p:cNvSpPr>
              <a:spLocks/>
            </p:cNvSpPr>
            <p:nvPr/>
          </p:nvSpPr>
          <p:spPr bwMode="auto">
            <a:xfrm>
              <a:off x="1880" y="391"/>
              <a:ext cx="870" cy="1239"/>
            </a:xfrm>
            <a:custGeom>
              <a:avLst/>
              <a:gdLst>
                <a:gd name="T0" fmla="*/ 769 w 870"/>
                <a:gd name="T1" fmla="*/ 1067 h 1239"/>
                <a:gd name="T2" fmla="*/ 727 w 870"/>
                <a:gd name="T3" fmla="*/ 1106 h 1239"/>
                <a:gd name="T4" fmla="*/ 700 w 870"/>
                <a:gd name="T5" fmla="*/ 1156 h 1239"/>
                <a:gd name="T6" fmla="*/ 720 w 870"/>
                <a:gd name="T7" fmla="*/ 1201 h 1239"/>
                <a:gd name="T8" fmla="*/ 654 w 870"/>
                <a:gd name="T9" fmla="*/ 1205 h 1239"/>
                <a:gd name="T10" fmla="*/ 565 w 870"/>
                <a:gd name="T11" fmla="*/ 1219 h 1239"/>
                <a:gd name="T12" fmla="*/ 502 w 870"/>
                <a:gd name="T13" fmla="*/ 1226 h 1239"/>
                <a:gd name="T14" fmla="*/ 418 w 870"/>
                <a:gd name="T15" fmla="*/ 1217 h 1239"/>
                <a:gd name="T16" fmla="*/ 286 w 870"/>
                <a:gd name="T17" fmla="*/ 1189 h 1239"/>
                <a:gd name="T18" fmla="*/ 250 w 870"/>
                <a:gd name="T19" fmla="*/ 1168 h 1239"/>
                <a:gd name="T20" fmla="*/ 223 w 870"/>
                <a:gd name="T21" fmla="*/ 1190 h 1239"/>
                <a:gd name="T22" fmla="*/ 126 w 870"/>
                <a:gd name="T23" fmla="*/ 1189 h 1239"/>
                <a:gd name="T24" fmla="*/ 139 w 870"/>
                <a:gd name="T25" fmla="*/ 1078 h 1239"/>
                <a:gd name="T26" fmla="*/ 166 w 870"/>
                <a:gd name="T27" fmla="*/ 1006 h 1239"/>
                <a:gd name="T28" fmla="*/ 126 w 870"/>
                <a:gd name="T29" fmla="*/ 932 h 1239"/>
                <a:gd name="T30" fmla="*/ 60 w 870"/>
                <a:gd name="T31" fmla="*/ 916 h 1239"/>
                <a:gd name="T32" fmla="*/ 27 w 870"/>
                <a:gd name="T33" fmla="*/ 826 h 1239"/>
                <a:gd name="T34" fmla="*/ 9 w 870"/>
                <a:gd name="T35" fmla="*/ 766 h 1239"/>
                <a:gd name="T36" fmla="*/ 25 w 870"/>
                <a:gd name="T37" fmla="*/ 688 h 1239"/>
                <a:gd name="T38" fmla="*/ 9 w 870"/>
                <a:gd name="T39" fmla="*/ 646 h 1239"/>
                <a:gd name="T40" fmla="*/ 22 w 870"/>
                <a:gd name="T41" fmla="*/ 595 h 1239"/>
                <a:gd name="T42" fmla="*/ 30 w 870"/>
                <a:gd name="T43" fmla="*/ 478 h 1239"/>
                <a:gd name="T44" fmla="*/ 102 w 870"/>
                <a:gd name="T45" fmla="*/ 448 h 1239"/>
                <a:gd name="T46" fmla="*/ 138 w 870"/>
                <a:gd name="T47" fmla="*/ 416 h 1239"/>
                <a:gd name="T48" fmla="*/ 156 w 870"/>
                <a:gd name="T49" fmla="*/ 349 h 1239"/>
                <a:gd name="T50" fmla="*/ 231 w 870"/>
                <a:gd name="T51" fmla="*/ 199 h 1239"/>
                <a:gd name="T52" fmla="*/ 282 w 870"/>
                <a:gd name="T53" fmla="*/ 239 h 1239"/>
                <a:gd name="T54" fmla="*/ 315 w 870"/>
                <a:gd name="T55" fmla="*/ 187 h 1239"/>
                <a:gd name="T56" fmla="*/ 426 w 870"/>
                <a:gd name="T57" fmla="*/ 238 h 1239"/>
                <a:gd name="T58" fmla="*/ 382 w 870"/>
                <a:gd name="T59" fmla="*/ 169 h 1239"/>
                <a:gd name="T60" fmla="*/ 352 w 870"/>
                <a:gd name="T61" fmla="*/ 124 h 1239"/>
                <a:gd name="T62" fmla="*/ 348 w 870"/>
                <a:gd name="T63" fmla="*/ 88 h 1239"/>
                <a:gd name="T64" fmla="*/ 348 w 870"/>
                <a:gd name="T65" fmla="*/ 7 h 1239"/>
                <a:gd name="T66" fmla="*/ 457 w 870"/>
                <a:gd name="T67" fmla="*/ 29 h 1239"/>
                <a:gd name="T68" fmla="*/ 456 w 870"/>
                <a:gd name="T69" fmla="*/ 88 h 1239"/>
                <a:gd name="T70" fmla="*/ 505 w 870"/>
                <a:gd name="T71" fmla="*/ 100 h 1239"/>
                <a:gd name="T72" fmla="*/ 543 w 870"/>
                <a:gd name="T73" fmla="*/ 137 h 1239"/>
                <a:gd name="T74" fmla="*/ 609 w 870"/>
                <a:gd name="T75" fmla="*/ 152 h 1239"/>
                <a:gd name="T76" fmla="*/ 678 w 870"/>
                <a:gd name="T77" fmla="*/ 115 h 1239"/>
                <a:gd name="T78" fmla="*/ 763 w 870"/>
                <a:gd name="T79" fmla="*/ 116 h 1239"/>
                <a:gd name="T80" fmla="*/ 774 w 870"/>
                <a:gd name="T81" fmla="*/ 91 h 1239"/>
                <a:gd name="T82" fmla="*/ 777 w 870"/>
                <a:gd name="T83" fmla="*/ 127 h 1239"/>
                <a:gd name="T84" fmla="*/ 823 w 870"/>
                <a:gd name="T85" fmla="*/ 208 h 1239"/>
                <a:gd name="T86" fmla="*/ 870 w 870"/>
                <a:gd name="T87" fmla="*/ 226 h 12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0" h="1239">
                  <a:moveTo>
                    <a:pt x="811" y="1033"/>
                  </a:moveTo>
                  <a:cubicBezTo>
                    <a:pt x="803" y="1043"/>
                    <a:pt x="812" y="1059"/>
                    <a:pt x="798" y="1066"/>
                  </a:cubicBezTo>
                  <a:cubicBezTo>
                    <a:pt x="788" y="1064"/>
                    <a:pt x="779" y="1065"/>
                    <a:pt x="769" y="1067"/>
                  </a:cubicBezTo>
                  <a:cubicBezTo>
                    <a:pt x="768" y="1069"/>
                    <a:pt x="766" y="1070"/>
                    <a:pt x="765" y="1072"/>
                  </a:cubicBezTo>
                  <a:cubicBezTo>
                    <a:pt x="763" y="1078"/>
                    <a:pt x="766" y="1085"/>
                    <a:pt x="762" y="1090"/>
                  </a:cubicBezTo>
                  <a:cubicBezTo>
                    <a:pt x="754" y="1100"/>
                    <a:pt x="739" y="1105"/>
                    <a:pt x="727" y="1106"/>
                  </a:cubicBezTo>
                  <a:cubicBezTo>
                    <a:pt x="719" y="1110"/>
                    <a:pt x="711" y="1113"/>
                    <a:pt x="703" y="1117"/>
                  </a:cubicBezTo>
                  <a:cubicBezTo>
                    <a:pt x="700" y="1121"/>
                    <a:pt x="699" y="1125"/>
                    <a:pt x="697" y="1130"/>
                  </a:cubicBezTo>
                  <a:cubicBezTo>
                    <a:pt x="698" y="1139"/>
                    <a:pt x="696" y="1148"/>
                    <a:pt x="700" y="1156"/>
                  </a:cubicBezTo>
                  <a:cubicBezTo>
                    <a:pt x="703" y="1163"/>
                    <a:pt x="715" y="1172"/>
                    <a:pt x="715" y="1172"/>
                  </a:cubicBezTo>
                  <a:cubicBezTo>
                    <a:pt x="719" y="1180"/>
                    <a:pt x="723" y="1200"/>
                    <a:pt x="724" y="1205"/>
                  </a:cubicBezTo>
                  <a:cubicBezTo>
                    <a:pt x="725" y="1206"/>
                    <a:pt x="720" y="1201"/>
                    <a:pt x="720" y="1201"/>
                  </a:cubicBezTo>
                  <a:cubicBezTo>
                    <a:pt x="714" y="1213"/>
                    <a:pt x="727" y="1228"/>
                    <a:pt x="714" y="1238"/>
                  </a:cubicBezTo>
                  <a:cubicBezTo>
                    <a:pt x="704" y="1236"/>
                    <a:pt x="698" y="1222"/>
                    <a:pt x="690" y="1216"/>
                  </a:cubicBezTo>
                  <a:cubicBezTo>
                    <a:pt x="680" y="1200"/>
                    <a:pt x="683" y="1207"/>
                    <a:pt x="654" y="1205"/>
                  </a:cubicBezTo>
                  <a:cubicBezTo>
                    <a:pt x="643" y="1196"/>
                    <a:pt x="644" y="1199"/>
                    <a:pt x="627" y="1201"/>
                  </a:cubicBezTo>
                  <a:cubicBezTo>
                    <a:pt x="613" y="1209"/>
                    <a:pt x="594" y="1209"/>
                    <a:pt x="579" y="1211"/>
                  </a:cubicBezTo>
                  <a:cubicBezTo>
                    <a:pt x="574" y="1214"/>
                    <a:pt x="570" y="1216"/>
                    <a:pt x="565" y="1219"/>
                  </a:cubicBezTo>
                  <a:cubicBezTo>
                    <a:pt x="560" y="1225"/>
                    <a:pt x="554" y="1228"/>
                    <a:pt x="547" y="1229"/>
                  </a:cubicBezTo>
                  <a:cubicBezTo>
                    <a:pt x="538" y="1228"/>
                    <a:pt x="529" y="1226"/>
                    <a:pt x="520" y="1225"/>
                  </a:cubicBezTo>
                  <a:cubicBezTo>
                    <a:pt x="514" y="1222"/>
                    <a:pt x="509" y="1225"/>
                    <a:pt x="502" y="1226"/>
                  </a:cubicBezTo>
                  <a:cubicBezTo>
                    <a:pt x="496" y="1229"/>
                    <a:pt x="490" y="1230"/>
                    <a:pt x="484" y="1234"/>
                  </a:cubicBezTo>
                  <a:cubicBezTo>
                    <a:pt x="446" y="1228"/>
                    <a:pt x="519" y="1239"/>
                    <a:pt x="436" y="1231"/>
                  </a:cubicBezTo>
                  <a:cubicBezTo>
                    <a:pt x="429" y="1230"/>
                    <a:pt x="426" y="1217"/>
                    <a:pt x="418" y="1217"/>
                  </a:cubicBezTo>
                  <a:cubicBezTo>
                    <a:pt x="393" y="1216"/>
                    <a:pt x="368" y="1216"/>
                    <a:pt x="343" y="1216"/>
                  </a:cubicBezTo>
                  <a:cubicBezTo>
                    <a:pt x="335" y="1205"/>
                    <a:pt x="339" y="1209"/>
                    <a:pt x="331" y="1204"/>
                  </a:cubicBezTo>
                  <a:cubicBezTo>
                    <a:pt x="321" y="1191"/>
                    <a:pt x="301" y="1192"/>
                    <a:pt x="286" y="1189"/>
                  </a:cubicBezTo>
                  <a:cubicBezTo>
                    <a:pt x="285" y="1188"/>
                    <a:pt x="283" y="1187"/>
                    <a:pt x="282" y="1187"/>
                  </a:cubicBezTo>
                  <a:cubicBezTo>
                    <a:pt x="278" y="1186"/>
                    <a:pt x="274" y="1187"/>
                    <a:pt x="270" y="1186"/>
                  </a:cubicBezTo>
                  <a:cubicBezTo>
                    <a:pt x="263" y="1183"/>
                    <a:pt x="259" y="1170"/>
                    <a:pt x="250" y="1168"/>
                  </a:cubicBezTo>
                  <a:cubicBezTo>
                    <a:pt x="244" y="1164"/>
                    <a:pt x="239" y="1160"/>
                    <a:pt x="232" y="1157"/>
                  </a:cubicBezTo>
                  <a:cubicBezTo>
                    <a:pt x="227" y="1160"/>
                    <a:pt x="222" y="1162"/>
                    <a:pt x="217" y="1165"/>
                  </a:cubicBezTo>
                  <a:cubicBezTo>
                    <a:pt x="215" y="1175"/>
                    <a:pt x="216" y="1183"/>
                    <a:pt x="223" y="1190"/>
                  </a:cubicBezTo>
                  <a:cubicBezTo>
                    <a:pt x="213" y="1198"/>
                    <a:pt x="199" y="1191"/>
                    <a:pt x="187" y="1189"/>
                  </a:cubicBezTo>
                  <a:cubicBezTo>
                    <a:pt x="181" y="1186"/>
                    <a:pt x="176" y="1192"/>
                    <a:pt x="169" y="1193"/>
                  </a:cubicBezTo>
                  <a:cubicBezTo>
                    <a:pt x="164" y="1196"/>
                    <a:pt x="126" y="1189"/>
                    <a:pt x="126" y="1189"/>
                  </a:cubicBezTo>
                  <a:cubicBezTo>
                    <a:pt x="122" y="1183"/>
                    <a:pt x="118" y="1178"/>
                    <a:pt x="114" y="1172"/>
                  </a:cubicBezTo>
                  <a:cubicBezTo>
                    <a:pt x="115" y="1155"/>
                    <a:pt x="109" y="1136"/>
                    <a:pt x="129" y="1132"/>
                  </a:cubicBezTo>
                  <a:cubicBezTo>
                    <a:pt x="132" y="1114"/>
                    <a:pt x="124" y="1089"/>
                    <a:pt x="139" y="1078"/>
                  </a:cubicBezTo>
                  <a:cubicBezTo>
                    <a:pt x="143" y="1067"/>
                    <a:pt x="142" y="1055"/>
                    <a:pt x="147" y="1045"/>
                  </a:cubicBezTo>
                  <a:cubicBezTo>
                    <a:pt x="148" y="1038"/>
                    <a:pt x="152" y="1038"/>
                    <a:pt x="156" y="1033"/>
                  </a:cubicBezTo>
                  <a:cubicBezTo>
                    <a:pt x="158" y="1024"/>
                    <a:pt x="159" y="1011"/>
                    <a:pt x="166" y="1006"/>
                  </a:cubicBezTo>
                  <a:cubicBezTo>
                    <a:pt x="171" y="993"/>
                    <a:pt x="180" y="996"/>
                    <a:pt x="192" y="994"/>
                  </a:cubicBezTo>
                  <a:cubicBezTo>
                    <a:pt x="197" y="991"/>
                    <a:pt x="200" y="990"/>
                    <a:pt x="204" y="985"/>
                  </a:cubicBezTo>
                  <a:cubicBezTo>
                    <a:pt x="210" y="954"/>
                    <a:pt x="150" y="935"/>
                    <a:pt x="126" y="932"/>
                  </a:cubicBezTo>
                  <a:cubicBezTo>
                    <a:pt x="121" y="929"/>
                    <a:pt x="116" y="929"/>
                    <a:pt x="111" y="926"/>
                  </a:cubicBezTo>
                  <a:cubicBezTo>
                    <a:pt x="106" y="928"/>
                    <a:pt x="101" y="929"/>
                    <a:pt x="96" y="931"/>
                  </a:cubicBezTo>
                  <a:cubicBezTo>
                    <a:pt x="70" y="921"/>
                    <a:pt x="95" y="918"/>
                    <a:pt x="60" y="916"/>
                  </a:cubicBezTo>
                  <a:cubicBezTo>
                    <a:pt x="57" y="911"/>
                    <a:pt x="54" y="907"/>
                    <a:pt x="52" y="902"/>
                  </a:cubicBezTo>
                  <a:cubicBezTo>
                    <a:pt x="50" y="887"/>
                    <a:pt x="36" y="874"/>
                    <a:pt x="25" y="865"/>
                  </a:cubicBezTo>
                  <a:cubicBezTo>
                    <a:pt x="18" y="854"/>
                    <a:pt x="21" y="837"/>
                    <a:pt x="27" y="826"/>
                  </a:cubicBezTo>
                  <a:cubicBezTo>
                    <a:pt x="24" y="819"/>
                    <a:pt x="21" y="813"/>
                    <a:pt x="15" y="809"/>
                  </a:cubicBezTo>
                  <a:cubicBezTo>
                    <a:pt x="12" y="803"/>
                    <a:pt x="15" y="800"/>
                    <a:pt x="16" y="794"/>
                  </a:cubicBezTo>
                  <a:cubicBezTo>
                    <a:pt x="15" y="784"/>
                    <a:pt x="15" y="774"/>
                    <a:pt x="9" y="766"/>
                  </a:cubicBezTo>
                  <a:cubicBezTo>
                    <a:pt x="10" y="756"/>
                    <a:pt x="9" y="737"/>
                    <a:pt x="18" y="731"/>
                  </a:cubicBezTo>
                  <a:cubicBezTo>
                    <a:pt x="23" y="724"/>
                    <a:pt x="28" y="725"/>
                    <a:pt x="36" y="724"/>
                  </a:cubicBezTo>
                  <a:cubicBezTo>
                    <a:pt x="49" y="714"/>
                    <a:pt x="36" y="694"/>
                    <a:pt x="25" y="688"/>
                  </a:cubicBezTo>
                  <a:cubicBezTo>
                    <a:pt x="24" y="681"/>
                    <a:pt x="21" y="680"/>
                    <a:pt x="24" y="674"/>
                  </a:cubicBezTo>
                  <a:cubicBezTo>
                    <a:pt x="23" y="663"/>
                    <a:pt x="25" y="659"/>
                    <a:pt x="18" y="653"/>
                  </a:cubicBezTo>
                  <a:cubicBezTo>
                    <a:pt x="15" y="650"/>
                    <a:pt x="9" y="646"/>
                    <a:pt x="9" y="646"/>
                  </a:cubicBezTo>
                  <a:cubicBezTo>
                    <a:pt x="10" y="641"/>
                    <a:pt x="12" y="637"/>
                    <a:pt x="13" y="632"/>
                  </a:cubicBezTo>
                  <a:cubicBezTo>
                    <a:pt x="12" y="620"/>
                    <a:pt x="8" y="615"/>
                    <a:pt x="0" y="607"/>
                  </a:cubicBezTo>
                  <a:cubicBezTo>
                    <a:pt x="2" y="596"/>
                    <a:pt x="13" y="596"/>
                    <a:pt x="22" y="595"/>
                  </a:cubicBezTo>
                  <a:cubicBezTo>
                    <a:pt x="35" y="587"/>
                    <a:pt x="27" y="567"/>
                    <a:pt x="37" y="554"/>
                  </a:cubicBezTo>
                  <a:cubicBezTo>
                    <a:pt x="37" y="533"/>
                    <a:pt x="46" y="504"/>
                    <a:pt x="25" y="491"/>
                  </a:cubicBezTo>
                  <a:cubicBezTo>
                    <a:pt x="24" y="484"/>
                    <a:pt x="22" y="480"/>
                    <a:pt x="30" y="478"/>
                  </a:cubicBezTo>
                  <a:cubicBezTo>
                    <a:pt x="42" y="469"/>
                    <a:pt x="41" y="472"/>
                    <a:pt x="61" y="473"/>
                  </a:cubicBezTo>
                  <a:cubicBezTo>
                    <a:pt x="78" y="477"/>
                    <a:pt x="93" y="482"/>
                    <a:pt x="112" y="473"/>
                  </a:cubicBezTo>
                  <a:cubicBezTo>
                    <a:pt x="120" y="469"/>
                    <a:pt x="102" y="448"/>
                    <a:pt x="102" y="448"/>
                  </a:cubicBezTo>
                  <a:cubicBezTo>
                    <a:pt x="104" y="440"/>
                    <a:pt x="107" y="440"/>
                    <a:pt x="114" y="439"/>
                  </a:cubicBezTo>
                  <a:cubicBezTo>
                    <a:pt x="120" y="435"/>
                    <a:pt x="126" y="435"/>
                    <a:pt x="132" y="431"/>
                  </a:cubicBezTo>
                  <a:cubicBezTo>
                    <a:pt x="133" y="425"/>
                    <a:pt x="135" y="422"/>
                    <a:pt x="138" y="416"/>
                  </a:cubicBezTo>
                  <a:cubicBezTo>
                    <a:pt x="136" y="395"/>
                    <a:pt x="141" y="393"/>
                    <a:pt x="127" y="385"/>
                  </a:cubicBezTo>
                  <a:cubicBezTo>
                    <a:pt x="124" y="379"/>
                    <a:pt x="119" y="377"/>
                    <a:pt x="114" y="373"/>
                  </a:cubicBezTo>
                  <a:cubicBezTo>
                    <a:pt x="101" y="352"/>
                    <a:pt x="150" y="349"/>
                    <a:pt x="156" y="349"/>
                  </a:cubicBezTo>
                  <a:cubicBezTo>
                    <a:pt x="165" y="334"/>
                    <a:pt x="160" y="311"/>
                    <a:pt x="168" y="295"/>
                  </a:cubicBezTo>
                  <a:cubicBezTo>
                    <a:pt x="171" y="272"/>
                    <a:pt x="156" y="232"/>
                    <a:pt x="178" y="215"/>
                  </a:cubicBezTo>
                  <a:cubicBezTo>
                    <a:pt x="190" y="191"/>
                    <a:pt x="195" y="200"/>
                    <a:pt x="231" y="199"/>
                  </a:cubicBezTo>
                  <a:cubicBezTo>
                    <a:pt x="240" y="194"/>
                    <a:pt x="252" y="195"/>
                    <a:pt x="258" y="203"/>
                  </a:cubicBezTo>
                  <a:cubicBezTo>
                    <a:pt x="259" y="209"/>
                    <a:pt x="261" y="216"/>
                    <a:pt x="265" y="221"/>
                  </a:cubicBezTo>
                  <a:cubicBezTo>
                    <a:pt x="269" y="232"/>
                    <a:pt x="269" y="237"/>
                    <a:pt x="282" y="239"/>
                  </a:cubicBezTo>
                  <a:cubicBezTo>
                    <a:pt x="291" y="232"/>
                    <a:pt x="284" y="222"/>
                    <a:pt x="294" y="218"/>
                  </a:cubicBezTo>
                  <a:cubicBezTo>
                    <a:pt x="300" y="221"/>
                    <a:pt x="301" y="224"/>
                    <a:pt x="307" y="220"/>
                  </a:cubicBezTo>
                  <a:cubicBezTo>
                    <a:pt x="312" y="209"/>
                    <a:pt x="307" y="197"/>
                    <a:pt x="315" y="187"/>
                  </a:cubicBezTo>
                  <a:cubicBezTo>
                    <a:pt x="317" y="179"/>
                    <a:pt x="320" y="181"/>
                    <a:pt x="327" y="182"/>
                  </a:cubicBezTo>
                  <a:cubicBezTo>
                    <a:pt x="345" y="191"/>
                    <a:pt x="365" y="189"/>
                    <a:pt x="385" y="190"/>
                  </a:cubicBezTo>
                  <a:cubicBezTo>
                    <a:pt x="400" y="202"/>
                    <a:pt x="408" y="227"/>
                    <a:pt x="426" y="238"/>
                  </a:cubicBezTo>
                  <a:cubicBezTo>
                    <a:pt x="424" y="226"/>
                    <a:pt x="421" y="221"/>
                    <a:pt x="412" y="214"/>
                  </a:cubicBezTo>
                  <a:cubicBezTo>
                    <a:pt x="405" y="202"/>
                    <a:pt x="407" y="189"/>
                    <a:pt x="394" y="181"/>
                  </a:cubicBezTo>
                  <a:cubicBezTo>
                    <a:pt x="391" y="176"/>
                    <a:pt x="382" y="169"/>
                    <a:pt x="382" y="169"/>
                  </a:cubicBezTo>
                  <a:cubicBezTo>
                    <a:pt x="376" y="158"/>
                    <a:pt x="369" y="162"/>
                    <a:pt x="358" y="164"/>
                  </a:cubicBezTo>
                  <a:cubicBezTo>
                    <a:pt x="336" y="162"/>
                    <a:pt x="337" y="155"/>
                    <a:pt x="354" y="146"/>
                  </a:cubicBezTo>
                  <a:cubicBezTo>
                    <a:pt x="360" y="138"/>
                    <a:pt x="360" y="130"/>
                    <a:pt x="352" y="124"/>
                  </a:cubicBezTo>
                  <a:cubicBezTo>
                    <a:pt x="348" y="117"/>
                    <a:pt x="345" y="118"/>
                    <a:pt x="346" y="110"/>
                  </a:cubicBezTo>
                  <a:cubicBezTo>
                    <a:pt x="338" y="100"/>
                    <a:pt x="343" y="102"/>
                    <a:pt x="334" y="100"/>
                  </a:cubicBezTo>
                  <a:cubicBezTo>
                    <a:pt x="318" y="92"/>
                    <a:pt x="342" y="89"/>
                    <a:pt x="348" y="88"/>
                  </a:cubicBezTo>
                  <a:cubicBezTo>
                    <a:pt x="360" y="79"/>
                    <a:pt x="354" y="62"/>
                    <a:pt x="346" y="52"/>
                  </a:cubicBezTo>
                  <a:cubicBezTo>
                    <a:pt x="343" y="39"/>
                    <a:pt x="340" y="28"/>
                    <a:pt x="334" y="16"/>
                  </a:cubicBezTo>
                  <a:cubicBezTo>
                    <a:pt x="337" y="3"/>
                    <a:pt x="336" y="0"/>
                    <a:pt x="348" y="7"/>
                  </a:cubicBezTo>
                  <a:cubicBezTo>
                    <a:pt x="352" y="13"/>
                    <a:pt x="357" y="10"/>
                    <a:pt x="364" y="11"/>
                  </a:cubicBezTo>
                  <a:cubicBezTo>
                    <a:pt x="370" y="14"/>
                    <a:pt x="377" y="14"/>
                    <a:pt x="384" y="16"/>
                  </a:cubicBezTo>
                  <a:cubicBezTo>
                    <a:pt x="406" y="33"/>
                    <a:pt x="424" y="28"/>
                    <a:pt x="457" y="29"/>
                  </a:cubicBezTo>
                  <a:cubicBezTo>
                    <a:pt x="455" y="40"/>
                    <a:pt x="460" y="44"/>
                    <a:pt x="465" y="53"/>
                  </a:cubicBezTo>
                  <a:cubicBezTo>
                    <a:pt x="467" y="61"/>
                    <a:pt x="464" y="66"/>
                    <a:pt x="460" y="73"/>
                  </a:cubicBezTo>
                  <a:cubicBezTo>
                    <a:pt x="459" y="78"/>
                    <a:pt x="457" y="83"/>
                    <a:pt x="456" y="88"/>
                  </a:cubicBezTo>
                  <a:cubicBezTo>
                    <a:pt x="457" y="98"/>
                    <a:pt x="460" y="105"/>
                    <a:pt x="471" y="107"/>
                  </a:cubicBezTo>
                  <a:cubicBezTo>
                    <a:pt x="477" y="102"/>
                    <a:pt x="482" y="95"/>
                    <a:pt x="489" y="94"/>
                  </a:cubicBezTo>
                  <a:cubicBezTo>
                    <a:pt x="495" y="95"/>
                    <a:pt x="500" y="96"/>
                    <a:pt x="505" y="100"/>
                  </a:cubicBezTo>
                  <a:cubicBezTo>
                    <a:pt x="510" y="110"/>
                    <a:pt x="520" y="109"/>
                    <a:pt x="529" y="112"/>
                  </a:cubicBezTo>
                  <a:cubicBezTo>
                    <a:pt x="542" y="111"/>
                    <a:pt x="552" y="104"/>
                    <a:pt x="558" y="116"/>
                  </a:cubicBezTo>
                  <a:cubicBezTo>
                    <a:pt x="556" y="134"/>
                    <a:pt x="559" y="135"/>
                    <a:pt x="543" y="137"/>
                  </a:cubicBezTo>
                  <a:cubicBezTo>
                    <a:pt x="536" y="141"/>
                    <a:pt x="535" y="143"/>
                    <a:pt x="534" y="151"/>
                  </a:cubicBezTo>
                  <a:cubicBezTo>
                    <a:pt x="536" y="184"/>
                    <a:pt x="557" y="166"/>
                    <a:pt x="582" y="170"/>
                  </a:cubicBezTo>
                  <a:cubicBezTo>
                    <a:pt x="594" y="179"/>
                    <a:pt x="597" y="156"/>
                    <a:pt x="609" y="152"/>
                  </a:cubicBezTo>
                  <a:cubicBezTo>
                    <a:pt x="622" y="147"/>
                    <a:pt x="636" y="150"/>
                    <a:pt x="649" y="149"/>
                  </a:cubicBezTo>
                  <a:cubicBezTo>
                    <a:pt x="651" y="146"/>
                    <a:pt x="655" y="145"/>
                    <a:pt x="657" y="142"/>
                  </a:cubicBezTo>
                  <a:cubicBezTo>
                    <a:pt x="663" y="134"/>
                    <a:pt x="666" y="117"/>
                    <a:pt x="678" y="115"/>
                  </a:cubicBezTo>
                  <a:cubicBezTo>
                    <a:pt x="685" y="111"/>
                    <a:pt x="691" y="107"/>
                    <a:pt x="699" y="106"/>
                  </a:cubicBezTo>
                  <a:cubicBezTo>
                    <a:pt x="741" y="107"/>
                    <a:pt x="726" y="106"/>
                    <a:pt x="747" y="110"/>
                  </a:cubicBezTo>
                  <a:cubicBezTo>
                    <a:pt x="752" y="119"/>
                    <a:pt x="753" y="118"/>
                    <a:pt x="763" y="116"/>
                  </a:cubicBezTo>
                  <a:cubicBezTo>
                    <a:pt x="766" y="107"/>
                    <a:pt x="767" y="100"/>
                    <a:pt x="763" y="91"/>
                  </a:cubicBezTo>
                  <a:cubicBezTo>
                    <a:pt x="772" y="86"/>
                    <a:pt x="766" y="87"/>
                    <a:pt x="780" y="94"/>
                  </a:cubicBezTo>
                  <a:cubicBezTo>
                    <a:pt x="782" y="95"/>
                    <a:pt x="772" y="89"/>
                    <a:pt x="774" y="91"/>
                  </a:cubicBezTo>
                  <a:cubicBezTo>
                    <a:pt x="775" y="92"/>
                    <a:pt x="777" y="94"/>
                    <a:pt x="778" y="95"/>
                  </a:cubicBezTo>
                  <a:cubicBezTo>
                    <a:pt x="781" y="102"/>
                    <a:pt x="784" y="109"/>
                    <a:pt x="790" y="113"/>
                  </a:cubicBezTo>
                  <a:cubicBezTo>
                    <a:pt x="799" y="128"/>
                    <a:pt x="790" y="123"/>
                    <a:pt x="777" y="127"/>
                  </a:cubicBezTo>
                  <a:cubicBezTo>
                    <a:pt x="768" y="132"/>
                    <a:pt x="761" y="132"/>
                    <a:pt x="772" y="143"/>
                  </a:cubicBezTo>
                  <a:cubicBezTo>
                    <a:pt x="796" y="139"/>
                    <a:pt x="803" y="154"/>
                    <a:pt x="828" y="155"/>
                  </a:cubicBezTo>
                  <a:cubicBezTo>
                    <a:pt x="832" y="175"/>
                    <a:pt x="830" y="191"/>
                    <a:pt x="823" y="208"/>
                  </a:cubicBezTo>
                  <a:cubicBezTo>
                    <a:pt x="833" y="214"/>
                    <a:pt x="843" y="222"/>
                    <a:pt x="855" y="224"/>
                  </a:cubicBezTo>
                  <a:cubicBezTo>
                    <a:pt x="862" y="227"/>
                    <a:pt x="859" y="221"/>
                    <a:pt x="867" y="220"/>
                  </a:cubicBezTo>
                  <a:cubicBezTo>
                    <a:pt x="868" y="227"/>
                    <a:pt x="866" y="226"/>
                    <a:pt x="870" y="226"/>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96" name="Freeform 10"/>
            <p:cNvSpPr>
              <a:spLocks/>
            </p:cNvSpPr>
            <p:nvPr/>
          </p:nvSpPr>
          <p:spPr bwMode="auto">
            <a:xfrm>
              <a:off x="3096" y="2386"/>
              <a:ext cx="47" cy="18"/>
            </a:xfrm>
            <a:custGeom>
              <a:avLst/>
              <a:gdLst>
                <a:gd name="T0" fmla="*/ 47 w 47"/>
                <a:gd name="T1" fmla="*/ 18 h 18"/>
                <a:gd name="T2" fmla="*/ 29 w 47"/>
                <a:gd name="T3" fmla="*/ 6 h 18"/>
                <a:gd name="T4" fmla="*/ 5 w 47"/>
                <a:gd name="T5" fmla="*/ 0 h 18"/>
                <a:gd name="T6" fmla="*/ 27 w 47"/>
                <a:gd name="T7" fmla="*/ 14 h 18"/>
                <a:gd name="T8" fmla="*/ 47 w 47"/>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8">
                  <a:moveTo>
                    <a:pt x="47" y="18"/>
                  </a:moveTo>
                  <a:cubicBezTo>
                    <a:pt x="39" y="15"/>
                    <a:pt x="36" y="11"/>
                    <a:pt x="29" y="6"/>
                  </a:cubicBezTo>
                  <a:cubicBezTo>
                    <a:pt x="22" y="2"/>
                    <a:pt x="13" y="3"/>
                    <a:pt x="5" y="0"/>
                  </a:cubicBezTo>
                  <a:cubicBezTo>
                    <a:pt x="0" y="16"/>
                    <a:pt x="14" y="13"/>
                    <a:pt x="27" y="14"/>
                  </a:cubicBezTo>
                  <a:cubicBezTo>
                    <a:pt x="34" y="16"/>
                    <a:pt x="40" y="18"/>
                    <a:pt x="47" y="18"/>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97" name="Freeform 11"/>
            <p:cNvSpPr>
              <a:spLocks/>
            </p:cNvSpPr>
            <p:nvPr/>
          </p:nvSpPr>
          <p:spPr bwMode="auto">
            <a:xfrm>
              <a:off x="2966" y="2313"/>
              <a:ext cx="107" cy="37"/>
            </a:xfrm>
            <a:custGeom>
              <a:avLst/>
              <a:gdLst>
                <a:gd name="T0" fmla="*/ 107 w 107"/>
                <a:gd name="T1" fmla="*/ 19 h 37"/>
                <a:gd name="T2" fmla="*/ 49 w 107"/>
                <a:gd name="T3" fmla="*/ 11 h 37"/>
                <a:gd name="T4" fmla="*/ 39 w 107"/>
                <a:gd name="T5" fmla="*/ 25 h 37"/>
                <a:gd name="T6" fmla="*/ 45 w 107"/>
                <a:gd name="T7" fmla="*/ 27 h 37"/>
                <a:gd name="T8" fmla="*/ 47 w 107"/>
                <a:gd name="T9" fmla="*/ 35 h 37"/>
                <a:gd name="T10" fmla="*/ 65 w 107"/>
                <a:gd name="T11" fmla="*/ 31 h 37"/>
                <a:gd name="T12" fmla="*/ 107 w 107"/>
                <a:gd name="T13" fmla="*/ 19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37">
                  <a:moveTo>
                    <a:pt x="107" y="19"/>
                  </a:moveTo>
                  <a:cubicBezTo>
                    <a:pt x="80" y="10"/>
                    <a:pt x="106" y="13"/>
                    <a:pt x="49" y="11"/>
                  </a:cubicBezTo>
                  <a:cubicBezTo>
                    <a:pt x="17" y="0"/>
                    <a:pt x="0" y="19"/>
                    <a:pt x="39" y="25"/>
                  </a:cubicBezTo>
                  <a:cubicBezTo>
                    <a:pt x="41" y="26"/>
                    <a:pt x="44" y="25"/>
                    <a:pt x="45" y="27"/>
                  </a:cubicBezTo>
                  <a:cubicBezTo>
                    <a:pt x="47" y="29"/>
                    <a:pt x="44" y="34"/>
                    <a:pt x="47" y="35"/>
                  </a:cubicBezTo>
                  <a:cubicBezTo>
                    <a:pt x="51" y="37"/>
                    <a:pt x="61" y="32"/>
                    <a:pt x="65" y="31"/>
                  </a:cubicBezTo>
                  <a:cubicBezTo>
                    <a:pt x="79" y="27"/>
                    <a:pt x="93" y="24"/>
                    <a:pt x="107" y="19"/>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98" name="Freeform 12"/>
            <p:cNvSpPr>
              <a:spLocks/>
            </p:cNvSpPr>
            <p:nvPr/>
          </p:nvSpPr>
          <p:spPr bwMode="auto">
            <a:xfrm>
              <a:off x="2960" y="2287"/>
              <a:ext cx="81" cy="29"/>
            </a:xfrm>
            <a:custGeom>
              <a:avLst/>
              <a:gdLst>
                <a:gd name="T0" fmla="*/ 81 w 81"/>
                <a:gd name="T1" fmla="*/ 29 h 29"/>
                <a:gd name="T2" fmla="*/ 37 w 81"/>
                <a:gd name="T3" fmla="*/ 19 h 29"/>
                <a:gd name="T4" fmla="*/ 13 w 81"/>
                <a:gd name="T5" fmla="*/ 9 h 29"/>
                <a:gd name="T6" fmla="*/ 33 w 81"/>
                <a:gd name="T7" fmla="*/ 7 h 29"/>
                <a:gd name="T8" fmla="*/ 81 w 81"/>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29">
                  <a:moveTo>
                    <a:pt x="81" y="29"/>
                  </a:moveTo>
                  <a:cubicBezTo>
                    <a:pt x="55" y="21"/>
                    <a:pt x="75" y="17"/>
                    <a:pt x="37" y="19"/>
                  </a:cubicBezTo>
                  <a:cubicBezTo>
                    <a:pt x="20" y="16"/>
                    <a:pt x="28" y="19"/>
                    <a:pt x="13" y="9"/>
                  </a:cubicBezTo>
                  <a:cubicBezTo>
                    <a:pt x="0" y="0"/>
                    <a:pt x="5" y="5"/>
                    <a:pt x="33" y="7"/>
                  </a:cubicBezTo>
                  <a:cubicBezTo>
                    <a:pt x="63" y="5"/>
                    <a:pt x="70" y="7"/>
                    <a:pt x="81" y="29"/>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99" name="Freeform 13"/>
            <p:cNvSpPr>
              <a:spLocks/>
            </p:cNvSpPr>
            <p:nvPr/>
          </p:nvSpPr>
          <p:spPr bwMode="auto">
            <a:xfrm>
              <a:off x="2727" y="2010"/>
              <a:ext cx="36" cy="94"/>
            </a:xfrm>
            <a:custGeom>
              <a:avLst/>
              <a:gdLst>
                <a:gd name="T0" fmla="*/ 10 w 36"/>
                <a:gd name="T1" fmla="*/ 6 h 94"/>
                <a:gd name="T2" fmla="*/ 14 w 36"/>
                <a:gd name="T3" fmla="*/ 34 h 94"/>
                <a:gd name="T4" fmla="*/ 4 w 36"/>
                <a:gd name="T5" fmla="*/ 74 h 94"/>
                <a:gd name="T6" fmla="*/ 20 w 36"/>
                <a:gd name="T7" fmla="*/ 84 h 94"/>
                <a:gd name="T8" fmla="*/ 36 w 36"/>
                <a:gd name="T9" fmla="*/ 86 h 94"/>
                <a:gd name="T10" fmla="*/ 32 w 36"/>
                <a:gd name="T11" fmla="*/ 62 h 94"/>
                <a:gd name="T12" fmla="*/ 10 w 36"/>
                <a:gd name="T13" fmla="*/ 6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94">
                  <a:moveTo>
                    <a:pt x="10" y="6"/>
                  </a:moveTo>
                  <a:cubicBezTo>
                    <a:pt x="13" y="19"/>
                    <a:pt x="16" y="20"/>
                    <a:pt x="14" y="34"/>
                  </a:cubicBezTo>
                  <a:cubicBezTo>
                    <a:pt x="18" y="50"/>
                    <a:pt x="24" y="70"/>
                    <a:pt x="4" y="74"/>
                  </a:cubicBezTo>
                  <a:cubicBezTo>
                    <a:pt x="0" y="85"/>
                    <a:pt x="10" y="82"/>
                    <a:pt x="20" y="84"/>
                  </a:cubicBezTo>
                  <a:cubicBezTo>
                    <a:pt x="23" y="94"/>
                    <a:pt x="28" y="89"/>
                    <a:pt x="36" y="86"/>
                  </a:cubicBezTo>
                  <a:cubicBezTo>
                    <a:pt x="32" y="74"/>
                    <a:pt x="30" y="76"/>
                    <a:pt x="32" y="62"/>
                  </a:cubicBezTo>
                  <a:cubicBezTo>
                    <a:pt x="31" y="55"/>
                    <a:pt x="23" y="0"/>
                    <a:pt x="10" y="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0" name="Freeform 14"/>
            <p:cNvSpPr>
              <a:spLocks/>
            </p:cNvSpPr>
            <p:nvPr/>
          </p:nvSpPr>
          <p:spPr bwMode="auto">
            <a:xfrm>
              <a:off x="2749" y="2000"/>
              <a:ext cx="46" cy="46"/>
            </a:xfrm>
            <a:custGeom>
              <a:avLst/>
              <a:gdLst>
                <a:gd name="T0" fmla="*/ 14 w 46"/>
                <a:gd name="T1" fmla="*/ 0 h 46"/>
                <a:gd name="T2" fmla="*/ 14 w 46"/>
                <a:gd name="T3" fmla="*/ 22 h 46"/>
                <a:gd name="T4" fmla="*/ 28 w 46"/>
                <a:gd name="T5" fmla="*/ 38 h 46"/>
                <a:gd name="T6" fmla="*/ 40 w 46"/>
                <a:gd name="T7" fmla="*/ 46 h 46"/>
                <a:gd name="T8" fmla="*/ 34 w 46"/>
                <a:gd name="T9" fmla="*/ 30 h 46"/>
                <a:gd name="T10" fmla="*/ 14 w 4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6">
                  <a:moveTo>
                    <a:pt x="14" y="0"/>
                  </a:moveTo>
                  <a:cubicBezTo>
                    <a:pt x="12" y="12"/>
                    <a:pt x="0" y="13"/>
                    <a:pt x="14" y="22"/>
                  </a:cubicBezTo>
                  <a:cubicBezTo>
                    <a:pt x="18" y="27"/>
                    <a:pt x="23" y="34"/>
                    <a:pt x="28" y="38"/>
                  </a:cubicBezTo>
                  <a:cubicBezTo>
                    <a:pt x="32" y="41"/>
                    <a:pt x="40" y="46"/>
                    <a:pt x="40" y="46"/>
                  </a:cubicBezTo>
                  <a:cubicBezTo>
                    <a:pt x="46" y="37"/>
                    <a:pt x="42" y="35"/>
                    <a:pt x="34" y="30"/>
                  </a:cubicBezTo>
                  <a:cubicBezTo>
                    <a:pt x="27" y="20"/>
                    <a:pt x="25" y="4"/>
                    <a:pt x="14" y="0"/>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1" name="Freeform 15"/>
            <p:cNvSpPr>
              <a:spLocks/>
            </p:cNvSpPr>
            <p:nvPr/>
          </p:nvSpPr>
          <p:spPr bwMode="auto">
            <a:xfrm>
              <a:off x="2789" y="2092"/>
              <a:ext cx="57" cy="52"/>
            </a:xfrm>
            <a:custGeom>
              <a:avLst/>
              <a:gdLst>
                <a:gd name="T0" fmla="*/ 0 w 57"/>
                <a:gd name="T1" fmla="*/ 0 h 52"/>
                <a:gd name="T2" fmla="*/ 16 w 57"/>
                <a:gd name="T3" fmla="*/ 22 h 52"/>
                <a:gd name="T4" fmla="*/ 32 w 57"/>
                <a:gd name="T5" fmla="*/ 52 h 52"/>
                <a:gd name="T6" fmla="*/ 38 w 57"/>
                <a:gd name="T7" fmla="*/ 34 h 52"/>
                <a:gd name="T8" fmla="*/ 18 w 57"/>
                <a:gd name="T9" fmla="*/ 14 h 52"/>
                <a:gd name="T10" fmla="*/ 0 w 57"/>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2">
                  <a:moveTo>
                    <a:pt x="0" y="0"/>
                  </a:moveTo>
                  <a:cubicBezTo>
                    <a:pt x="3" y="10"/>
                    <a:pt x="8" y="16"/>
                    <a:pt x="16" y="22"/>
                  </a:cubicBezTo>
                  <a:cubicBezTo>
                    <a:pt x="22" y="31"/>
                    <a:pt x="28" y="41"/>
                    <a:pt x="32" y="52"/>
                  </a:cubicBezTo>
                  <a:cubicBezTo>
                    <a:pt x="44" y="50"/>
                    <a:pt x="57" y="40"/>
                    <a:pt x="38" y="34"/>
                  </a:cubicBezTo>
                  <a:cubicBezTo>
                    <a:pt x="33" y="27"/>
                    <a:pt x="25" y="19"/>
                    <a:pt x="18" y="14"/>
                  </a:cubicBezTo>
                  <a:cubicBezTo>
                    <a:pt x="13" y="6"/>
                    <a:pt x="8" y="4"/>
                    <a:pt x="0" y="0"/>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2" name="Freeform 16"/>
            <p:cNvSpPr>
              <a:spLocks/>
            </p:cNvSpPr>
            <p:nvPr/>
          </p:nvSpPr>
          <p:spPr bwMode="auto">
            <a:xfrm>
              <a:off x="2644" y="1773"/>
              <a:ext cx="686" cy="664"/>
            </a:xfrm>
            <a:custGeom>
              <a:avLst/>
              <a:gdLst>
                <a:gd name="T0" fmla="*/ 400 w 686"/>
                <a:gd name="T1" fmla="*/ 12 h 664"/>
                <a:gd name="T2" fmla="*/ 442 w 686"/>
                <a:gd name="T3" fmla="*/ 55 h 664"/>
                <a:gd name="T4" fmla="*/ 574 w 686"/>
                <a:gd name="T5" fmla="*/ 84 h 664"/>
                <a:gd name="T6" fmla="*/ 604 w 686"/>
                <a:gd name="T7" fmla="*/ 81 h 664"/>
                <a:gd name="T8" fmla="*/ 620 w 686"/>
                <a:gd name="T9" fmla="*/ 109 h 664"/>
                <a:gd name="T10" fmla="*/ 625 w 686"/>
                <a:gd name="T11" fmla="*/ 160 h 664"/>
                <a:gd name="T12" fmla="*/ 632 w 686"/>
                <a:gd name="T13" fmla="*/ 178 h 664"/>
                <a:gd name="T14" fmla="*/ 676 w 686"/>
                <a:gd name="T15" fmla="*/ 210 h 664"/>
                <a:gd name="T16" fmla="*/ 650 w 686"/>
                <a:gd name="T17" fmla="*/ 220 h 664"/>
                <a:gd name="T18" fmla="*/ 632 w 686"/>
                <a:gd name="T19" fmla="*/ 268 h 664"/>
                <a:gd name="T20" fmla="*/ 572 w 686"/>
                <a:gd name="T21" fmla="*/ 240 h 664"/>
                <a:gd name="T22" fmla="*/ 545 w 686"/>
                <a:gd name="T23" fmla="*/ 235 h 664"/>
                <a:gd name="T24" fmla="*/ 508 w 686"/>
                <a:gd name="T25" fmla="*/ 243 h 664"/>
                <a:gd name="T26" fmla="*/ 413 w 686"/>
                <a:gd name="T27" fmla="*/ 225 h 664"/>
                <a:gd name="T28" fmla="*/ 382 w 686"/>
                <a:gd name="T29" fmla="*/ 229 h 664"/>
                <a:gd name="T30" fmla="*/ 344 w 686"/>
                <a:gd name="T31" fmla="*/ 225 h 664"/>
                <a:gd name="T32" fmla="*/ 323 w 686"/>
                <a:gd name="T33" fmla="*/ 250 h 664"/>
                <a:gd name="T34" fmla="*/ 298 w 686"/>
                <a:gd name="T35" fmla="*/ 222 h 664"/>
                <a:gd name="T36" fmla="*/ 259 w 686"/>
                <a:gd name="T37" fmla="*/ 240 h 664"/>
                <a:gd name="T38" fmla="*/ 254 w 686"/>
                <a:gd name="T39" fmla="*/ 282 h 664"/>
                <a:gd name="T40" fmla="*/ 266 w 686"/>
                <a:gd name="T41" fmla="*/ 307 h 664"/>
                <a:gd name="T42" fmla="*/ 301 w 686"/>
                <a:gd name="T43" fmla="*/ 346 h 664"/>
                <a:gd name="T44" fmla="*/ 322 w 686"/>
                <a:gd name="T45" fmla="*/ 397 h 664"/>
                <a:gd name="T46" fmla="*/ 343 w 686"/>
                <a:gd name="T47" fmla="*/ 430 h 664"/>
                <a:gd name="T48" fmla="*/ 379 w 686"/>
                <a:gd name="T49" fmla="*/ 448 h 664"/>
                <a:gd name="T50" fmla="*/ 406 w 686"/>
                <a:gd name="T51" fmla="*/ 484 h 664"/>
                <a:gd name="T52" fmla="*/ 454 w 686"/>
                <a:gd name="T53" fmla="*/ 519 h 664"/>
                <a:gd name="T54" fmla="*/ 487 w 686"/>
                <a:gd name="T55" fmla="*/ 567 h 664"/>
                <a:gd name="T56" fmla="*/ 520 w 686"/>
                <a:gd name="T57" fmla="*/ 603 h 664"/>
                <a:gd name="T58" fmla="*/ 571 w 686"/>
                <a:gd name="T59" fmla="*/ 634 h 664"/>
                <a:gd name="T60" fmla="*/ 589 w 686"/>
                <a:gd name="T61" fmla="*/ 655 h 664"/>
                <a:gd name="T62" fmla="*/ 563 w 686"/>
                <a:gd name="T63" fmla="*/ 645 h 664"/>
                <a:gd name="T64" fmla="*/ 500 w 686"/>
                <a:gd name="T65" fmla="*/ 609 h 664"/>
                <a:gd name="T66" fmla="*/ 449 w 686"/>
                <a:gd name="T67" fmla="*/ 591 h 664"/>
                <a:gd name="T68" fmla="*/ 472 w 686"/>
                <a:gd name="T69" fmla="*/ 592 h 664"/>
                <a:gd name="T70" fmla="*/ 476 w 686"/>
                <a:gd name="T71" fmla="*/ 582 h 664"/>
                <a:gd name="T72" fmla="*/ 419 w 686"/>
                <a:gd name="T73" fmla="*/ 538 h 664"/>
                <a:gd name="T74" fmla="*/ 299 w 686"/>
                <a:gd name="T75" fmla="*/ 495 h 664"/>
                <a:gd name="T76" fmla="*/ 251 w 686"/>
                <a:gd name="T77" fmla="*/ 456 h 664"/>
                <a:gd name="T78" fmla="*/ 212 w 686"/>
                <a:gd name="T79" fmla="*/ 423 h 664"/>
                <a:gd name="T80" fmla="*/ 200 w 686"/>
                <a:gd name="T81" fmla="*/ 387 h 664"/>
                <a:gd name="T82" fmla="*/ 235 w 686"/>
                <a:gd name="T83" fmla="*/ 394 h 664"/>
                <a:gd name="T84" fmla="*/ 218 w 686"/>
                <a:gd name="T85" fmla="*/ 364 h 664"/>
                <a:gd name="T86" fmla="*/ 167 w 686"/>
                <a:gd name="T87" fmla="*/ 316 h 664"/>
                <a:gd name="T88" fmla="*/ 146 w 686"/>
                <a:gd name="T89" fmla="*/ 237 h 664"/>
                <a:gd name="T90" fmla="*/ 116 w 686"/>
                <a:gd name="T91" fmla="*/ 210 h 664"/>
                <a:gd name="T92" fmla="*/ 86 w 686"/>
                <a:gd name="T93" fmla="*/ 216 h 664"/>
                <a:gd name="T94" fmla="*/ 77 w 686"/>
                <a:gd name="T95" fmla="*/ 241 h 664"/>
                <a:gd name="T96" fmla="*/ 55 w 686"/>
                <a:gd name="T97" fmla="*/ 295 h 664"/>
                <a:gd name="T98" fmla="*/ 23 w 686"/>
                <a:gd name="T99" fmla="*/ 252 h 664"/>
                <a:gd name="T100" fmla="*/ 5 w 686"/>
                <a:gd name="T101" fmla="*/ 222 h 664"/>
                <a:gd name="T102" fmla="*/ 22 w 686"/>
                <a:gd name="T103" fmla="*/ 183 h 664"/>
                <a:gd name="T104" fmla="*/ 59 w 686"/>
                <a:gd name="T105" fmla="*/ 187 h 664"/>
                <a:gd name="T106" fmla="*/ 89 w 686"/>
                <a:gd name="T107" fmla="*/ 177 h 664"/>
                <a:gd name="T108" fmla="*/ 142 w 686"/>
                <a:gd name="T109" fmla="*/ 172 h 664"/>
                <a:gd name="T110" fmla="*/ 196 w 686"/>
                <a:gd name="T111" fmla="*/ 183 h 664"/>
                <a:gd name="T112" fmla="*/ 217 w 686"/>
                <a:gd name="T113" fmla="*/ 174 h 664"/>
                <a:gd name="T114" fmla="*/ 247 w 686"/>
                <a:gd name="T115" fmla="*/ 91 h 664"/>
                <a:gd name="T116" fmla="*/ 268 w 686"/>
                <a:gd name="T117" fmla="*/ 42 h 664"/>
                <a:gd name="T118" fmla="*/ 320 w 686"/>
                <a:gd name="T119" fmla="*/ 31 h 664"/>
                <a:gd name="T120" fmla="*/ 343 w 686"/>
                <a:gd name="T121" fmla="*/ 9 h 6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86" h="664">
                  <a:moveTo>
                    <a:pt x="332" y="7"/>
                  </a:moveTo>
                  <a:cubicBezTo>
                    <a:pt x="355" y="4"/>
                    <a:pt x="380" y="0"/>
                    <a:pt x="400" y="12"/>
                  </a:cubicBezTo>
                  <a:cubicBezTo>
                    <a:pt x="407" y="21"/>
                    <a:pt x="413" y="26"/>
                    <a:pt x="424" y="31"/>
                  </a:cubicBezTo>
                  <a:cubicBezTo>
                    <a:pt x="429" y="39"/>
                    <a:pt x="434" y="50"/>
                    <a:pt x="442" y="55"/>
                  </a:cubicBezTo>
                  <a:cubicBezTo>
                    <a:pt x="457" y="73"/>
                    <a:pt x="491" y="78"/>
                    <a:pt x="512" y="88"/>
                  </a:cubicBezTo>
                  <a:cubicBezTo>
                    <a:pt x="550" y="87"/>
                    <a:pt x="549" y="87"/>
                    <a:pt x="574" y="84"/>
                  </a:cubicBezTo>
                  <a:cubicBezTo>
                    <a:pt x="581" y="80"/>
                    <a:pt x="581" y="74"/>
                    <a:pt x="589" y="72"/>
                  </a:cubicBezTo>
                  <a:cubicBezTo>
                    <a:pt x="598" y="73"/>
                    <a:pt x="601" y="73"/>
                    <a:pt x="604" y="81"/>
                  </a:cubicBezTo>
                  <a:cubicBezTo>
                    <a:pt x="605" y="87"/>
                    <a:pt x="607" y="94"/>
                    <a:pt x="610" y="100"/>
                  </a:cubicBezTo>
                  <a:cubicBezTo>
                    <a:pt x="611" y="107"/>
                    <a:pt x="614" y="105"/>
                    <a:pt x="620" y="109"/>
                  </a:cubicBezTo>
                  <a:cubicBezTo>
                    <a:pt x="629" y="124"/>
                    <a:pt x="625" y="139"/>
                    <a:pt x="622" y="156"/>
                  </a:cubicBezTo>
                  <a:cubicBezTo>
                    <a:pt x="623" y="157"/>
                    <a:pt x="623" y="159"/>
                    <a:pt x="625" y="160"/>
                  </a:cubicBezTo>
                  <a:cubicBezTo>
                    <a:pt x="636" y="164"/>
                    <a:pt x="644" y="156"/>
                    <a:pt x="637" y="174"/>
                  </a:cubicBezTo>
                  <a:cubicBezTo>
                    <a:pt x="636" y="176"/>
                    <a:pt x="634" y="177"/>
                    <a:pt x="632" y="178"/>
                  </a:cubicBezTo>
                  <a:cubicBezTo>
                    <a:pt x="634" y="190"/>
                    <a:pt x="634" y="191"/>
                    <a:pt x="646" y="193"/>
                  </a:cubicBezTo>
                  <a:cubicBezTo>
                    <a:pt x="655" y="200"/>
                    <a:pt x="666" y="204"/>
                    <a:pt x="676" y="210"/>
                  </a:cubicBezTo>
                  <a:cubicBezTo>
                    <a:pt x="680" y="215"/>
                    <a:pt x="686" y="218"/>
                    <a:pt x="677" y="220"/>
                  </a:cubicBezTo>
                  <a:cubicBezTo>
                    <a:pt x="666" y="219"/>
                    <a:pt x="662" y="219"/>
                    <a:pt x="650" y="220"/>
                  </a:cubicBezTo>
                  <a:cubicBezTo>
                    <a:pt x="648" y="231"/>
                    <a:pt x="646" y="238"/>
                    <a:pt x="649" y="250"/>
                  </a:cubicBezTo>
                  <a:cubicBezTo>
                    <a:pt x="646" y="262"/>
                    <a:pt x="644" y="266"/>
                    <a:pt x="632" y="268"/>
                  </a:cubicBezTo>
                  <a:cubicBezTo>
                    <a:pt x="620" y="283"/>
                    <a:pt x="604" y="239"/>
                    <a:pt x="590" y="237"/>
                  </a:cubicBezTo>
                  <a:cubicBezTo>
                    <a:pt x="583" y="238"/>
                    <a:pt x="579" y="241"/>
                    <a:pt x="572" y="240"/>
                  </a:cubicBezTo>
                  <a:cubicBezTo>
                    <a:pt x="569" y="234"/>
                    <a:pt x="566" y="231"/>
                    <a:pt x="560" y="228"/>
                  </a:cubicBezTo>
                  <a:cubicBezTo>
                    <a:pt x="553" y="229"/>
                    <a:pt x="551" y="232"/>
                    <a:pt x="545" y="235"/>
                  </a:cubicBezTo>
                  <a:cubicBezTo>
                    <a:pt x="538" y="235"/>
                    <a:pt x="525" y="231"/>
                    <a:pt x="518" y="232"/>
                  </a:cubicBezTo>
                  <a:cubicBezTo>
                    <a:pt x="517" y="239"/>
                    <a:pt x="514" y="240"/>
                    <a:pt x="508" y="243"/>
                  </a:cubicBezTo>
                  <a:cubicBezTo>
                    <a:pt x="490" y="240"/>
                    <a:pt x="492" y="236"/>
                    <a:pt x="479" y="234"/>
                  </a:cubicBezTo>
                  <a:cubicBezTo>
                    <a:pt x="454" y="238"/>
                    <a:pt x="437" y="226"/>
                    <a:pt x="413" y="225"/>
                  </a:cubicBezTo>
                  <a:cubicBezTo>
                    <a:pt x="406" y="217"/>
                    <a:pt x="405" y="217"/>
                    <a:pt x="394" y="219"/>
                  </a:cubicBezTo>
                  <a:cubicBezTo>
                    <a:pt x="389" y="222"/>
                    <a:pt x="387" y="226"/>
                    <a:pt x="382" y="229"/>
                  </a:cubicBezTo>
                  <a:cubicBezTo>
                    <a:pt x="373" y="227"/>
                    <a:pt x="371" y="231"/>
                    <a:pt x="358" y="229"/>
                  </a:cubicBezTo>
                  <a:cubicBezTo>
                    <a:pt x="353" y="223"/>
                    <a:pt x="351" y="223"/>
                    <a:pt x="344" y="225"/>
                  </a:cubicBezTo>
                  <a:cubicBezTo>
                    <a:pt x="341" y="227"/>
                    <a:pt x="337" y="227"/>
                    <a:pt x="335" y="229"/>
                  </a:cubicBezTo>
                  <a:cubicBezTo>
                    <a:pt x="328" y="236"/>
                    <a:pt x="341" y="246"/>
                    <a:pt x="323" y="250"/>
                  </a:cubicBezTo>
                  <a:cubicBezTo>
                    <a:pt x="317" y="245"/>
                    <a:pt x="314" y="239"/>
                    <a:pt x="308" y="234"/>
                  </a:cubicBezTo>
                  <a:cubicBezTo>
                    <a:pt x="305" y="229"/>
                    <a:pt x="301" y="227"/>
                    <a:pt x="298" y="222"/>
                  </a:cubicBezTo>
                  <a:cubicBezTo>
                    <a:pt x="286" y="224"/>
                    <a:pt x="282" y="226"/>
                    <a:pt x="268" y="228"/>
                  </a:cubicBezTo>
                  <a:cubicBezTo>
                    <a:pt x="264" y="235"/>
                    <a:pt x="267" y="237"/>
                    <a:pt x="259" y="240"/>
                  </a:cubicBezTo>
                  <a:cubicBezTo>
                    <a:pt x="260" y="252"/>
                    <a:pt x="263" y="249"/>
                    <a:pt x="268" y="258"/>
                  </a:cubicBezTo>
                  <a:cubicBezTo>
                    <a:pt x="264" y="277"/>
                    <a:pt x="266" y="270"/>
                    <a:pt x="254" y="282"/>
                  </a:cubicBezTo>
                  <a:cubicBezTo>
                    <a:pt x="253" y="286"/>
                    <a:pt x="250" y="288"/>
                    <a:pt x="250" y="292"/>
                  </a:cubicBezTo>
                  <a:cubicBezTo>
                    <a:pt x="250" y="299"/>
                    <a:pt x="261" y="306"/>
                    <a:pt x="266" y="307"/>
                  </a:cubicBezTo>
                  <a:cubicBezTo>
                    <a:pt x="274" y="310"/>
                    <a:pt x="281" y="309"/>
                    <a:pt x="289" y="312"/>
                  </a:cubicBezTo>
                  <a:cubicBezTo>
                    <a:pt x="298" y="321"/>
                    <a:pt x="295" y="335"/>
                    <a:pt x="301" y="346"/>
                  </a:cubicBezTo>
                  <a:cubicBezTo>
                    <a:pt x="302" y="353"/>
                    <a:pt x="307" y="358"/>
                    <a:pt x="310" y="364"/>
                  </a:cubicBezTo>
                  <a:cubicBezTo>
                    <a:pt x="312" y="376"/>
                    <a:pt x="317" y="386"/>
                    <a:pt x="322" y="397"/>
                  </a:cubicBezTo>
                  <a:cubicBezTo>
                    <a:pt x="323" y="403"/>
                    <a:pt x="326" y="406"/>
                    <a:pt x="328" y="411"/>
                  </a:cubicBezTo>
                  <a:cubicBezTo>
                    <a:pt x="329" y="419"/>
                    <a:pt x="336" y="426"/>
                    <a:pt x="343" y="430"/>
                  </a:cubicBezTo>
                  <a:cubicBezTo>
                    <a:pt x="347" y="436"/>
                    <a:pt x="348" y="438"/>
                    <a:pt x="355" y="439"/>
                  </a:cubicBezTo>
                  <a:cubicBezTo>
                    <a:pt x="362" y="443"/>
                    <a:pt x="371" y="447"/>
                    <a:pt x="379" y="448"/>
                  </a:cubicBezTo>
                  <a:cubicBezTo>
                    <a:pt x="374" y="456"/>
                    <a:pt x="386" y="463"/>
                    <a:pt x="391" y="471"/>
                  </a:cubicBezTo>
                  <a:cubicBezTo>
                    <a:pt x="392" y="479"/>
                    <a:pt x="398" y="482"/>
                    <a:pt x="406" y="484"/>
                  </a:cubicBezTo>
                  <a:cubicBezTo>
                    <a:pt x="416" y="489"/>
                    <a:pt x="424" y="496"/>
                    <a:pt x="433" y="501"/>
                  </a:cubicBezTo>
                  <a:cubicBezTo>
                    <a:pt x="435" y="515"/>
                    <a:pt x="443" y="513"/>
                    <a:pt x="454" y="519"/>
                  </a:cubicBezTo>
                  <a:cubicBezTo>
                    <a:pt x="460" y="526"/>
                    <a:pt x="459" y="536"/>
                    <a:pt x="463" y="544"/>
                  </a:cubicBezTo>
                  <a:cubicBezTo>
                    <a:pt x="466" y="560"/>
                    <a:pt x="472" y="564"/>
                    <a:pt x="487" y="567"/>
                  </a:cubicBezTo>
                  <a:cubicBezTo>
                    <a:pt x="491" y="571"/>
                    <a:pt x="493" y="575"/>
                    <a:pt x="496" y="580"/>
                  </a:cubicBezTo>
                  <a:cubicBezTo>
                    <a:pt x="497" y="599"/>
                    <a:pt x="503" y="599"/>
                    <a:pt x="520" y="603"/>
                  </a:cubicBezTo>
                  <a:cubicBezTo>
                    <a:pt x="529" y="608"/>
                    <a:pt x="551" y="627"/>
                    <a:pt x="556" y="628"/>
                  </a:cubicBezTo>
                  <a:cubicBezTo>
                    <a:pt x="561" y="632"/>
                    <a:pt x="565" y="633"/>
                    <a:pt x="571" y="634"/>
                  </a:cubicBezTo>
                  <a:cubicBezTo>
                    <a:pt x="576" y="636"/>
                    <a:pt x="585" y="635"/>
                    <a:pt x="575" y="639"/>
                  </a:cubicBezTo>
                  <a:cubicBezTo>
                    <a:pt x="578" y="648"/>
                    <a:pt x="581" y="650"/>
                    <a:pt x="589" y="655"/>
                  </a:cubicBezTo>
                  <a:cubicBezTo>
                    <a:pt x="585" y="664"/>
                    <a:pt x="581" y="659"/>
                    <a:pt x="575" y="654"/>
                  </a:cubicBezTo>
                  <a:cubicBezTo>
                    <a:pt x="571" y="648"/>
                    <a:pt x="570" y="646"/>
                    <a:pt x="563" y="645"/>
                  </a:cubicBezTo>
                  <a:cubicBezTo>
                    <a:pt x="552" y="631"/>
                    <a:pt x="532" y="621"/>
                    <a:pt x="515" y="618"/>
                  </a:cubicBezTo>
                  <a:cubicBezTo>
                    <a:pt x="509" y="614"/>
                    <a:pt x="507" y="610"/>
                    <a:pt x="500" y="609"/>
                  </a:cubicBezTo>
                  <a:cubicBezTo>
                    <a:pt x="488" y="603"/>
                    <a:pt x="508" y="613"/>
                    <a:pt x="479" y="606"/>
                  </a:cubicBezTo>
                  <a:cubicBezTo>
                    <a:pt x="468" y="604"/>
                    <a:pt x="460" y="593"/>
                    <a:pt x="449" y="591"/>
                  </a:cubicBezTo>
                  <a:cubicBezTo>
                    <a:pt x="446" y="586"/>
                    <a:pt x="442" y="584"/>
                    <a:pt x="439" y="579"/>
                  </a:cubicBezTo>
                  <a:cubicBezTo>
                    <a:pt x="447" y="573"/>
                    <a:pt x="462" y="590"/>
                    <a:pt x="472" y="592"/>
                  </a:cubicBezTo>
                  <a:cubicBezTo>
                    <a:pt x="475" y="592"/>
                    <a:pt x="479" y="593"/>
                    <a:pt x="481" y="591"/>
                  </a:cubicBezTo>
                  <a:cubicBezTo>
                    <a:pt x="482" y="590"/>
                    <a:pt x="476" y="582"/>
                    <a:pt x="476" y="582"/>
                  </a:cubicBezTo>
                  <a:cubicBezTo>
                    <a:pt x="467" y="573"/>
                    <a:pt x="456" y="567"/>
                    <a:pt x="448" y="558"/>
                  </a:cubicBezTo>
                  <a:cubicBezTo>
                    <a:pt x="440" y="549"/>
                    <a:pt x="430" y="544"/>
                    <a:pt x="419" y="538"/>
                  </a:cubicBezTo>
                  <a:cubicBezTo>
                    <a:pt x="398" y="526"/>
                    <a:pt x="384" y="511"/>
                    <a:pt x="359" y="507"/>
                  </a:cubicBezTo>
                  <a:cubicBezTo>
                    <a:pt x="333" y="496"/>
                    <a:pt x="339" y="496"/>
                    <a:pt x="299" y="495"/>
                  </a:cubicBezTo>
                  <a:cubicBezTo>
                    <a:pt x="294" y="492"/>
                    <a:pt x="289" y="490"/>
                    <a:pt x="284" y="487"/>
                  </a:cubicBezTo>
                  <a:cubicBezTo>
                    <a:pt x="274" y="474"/>
                    <a:pt x="265" y="464"/>
                    <a:pt x="251" y="456"/>
                  </a:cubicBezTo>
                  <a:cubicBezTo>
                    <a:pt x="241" y="441"/>
                    <a:pt x="242" y="439"/>
                    <a:pt x="223" y="436"/>
                  </a:cubicBezTo>
                  <a:cubicBezTo>
                    <a:pt x="220" y="431"/>
                    <a:pt x="215" y="428"/>
                    <a:pt x="212" y="423"/>
                  </a:cubicBezTo>
                  <a:cubicBezTo>
                    <a:pt x="211" y="417"/>
                    <a:pt x="209" y="411"/>
                    <a:pt x="206" y="405"/>
                  </a:cubicBezTo>
                  <a:cubicBezTo>
                    <a:pt x="205" y="399"/>
                    <a:pt x="203" y="393"/>
                    <a:pt x="200" y="387"/>
                  </a:cubicBezTo>
                  <a:cubicBezTo>
                    <a:pt x="203" y="380"/>
                    <a:pt x="207" y="379"/>
                    <a:pt x="214" y="378"/>
                  </a:cubicBezTo>
                  <a:cubicBezTo>
                    <a:pt x="220" y="386"/>
                    <a:pt x="224" y="392"/>
                    <a:pt x="235" y="394"/>
                  </a:cubicBezTo>
                  <a:cubicBezTo>
                    <a:pt x="237" y="394"/>
                    <a:pt x="240" y="395"/>
                    <a:pt x="241" y="393"/>
                  </a:cubicBezTo>
                  <a:cubicBezTo>
                    <a:pt x="245" y="384"/>
                    <a:pt x="225" y="368"/>
                    <a:pt x="218" y="364"/>
                  </a:cubicBezTo>
                  <a:cubicBezTo>
                    <a:pt x="212" y="355"/>
                    <a:pt x="191" y="336"/>
                    <a:pt x="182" y="331"/>
                  </a:cubicBezTo>
                  <a:cubicBezTo>
                    <a:pt x="177" y="324"/>
                    <a:pt x="174" y="320"/>
                    <a:pt x="167" y="316"/>
                  </a:cubicBezTo>
                  <a:cubicBezTo>
                    <a:pt x="159" y="305"/>
                    <a:pt x="163" y="294"/>
                    <a:pt x="164" y="280"/>
                  </a:cubicBezTo>
                  <a:cubicBezTo>
                    <a:pt x="163" y="263"/>
                    <a:pt x="162" y="247"/>
                    <a:pt x="146" y="237"/>
                  </a:cubicBezTo>
                  <a:cubicBezTo>
                    <a:pt x="142" y="232"/>
                    <a:pt x="133" y="225"/>
                    <a:pt x="133" y="225"/>
                  </a:cubicBezTo>
                  <a:cubicBezTo>
                    <a:pt x="129" y="219"/>
                    <a:pt x="122" y="214"/>
                    <a:pt x="116" y="210"/>
                  </a:cubicBezTo>
                  <a:cubicBezTo>
                    <a:pt x="109" y="202"/>
                    <a:pt x="108" y="202"/>
                    <a:pt x="97" y="204"/>
                  </a:cubicBezTo>
                  <a:cubicBezTo>
                    <a:pt x="91" y="207"/>
                    <a:pt x="89" y="210"/>
                    <a:pt x="86" y="216"/>
                  </a:cubicBezTo>
                  <a:cubicBezTo>
                    <a:pt x="85" y="221"/>
                    <a:pt x="84" y="226"/>
                    <a:pt x="82" y="231"/>
                  </a:cubicBezTo>
                  <a:cubicBezTo>
                    <a:pt x="81" y="234"/>
                    <a:pt x="77" y="241"/>
                    <a:pt x="77" y="241"/>
                  </a:cubicBezTo>
                  <a:cubicBezTo>
                    <a:pt x="75" y="253"/>
                    <a:pt x="75" y="271"/>
                    <a:pt x="62" y="274"/>
                  </a:cubicBezTo>
                  <a:cubicBezTo>
                    <a:pt x="59" y="294"/>
                    <a:pt x="64" y="288"/>
                    <a:pt x="55" y="295"/>
                  </a:cubicBezTo>
                  <a:cubicBezTo>
                    <a:pt x="46" y="294"/>
                    <a:pt x="45" y="293"/>
                    <a:pt x="41" y="285"/>
                  </a:cubicBezTo>
                  <a:cubicBezTo>
                    <a:pt x="39" y="272"/>
                    <a:pt x="35" y="259"/>
                    <a:pt x="23" y="252"/>
                  </a:cubicBezTo>
                  <a:cubicBezTo>
                    <a:pt x="19" y="246"/>
                    <a:pt x="16" y="239"/>
                    <a:pt x="10" y="235"/>
                  </a:cubicBezTo>
                  <a:cubicBezTo>
                    <a:pt x="8" y="231"/>
                    <a:pt x="7" y="226"/>
                    <a:pt x="5" y="222"/>
                  </a:cubicBezTo>
                  <a:cubicBezTo>
                    <a:pt x="4" y="201"/>
                    <a:pt x="0" y="189"/>
                    <a:pt x="11" y="174"/>
                  </a:cubicBezTo>
                  <a:cubicBezTo>
                    <a:pt x="19" y="176"/>
                    <a:pt x="15" y="179"/>
                    <a:pt x="22" y="183"/>
                  </a:cubicBezTo>
                  <a:cubicBezTo>
                    <a:pt x="29" y="181"/>
                    <a:pt x="43" y="184"/>
                    <a:pt x="43" y="184"/>
                  </a:cubicBezTo>
                  <a:cubicBezTo>
                    <a:pt x="55" y="190"/>
                    <a:pt x="49" y="190"/>
                    <a:pt x="59" y="187"/>
                  </a:cubicBezTo>
                  <a:cubicBezTo>
                    <a:pt x="64" y="181"/>
                    <a:pt x="62" y="173"/>
                    <a:pt x="70" y="171"/>
                  </a:cubicBezTo>
                  <a:cubicBezTo>
                    <a:pt x="76" y="175"/>
                    <a:pt x="82" y="175"/>
                    <a:pt x="89" y="177"/>
                  </a:cubicBezTo>
                  <a:cubicBezTo>
                    <a:pt x="108" y="175"/>
                    <a:pt x="111" y="179"/>
                    <a:pt x="122" y="168"/>
                  </a:cubicBezTo>
                  <a:cubicBezTo>
                    <a:pt x="127" y="156"/>
                    <a:pt x="134" y="170"/>
                    <a:pt x="142" y="172"/>
                  </a:cubicBezTo>
                  <a:cubicBezTo>
                    <a:pt x="146" y="177"/>
                    <a:pt x="148" y="181"/>
                    <a:pt x="155" y="178"/>
                  </a:cubicBezTo>
                  <a:cubicBezTo>
                    <a:pt x="178" y="183"/>
                    <a:pt x="164" y="181"/>
                    <a:pt x="196" y="183"/>
                  </a:cubicBezTo>
                  <a:cubicBezTo>
                    <a:pt x="203" y="188"/>
                    <a:pt x="209" y="195"/>
                    <a:pt x="217" y="198"/>
                  </a:cubicBezTo>
                  <a:cubicBezTo>
                    <a:pt x="229" y="192"/>
                    <a:pt x="223" y="182"/>
                    <a:pt x="217" y="174"/>
                  </a:cubicBezTo>
                  <a:cubicBezTo>
                    <a:pt x="218" y="129"/>
                    <a:pt x="214" y="125"/>
                    <a:pt x="256" y="123"/>
                  </a:cubicBezTo>
                  <a:cubicBezTo>
                    <a:pt x="255" y="107"/>
                    <a:pt x="258" y="99"/>
                    <a:pt x="247" y="91"/>
                  </a:cubicBezTo>
                  <a:cubicBezTo>
                    <a:pt x="241" y="80"/>
                    <a:pt x="253" y="62"/>
                    <a:pt x="259" y="52"/>
                  </a:cubicBezTo>
                  <a:cubicBezTo>
                    <a:pt x="260" y="45"/>
                    <a:pt x="259" y="39"/>
                    <a:pt x="268" y="42"/>
                  </a:cubicBezTo>
                  <a:cubicBezTo>
                    <a:pt x="283" y="40"/>
                    <a:pt x="292" y="37"/>
                    <a:pt x="307" y="36"/>
                  </a:cubicBezTo>
                  <a:cubicBezTo>
                    <a:pt x="311" y="34"/>
                    <a:pt x="316" y="33"/>
                    <a:pt x="320" y="31"/>
                  </a:cubicBezTo>
                  <a:cubicBezTo>
                    <a:pt x="323" y="27"/>
                    <a:pt x="326" y="23"/>
                    <a:pt x="328" y="18"/>
                  </a:cubicBezTo>
                  <a:cubicBezTo>
                    <a:pt x="329" y="6"/>
                    <a:pt x="332" y="9"/>
                    <a:pt x="343" y="9"/>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3" name="Freeform 17"/>
            <p:cNvSpPr>
              <a:spLocks/>
            </p:cNvSpPr>
            <p:nvPr/>
          </p:nvSpPr>
          <p:spPr bwMode="auto">
            <a:xfrm>
              <a:off x="3235" y="2032"/>
              <a:ext cx="129" cy="403"/>
            </a:xfrm>
            <a:custGeom>
              <a:avLst/>
              <a:gdLst>
                <a:gd name="T0" fmla="*/ 64 w 129"/>
                <a:gd name="T1" fmla="*/ 0 h 403"/>
                <a:gd name="T2" fmla="*/ 92 w 129"/>
                <a:gd name="T3" fmla="*/ 8 h 403"/>
                <a:gd name="T4" fmla="*/ 82 w 129"/>
                <a:gd name="T5" fmla="*/ 48 h 403"/>
                <a:gd name="T6" fmla="*/ 70 w 129"/>
                <a:gd name="T7" fmla="*/ 78 h 403"/>
                <a:gd name="T8" fmla="*/ 94 w 129"/>
                <a:gd name="T9" fmla="*/ 110 h 403"/>
                <a:gd name="T10" fmla="*/ 114 w 129"/>
                <a:gd name="T11" fmla="*/ 138 h 403"/>
                <a:gd name="T12" fmla="*/ 86 w 129"/>
                <a:gd name="T13" fmla="*/ 156 h 403"/>
                <a:gd name="T14" fmla="*/ 114 w 129"/>
                <a:gd name="T15" fmla="*/ 200 h 403"/>
                <a:gd name="T16" fmla="*/ 88 w 129"/>
                <a:gd name="T17" fmla="*/ 218 h 403"/>
                <a:gd name="T18" fmla="*/ 60 w 129"/>
                <a:gd name="T19" fmla="*/ 226 h 403"/>
                <a:gd name="T20" fmla="*/ 58 w 129"/>
                <a:gd name="T21" fmla="*/ 246 h 403"/>
                <a:gd name="T22" fmla="*/ 66 w 129"/>
                <a:gd name="T23" fmla="*/ 268 h 403"/>
                <a:gd name="T24" fmla="*/ 44 w 129"/>
                <a:gd name="T25" fmla="*/ 264 h 403"/>
                <a:gd name="T26" fmla="*/ 22 w 129"/>
                <a:gd name="T27" fmla="*/ 274 h 403"/>
                <a:gd name="T28" fmla="*/ 12 w 129"/>
                <a:gd name="T29" fmla="*/ 320 h 403"/>
                <a:gd name="T30" fmla="*/ 0 w 129"/>
                <a:gd name="T31" fmla="*/ 334 h 403"/>
                <a:gd name="T32" fmla="*/ 8 w 129"/>
                <a:gd name="T33" fmla="*/ 358 h 403"/>
                <a:gd name="T34" fmla="*/ 12 w 129"/>
                <a:gd name="T35" fmla="*/ 370 h 403"/>
                <a:gd name="T36" fmla="*/ 0 w 129"/>
                <a:gd name="T37" fmla="*/ 390 h 4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403">
                  <a:moveTo>
                    <a:pt x="64" y="0"/>
                  </a:moveTo>
                  <a:cubicBezTo>
                    <a:pt x="73" y="3"/>
                    <a:pt x="83" y="5"/>
                    <a:pt x="92" y="8"/>
                  </a:cubicBezTo>
                  <a:cubicBezTo>
                    <a:pt x="97" y="23"/>
                    <a:pt x="98" y="43"/>
                    <a:pt x="82" y="48"/>
                  </a:cubicBezTo>
                  <a:cubicBezTo>
                    <a:pt x="78" y="59"/>
                    <a:pt x="76" y="69"/>
                    <a:pt x="70" y="78"/>
                  </a:cubicBezTo>
                  <a:cubicBezTo>
                    <a:pt x="73" y="108"/>
                    <a:pt x="71" y="102"/>
                    <a:pt x="94" y="110"/>
                  </a:cubicBezTo>
                  <a:cubicBezTo>
                    <a:pt x="103" y="119"/>
                    <a:pt x="102" y="130"/>
                    <a:pt x="114" y="138"/>
                  </a:cubicBezTo>
                  <a:cubicBezTo>
                    <a:pt x="129" y="160"/>
                    <a:pt x="114" y="154"/>
                    <a:pt x="86" y="156"/>
                  </a:cubicBezTo>
                  <a:cubicBezTo>
                    <a:pt x="79" y="176"/>
                    <a:pt x="99" y="190"/>
                    <a:pt x="114" y="200"/>
                  </a:cubicBezTo>
                  <a:cubicBezTo>
                    <a:pt x="128" y="222"/>
                    <a:pt x="113" y="216"/>
                    <a:pt x="88" y="218"/>
                  </a:cubicBezTo>
                  <a:cubicBezTo>
                    <a:pt x="79" y="224"/>
                    <a:pt x="71" y="224"/>
                    <a:pt x="60" y="226"/>
                  </a:cubicBezTo>
                  <a:cubicBezTo>
                    <a:pt x="49" y="230"/>
                    <a:pt x="55" y="237"/>
                    <a:pt x="58" y="246"/>
                  </a:cubicBezTo>
                  <a:cubicBezTo>
                    <a:pt x="54" y="257"/>
                    <a:pt x="58" y="262"/>
                    <a:pt x="66" y="268"/>
                  </a:cubicBezTo>
                  <a:cubicBezTo>
                    <a:pt x="72" y="285"/>
                    <a:pt x="50" y="266"/>
                    <a:pt x="44" y="264"/>
                  </a:cubicBezTo>
                  <a:cubicBezTo>
                    <a:pt x="33" y="266"/>
                    <a:pt x="28" y="265"/>
                    <a:pt x="22" y="274"/>
                  </a:cubicBezTo>
                  <a:cubicBezTo>
                    <a:pt x="24" y="289"/>
                    <a:pt x="31" y="314"/>
                    <a:pt x="12" y="320"/>
                  </a:cubicBezTo>
                  <a:cubicBezTo>
                    <a:pt x="7" y="327"/>
                    <a:pt x="3" y="326"/>
                    <a:pt x="0" y="334"/>
                  </a:cubicBezTo>
                  <a:cubicBezTo>
                    <a:pt x="3" y="342"/>
                    <a:pt x="5" y="350"/>
                    <a:pt x="8" y="358"/>
                  </a:cubicBezTo>
                  <a:cubicBezTo>
                    <a:pt x="9" y="362"/>
                    <a:pt x="12" y="370"/>
                    <a:pt x="12" y="370"/>
                  </a:cubicBezTo>
                  <a:cubicBezTo>
                    <a:pt x="11" y="378"/>
                    <a:pt x="13" y="403"/>
                    <a:pt x="0" y="390"/>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4" name="Freeform 18"/>
            <p:cNvSpPr>
              <a:spLocks/>
            </p:cNvSpPr>
            <p:nvPr/>
          </p:nvSpPr>
          <p:spPr bwMode="auto">
            <a:xfrm>
              <a:off x="3237" y="1826"/>
              <a:ext cx="533" cy="704"/>
            </a:xfrm>
            <a:custGeom>
              <a:avLst/>
              <a:gdLst>
                <a:gd name="T0" fmla="*/ 206 w 533"/>
                <a:gd name="T1" fmla="*/ 36 h 704"/>
                <a:gd name="T2" fmla="*/ 248 w 533"/>
                <a:gd name="T3" fmla="*/ 102 h 704"/>
                <a:gd name="T4" fmla="*/ 264 w 533"/>
                <a:gd name="T5" fmla="*/ 122 h 704"/>
                <a:gd name="T6" fmla="*/ 292 w 533"/>
                <a:gd name="T7" fmla="*/ 130 h 704"/>
                <a:gd name="T8" fmla="*/ 310 w 533"/>
                <a:gd name="T9" fmla="*/ 138 h 704"/>
                <a:gd name="T10" fmla="*/ 306 w 533"/>
                <a:gd name="T11" fmla="*/ 138 h 704"/>
                <a:gd name="T12" fmla="*/ 322 w 533"/>
                <a:gd name="T13" fmla="*/ 168 h 704"/>
                <a:gd name="T14" fmla="*/ 322 w 533"/>
                <a:gd name="T15" fmla="*/ 200 h 704"/>
                <a:gd name="T16" fmla="*/ 372 w 533"/>
                <a:gd name="T17" fmla="*/ 236 h 704"/>
                <a:gd name="T18" fmla="*/ 410 w 533"/>
                <a:gd name="T19" fmla="*/ 250 h 704"/>
                <a:gd name="T20" fmla="*/ 442 w 533"/>
                <a:gd name="T21" fmla="*/ 224 h 704"/>
                <a:gd name="T22" fmla="*/ 480 w 533"/>
                <a:gd name="T23" fmla="*/ 228 h 704"/>
                <a:gd name="T24" fmla="*/ 466 w 533"/>
                <a:gd name="T25" fmla="*/ 274 h 704"/>
                <a:gd name="T26" fmla="*/ 468 w 533"/>
                <a:gd name="T27" fmla="*/ 322 h 704"/>
                <a:gd name="T28" fmla="*/ 460 w 533"/>
                <a:gd name="T29" fmla="*/ 370 h 704"/>
                <a:gd name="T30" fmla="*/ 494 w 533"/>
                <a:gd name="T31" fmla="*/ 420 h 704"/>
                <a:gd name="T32" fmla="*/ 526 w 533"/>
                <a:gd name="T33" fmla="*/ 442 h 704"/>
                <a:gd name="T34" fmla="*/ 508 w 533"/>
                <a:gd name="T35" fmla="*/ 498 h 704"/>
                <a:gd name="T36" fmla="*/ 476 w 533"/>
                <a:gd name="T37" fmla="*/ 512 h 704"/>
                <a:gd name="T38" fmla="*/ 498 w 533"/>
                <a:gd name="T39" fmla="*/ 590 h 704"/>
                <a:gd name="T40" fmla="*/ 460 w 533"/>
                <a:gd name="T41" fmla="*/ 598 h 704"/>
                <a:gd name="T42" fmla="*/ 398 w 533"/>
                <a:gd name="T43" fmla="*/ 606 h 704"/>
                <a:gd name="T44" fmla="*/ 338 w 533"/>
                <a:gd name="T45" fmla="*/ 648 h 704"/>
                <a:gd name="T46" fmla="*/ 296 w 533"/>
                <a:gd name="T47" fmla="*/ 640 h 704"/>
                <a:gd name="T48" fmla="*/ 262 w 533"/>
                <a:gd name="T49" fmla="*/ 692 h 704"/>
                <a:gd name="T50" fmla="*/ 248 w 533"/>
                <a:gd name="T51" fmla="*/ 638 h 704"/>
                <a:gd name="T52" fmla="*/ 198 w 533"/>
                <a:gd name="T53" fmla="*/ 588 h 704"/>
                <a:gd name="T54" fmla="*/ 154 w 533"/>
                <a:gd name="T55" fmla="*/ 590 h 704"/>
                <a:gd name="T56" fmla="*/ 120 w 533"/>
                <a:gd name="T57" fmla="*/ 612 h 704"/>
                <a:gd name="T58" fmla="*/ 104 w 533"/>
                <a:gd name="T59" fmla="*/ 638 h 704"/>
                <a:gd name="T60" fmla="*/ 84 w 533"/>
                <a:gd name="T61" fmla="*/ 690 h 704"/>
                <a:gd name="T62" fmla="*/ 64 w 533"/>
                <a:gd name="T63" fmla="*/ 654 h 704"/>
                <a:gd name="T64" fmla="*/ 0 w 533"/>
                <a:gd name="T65" fmla="*/ 606 h 7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3" h="704">
                  <a:moveTo>
                    <a:pt x="178" y="0"/>
                  </a:moveTo>
                  <a:cubicBezTo>
                    <a:pt x="191" y="4"/>
                    <a:pt x="201" y="35"/>
                    <a:pt x="206" y="36"/>
                  </a:cubicBezTo>
                  <a:cubicBezTo>
                    <a:pt x="214" y="38"/>
                    <a:pt x="222" y="37"/>
                    <a:pt x="230" y="38"/>
                  </a:cubicBezTo>
                  <a:cubicBezTo>
                    <a:pt x="242" y="42"/>
                    <a:pt x="242" y="84"/>
                    <a:pt x="248" y="102"/>
                  </a:cubicBezTo>
                  <a:cubicBezTo>
                    <a:pt x="250" y="107"/>
                    <a:pt x="248" y="115"/>
                    <a:pt x="252" y="118"/>
                  </a:cubicBezTo>
                  <a:cubicBezTo>
                    <a:pt x="255" y="120"/>
                    <a:pt x="260" y="121"/>
                    <a:pt x="264" y="122"/>
                  </a:cubicBezTo>
                  <a:cubicBezTo>
                    <a:pt x="267" y="123"/>
                    <a:pt x="253" y="120"/>
                    <a:pt x="256" y="120"/>
                  </a:cubicBezTo>
                  <a:cubicBezTo>
                    <a:pt x="267" y="120"/>
                    <a:pt x="281" y="127"/>
                    <a:pt x="292" y="130"/>
                  </a:cubicBezTo>
                  <a:cubicBezTo>
                    <a:pt x="296" y="131"/>
                    <a:pt x="300" y="133"/>
                    <a:pt x="304" y="134"/>
                  </a:cubicBezTo>
                  <a:cubicBezTo>
                    <a:pt x="306" y="135"/>
                    <a:pt x="312" y="137"/>
                    <a:pt x="310" y="138"/>
                  </a:cubicBezTo>
                  <a:cubicBezTo>
                    <a:pt x="307" y="140"/>
                    <a:pt x="303" y="136"/>
                    <a:pt x="300" y="136"/>
                  </a:cubicBezTo>
                  <a:cubicBezTo>
                    <a:pt x="298" y="136"/>
                    <a:pt x="304" y="137"/>
                    <a:pt x="306" y="138"/>
                  </a:cubicBezTo>
                  <a:cubicBezTo>
                    <a:pt x="327" y="149"/>
                    <a:pt x="310" y="143"/>
                    <a:pt x="324" y="148"/>
                  </a:cubicBezTo>
                  <a:cubicBezTo>
                    <a:pt x="330" y="156"/>
                    <a:pt x="334" y="164"/>
                    <a:pt x="322" y="168"/>
                  </a:cubicBezTo>
                  <a:cubicBezTo>
                    <a:pt x="316" y="176"/>
                    <a:pt x="326" y="182"/>
                    <a:pt x="334" y="188"/>
                  </a:cubicBezTo>
                  <a:cubicBezTo>
                    <a:pt x="337" y="198"/>
                    <a:pt x="331" y="198"/>
                    <a:pt x="322" y="200"/>
                  </a:cubicBezTo>
                  <a:cubicBezTo>
                    <a:pt x="317" y="215"/>
                    <a:pt x="342" y="219"/>
                    <a:pt x="352" y="220"/>
                  </a:cubicBezTo>
                  <a:cubicBezTo>
                    <a:pt x="362" y="223"/>
                    <a:pt x="361" y="235"/>
                    <a:pt x="372" y="236"/>
                  </a:cubicBezTo>
                  <a:cubicBezTo>
                    <a:pt x="383" y="237"/>
                    <a:pt x="393" y="237"/>
                    <a:pt x="404" y="238"/>
                  </a:cubicBezTo>
                  <a:cubicBezTo>
                    <a:pt x="406" y="242"/>
                    <a:pt x="406" y="249"/>
                    <a:pt x="410" y="250"/>
                  </a:cubicBezTo>
                  <a:cubicBezTo>
                    <a:pt x="414" y="251"/>
                    <a:pt x="422" y="246"/>
                    <a:pt x="422" y="246"/>
                  </a:cubicBezTo>
                  <a:cubicBezTo>
                    <a:pt x="430" y="238"/>
                    <a:pt x="432" y="230"/>
                    <a:pt x="442" y="224"/>
                  </a:cubicBezTo>
                  <a:cubicBezTo>
                    <a:pt x="453" y="225"/>
                    <a:pt x="463" y="225"/>
                    <a:pt x="474" y="226"/>
                  </a:cubicBezTo>
                  <a:cubicBezTo>
                    <a:pt x="476" y="226"/>
                    <a:pt x="479" y="226"/>
                    <a:pt x="480" y="228"/>
                  </a:cubicBezTo>
                  <a:cubicBezTo>
                    <a:pt x="484" y="243"/>
                    <a:pt x="470" y="244"/>
                    <a:pt x="460" y="246"/>
                  </a:cubicBezTo>
                  <a:cubicBezTo>
                    <a:pt x="453" y="257"/>
                    <a:pt x="452" y="269"/>
                    <a:pt x="466" y="274"/>
                  </a:cubicBezTo>
                  <a:cubicBezTo>
                    <a:pt x="472" y="283"/>
                    <a:pt x="479" y="288"/>
                    <a:pt x="482" y="298"/>
                  </a:cubicBezTo>
                  <a:cubicBezTo>
                    <a:pt x="480" y="318"/>
                    <a:pt x="483" y="316"/>
                    <a:pt x="468" y="322"/>
                  </a:cubicBezTo>
                  <a:cubicBezTo>
                    <a:pt x="461" y="325"/>
                    <a:pt x="448" y="334"/>
                    <a:pt x="448" y="334"/>
                  </a:cubicBezTo>
                  <a:cubicBezTo>
                    <a:pt x="449" y="348"/>
                    <a:pt x="448" y="362"/>
                    <a:pt x="460" y="370"/>
                  </a:cubicBezTo>
                  <a:cubicBezTo>
                    <a:pt x="463" y="379"/>
                    <a:pt x="469" y="409"/>
                    <a:pt x="474" y="416"/>
                  </a:cubicBezTo>
                  <a:cubicBezTo>
                    <a:pt x="478" y="422"/>
                    <a:pt x="487" y="419"/>
                    <a:pt x="494" y="420"/>
                  </a:cubicBezTo>
                  <a:cubicBezTo>
                    <a:pt x="499" y="428"/>
                    <a:pt x="500" y="432"/>
                    <a:pt x="508" y="436"/>
                  </a:cubicBezTo>
                  <a:cubicBezTo>
                    <a:pt x="514" y="439"/>
                    <a:pt x="526" y="442"/>
                    <a:pt x="526" y="442"/>
                  </a:cubicBezTo>
                  <a:cubicBezTo>
                    <a:pt x="530" y="455"/>
                    <a:pt x="533" y="480"/>
                    <a:pt x="526" y="492"/>
                  </a:cubicBezTo>
                  <a:cubicBezTo>
                    <a:pt x="526" y="492"/>
                    <a:pt x="511" y="497"/>
                    <a:pt x="508" y="498"/>
                  </a:cubicBezTo>
                  <a:cubicBezTo>
                    <a:pt x="506" y="499"/>
                    <a:pt x="502" y="500"/>
                    <a:pt x="502" y="500"/>
                  </a:cubicBezTo>
                  <a:cubicBezTo>
                    <a:pt x="499" y="510"/>
                    <a:pt x="485" y="510"/>
                    <a:pt x="476" y="512"/>
                  </a:cubicBezTo>
                  <a:cubicBezTo>
                    <a:pt x="479" y="582"/>
                    <a:pt x="464" y="553"/>
                    <a:pt x="490" y="570"/>
                  </a:cubicBezTo>
                  <a:cubicBezTo>
                    <a:pt x="493" y="576"/>
                    <a:pt x="498" y="590"/>
                    <a:pt x="498" y="590"/>
                  </a:cubicBezTo>
                  <a:cubicBezTo>
                    <a:pt x="496" y="596"/>
                    <a:pt x="484" y="604"/>
                    <a:pt x="484" y="604"/>
                  </a:cubicBezTo>
                  <a:cubicBezTo>
                    <a:pt x="476" y="616"/>
                    <a:pt x="469" y="604"/>
                    <a:pt x="460" y="598"/>
                  </a:cubicBezTo>
                  <a:cubicBezTo>
                    <a:pt x="451" y="601"/>
                    <a:pt x="445" y="605"/>
                    <a:pt x="436" y="608"/>
                  </a:cubicBezTo>
                  <a:cubicBezTo>
                    <a:pt x="416" y="601"/>
                    <a:pt x="428" y="604"/>
                    <a:pt x="398" y="606"/>
                  </a:cubicBezTo>
                  <a:cubicBezTo>
                    <a:pt x="379" y="609"/>
                    <a:pt x="367" y="620"/>
                    <a:pt x="350" y="626"/>
                  </a:cubicBezTo>
                  <a:cubicBezTo>
                    <a:pt x="345" y="635"/>
                    <a:pt x="348" y="645"/>
                    <a:pt x="338" y="648"/>
                  </a:cubicBezTo>
                  <a:cubicBezTo>
                    <a:pt x="330" y="645"/>
                    <a:pt x="324" y="640"/>
                    <a:pt x="316" y="636"/>
                  </a:cubicBezTo>
                  <a:cubicBezTo>
                    <a:pt x="309" y="637"/>
                    <a:pt x="301" y="635"/>
                    <a:pt x="296" y="640"/>
                  </a:cubicBezTo>
                  <a:cubicBezTo>
                    <a:pt x="291" y="645"/>
                    <a:pt x="284" y="658"/>
                    <a:pt x="284" y="658"/>
                  </a:cubicBezTo>
                  <a:cubicBezTo>
                    <a:pt x="278" y="683"/>
                    <a:pt x="294" y="696"/>
                    <a:pt x="262" y="692"/>
                  </a:cubicBezTo>
                  <a:cubicBezTo>
                    <a:pt x="259" y="683"/>
                    <a:pt x="261" y="676"/>
                    <a:pt x="264" y="668"/>
                  </a:cubicBezTo>
                  <a:cubicBezTo>
                    <a:pt x="262" y="652"/>
                    <a:pt x="261" y="647"/>
                    <a:pt x="248" y="638"/>
                  </a:cubicBezTo>
                  <a:cubicBezTo>
                    <a:pt x="236" y="621"/>
                    <a:pt x="231" y="618"/>
                    <a:pt x="210" y="616"/>
                  </a:cubicBezTo>
                  <a:cubicBezTo>
                    <a:pt x="209" y="609"/>
                    <a:pt x="206" y="591"/>
                    <a:pt x="198" y="588"/>
                  </a:cubicBezTo>
                  <a:cubicBezTo>
                    <a:pt x="194" y="587"/>
                    <a:pt x="186" y="584"/>
                    <a:pt x="186" y="584"/>
                  </a:cubicBezTo>
                  <a:cubicBezTo>
                    <a:pt x="166" y="588"/>
                    <a:pt x="180" y="593"/>
                    <a:pt x="154" y="590"/>
                  </a:cubicBezTo>
                  <a:cubicBezTo>
                    <a:pt x="146" y="573"/>
                    <a:pt x="143" y="580"/>
                    <a:pt x="132" y="588"/>
                  </a:cubicBezTo>
                  <a:cubicBezTo>
                    <a:pt x="129" y="597"/>
                    <a:pt x="128" y="606"/>
                    <a:pt x="120" y="612"/>
                  </a:cubicBezTo>
                  <a:cubicBezTo>
                    <a:pt x="117" y="616"/>
                    <a:pt x="113" y="618"/>
                    <a:pt x="110" y="622"/>
                  </a:cubicBezTo>
                  <a:cubicBezTo>
                    <a:pt x="107" y="627"/>
                    <a:pt x="107" y="633"/>
                    <a:pt x="104" y="638"/>
                  </a:cubicBezTo>
                  <a:cubicBezTo>
                    <a:pt x="105" y="654"/>
                    <a:pt x="116" y="699"/>
                    <a:pt x="100" y="704"/>
                  </a:cubicBezTo>
                  <a:cubicBezTo>
                    <a:pt x="93" y="700"/>
                    <a:pt x="91" y="694"/>
                    <a:pt x="84" y="690"/>
                  </a:cubicBezTo>
                  <a:cubicBezTo>
                    <a:pt x="78" y="680"/>
                    <a:pt x="81" y="675"/>
                    <a:pt x="76" y="664"/>
                  </a:cubicBezTo>
                  <a:cubicBezTo>
                    <a:pt x="74" y="659"/>
                    <a:pt x="67" y="658"/>
                    <a:pt x="64" y="654"/>
                  </a:cubicBezTo>
                  <a:cubicBezTo>
                    <a:pt x="50" y="636"/>
                    <a:pt x="38" y="630"/>
                    <a:pt x="16" y="626"/>
                  </a:cubicBezTo>
                  <a:cubicBezTo>
                    <a:pt x="8" y="621"/>
                    <a:pt x="4" y="614"/>
                    <a:pt x="0" y="606"/>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5" name="Freeform 19"/>
            <p:cNvSpPr>
              <a:spLocks/>
            </p:cNvSpPr>
            <p:nvPr/>
          </p:nvSpPr>
          <p:spPr bwMode="auto">
            <a:xfrm>
              <a:off x="1851" y="1842"/>
              <a:ext cx="831" cy="814"/>
            </a:xfrm>
            <a:custGeom>
              <a:avLst/>
              <a:gdLst>
                <a:gd name="T0" fmla="*/ 58 w 831"/>
                <a:gd name="T1" fmla="*/ 0 h 814"/>
                <a:gd name="T2" fmla="*/ 38 w 831"/>
                <a:gd name="T3" fmla="*/ 14 h 814"/>
                <a:gd name="T4" fmla="*/ 52 w 831"/>
                <a:gd name="T5" fmla="*/ 44 h 814"/>
                <a:gd name="T6" fmla="*/ 66 w 831"/>
                <a:gd name="T7" fmla="*/ 78 h 814"/>
                <a:gd name="T8" fmla="*/ 50 w 831"/>
                <a:gd name="T9" fmla="*/ 100 h 814"/>
                <a:gd name="T10" fmla="*/ 44 w 831"/>
                <a:gd name="T11" fmla="*/ 104 h 814"/>
                <a:gd name="T12" fmla="*/ 42 w 831"/>
                <a:gd name="T13" fmla="*/ 110 h 814"/>
                <a:gd name="T14" fmla="*/ 16 w 831"/>
                <a:gd name="T15" fmla="*/ 116 h 814"/>
                <a:gd name="T16" fmla="*/ 4 w 831"/>
                <a:gd name="T17" fmla="*/ 120 h 814"/>
                <a:gd name="T18" fmla="*/ 22 w 831"/>
                <a:gd name="T19" fmla="*/ 156 h 814"/>
                <a:gd name="T20" fmla="*/ 40 w 831"/>
                <a:gd name="T21" fmla="*/ 184 h 814"/>
                <a:gd name="T22" fmla="*/ 28 w 831"/>
                <a:gd name="T23" fmla="*/ 204 h 814"/>
                <a:gd name="T24" fmla="*/ 46 w 831"/>
                <a:gd name="T25" fmla="*/ 270 h 814"/>
                <a:gd name="T26" fmla="*/ 114 w 831"/>
                <a:gd name="T27" fmla="*/ 298 h 814"/>
                <a:gd name="T28" fmla="*/ 92 w 831"/>
                <a:gd name="T29" fmla="*/ 324 h 814"/>
                <a:gd name="T30" fmla="*/ 98 w 831"/>
                <a:gd name="T31" fmla="*/ 352 h 814"/>
                <a:gd name="T32" fmla="*/ 150 w 831"/>
                <a:gd name="T33" fmla="*/ 340 h 814"/>
                <a:gd name="T34" fmla="*/ 168 w 831"/>
                <a:gd name="T35" fmla="*/ 312 h 814"/>
                <a:gd name="T36" fmla="*/ 180 w 831"/>
                <a:gd name="T37" fmla="*/ 306 h 814"/>
                <a:gd name="T38" fmla="*/ 192 w 831"/>
                <a:gd name="T39" fmla="*/ 298 h 814"/>
                <a:gd name="T40" fmla="*/ 258 w 831"/>
                <a:gd name="T41" fmla="*/ 270 h 814"/>
                <a:gd name="T42" fmla="*/ 276 w 831"/>
                <a:gd name="T43" fmla="*/ 274 h 814"/>
                <a:gd name="T44" fmla="*/ 312 w 831"/>
                <a:gd name="T45" fmla="*/ 294 h 814"/>
                <a:gd name="T46" fmla="*/ 336 w 831"/>
                <a:gd name="T47" fmla="*/ 304 h 814"/>
                <a:gd name="T48" fmla="*/ 380 w 831"/>
                <a:gd name="T49" fmla="*/ 334 h 814"/>
                <a:gd name="T50" fmla="*/ 402 w 831"/>
                <a:gd name="T51" fmla="*/ 358 h 814"/>
                <a:gd name="T52" fmla="*/ 414 w 831"/>
                <a:gd name="T53" fmla="*/ 420 h 814"/>
                <a:gd name="T54" fmla="*/ 424 w 831"/>
                <a:gd name="T55" fmla="*/ 446 h 814"/>
                <a:gd name="T56" fmla="*/ 450 w 831"/>
                <a:gd name="T57" fmla="*/ 518 h 814"/>
                <a:gd name="T58" fmla="*/ 466 w 831"/>
                <a:gd name="T59" fmla="*/ 532 h 814"/>
                <a:gd name="T60" fmla="*/ 474 w 831"/>
                <a:gd name="T61" fmla="*/ 558 h 814"/>
                <a:gd name="T62" fmla="*/ 504 w 831"/>
                <a:gd name="T63" fmla="*/ 584 h 814"/>
                <a:gd name="T64" fmla="*/ 518 w 831"/>
                <a:gd name="T65" fmla="*/ 598 h 814"/>
                <a:gd name="T66" fmla="*/ 530 w 831"/>
                <a:gd name="T67" fmla="*/ 616 h 814"/>
                <a:gd name="T68" fmla="*/ 562 w 831"/>
                <a:gd name="T69" fmla="*/ 628 h 814"/>
                <a:gd name="T70" fmla="*/ 566 w 831"/>
                <a:gd name="T71" fmla="*/ 634 h 814"/>
                <a:gd name="T72" fmla="*/ 572 w 831"/>
                <a:gd name="T73" fmla="*/ 636 h 814"/>
                <a:gd name="T74" fmla="*/ 584 w 831"/>
                <a:gd name="T75" fmla="*/ 674 h 814"/>
                <a:gd name="T76" fmla="*/ 608 w 831"/>
                <a:gd name="T77" fmla="*/ 680 h 814"/>
                <a:gd name="T78" fmla="*/ 644 w 831"/>
                <a:gd name="T79" fmla="*/ 740 h 814"/>
                <a:gd name="T80" fmla="*/ 674 w 831"/>
                <a:gd name="T81" fmla="*/ 756 h 814"/>
                <a:gd name="T82" fmla="*/ 694 w 831"/>
                <a:gd name="T83" fmla="*/ 770 h 814"/>
                <a:gd name="T84" fmla="*/ 720 w 831"/>
                <a:gd name="T85" fmla="*/ 780 h 814"/>
                <a:gd name="T86" fmla="*/ 740 w 831"/>
                <a:gd name="T87" fmla="*/ 798 h 814"/>
                <a:gd name="T88" fmla="*/ 794 w 831"/>
                <a:gd name="T89" fmla="*/ 800 h 814"/>
                <a:gd name="T90" fmla="*/ 816 w 831"/>
                <a:gd name="T91" fmla="*/ 806 h 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1" h="814">
                  <a:moveTo>
                    <a:pt x="58" y="0"/>
                  </a:moveTo>
                  <a:cubicBezTo>
                    <a:pt x="50" y="8"/>
                    <a:pt x="41" y="4"/>
                    <a:pt x="38" y="14"/>
                  </a:cubicBezTo>
                  <a:cubicBezTo>
                    <a:pt x="40" y="38"/>
                    <a:pt x="39" y="31"/>
                    <a:pt x="52" y="44"/>
                  </a:cubicBezTo>
                  <a:cubicBezTo>
                    <a:pt x="56" y="56"/>
                    <a:pt x="55" y="71"/>
                    <a:pt x="66" y="78"/>
                  </a:cubicBezTo>
                  <a:cubicBezTo>
                    <a:pt x="77" y="95"/>
                    <a:pt x="64" y="98"/>
                    <a:pt x="50" y="100"/>
                  </a:cubicBezTo>
                  <a:cubicBezTo>
                    <a:pt x="48" y="101"/>
                    <a:pt x="46" y="102"/>
                    <a:pt x="44" y="104"/>
                  </a:cubicBezTo>
                  <a:cubicBezTo>
                    <a:pt x="43" y="106"/>
                    <a:pt x="43" y="109"/>
                    <a:pt x="42" y="110"/>
                  </a:cubicBezTo>
                  <a:cubicBezTo>
                    <a:pt x="36" y="116"/>
                    <a:pt x="24" y="113"/>
                    <a:pt x="16" y="116"/>
                  </a:cubicBezTo>
                  <a:cubicBezTo>
                    <a:pt x="12" y="117"/>
                    <a:pt x="4" y="120"/>
                    <a:pt x="4" y="120"/>
                  </a:cubicBezTo>
                  <a:cubicBezTo>
                    <a:pt x="0" y="136"/>
                    <a:pt x="9" y="147"/>
                    <a:pt x="22" y="156"/>
                  </a:cubicBezTo>
                  <a:cubicBezTo>
                    <a:pt x="29" y="166"/>
                    <a:pt x="36" y="172"/>
                    <a:pt x="40" y="184"/>
                  </a:cubicBezTo>
                  <a:cubicBezTo>
                    <a:pt x="36" y="195"/>
                    <a:pt x="38" y="201"/>
                    <a:pt x="28" y="204"/>
                  </a:cubicBezTo>
                  <a:cubicBezTo>
                    <a:pt x="10" y="230"/>
                    <a:pt x="15" y="264"/>
                    <a:pt x="46" y="270"/>
                  </a:cubicBezTo>
                  <a:cubicBezTo>
                    <a:pt x="61" y="293"/>
                    <a:pt x="88" y="295"/>
                    <a:pt x="114" y="298"/>
                  </a:cubicBezTo>
                  <a:cubicBezTo>
                    <a:pt x="103" y="306"/>
                    <a:pt x="96" y="311"/>
                    <a:pt x="92" y="324"/>
                  </a:cubicBezTo>
                  <a:cubicBezTo>
                    <a:pt x="94" y="335"/>
                    <a:pt x="85" y="348"/>
                    <a:pt x="98" y="352"/>
                  </a:cubicBezTo>
                  <a:cubicBezTo>
                    <a:pt x="116" y="348"/>
                    <a:pt x="132" y="342"/>
                    <a:pt x="150" y="340"/>
                  </a:cubicBezTo>
                  <a:cubicBezTo>
                    <a:pt x="160" y="333"/>
                    <a:pt x="160" y="320"/>
                    <a:pt x="168" y="312"/>
                  </a:cubicBezTo>
                  <a:cubicBezTo>
                    <a:pt x="175" y="305"/>
                    <a:pt x="173" y="310"/>
                    <a:pt x="180" y="306"/>
                  </a:cubicBezTo>
                  <a:cubicBezTo>
                    <a:pt x="184" y="304"/>
                    <a:pt x="192" y="298"/>
                    <a:pt x="192" y="298"/>
                  </a:cubicBezTo>
                  <a:cubicBezTo>
                    <a:pt x="211" y="269"/>
                    <a:pt x="221" y="272"/>
                    <a:pt x="258" y="270"/>
                  </a:cubicBezTo>
                  <a:cubicBezTo>
                    <a:pt x="266" y="267"/>
                    <a:pt x="269" y="269"/>
                    <a:pt x="276" y="274"/>
                  </a:cubicBezTo>
                  <a:cubicBezTo>
                    <a:pt x="286" y="289"/>
                    <a:pt x="295" y="292"/>
                    <a:pt x="312" y="294"/>
                  </a:cubicBezTo>
                  <a:cubicBezTo>
                    <a:pt x="321" y="297"/>
                    <a:pt x="328" y="299"/>
                    <a:pt x="336" y="304"/>
                  </a:cubicBezTo>
                  <a:cubicBezTo>
                    <a:pt x="346" y="319"/>
                    <a:pt x="363" y="328"/>
                    <a:pt x="380" y="334"/>
                  </a:cubicBezTo>
                  <a:cubicBezTo>
                    <a:pt x="387" y="345"/>
                    <a:pt x="388" y="353"/>
                    <a:pt x="402" y="358"/>
                  </a:cubicBezTo>
                  <a:cubicBezTo>
                    <a:pt x="422" y="378"/>
                    <a:pt x="411" y="379"/>
                    <a:pt x="414" y="420"/>
                  </a:cubicBezTo>
                  <a:cubicBezTo>
                    <a:pt x="415" y="430"/>
                    <a:pt x="421" y="437"/>
                    <a:pt x="424" y="446"/>
                  </a:cubicBezTo>
                  <a:cubicBezTo>
                    <a:pt x="428" y="515"/>
                    <a:pt x="409" y="508"/>
                    <a:pt x="450" y="518"/>
                  </a:cubicBezTo>
                  <a:cubicBezTo>
                    <a:pt x="454" y="524"/>
                    <a:pt x="466" y="532"/>
                    <a:pt x="466" y="532"/>
                  </a:cubicBezTo>
                  <a:cubicBezTo>
                    <a:pt x="472" y="540"/>
                    <a:pt x="470" y="549"/>
                    <a:pt x="474" y="558"/>
                  </a:cubicBezTo>
                  <a:cubicBezTo>
                    <a:pt x="480" y="567"/>
                    <a:pt x="497" y="577"/>
                    <a:pt x="504" y="584"/>
                  </a:cubicBezTo>
                  <a:cubicBezTo>
                    <a:pt x="505" y="595"/>
                    <a:pt x="511" y="596"/>
                    <a:pt x="518" y="598"/>
                  </a:cubicBezTo>
                  <a:cubicBezTo>
                    <a:pt x="522" y="604"/>
                    <a:pt x="523" y="614"/>
                    <a:pt x="530" y="616"/>
                  </a:cubicBezTo>
                  <a:cubicBezTo>
                    <a:pt x="541" y="620"/>
                    <a:pt x="552" y="622"/>
                    <a:pt x="562" y="628"/>
                  </a:cubicBezTo>
                  <a:cubicBezTo>
                    <a:pt x="563" y="630"/>
                    <a:pt x="564" y="632"/>
                    <a:pt x="566" y="634"/>
                  </a:cubicBezTo>
                  <a:cubicBezTo>
                    <a:pt x="568" y="635"/>
                    <a:pt x="571" y="634"/>
                    <a:pt x="572" y="636"/>
                  </a:cubicBezTo>
                  <a:cubicBezTo>
                    <a:pt x="578" y="645"/>
                    <a:pt x="576" y="666"/>
                    <a:pt x="584" y="674"/>
                  </a:cubicBezTo>
                  <a:cubicBezTo>
                    <a:pt x="589" y="679"/>
                    <a:pt x="601" y="678"/>
                    <a:pt x="608" y="680"/>
                  </a:cubicBezTo>
                  <a:cubicBezTo>
                    <a:pt x="621" y="700"/>
                    <a:pt x="623" y="726"/>
                    <a:pt x="644" y="740"/>
                  </a:cubicBezTo>
                  <a:cubicBezTo>
                    <a:pt x="651" y="750"/>
                    <a:pt x="663" y="752"/>
                    <a:pt x="674" y="756"/>
                  </a:cubicBezTo>
                  <a:cubicBezTo>
                    <a:pt x="688" y="770"/>
                    <a:pt x="681" y="767"/>
                    <a:pt x="694" y="770"/>
                  </a:cubicBezTo>
                  <a:cubicBezTo>
                    <a:pt x="701" y="780"/>
                    <a:pt x="707" y="778"/>
                    <a:pt x="720" y="780"/>
                  </a:cubicBezTo>
                  <a:cubicBezTo>
                    <a:pt x="731" y="784"/>
                    <a:pt x="731" y="797"/>
                    <a:pt x="740" y="798"/>
                  </a:cubicBezTo>
                  <a:cubicBezTo>
                    <a:pt x="758" y="799"/>
                    <a:pt x="776" y="799"/>
                    <a:pt x="794" y="800"/>
                  </a:cubicBezTo>
                  <a:cubicBezTo>
                    <a:pt x="799" y="803"/>
                    <a:pt x="831" y="814"/>
                    <a:pt x="816" y="806"/>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6" name="Freeform 20"/>
            <p:cNvSpPr>
              <a:spLocks/>
            </p:cNvSpPr>
            <p:nvPr/>
          </p:nvSpPr>
          <p:spPr bwMode="auto">
            <a:xfrm>
              <a:off x="2489" y="1906"/>
              <a:ext cx="234" cy="534"/>
            </a:xfrm>
            <a:custGeom>
              <a:avLst/>
              <a:gdLst>
                <a:gd name="T0" fmla="*/ 170 w 234"/>
                <a:gd name="T1" fmla="*/ 0 h 534"/>
                <a:gd name="T2" fmla="*/ 142 w 234"/>
                <a:gd name="T3" fmla="*/ 16 h 534"/>
                <a:gd name="T4" fmla="*/ 126 w 234"/>
                <a:gd name="T5" fmla="*/ 4 h 534"/>
                <a:gd name="T6" fmla="*/ 112 w 234"/>
                <a:gd name="T7" fmla="*/ 18 h 534"/>
                <a:gd name="T8" fmla="*/ 112 w 234"/>
                <a:gd name="T9" fmla="*/ 30 h 534"/>
                <a:gd name="T10" fmla="*/ 36 w 234"/>
                <a:gd name="T11" fmla="*/ 46 h 534"/>
                <a:gd name="T12" fmla="*/ 34 w 234"/>
                <a:gd name="T13" fmla="*/ 34 h 534"/>
                <a:gd name="T14" fmla="*/ 26 w 234"/>
                <a:gd name="T15" fmla="*/ 42 h 534"/>
                <a:gd name="T16" fmla="*/ 14 w 234"/>
                <a:gd name="T17" fmla="*/ 48 h 534"/>
                <a:gd name="T18" fmla="*/ 20 w 234"/>
                <a:gd name="T19" fmla="*/ 90 h 534"/>
                <a:gd name="T20" fmla="*/ 40 w 234"/>
                <a:gd name="T21" fmla="*/ 144 h 534"/>
                <a:gd name="T22" fmla="*/ 8 w 234"/>
                <a:gd name="T23" fmla="*/ 162 h 534"/>
                <a:gd name="T24" fmla="*/ 24 w 234"/>
                <a:gd name="T25" fmla="*/ 230 h 534"/>
                <a:gd name="T26" fmla="*/ 40 w 234"/>
                <a:gd name="T27" fmla="*/ 276 h 534"/>
                <a:gd name="T28" fmla="*/ 64 w 234"/>
                <a:gd name="T29" fmla="*/ 298 h 534"/>
                <a:gd name="T30" fmla="*/ 76 w 234"/>
                <a:gd name="T31" fmla="*/ 306 h 534"/>
                <a:gd name="T32" fmla="*/ 134 w 234"/>
                <a:gd name="T33" fmla="*/ 334 h 534"/>
                <a:gd name="T34" fmla="*/ 160 w 234"/>
                <a:gd name="T35" fmla="*/ 358 h 534"/>
                <a:gd name="T36" fmla="*/ 172 w 234"/>
                <a:gd name="T37" fmla="*/ 400 h 534"/>
                <a:gd name="T38" fmla="*/ 186 w 234"/>
                <a:gd name="T39" fmla="*/ 424 h 534"/>
                <a:gd name="T40" fmla="*/ 194 w 234"/>
                <a:gd name="T41" fmla="*/ 452 h 534"/>
                <a:gd name="T42" fmla="*/ 208 w 234"/>
                <a:gd name="T43" fmla="*/ 496 h 534"/>
                <a:gd name="T44" fmla="*/ 230 w 234"/>
                <a:gd name="T45" fmla="*/ 522 h 534"/>
                <a:gd name="T46" fmla="*/ 234 w 234"/>
                <a:gd name="T47" fmla="*/ 53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534">
                  <a:moveTo>
                    <a:pt x="170" y="0"/>
                  </a:moveTo>
                  <a:cubicBezTo>
                    <a:pt x="160" y="3"/>
                    <a:pt x="153" y="12"/>
                    <a:pt x="142" y="16"/>
                  </a:cubicBezTo>
                  <a:cubicBezTo>
                    <a:pt x="135" y="12"/>
                    <a:pt x="134" y="7"/>
                    <a:pt x="126" y="4"/>
                  </a:cubicBezTo>
                  <a:cubicBezTo>
                    <a:pt x="112" y="13"/>
                    <a:pt x="116" y="7"/>
                    <a:pt x="112" y="18"/>
                  </a:cubicBezTo>
                  <a:cubicBezTo>
                    <a:pt x="113" y="21"/>
                    <a:pt x="116" y="27"/>
                    <a:pt x="112" y="30"/>
                  </a:cubicBezTo>
                  <a:cubicBezTo>
                    <a:pt x="96" y="39"/>
                    <a:pt x="51" y="45"/>
                    <a:pt x="36" y="46"/>
                  </a:cubicBezTo>
                  <a:cubicBezTo>
                    <a:pt x="46" y="43"/>
                    <a:pt x="42" y="37"/>
                    <a:pt x="34" y="34"/>
                  </a:cubicBezTo>
                  <a:cubicBezTo>
                    <a:pt x="18" y="39"/>
                    <a:pt x="37" y="31"/>
                    <a:pt x="26" y="42"/>
                  </a:cubicBezTo>
                  <a:cubicBezTo>
                    <a:pt x="23" y="45"/>
                    <a:pt x="18" y="46"/>
                    <a:pt x="14" y="48"/>
                  </a:cubicBezTo>
                  <a:cubicBezTo>
                    <a:pt x="6" y="60"/>
                    <a:pt x="5" y="85"/>
                    <a:pt x="20" y="90"/>
                  </a:cubicBezTo>
                  <a:cubicBezTo>
                    <a:pt x="29" y="103"/>
                    <a:pt x="36" y="128"/>
                    <a:pt x="40" y="144"/>
                  </a:cubicBezTo>
                  <a:cubicBezTo>
                    <a:pt x="36" y="167"/>
                    <a:pt x="24" y="151"/>
                    <a:pt x="8" y="162"/>
                  </a:cubicBezTo>
                  <a:cubicBezTo>
                    <a:pt x="0" y="187"/>
                    <a:pt x="19" y="208"/>
                    <a:pt x="24" y="230"/>
                  </a:cubicBezTo>
                  <a:cubicBezTo>
                    <a:pt x="28" y="248"/>
                    <a:pt x="30" y="261"/>
                    <a:pt x="40" y="276"/>
                  </a:cubicBezTo>
                  <a:cubicBezTo>
                    <a:pt x="45" y="283"/>
                    <a:pt x="57" y="293"/>
                    <a:pt x="64" y="298"/>
                  </a:cubicBezTo>
                  <a:cubicBezTo>
                    <a:pt x="68" y="301"/>
                    <a:pt x="76" y="306"/>
                    <a:pt x="76" y="306"/>
                  </a:cubicBezTo>
                  <a:cubicBezTo>
                    <a:pt x="89" y="325"/>
                    <a:pt x="112" y="331"/>
                    <a:pt x="134" y="334"/>
                  </a:cubicBezTo>
                  <a:cubicBezTo>
                    <a:pt x="143" y="347"/>
                    <a:pt x="147" y="350"/>
                    <a:pt x="160" y="358"/>
                  </a:cubicBezTo>
                  <a:cubicBezTo>
                    <a:pt x="169" y="371"/>
                    <a:pt x="165" y="387"/>
                    <a:pt x="172" y="400"/>
                  </a:cubicBezTo>
                  <a:cubicBezTo>
                    <a:pt x="177" y="409"/>
                    <a:pt x="183" y="415"/>
                    <a:pt x="186" y="424"/>
                  </a:cubicBezTo>
                  <a:cubicBezTo>
                    <a:pt x="188" y="437"/>
                    <a:pt x="187" y="442"/>
                    <a:pt x="194" y="452"/>
                  </a:cubicBezTo>
                  <a:cubicBezTo>
                    <a:pt x="196" y="467"/>
                    <a:pt x="197" y="485"/>
                    <a:pt x="208" y="496"/>
                  </a:cubicBezTo>
                  <a:cubicBezTo>
                    <a:pt x="211" y="506"/>
                    <a:pt x="221" y="516"/>
                    <a:pt x="230" y="522"/>
                  </a:cubicBezTo>
                  <a:cubicBezTo>
                    <a:pt x="231" y="526"/>
                    <a:pt x="234" y="534"/>
                    <a:pt x="234" y="534"/>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7" name="Freeform 21"/>
            <p:cNvSpPr>
              <a:spLocks/>
            </p:cNvSpPr>
            <p:nvPr/>
          </p:nvSpPr>
          <p:spPr bwMode="auto">
            <a:xfrm>
              <a:off x="2725" y="2442"/>
              <a:ext cx="138" cy="96"/>
            </a:xfrm>
            <a:custGeom>
              <a:avLst/>
              <a:gdLst>
                <a:gd name="T0" fmla="*/ 0 w 138"/>
                <a:gd name="T1" fmla="*/ 0 h 96"/>
                <a:gd name="T2" fmla="*/ 36 w 138"/>
                <a:gd name="T3" fmla="*/ 32 h 96"/>
                <a:gd name="T4" fmla="*/ 48 w 138"/>
                <a:gd name="T5" fmla="*/ 40 h 96"/>
                <a:gd name="T6" fmla="*/ 60 w 138"/>
                <a:gd name="T7" fmla="*/ 48 h 96"/>
                <a:gd name="T8" fmla="*/ 118 w 138"/>
                <a:gd name="T9" fmla="*/ 86 h 96"/>
                <a:gd name="T10" fmla="*/ 138 w 138"/>
                <a:gd name="T11" fmla="*/ 96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6">
                  <a:moveTo>
                    <a:pt x="0" y="0"/>
                  </a:moveTo>
                  <a:cubicBezTo>
                    <a:pt x="13" y="10"/>
                    <a:pt x="24" y="22"/>
                    <a:pt x="36" y="32"/>
                  </a:cubicBezTo>
                  <a:cubicBezTo>
                    <a:pt x="57" y="50"/>
                    <a:pt x="29" y="29"/>
                    <a:pt x="48" y="40"/>
                  </a:cubicBezTo>
                  <a:cubicBezTo>
                    <a:pt x="52" y="42"/>
                    <a:pt x="60" y="48"/>
                    <a:pt x="60" y="48"/>
                  </a:cubicBezTo>
                  <a:cubicBezTo>
                    <a:pt x="78" y="75"/>
                    <a:pt x="88" y="76"/>
                    <a:pt x="118" y="86"/>
                  </a:cubicBezTo>
                  <a:cubicBezTo>
                    <a:pt x="124" y="88"/>
                    <a:pt x="131" y="96"/>
                    <a:pt x="138" y="96"/>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8" name="Freeform 22"/>
            <p:cNvSpPr>
              <a:spLocks/>
            </p:cNvSpPr>
            <p:nvPr/>
          </p:nvSpPr>
          <p:spPr bwMode="auto">
            <a:xfrm>
              <a:off x="2640" y="1791"/>
              <a:ext cx="60" cy="161"/>
            </a:xfrm>
            <a:custGeom>
              <a:avLst/>
              <a:gdLst>
                <a:gd name="T0" fmla="*/ 15 w 60"/>
                <a:gd name="T1" fmla="*/ 157 h 161"/>
                <a:gd name="T2" fmla="*/ 21 w 60"/>
                <a:gd name="T3" fmla="*/ 145 h 161"/>
                <a:gd name="T4" fmla="*/ 50 w 60"/>
                <a:gd name="T5" fmla="*/ 142 h 161"/>
                <a:gd name="T6" fmla="*/ 18 w 60"/>
                <a:gd name="T7" fmla="*/ 109 h 161"/>
                <a:gd name="T8" fmla="*/ 26 w 60"/>
                <a:gd name="T9" fmla="*/ 87 h 161"/>
                <a:gd name="T10" fmla="*/ 12 w 60"/>
                <a:gd name="T11" fmla="*/ 73 h 161"/>
                <a:gd name="T12" fmla="*/ 21 w 60"/>
                <a:gd name="T13" fmla="*/ 58 h 161"/>
                <a:gd name="T14" fmla="*/ 9 w 60"/>
                <a:gd name="T15" fmla="*/ 42 h 161"/>
                <a:gd name="T16" fmla="*/ 0 w 60"/>
                <a:gd name="T17" fmla="*/ 30 h 161"/>
                <a:gd name="T18" fmla="*/ 23 w 60"/>
                <a:gd name="T19" fmla="*/ 3 h 161"/>
                <a:gd name="T20" fmla="*/ 33 w 60"/>
                <a:gd name="T21" fmla="*/ 0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161">
                  <a:moveTo>
                    <a:pt x="15" y="157"/>
                  </a:moveTo>
                  <a:cubicBezTo>
                    <a:pt x="28" y="149"/>
                    <a:pt x="11" y="161"/>
                    <a:pt x="21" y="145"/>
                  </a:cubicBezTo>
                  <a:cubicBezTo>
                    <a:pt x="26" y="137"/>
                    <a:pt x="40" y="143"/>
                    <a:pt x="50" y="142"/>
                  </a:cubicBezTo>
                  <a:cubicBezTo>
                    <a:pt x="60" y="122"/>
                    <a:pt x="33" y="112"/>
                    <a:pt x="18" y="109"/>
                  </a:cubicBezTo>
                  <a:cubicBezTo>
                    <a:pt x="20" y="98"/>
                    <a:pt x="20" y="95"/>
                    <a:pt x="26" y="87"/>
                  </a:cubicBezTo>
                  <a:cubicBezTo>
                    <a:pt x="23" y="79"/>
                    <a:pt x="19" y="77"/>
                    <a:pt x="12" y="73"/>
                  </a:cubicBezTo>
                  <a:cubicBezTo>
                    <a:pt x="20" y="68"/>
                    <a:pt x="20" y="67"/>
                    <a:pt x="21" y="58"/>
                  </a:cubicBezTo>
                  <a:cubicBezTo>
                    <a:pt x="20" y="51"/>
                    <a:pt x="17" y="44"/>
                    <a:pt x="9" y="42"/>
                  </a:cubicBezTo>
                  <a:cubicBezTo>
                    <a:pt x="6" y="37"/>
                    <a:pt x="2" y="35"/>
                    <a:pt x="0" y="30"/>
                  </a:cubicBezTo>
                  <a:cubicBezTo>
                    <a:pt x="6" y="16"/>
                    <a:pt x="6" y="6"/>
                    <a:pt x="23" y="3"/>
                  </a:cubicBezTo>
                  <a:cubicBezTo>
                    <a:pt x="29" y="0"/>
                    <a:pt x="28" y="5"/>
                    <a:pt x="33" y="0"/>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09" name="Freeform 23"/>
            <p:cNvSpPr>
              <a:spLocks/>
            </p:cNvSpPr>
            <p:nvPr/>
          </p:nvSpPr>
          <p:spPr bwMode="auto">
            <a:xfrm>
              <a:off x="3007" y="2356"/>
              <a:ext cx="69" cy="22"/>
            </a:xfrm>
            <a:custGeom>
              <a:avLst/>
              <a:gdLst>
                <a:gd name="T0" fmla="*/ 65 w 69"/>
                <a:gd name="T1" fmla="*/ 11 h 22"/>
                <a:gd name="T2" fmla="*/ 59 w 69"/>
                <a:gd name="T3" fmla="*/ 0 h 22"/>
                <a:gd name="T4" fmla="*/ 11 w 69"/>
                <a:gd name="T5" fmla="*/ 6 h 22"/>
                <a:gd name="T6" fmla="*/ 32 w 69"/>
                <a:gd name="T7" fmla="*/ 17 h 22"/>
                <a:gd name="T8" fmla="*/ 65 w 69"/>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22">
                  <a:moveTo>
                    <a:pt x="65" y="11"/>
                  </a:moveTo>
                  <a:cubicBezTo>
                    <a:pt x="69" y="4"/>
                    <a:pt x="66" y="3"/>
                    <a:pt x="59" y="0"/>
                  </a:cubicBezTo>
                  <a:cubicBezTo>
                    <a:pt x="38" y="3"/>
                    <a:pt x="35" y="5"/>
                    <a:pt x="11" y="6"/>
                  </a:cubicBezTo>
                  <a:cubicBezTo>
                    <a:pt x="8" y="22"/>
                    <a:pt x="0" y="14"/>
                    <a:pt x="32" y="17"/>
                  </a:cubicBezTo>
                  <a:cubicBezTo>
                    <a:pt x="40" y="19"/>
                    <a:pt x="66" y="11"/>
                    <a:pt x="65" y="11"/>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0" name="Freeform 24"/>
            <p:cNvSpPr>
              <a:spLocks/>
            </p:cNvSpPr>
            <p:nvPr/>
          </p:nvSpPr>
          <p:spPr bwMode="auto">
            <a:xfrm>
              <a:off x="2800" y="2151"/>
              <a:ext cx="51" cy="50"/>
            </a:xfrm>
            <a:custGeom>
              <a:avLst/>
              <a:gdLst>
                <a:gd name="T0" fmla="*/ 41 w 51"/>
                <a:gd name="T1" fmla="*/ 34 h 50"/>
                <a:gd name="T2" fmla="*/ 23 w 51"/>
                <a:gd name="T3" fmla="*/ 15 h 50"/>
                <a:gd name="T4" fmla="*/ 7 w 51"/>
                <a:gd name="T5" fmla="*/ 0 h 50"/>
                <a:gd name="T6" fmla="*/ 16 w 51"/>
                <a:gd name="T7" fmla="*/ 18 h 50"/>
                <a:gd name="T8" fmla="*/ 26 w 51"/>
                <a:gd name="T9" fmla="*/ 37 h 50"/>
                <a:gd name="T10" fmla="*/ 43 w 51"/>
                <a:gd name="T11" fmla="*/ 46 h 50"/>
                <a:gd name="T12" fmla="*/ 44 w 51"/>
                <a:gd name="T13" fmla="*/ 39 h 50"/>
                <a:gd name="T14" fmla="*/ 41 w 51"/>
                <a:gd name="T15" fmla="*/ 3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0">
                  <a:moveTo>
                    <a:pt x="41" y="34"/>
                  </a:moveTo>
                  <a:cubicBezTo>
                    <a:pt x="36" y="27"/>
                    <a:pt x="30" y="19"/>
                    <a:pt x="23" y="15"/>
                  </a:cubicBezTo>
                  <a:cubicBezTo>
                    <a:pt x="19" y="8"/>
                    <a:pt x="14" y="5"/>
                    <a:pt x="7" y="0"/>
                  </a:cubicBezTo>
                  <a:cubicBezTo>
                    <a:pt x="0" y="9"/>
                    <a:pt x="9" y="14"/>
                    <a:pt x="16" y="18"/>
                  </a:cubicBezTo>
                  <a:cubicBezTo>
                    <a:pt x="20" y="25"/>
                    <a:pt x="19" y="32"/>
                    <a:pt x="26" y="37"/>
                  </a:cubicBezTo>
                  <a:cubicBezTo>
                    <a:pt x="30" y="43"/>
                    <a:pt x="36" y="45"/>
                    <a:pt x="43" y="46"/>
                  </a:cubicBezTo>
                  <a:cubicBezTo>
                    <a:pt x="51" y="50"/>
                    <a:pt x="46" y="43"/>
                    <a:pt x="44" y="39"/>
                  </a:cubicBezTo>
                  <a:cubicBezTo>
                    <a:pt x="43" y="33"/>
                    <a:pt x="45" y="34"/>
                    <a:pt x="41" y="34"/>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1" name="Freeform 25"/>
            <p:cNvSpPr>
              <a:spLocks/>
            </p:cNvSpPr>
            <p:nvPr/>
          </p:nvSpPr>
          <p:spPr bwMode="auto">
            <a:xfrm>
              <a:off x="2780" y="2120"/>
              <a:ext cx="22" cy="22"/>
            </a:xfrm>
            <a:custGeom>
              <a:avLst/>
              <a:gdLst>
                <a:gd name="T0" fmla="*/ 18 w 22"/>
                <a:gd name="T1" fmla="*/ 7 h 22"/>
                <a:gd name="T2" fmla="*/ 0 w 22"/>
                <a:gd name="T3" fmla="*/ 10 h 22"/>
                <a:gd name="T4" fmla="*/ 22 w 22"/>
                <a:gd name="T5" fmla="*/ 22 h 22"/>
                <a:gd name="T6" fmla="*/ 18 w 22"/>
                <a:gd name="T7" fmla="*/ 7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18" y="7"/>
                  </a:moveTo>
                  <a:cubicBezTo>
                    <a:pt x="11" y="3"/>
                    <a:pt x="2" y="0"/>
                    <a:pt x="0" y="10"/>
                  </a:cubicBezTo>
                  <a:cubicBezTo>
                    <a:pt x="10" y="12"/>
                    <a:pt x="13" y="18"/>
                    <a:pt x="22" y="22"/>
                  </a:cubicBezTo>
                  <a:cubicBezTo>
                    <a:pt x="21" y="5"/>
                    <a:pt x="15" y="4"/>
                    <a:pt x="18" y="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2" name="Freeform 26"/>
            <p:cNvSpPr>
              <a:spLocks/>
            </p:cNvSpPr>
            <p:nvPr/>
          </p:nvSpPr>
          <p:spPr bwMode="auto">
            <a:xfrm>
              <a:off x="2945" y="1375"/>
              <a:ext cx="734" cy="528"/>
            </a:xfrm>
            <a:custGeom>
              <a:avLst/>
              <a:gdLst>
                <a:gd name="T0" fmla="*/ 538 w 734"/>
                <a:gd name="T1" fmla="*/ 0 h 528"/>
                <a:gd name="T2" fmla="*/ 648 w 734"/>
                <a:gd name="T3" fmla="*/ 63 h 528"/>
                <a:gd name="T4" fmla="*/ 672 w 734"/>
                <a:gd name="T5" fmla="*/ 67 h 528"/>
                <a:gd name="T6" fmla="*/ 678 w 734"/>
                <a:gd name="T7" fmla="*/ 89 h 528"/>
                <a:gd name="T8" fmla="*/ 696 w 734"/>
                <a:gd name="T9" fmla="*/ 97 h 528"/>
                <a:gd name="T10" fmla="*/ 734 w 734"/>
                <a:gd name="T11" fmla="*/ 117 h 528"/>
                <a:gd name="T12" fmla="*/ 690 w 734"/>
                <a:gd name="T13" fmla="*/ 169 h 528"/>
                <a:gd name="T14" fmla="*/ 668 w 734"/>
                <a:gd name="T15" fmla="*/ 183 h 528"/>
                <a:gd name="T16" fmla="*/ 650 w 734"/>
                <a:gd name="T17" fmla="*/ 217 h 528"/>
                <a:gd name="T18" fmla="*/ 636 w 734"/>
                <a:gd name="T19" fmla="*/ 245 h 528"/>
                <a:gd name="T20" fmla="*/ 620 w 734"/>
                <a:gd name="T21" fmla="*/ 299 h 528"/>
                <a:gd name="T22" fmla="*/ 612 w 734"/>
                <a:gd name="T23" fmla="*/ 331 h 528"/>
                <a:gd name="T24" fmla="*/ 598 w 734"/>
                <a:gd name="T25" fmla="*/ 349 h 528"/>
                <a:gd name="T26" fmla="*/ 584 w 734"/>
                <a:gd name="T27" fmla="*/ 371 h 528"/>
                <a:gd name="T28" fmla="*/ 578 w 734"/>
                <a:gd name="T29" fmla="*/ 403 h 528"/>
                <a:gd name="T30" fmla="*/ 566 w 734"/>
                <a:gd name="T31" fmla="*/ 407 h 528"/>
                <a:gd name="T32" fmla="*/ 542 w 734"/>
                <a:gd name="T33" fmla="*/ 423 h 528"/>
                <a:gd name="T34" fmla="*/ 522 w 734"/>
                <a:gd name="T35" fmla="*/ 431 h 528"/>
                <a:gd name="T36" fmla="*/ 516 w 734"/>
                <a:gd name="T37" fmla="*/ 449 h 528"/>
                <a:gd name="T38" fmla="*/ 480 w 734"/>
                <a:gd name="T39" fmla="*/ 453 h 528"/>
                <a:gd name="T40" fmla="*/ 424 w 734"/>
                <a:gd name="T41" fmla="*/ 449 h 528"/>
                <a:gd name="T42" fmla="*/ 390 w 734"/>
                <a:gd name="T43" fmla="*/ 453 h 528"/>
                <a:gd name="T44" fmla="*/ 382 w 734"/>
                <a:gd name="T45" fmla="*/ 463 h 528"/>
                <a:gd name="T46" fmla="*/ 332 w 734"/>
                <a:gd name="T47" fmla="*/ 481 h 528"/>
                <a:gd name="T48" fmla="*/ 296 w 734"/>
                <a:gd name="T49" fmla="*/ 491 h 528"/>
                <a:gd name="T50" fmla="*/ 280 w 734"/>
                <a:gd name="T51" fmla="*/ 505 h 528"/>
                <a:gd name="T52" fmla="*/ 240 w 734"/>
                <a:gd name="T53" fmla="*/ 523 h 528"/>
                <a:gd name="T54" fmla="*/ 192 w 734"/>
                <a:gd name="T55" fmla="*/ 523 h 528"/>
                <a:gd name="T56" fmla="*/ 164 w 734"/>
                <a:gd name="T57" fmla="*/ 501 h 528"/>
                <a:gd name="T58" fmla="*/ 138 w 734"/>
                <a:gd name="T59" fmla="*/ 497 h 528"/>
                <a:gd name="T60" fmla="*/ 70 w 734"/>
                <a:gd name="T61" fmla="*/ 423 h 528"/>
                <a:gd name="T62" fmla="*/ 40 w 734"/>
                <a:gd name="T63" fmla="*/ 407 h 528"/>
                <a:gd name="T64" fmla="*/ 30 w 734"/>
                <a:gd name="T65" fmla="*/ 395 h 528"/>
                <a:gd name="T66" fmla="*/ 24 w 734"/>
                <a:gd name="T67" fmla="*/ 365 h 528"/>
                <a:gd name="T68" fmla="*/ 2 w 734"/>
                <a:gd name="T69" fmla="*/ 351 h 528"/>
                <a:gd name="T70" fmla="*/ 6 w 734"/>
                <a:gd name="T71" fmla="*/ 345 h 528"/>
                <a:gd name="T72" fmla="*/ 24 w 734"/>
                <a:gd name="T73" fmla="*/ 333 h 528"/>
                <a:gd name="T74" fmla="*/ 26 w 734"/>
                <a:gd name="T75" fmla="*/ 327 h 528"/>
                <a:gd name="T76" fmla="*/ 38 w 734"/>
                <a:gd name="T77" fmla="*/ 323 h 528"/>
                <a:gd name="T78" fmla="*/ 28 w 734"/>
                <a:gd name="T79" fmla="*/ 293 h 528"/>
                <a:gd name="T80" fmla="*/ 30 w 734"/>
                <a:gd name="T81" fmla="*/ 269 h 528"/>
                <a:gd name="T82" fmla="*/ 50 w 734"/>
                <a:gd name="T83" fmla="*/ 257 h 528"/>
                <a:gd name="T84" fmla="*/ 38 w 734"/>
                <a:gd name="T85" fmla="*/ 225 h 528"/>
                <a:gd name="T86" fmla="*/ 48 w 734"/>
                <a:gd name="T87" fmla="*/ 209 h 528"/>
                <a:gd name="T88" fmla="*/ 102 w 734"/>
                <a:gd name="T89" fmla="*/ 209 h 528"/>
                <a:gd name="T90" fmla="*/ 104 w 734"/>
                <a:gd name="T91" fmla="*/ 169 h 528"/>
                <a:gd name="T92" fmla="*/ 108 w 734"/>
                <a:gd name="T93" fmla="*/ 157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4" h="528">
                  <a:moveTo>
                    <a:pt x="538" y="0"/>
                  </a:moveTo>
                  <a:cubicBezTo>
                    <a:pt x="538" y="0"/>
                    <a:pt x="626" y="52"/>
                    <a:pt x="648" y="63"/>
                  </a:cubicBezTo>
                  <a:cubicBezTo>
                    <a:pt x="670" y="74"/>
                    <a:pt x="667" y="63"/>
                    <a:pt x="672" y="67"/>
                  </a:cubicBezTo>
                  <a:cubicBezTo>
                    <a:pt x="677" y="69"/>
                    <a:pt x="673" y="86"/>
                    <a:pt x="678" y="89"/>
                  </a:cubicBezTo>
                  <a:cubicBezTo>
                    <a:pt x="683" y="93"/>
                    <a:pt x="691" y="93"/>
                    <a:pt x="696" y="97"/>
                  </a:cubicBezTo>
                  <a:cubicBezTo>
                    <a:pt x="708" y="114"/>
                    <a:pt x="712" y="115"/>
                    <a:pt x="734" y="117"/>
                  </a:cubicBezTo>
                  <a:cubicBezTo>
                    <a:pt x="731" y="156"/>
                    <a:pt x="725" y="165"/>
                    <a:pt x="690" y="169"/>
                  </a:cubicBezTo>
                  <a:cubicBezTo>
                    <a:pt x="676" y="174"/>
                    <a:pt x="679" y="176"/>
                    <a:pt x="668" y="183"/>
                  </a:cubicBezTo>
                  <a:cubicBezTo>
                    <a:pt x="660" y="195"/>
                    <a:pt x="663" y="208"/>
                    <a:pt x="650" y="217"/>
                  </a:cubicBezTo>
                  <a:cubicBezTo>
                    <a:pt x="646" y="229"/>
                    <a:pt x="647" y="237"/>
                    <a:pt x="636" y="245"/>
                  </a:cubicBezTo>
                  <a:cubicBezTo>
                    <a:pt x="630" y="262"/>
                    <a:pt x="623" y="280"/>
                    <a:pt x="620" y="299"/>
                  </a:cubicBezTo>
                  <a:cubicBezTo>
                    <a:pt x="619" y="307"/>
                    <a:pt x="618" y="325"/>
                    <a:pt x="612" y="331"/>
                  </a:cubicBezTo>
                  <a:cubicBezTo>
                    <a:pt x="603" y="340"/>
                    <a:pt x="608" y="335"/>
                    <a:pt x="598" y="349"/>
                  </a:cubicBezTo>
                  <a:cubicBezTo>
                    <a:pt x="592" y="357"/>
                    <a:pt x="593" y="365"/>
                    <a:pt x="584" y="371"/>
                  </a:cubicBezTo>
                  <a:cubicBezTo>
                    <a:pt x="581" y="381"/>
                    <a:pt x="583" y="394"/>
                    <a:pt x="578" y="403"/>
                  </a:cubicBezTo>
                  <a:cubicBezTo>
                    <a:pt x="576" y="407"/>
                    <a:pt x="566" y="407"/>
                    <a:pt x="566" y="407"/>
                  </a:cubicBezTo>
                  <a:cubicBezTo>
                    <a:pt x="563" y="423"/>
                    <a:pt x="559" y="421"/>
                    <a:pt x="542" y="423"/>
                  </a:cubicBezTo>
                  <a:cubicBezTo>
                    <a:pt x="535" y="425"/>
                    <a:pt x="530" y="429"/>
                    <a:pt x="522" y="431"/>
                  </a:cubicBezTo>
                  <a:cubicBezTo>
                    <a:pt x="520" y="437"/>
                    <a:pt x="518" y="443"/>
                    <a:pt x="516" y="449"/>
                  </a:cubicBezTo>
                  <a:cubicBezTo>
                    <a:pt x="512" y="460"/>
                    <a:pt x="480" y="453"/>
                    <a:pt x="480" y="453"/>
                  </a:cubicBezTo>
                  <a:cubicBezTo>
                    <a:pt x="462" y="459"/>
                    <a:pt x="440" y="460"/>
                    <a:pt x="424" y="449"/>
                  </a:cubicBezTo>
                  <a:cubicBezTo>
                    <a:pt x="413" y="451"/>
                    <a:pt x="401" y="450"/>
                    <a:pt x="390" y="453"/>
                  </a:cubicBezTo>
                  <a:cubicBezTo>
                    <a:pt x="386" y="454"/>
                    <a:pt x="386" y="461"/>
                    <a:pt x="382" y="463"/>
                  </a:cubicBezTo>
                  <a:cubicBezTo>
                    <a:pt x="373" y="476"/>
                    <a:pt x="347" y="479"/>
                    <a:pt x="332" y="481"/>
                  </a:cubicBezTo>
                  <a:cubicBezTo>
                    <a:pt x="320" y="485"/>
                    <a:pt x="309" y="488"/>
                    <a:pt x="296" y="491"/>
                  </a:cubicBezTo>
                  <a:cubicBezTo>
                    <a:pt x="292" y="497"/>
                    <a:pt x="280" y="505"/>
                    <a:pt x="280" y="505"/>
                  </a:cubicBezTo>
                  <a:cubicBezTo>
                    <a:pt x="274" y="523"/>
                    <a:pt x="256" y="521"/>
                    <a:pt x="240" y="523"/>
                  </a:cubicBezTo>
                  <a:cubicBezTo>
                    <a:pt x="222" y="528"/>
                    <a:pt x="214" y="525"/>
                    <a:pt x="192" y="523"/>
                  </a:cubicBezTo>
                  <a:cubicBezTo>
                    <a:pt x="181" y="519"/>
                    <a:pt x="175" y="506"/>
                    <a:pt x="164" y="501"/>
                  </a:cubicBezTo>
                  <a:cubicBezTo>
                    <a:pt x="157" y="497"/>
                    <a:pt x="144" y="498"/>
                    <a:pt x="138" y="497"/>
                  </a:cubicBezTo>
                  <a:cubicBezTo>
                    <a:pt x="109" y="478"/>
                    <a:pt x="98" y="442"/>
                    <a:pt x="70" y="423"/>
                  </a:cubicBezTo>
                  <a:cubicBezTo>
                    <a:pt x="63" y="412"/>
                    <a:pt x="52" y="410"/>
                    <a:pt x="40" y="407"/>
                  </a:cubicBezTo>
                  <a:cubicBezTo>
                    <a:pt x="37" y="403"/>
                    <a:pt x="31" y="400"/>
                    <a:pt x="30" y="395"/>
                  </a:cubicBezTo>
                  <a:cubicBezTo>
                    <a:pt x="20" y="357"/>
                    <a:pt x="35" y="381"/>
                    <a:pt x="24" y="365"/>
                  </a:cubicBezTo>
                  <a:cubicBezTo>
                    <a:pt x="20" y="340"/>
                    <a:pt x="28" y="364"/>
                    <a:pt x="2" y="351"/>
                  </a:cubicBezTo>
                  <a:cubicBezTo>
                    <a:pt x="0" y="350"/>
                    <a:pt x="4" y="347"/>
                    <a:pt x="6" y="345"/>
                  </a:cubicBezTo>
                  <a:cubicBezTo>
                    <a:pt x="11" y="340"/>
                    <a:pt x="24" y="333"/>
                    <a:pt x="24" y="333"/>
                  </a:cubicBezTo>
                  <a:cubicBezTo>
                    <a:pt x="25" y="331"/>
                    <a:pt x="24" y="328"/>
                    <a:pt x="26" y="327"/>
                  </a:cubicBezTo>
                  <a:cubicBezTo>
                    <a:pt x="29" y="325"/>
                    <a:pt x="38" y="323"/>
                    <a:pt x="38" y="323"/>
                  </a:cubicBezTo>
                  <a:cubicBezTo>
                    <a:pt x="36" y="303"/>
                    <a:pt x="33" y="308"/>
                    <a:pt x="28" y="293"/>
                  </a:cubicBezTo>
                  <a:cubicBezTo>
                    <a:pt x="37" y="280"/>
                    <a:pt x="38" y="281"/>
                    <a:pt x="30" y="269"/>
                  </a:cubicBezTo>
                  <a:cubicBezTo>
                    <a:pt x="34" y="258"/>
                    <a:pt x="39" y="259"/>
                    <a:pt x="50" y="257"/>
                  </a:cubicBezTo>
                  <a:cubicBezTo>
                    <a:pt x="56" y="240"/>
                    <a:pt x="63" y="229"/>
                    <a:pt x="38" y="225"/>
                  </a:cubicBezTo>
                  <a:cubicBezTo>
                    <a:pt x="43" y="211"/>
                    <a:pt x="38" y="215"/>
                    <a:pt x="48" y="209"/>
                  </a:cubicBezTo>
                  <a:cubicBezTo>
                    <a:pt x="61" y="211"/>
                    <a:pt x="95" y="216"/>
                    <a:pt x="102" y="209"/>
                  </a:cubicBezTo>
                  <a:cubicBezTo>
                    <a:pt x="111" y="199"/>
                    <a:pt x="102" y="182"/>
                    <a:pt x="104" y="169"/>
                  </a:cubicBezTo>
                  <a:cubicBezTo>
                    <a:pt x="104" y="165"/>
                    <a:pt x="108" y="157"/>
                    <a:pt x="108" y="157"/>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3" name="Freeform 27"/>
            <p:cNvSpPr>
              <a:spLocks/>
            </p:cNvSpPr>
            <p:nvPr/>
          </p:nvSpPr>
          <p:spPr bwMode="auto">
            <a:xfrm>
              <a:off x="3017" y="1046"/>
              <a:ext cx="641" cy="539"/>
            </a:xfrm>
            <a:custGeom>
              <a:avLst/>
              <a:gdLst>
                <a:gd name="T0" fmla="*/ 249 w 641"/>
                <a:gd name="T1" fmla="*/ 34 h 539"/>
                <a:gd name="T2" fmla="*/ 583 w 641"/>
                <a:gd name="T3" fmla="*/ 256 h 539"/>
                <a:gd name="T4" fmla="*/ 596 w 641"/>
                <a:gd name="T5" fmla="*/ 318 h 539"/>
                <a:gd name="T6" fmla="*/ 594 w 641"/>
                <a:gd name="T7" fmla="*/ 350 h 539"/>
                <a:gd name="T8" fmla="*/ 582 w 641"/>
                <a:gd name="T9" fmla="*/ 358 h 539"/>
                <a:gd name="T10" fmla="*/ 576 w 641"/>
                <a:gd name="T11" fmla="*/ 392 h 539"/>
                <a:gd name="T12" fmla="*/ 544 w 641"/>
                <a:gd name="T13" fmla="*/ 404 h 539"/>
                <a:gd name="T14" fmla="*/ 514 w 641"/>
                <a:gd name="T15" fmla="*/ 392 h 539"/>
                <a:gd name="T16" fmla="*/ 500 w 641"/>
                <a:gd name="T17" fmla="*/ 376 h 539"/>
                <a:gd name="T18" fmla="*/ 488 w 641"/>
                <a:gd name="T19" fmla="*/ 372 h 539"/>
                <a:gd name="T20" fmla="*/ 464 w 641"/>
                <a:gd name="T21" fmla="*/ 386 h 539"/>
                <a:gd name="T22" fmla="*/ 398 w 641"/>
                <a:gd name="T23" fmla="*/ 388 h 539"/>
                <a:gd name="T24" fmla="*/ 374 w 641"/>
                <a:gd name="T25" fmla="*/ 432 h 539"/>
                <a:gd name="T26" fmla="*/ 352 w 641"/>
                <a:gd name="T27" fmla="*/ 448 h 539"/>
                <a:gd name="T28" fmla="*/ 340 w 641"/>
                <a:gd name="T29" fmla="*/ 456 h 539"/>
                <a:gd name="T30" fmla="*/ 306 w 641"/>
                <a:gd name="T31" fmla="*/ 442 h 539"/>
                <a:gd name="T32" fmla="*/ 286 w 641"/>
                <a:gd name="T33" fmla="*/ 468 h 539"/>
                <a:gd name="T34" fmla="*/ 226 w 641"/>
                <a:gd name="T35" fmla="*/ 472 h 539"/>
                <a:gd name="T36" fmla="*/ 212 w 641"/>
                <a:gd name="T37" fmla="*/ 482 h 539"/>
                <a:gd name="T38" fmla="*/ 218 w 641"/>
                <a:gd name="T39" fmla="*/ 508 h 539"/>
                <a:gd name="T40" fmla="*/ 198 w 641"/>
                <a:gd name="T41" fmla="*/ 520 h 539"/>
                <a:gd name="T42" fmla="*/ 98 w 641"/>
                <a:gd name="T43" fmla="*/ 524 h 539"/>
                <a:gd name="T44" fmla="*/ 58 w 641"/>
                <a:gd name="T45" fmla="*/ 498 h 539"/>
                <a:gd name="T46" fmla="*/ 40 w 641"/>
                <a:gd name="T47" fmla="*/ 486 h 539"/>
                <a:gd name="T48" fmla="*/ 20 w 641"/>
                <a:gd name="T49" fmla="*/ 466 h 539"/>
                <a:gd name="T50" fmla="*/ 4 w 641"/>
                <a:gd name="T51" fmla="*/ 448 h 539"/>
                <a:gd name="T52" fmla="*/ 4 w 641"/>
                <a:gd name="T53" fmla="*/ 416 h 539"/>
                <a:gd name="T54" fmla="*/ 6 w 641"/>
                <a:gd name="T55" fmla="*/ 398 h 539"/>
                <a:gd name="T56" fmla="*/ 12 w 641"/>
                <a:gd name="T57" fmla="*/ 386 h 5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1" h="539">
                  <a:moveTo>
                    <a:pt x="249" y="34"/>
                  </a:moveTo>
                  <a:cubicBezTo>
                    <a:pt x="273" y="0"/>
                    <a:pt x="525" y="209"/>
                    <a:pt x="583" y="256"/>
                  </a:cubicBezTo>
                  <a:cubicBezTo>
                    <a:pt x="641" y="303"/>
                    <a:pt x="594" y="302"/>
                    <a:pt x="596" y="318"/>
                  </a:cubicBezTo>
                  <a:cubicBezTo>
                    <a:pt x="595" y="329"/>
                    <a:pt x="598" y="340"/>
                    <a:pt x="594" y="350"/>
                  </a:cubicBezTo>
                  <a:cubicBezTo>
                    <a:pt x="592" y="355"/>
                    <a:pt x="582" y="358"/>
                    <a:pt x="582" y="358"/>
                  </a:cubicBezTo>
                  <a:cubicBezTo>
                    <a:pt x="582" y="361"/>
                    <a:pt x="579" y="389"/>
                    <a:pt x="576" y="392"/>
                  </a:cubicBezTo>
                  <a:cubicBezTo>
                    <a:pt x="571" y="398"/>
                    <a:pt x="551" y="399"/>
                    <a:pt x="544" y="404"/>
                  </a:cubicBezTo>
                  <a:cubicBezTo>
                    <a:pt x="524" y="402"/>
                    <a:pt x="528" y="401"/>
                    <a:pt x="514" y="392"/>
                  </a:cubicBezTo>
                  <a:cubicBezTo>
                    <a:pt x="509" y="384"/>
                    <a:pt x="508" y="380"/>
                    <a:pt x="500" y="376"/>
                  </a:cubicBezTo>
                  <a:cubicBezTo>
                    <a:pt x="496" y="374"/>
                    <a:pt x="488" y="372"/>
                    <a:pt x="488" y="372"/>
                  </a:cubicBezTo>
                  <a:cubicBezTo>
                    <a:pt x="479" y="374"/>
                    <a:pt x="470" y="385"/>
                    <a:pt x="464" y="386"/>
                  </a:cubicBezTo>
                  <a:cubicBezTo>
                    <a:pt x="442" y="388"/>
                    <a:pt x="420" y="387"/>
                    <a:pt x="398" y="388"/>
                  </a:cubicBezTo>
                  <a:cubicBezTo>
                    <a:pt x="388" y="403"/>
                    <a:pt x="389" y="422"/>
                    <a:pt x="374" y="432"/>
                  </a:cubicBezTo>
                  <a:cubicBezTo>
                    <a:pt x="369" y="440"/>
                    <a:pt x="361" y="442"/>
                    <a:pt x="352" y="448"/>
                  </a:cubicBezTo>
                  <a:cubicBezTo>
                    <a:pt x="348" y="451"/>
                    <a:pt x="340" y="456"/>
                    <a:pt x="340" y="456"/>
                  </a:cubicBezTo>
                  <a:cubicBezTo>
                    <a:pt x="323" y="454"/>
                    <a:pt x="319" y="451"/>
                    <a:pt x="306" y="442"/>
                  </a:cubicBezTo>
                  <a:cubicBezTo>
                    <a:pt x="257" y="449"/>
                    <a:pt x="318" y="453"/>
                    <a:pt x="286" y="468"/>
                  </a:cubicBezTo>
                  <a:cubicBezTo>
                    <a:pt x="268" y="477"/>
                    <a:pt x="246" y="470"/>
                    <a:pt x="226" y="472"/>
                  </a:cubicBezTo>
                  <a:cubicBezTo>
                    <a:pt x="217" y="475"/>
                    <a:pt x="221" y="479"/>
                    <a:pt x="212" y="482"/>
                  </a:cubicBezTo>
                  <a:cubicBezTo>
                    <a:pt x="208" y="494"/>
                    <a:pt x="204" y="501"/>
                    <a:pt x="218" y="508"/>
                  </a:cubicBezTo>
                  <a:cubicBezTo>
                    <a:pt x="222" y="521"/>
                    <a:pt x="208" y="519"/>
                    <a:pt x="198" y="520"/>
                  </a:cubicBezTo>
                  <a:cubicBezTo>
                    <a:pt x="169" y="539"/>
                    <a:pt x="135" y="525"/>
                    <a:pt x="98" y="524"/>
                  </a:cubicBezTo>
                  <a:cubicBezTo>
                    <a:pt x="88" y="510"/>
                    <a:pt x="74" y="503"/>
                    <a:pt x="58" y="498"/>
                  </a:cubicBezTo>
                  <a:cubicBezTo>
                    <a:pt x="51" y="496"/>
                    <a:pt x="40" y="486"/>
                    <a:pt x="40" y="486"/>
                  </a:cubicBezTo>
                  <a:cubicBezTo>
                    <a:pt x="35" y="479"/>
                    <a:pt x="27" y="471"/>
                    <a:pt x="20" y="466"/>
                  </a:cubicBezTo>
                  <a:cubicBezTo>
                    <a:pt x="15" y="459"/>
                    <a:pt x="9" y="455"/>
                    <a:pt x="4" y="448"/>
                  </a:cubicBezTo>
                  <a:cubicBezTo>
                    <a:pt x="0" y="435"/>
                    <a:pt x="1" y="430"/>
                    <a:pt x="4" y="416"/>
                  </a:cubicBezTo>
                  <a:cubicBezTo>
                    <a:pt x="5" y="410"/>
                    <a:pt x="5" y="404"/>
                    <a:pt x="6" y="398"/>
                  </a:cubicBezTo>
                  <a:cubicBezTo>
                    <a:pt x="7" y="394"/>
                    <a:pt x="12" y="386"/>
                    <a:pt x="12" y="386"/>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4" name="Freeform 28"/>
            <p:cNvSpPr>
              <a:spLocks/>
            </p:cNvSpPr>
            <p:nvPr/>
          </p:nvSpPr>
          <p:spPr bwMode="auto">
            <a:xfrm>
              <a:off x="2732" y="423"/>
              <a:ext cx="1026" cy="924"/>
            </a:xfrm>
            <a:custGeom>
              <a:avLst/>
              <a:gdLst>
                <a:gd name="T0" fmla="*/ 105 w 1026"/>
                <a:gd name="T1" fmla="*/ 723 h 924"/>
                <a:gd name="T2" fmla="*/ 94 w 1026"/>
                <a:gd name="T3" fmla="*/ 694 h 924"/>
                <a:gd name="T4" fmla="*/ 81 w 1026"/>
                <a:gd name="T5" fmla="*/ 564 h 924"/>
                <a:gd name="T6" fmla="*/ 45 w 1026"/>
                <a:gd name="T7" fmla="*/ 505 h 924"/>
                <a:gd name="T8" fmla="*/ 55 w 1026"/>
                <a:gd name="T9" fmla="*/ 466 h 924"/>
                <a:gd name="T10" fmla="*/ 46 w 1026"/>
                <a:gd name="T11" fmla="*/ 418 h 924"/>
                <a:gd name="T12" fmla="*/ 28 w 1026"/>
                <a:gd name="T13" fmla="*/ 363 h 924"/>
                <a:gd name="T14" fmla="*/ 13 w 1026"/>
                <a:gd name="T15" fmla="*/ 309 h 924"/>
                <a:gd name="T16" fmla="*/ 22 w 1026"/>
                <a:gd name="T17" fmla="*/ 225 h 924"/>
                <a:gd name="T18" fmla="*/ 25 w 1026"/>
                <a:gd name="T19" fmla="*/ 162 h 924"/>
                <a:gd name="T20" fmla="*/ 102 w 1026"/>
                <a:gd name="T21" fmla="*/ 126 h 924"/>
                <a:gd name="T22" fmla="*/ 142 w 1026"/>
                <a:gd name="T23" fmla="*/ 114 h 924"/>
                <a:gd name="T24" fmla="*/ 183 w 1026"/>
                <a:gd name="T25" fmla="*/ 102 h 924"/>
                <a:gd name="T26" fmla="*/ 225 w 1026"/>
                <a:gd name="T27" fmla="*/ 69 h 924"/>
                <a:gd name="T28" fmla="*/ 304 w 1026"/>
                <a:gd name="T29" fmla="*/ 31 h 924"/>
                <a:gd name="T30" fmla="*/ 369 w 1026"/>
                <a:gd name="T31" fmla="*/ 6 h 924"/>
                <a:gd name="T32" fmla="*/ 412 w 1026"/>
                <a:gd name="T33" fmla="*/ 27 h 924"/>
                <a:gd name="T34" fmla="*/ 439 w 1026"/>
                <a:gd name="T35" fmla="*/ 76 h 924"/>
                <a:gd name="T36" fmla="*/ 516 w 1026"/>
                <a:gd name="T37" fmla="*/ 81 h 924"/>
                <a:gd name="T38" fmla="*/ 564 w 1026"/>
                <a:gd name="T39" fmla="*/ 61 h 924"/>
                <a:gd name="T40" fmla="*/ 805 w 1026"/>
                <a:gd name="T41" fmla="*/ 48 h 924"/>
                <a:gd name="T42" fmla="*/ 882 w 1026"/>
                <a:gd name="T43" fmla="*/ 43 h 924"/>
                <a:gd name="T44" fmla="*/ 906 w 1026"/>
                <a:gd name="T45" fmla="*/ 78 h 924"/>
                <a:gd name="T46" fmla="*/ 921 w 1026"/>
                <a:gd name="T47" fmla="*/ 150 h 924"/>
                <a:gd name="T48" fmla="*/ 972 w 1026"/>
                <a:gd name="T49" fmla="*/ 291 h 924"/>
                <a:gd name="T50" fmla="*/ 940 w 1026"/>
                <a:gd name="T51" fmla="*/ 325 h 924"/>
                <a:gd name="T52" fmla="*/ 912 w 1026"/>
                <a:gd name="T53" fmla="*/ 351 h 924"/>
                <a:gd name="T54" fmla="*/ 937 w 1026"/>
                <a:gd name="T55" fmla="*/ 391 h 924"/>
                <a:gd name="T56" fmla="*/ 954 w 1026"/>
                <a:gd name="T57" fmla="*/ 420 h 924"/>
                <a:gd name="T58" fmla="*/ 951 w 1026"/>
                <a:gd name="T59" fmla="*/ 487 h 924"/>
                <a:gd name="T60" fmla="*/ 975 w 1026"/>
                <a:gd name="T61" fmla="*/ 535 h 924"/>
                <a:gd name="T62" fmla="*/ 1011 w 1026"/>
                <a:gd name="T63" fmla="*/ 582 h 924"/>
                <a:gd name="T64" fmla="*/ 1009 w 1026"/>
                <a:gd name="T65" fmla="*/ 616 h 924"/>
                <a:gd name="T66" fmla="*/ 1021 w 1026"/>
                <a:gd name="T67" fmla="*/ 658 h 924"/>
                <a:gd name="T68" fmla="*/ 981 w 1026"/>
                <a:gd name="T69" fmla="*/ 705 h 924"/>
                <a:gd name="T70" fmla="*/ 934 w 1026"/>
                <a:gd name="T71" fmla="*/ 760 h 924"/>
                <a:gd name="T72" fmla="*/ 916 w 1026"/>
                <a:gd name="T73" fmla="*/ 795 h 924"/>
                <a:gd name="T74" fmla="*/ 901 w 1026"/>
                <a:gd name="T75" fmla="*/ 823 h 924"/>
                <a:gd name="T76" fmla="*/ 909 w 1026"/>
                <a:gd name="T77" fmla="*/ 880 h 924"/>
                <a:gd name="T78" fmla="*/ 895 w 1026"/>
                <a:gd name="T79" fmla="*/ 912 h 924"/>
                <a:gd name="T80" fmla="*/ 852 w 1026"/>
                <a:gd name="T81" fmla="*/ 891 h 924"/>
                <a:gd name="T82" fmla="*/ 804 w 1026"/>
                <a:gd name="T83" fmla="*/ 858 h 924"/>
                <a:gd name="T84" fmla="*/ 727 w 1026"/>
                <a:gd name="T85" fmla="*/ 868 h 924"/>
                <a:gd name="T86" fmla="*/ 691 w 1026"/>
                <a:gd name="T87" fmla="*/ 874 h 924"/>
                <a:gd name="T88" fmla="*/ 631 w 1026"/>
                <a:gd name="T89" fmla="*/ 897 h 924"/>
                <a:gd name="T90" fmla="*/ 600 w 1026"/>
                <a:gd name="T91" fmla="*/ 892 h 924"/>
                <a:gd name="T92" fmla="*/ 564 w 1026"/>
                <a:gd name="T93" fmla="*/ 849 h 924"/>
                <a:gd name="T94" fmla="*/ 537 w 1026"/>
                <a:gd name="T95" fmla="*/ 862 h 924"/>
                <a:gd name="T96" fmla="*/ 499 w 1026"/>
                <a:gd name="T97" fmla="*/ 864 h 924"/>
                <a:gd name="T98" fmla="*/ 405 w 1026"/>
                <a:gd name="T99" fmla="*/ 843 h 924"/>
                <a:gd name="T100" fmla="*/ 322 w 1026"/>
                <a:gd name="T101" fmla="*/ 825 h 924"/>
                <a:gd name="T102" fmla="*/ 280 w 1026"/>
                <a:gd name="T103" fmla="*/ 813 h 924"/>
                <a:gd name="T104" fmla="*/ 162 w 1026"/>
                <a:gd name="T105" fmla="*/ 774 h 924"/>
                <a:gd name="T106" fmla="*/ 117 w 1026"/>
                <a:gd name="T107" fmla="*/ 762 h 9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26" h="924">
                  <a:moveTo>
                    <a:pt x="117" y="762"/>
                  </a:moveTo>
                  <a:cubicBezTo>
                    <a:pt x="115" y="751"/>
                    <a:pt x="112" y="732"/>
                    <a:pt x="105" y="723"/>
                  </a:cubicBezTo>
                  <a:cubicBezTo>
                    <a:pt x="103" y="717"/>
                    <a:pt x="103" y="711"/>
                    <a:pt x="100" y="706"/>
                  </a:cubicBezTo>
                  <a:cubicBezTo>
                    <a:pt x="98" y="702"/>
                    <a:pt x="94" y="694"/>
                    <a:pt x="94" y="694"/>
                  </a:cubicBezTo>
                  <a:cubicBezTo>
                    <a:pt x="91" y="673"/>
                    <a:pt x="91" y="652"/>
                    <a:pt x="87" y="631"/>
                  </a:cubicBezTo>
                  <a:cubicBezTo>
                    <a:pt x="88" y="610"/>
                    <a:pt x="101" y="579"/>
                    <a:pt x="81" y="564"/>
                  </a:cubicBezTo>
                  <a:cubicBezTo>
                    <a:pt x="74" y="552"/>
                    <a:pt x="62" y="547"/>
                    <a:pt x="55" y="535"/>
                  </a:cubicBezTo>
                  <a:cubicBezTo>
                    <a:pt x="53" y="524"/>
                    <a:pt x="55" y="512"/>
                    <a:pt x="45" y="505"/>
                  </a:cubicBezTo>
                  <a:cubicBezTo>
                    <a:pt x="46" y="498"/>
                    <a:pt x="48" y="495"/>
                    <a:pt x="51" y="489"/>
                  </a:cubicBezTo>
                  <a:cubicBezTo>
                    <a:pt x="52" y="480"/>
                    <a:pt x="52" y="474"/>
                    <a:pt x="55" y="466"/>
                  </a:cubicBezTo>
                  <a:cubicBezTo>
                    <a:pt x="56" y="463"/>
                    <a:pt x="60" y="456"/>
                    <a:pt x="60" y="456"/>
                  </a:cubicBezTo>
                  <a:cubicBezTo>
                    <a:pt x="58" y="444"/>
                    <a:pt x="57" y="425"/>
                    <a:pt x="46" y="418"/>
                  </a:cubicBezTo>
                  <a:cubicBezTo>
                    <a:pt x="36" y="405"/>
                    <a:pt x="54" y="386"/>
                    <a:pt x="39" y="375"/>
                  </a:cubicBezTo>
                  <a:cubicBezTo>
                    <a:pt x="36" y="369"/>
                    <a:pt x="34" y="366"/>
                    <a:pt x="28" y="363"/>
                  </a:cubicBezTo>
                  <a:cubicBezTo>
                    <a:pt x="22" y="353"/>
                    <a:pt x="13" y="347"/>
                    <a:pt x="7" y="337"/>
                  </a:cubicBezTo>
                  <a:cubicBezTo>
                    <a:pt x="5" y="325"/>
                    <a:pt x="0" y="319"/>
                    <a:pt x="13" y="309"/>
                  </a:cubicBezTo>
                  <a:cubicBezTo>
                    <a:pt x="16" y="298"/>
                    <a:pt x="17" y="288"/>
                    <a:pt x="24" y="279"/>
                  </a:cubicBezTo>
                  <a:cubicBezTo>
                    <a:pt x="28" y="261"/>
                    <a:pt x="30" y="242"/>
                    <a:pt x="22" y="225"/>
                  </a:cubicBezTo>
                  <a:cubicBezTo>
                    <a:pt x="19" y="212"/>
                    <a:pt x="22" y="198"/>
                    <a:pt x="16" y="186"/>
                  </a:cubicBezTo>
                  <a:cubicBezTo>
                    <a:pt x="18" y="172"/>
                    <a:pt x="15" y="169"/>
                    <a:pt x="25" y="162"/>
                  </a:cubicBezTo>
                  <a:cubicBezTo>
                    <a:pt x="31" y="146"/>
                    <a:pt x="41" y="150"/>
                    <a:pt x="57" y="147"/>
                  </a:cubicBezTo>
                  <a:cubicBezTo>
                    <a:pt x="74" y="139"/>
                    <a:pt x="83" y="129"/>
                    <a:pt x="102" y="126"/>
                  </a:cubicBezTo>
                  <a:cubicBezTo>
                    <a:pt x="108" y="123"/>
                    <a:pt x="114" y="121"/>
                    <a:pt x="120" y="120"/>
                  </a:cubicBezTo>
                  <a:cubicBezTo>
                    <a:pt x="127" y="117"/>
                    <a:pt x="134" y="115"/>
                    <a:pt x="142" y="114"/>
                  </a:cubicBezTo>
                  <a:cubicBezTo>
                    <a:pt x="149" y="112"/>
                    <a:pt x="156" y="109"/>
                    <a:pt x="163" y="108"/>
                  </a:cubicBezTo>
                  <a:cubicBezTo>
                    <a:pt x="169" y="105"/>
                    <a:pt x="176" y="103"/>
                    <a:pt x="183" y="102"/>
                  </a:cubicBezTo>
                  <a:cubicBezTo>
                    <a:pt x="188" y="99"/>
                    <a:pt x="193" y="99"/>
                    <a:pt x="198" y="96"/>
                  </a:cubicBezTo>
                  <a:cubicBezTo>
                    <a:pt x="205" y="85"/>
                    <a:pt x="214" y="76"/>
                    <a:pt x="225" y="69"/>
                  </a:cubicBezTo>
                  <a:cubicBezTo>
                    <a:pt x="232" y="58"/>
                    <a:pt x="248" y="41"/>
                    <a:pt x="261" y="39"/>
                  </a:cubicBezTo>
                  <a:cubicBezTo>
                    <a:pt x="273" y="30"/>
                    <a:pt x="290" y="32"/>
                    <a:pt x="304" y="31"/>
                  </a:cubicBezTo>
                  <a:cubicBezTo>
                    <a:pt x="310" y="30"/>
                    <a:pt x="315" y="28"/>
                    <a:pt x="321" y="27"/>
                  </a:cubicBezTo>
                  <a:cubicBezTo>
                    <a:pt x="337" y="19"/>
                    <a:pt x="351" y="9"/>
                    <a:pt x="369" y="6"/>
                  </a:cubicBezTo>
                  <a:cubicBezTo>
                    <a:pt x="380" y="0"/>
                    <a:pt x="394" y="3"/>
                    <a:pt x="406" y="4"/>
                  </a:cubicBezTo>
                  <a:cubicBezTo>
                    <a:pt x="417" y="11"/>
                    <a:pt x="409" y="4"/>
                    <a:pt x="412" y="27"/>
                  </a:cubicBezTo>
                  <a:cubicBezTo>
                    <a:pt x="413" y="38"/>
                    <a:pt x="428" y="48"/>
                    <a:pt x="433" y="57"/>
                  </a:cubicBezTo>
                  <a:cubicBezTo>
                    <a:pt x="424" y="66"/>
                    <a:pt x="432" y="70"/>
                    <a:pt x="439" y="76"/>
                  </a:cubicBezTo>
                  <a:cubicBezTo>
                    <a:pt x="456" y="75"/>
                    <a:pt x="470" y="76"/>
                    <a:pt x="486" y="79"/>
                  </a:cubicBezTo>
                  <a:cubicBezTo>
                    <a:pt x="496" y="86"/>
                    <a:pt x="504" y="83"/>
                    <a:pt x="516" y="81"/>
                  </a:cubicBezTo>
                  <a:cubicBezTo>
                    <a:pt x="522" y="71"/>
                    <a:pt x="521" y="66"/>
                    <a:pt x="534" y="63"/>
                  </a:cubicBezTo>
                  <a:cubicBezTo>
                    <a:pt x="544" y="58"/>
                    <a:pt x="552" y="60"/>
                    <a:pt x="564" y="61"/>
                  </a:cubicBezTo>
                  <a:cubicBezTo>
                    <a:pt x="620" y="60"/>
                    <a:pt x="694" y="66"/>
                    <a:pt x="747" y="57"/>
                  </a:cubicBezTo>
                  <a:cubicBezTo>
                    <a:pt x="766" y="42"/>
                    <a:pt x="772" y="49"/>
                    <a:pt x="805" y="48"/>
                  </a:cubicBezTo>
                  <a:cubicBezTo>
                    <a:pt x="815" y="42"/>
                    <a:pt x="822" y="40"/>
                    <a:pt x="834" y="37"/>
                  </a:cubicBezTo>
                  <a:cubicBezTo>
                    <a:pt x="850" y="39"/>
                    <a:pt x="866" y="40"/>
                    <a:pt x="882" y="43"/>
                  </a:cubicBezTo>
                  <a:cubicBezTo>
                    <a:pt x="883" y="51"/>
                    <a:pt x="889" y="54"/>
                    <a:pt x="897" y="57"/>
                  </a:cubicBezTo>
                  <a:cubicBezTo>
                    <a:pt x="898" y="64"/>
                    <a:pt x="902" y="72"/>
                    <a:pt x="906" y="78"/>
                  </a:cubicBezTo>
                  <a:cubicBezTo>
                    <a:pt x="909" y="94"/>
                    <a:pt x="907" y="111"/>
                    <a:pt x="912" y="127"/>
                  </a:cubicBezTo>
                  <a:cubicBezTo>
                    <a:pt x="913" y="136"/>
                    <a:pt x="913" y="145"/>
                    <a:pt x="921" y="150"/>
                  </a:cubicBezTo>
                  <a:cubicBezTo>
                    <a:pt x="923" y="189"/>
                    <a:pt x="950" y="205"/>
                    <a:pt x="966" y="238"/>
                  </a:cubicBezTo>
                  <a:cubicBezTo>
                    <a:pt x="967" y="254"/>
                    <a:pt x="966" y="277"/>
                    <a:pt x="972" y="291"/>
                  </a:cubicBezTo>
                  <a:cubicBezTo>
                    <a:pt x="974" y="301"/>
                    <a:pt x="973" y="314"/>
                    <a:pt x="961" y="316"/>
                  </a:cubicBezTo>
                  <a:cubicBezTo>
                    <a:pt x="955" y="320"/>
                    <a:pt x="947" y="324"/>
                    <a:pt x="940" y="325"/>
                  </a:cubicBezTo>
                  <a:cubicBezTo>
                    <a:pt x="935" y="329"/>
                    <a:pt x="933" y="333"/>
                    <a:pt x="928" y="337"/>
                  </a:cubicBezTo>
                  <a:cubicBezTo>
                    <a:pt x="926" y="341"/>
                    <a:pt x="916" y="348"/>
                    <a:pt x="912" y="351"/>
                  </a:cubicBezTo>
                  <a:cubicBezTo>
                    <a:pt x="908" y="359"/>
                    <a:pt x="910" y="369"/>
                    <a:pt x="904" y="376"/>
                  </a:cubicBezTo>
                  <a:cubicBezTo>
                    <a:pt x="910" y="391"/>
                    <a:pt x="923" y="389"/>
                    <a:pt x="937" y="391"/>
                  </a:cubicBezTo>
                  <a:cubicBezTo>
                    <a:pt x="942" y="394"/>
                    <a:pt x="945" y="395"/>
                    <a:pt x="948" y="400"/>
                  </a:cubicBezTo>
                  <a:cubicBezTo>
                    <a:pt x="949" y="407"/>
                    <a:pt x="951" y="414"/>
                    <a:pt x="954" y="420"/>
                  </a:cubicBezTo>
                  <a:cubicBezTo>
                    <a:pt x="956" y="434"/>
                    <a:pt x="964" y="449"/>
                    <a:pt x="946" y="453"/>
                  </a:cubicBezTo>
                  <a:cubicBezTo>
                    <a:pt x="944" y="465"/>
                    <a:pt x="946" y="476"/>
                    <a:pt x="951" y="487"/>
                  </a:cubicBezTo>
                  <a:cubicBezTo>
                    <a:pt x="953" y="502"/>
                    <a:pt x="955" y="514"/>
                    <a:pt x="969" y="522"/>
                  </a:cubicBezTo>
                  <a:cubicBezTo>
                    <a:pt x="972" y="526"/>
                    <a:pt x="973" y="530"/>
                    <a:pt x="975" y="535"/>
                  </a:cubicBezTo>
                  <a:cubicBezTo>
                    <a:pt x="977" y="553"/>
                    <a:pt x="988" y="559"/>
                    <a:pt x="1002" y="567"/>
                  </a:cubicBezTo>
                  <a:cubicBezTo>
                    <a:pt x="1005" y="572"/>
                    <a:pt x="1008" y="577"/>
                    <a:pt x="1011" y="582"/>
                  </a:cubicBezTo>
                  <a:cubicBezTo>
                    <a:pt x="1013" y="591"/>
                    <a:pt x="1017" y="598"/>
                    <a:pt x="1020" y="606"/>
                  </a:cubicBezTo>
                  <a:cubicBezTo>
                    <a:pt x="1017" y="612"/>
                    <a:pt x="1012" y="610"/>
                    <a:pt x="1009" y="616"/>
                  </a:cubicBezTo>
                  <a:cubicBezTo>
                    <a:pt x="1014" y="624"/>
                    <a:pt x="1018" y="633"/>
                    <a:pt x="1026" y="636"/>
                  </a:cubicBezTo>
                  <a:cubicBezTo>
                    <a:pt x="1025" y="643"/>
                    <a:pt x="1024" y="651"/>
                    <a:pt x="1021" y="658"/>
                  </a:cubicBezTo>
                  <a:cubicBezTo>
                    <a:pt x="1016" y="686"/>
                    <a:pt x="1021" y="685"/>
                    <a:pt x="994" y="688"/>
                  </a:cubicBezTo>
                  <a:cubicBezTo>
                    <a:pt x="990" y="693"/>
                    <a:pt x="986" y="701"/>
                    <a:pt x="981" y="705"/>
                  </a:cubicBezTo>
                  <a:cubicBezTo>
                    <a:pt x="978" y="712"/>
                    <a:pt x="976" y="719"/>
                    <a:pt x="970" y="723"/>
                  </a:cubicBezTo>
                  <a:cubicBezTo>
                    <a:pt x="961" y="741"/>
                    <a:pt x="956" y="756"/>
                    <a:pt x="934" y="760"/>
                  </a:cubicBezTo>
                  <a:cubicBezTo>
                    <a:pt x="930" y="767"/>
                    <a:pt x="926" y="773"/>
                    <a:pt x="922" y="780"/>
                  </a:cubicBezTo>
                  <a:cubicBezTo>
                    <a:pt x="921" y="786"/>
                    <a:pt x="919" y="789"/>
                    <a:pt x="916" y="795"/>
                  </a:cubicBezTo>
                  <a:cubicBezTo>
                    <a:pt x="915" y="801"/>
                    <a:pt x="913" y="804"/>
                    <a:pt x="910" y="810"/>
                  </a:cubicBezTo>
                  <a:cubicBezTo>
                    <a:pt x="909" y="818"/>
                    <a:pt x="905" y="817"/>
                    <a:pt x="901" y="823"/>
                  </a:cubicBezTo>
                  <a:cubicBezTo>
                    <a:pt x="899" y="835"/>
                    <a:pt x="894" y="839"/>
                    <a:pt x="907" y="849"/>
                  </a:cubicBezTo>
                  <a:cubicBezTo>
                    <a:pt x="908" y="859"/>
                    <a:pt x="908" y="870"/>
                    <a:pt x="909" y="880"/>
                  </a:cubicBezTo>
                  <a:cubicBezTo>
                    <a:pt x="909" y="881"/>
                    <a:pt x="930" y="903"/>
                    <a:pt x="933" y="907"/>
                  </a:cubicBezTo>
                  <a:cubicBezTo>
                    <a:pt x="927" y="924"/>
                    <a:pt x="932" y="917"/>
                    <a:pt x="895" y="912"/>
                  </a:cubicBezTo>
                  <a:cubicBezTo>
                    <a:pt x="893" y="912"/>
                    <a:pt x="884" y="902"/>
                    <a:pt x="882" y="900"/>
                  </a:cubicBezTo>
                  <a:cubicBezTo>
                    <a:pt x="872" y="892"/>
                    <a:pt x="866" y="892"/>
                    <a:pt x="852" y="891"/>
                  </a:cubicBezTo>
                  <a:cubicBezTo>
                    <a:pt x="839" y="887"/>
                    <a:pt x="832" y="880"/>
                    <a:pt x="820" y="873"/>
                  </a:cubicBezTo>
                  <a:cubicBezTo>
                    <a:pt x="816" y="866"/>
                    <a:pt x="811" y="863"/>
                    <a:pt x="804" y="858"/>
                  </a:cubicBezTo>
                  <a:cubicBezTo>
                    <a:pt x="785" y="858"/>
                    <a:pt x="767" y="857"/>
                    <a:pt x="748" y="859"/>
                  </a:cubicBezTo>
                  <a:cubicBezTo>
                    <a:pt x="743" y="860"/>
                    <a:pt x="736" y="867"/>
                    <a:pt x="727" y="868"/>
                  </a:cubicBezTo>
                  <a:cubicBezTo>
                    <a:pt x="720" y="872"/>
                    <a:pt x="721" y="878"/>
                    <a:pt x="718" y="885"/>
                  </a:cubicBezTo>
                  <a:cubicBezTo>
                    <a:pt x="693" y="881"/>
                    <a:pt x="706" y="883"/>
                    <a:pt x="691" y="874"/>
                  </a:cubicBezTo>
                  <a:cubicBezTo>
                    <a:pt x="685" y="874"/>
                    <a:pt x="648" y="869"/>
                    <a:pt x="640" y="882"/>
                  </a:cubicBezTo>
                  <a:cubicBezTo>
                    <a:pt x="639" y="890"/>
                    <a:pt x="635" y="890"/>
                    <a:pt x="631" y="897"/>
                  </a:cubicBezTo>
                  <a:cubicBezTo>
                    <a:pt x="629" y="909"/>
                    <a:pt x="621" y="906"/>
                    <a:pt x="609" y="907"/>
                  </a:cubicBezTo>
                  <a:cubicBezTo>
                    <a:pt x="594" y="906"/>
                    <a:pt x="593" y="903"/>
                    <a:pt x="600" y="892"/>
                  </a:cubicBezTo>
                  <a:cubicBezTo>
                    <a:pt x="602" y="877"/>
                    <a:pt x="586" y="872"/>
                    <a:pt x="576" y="865"/>
                  </a:cubicBezTo>
                  <a:cubicBezTo>
                    <a:pt x="573" y="859"/>
                    <a:pt x="570" y="853"/>
                    <a:pt x="564" y="849"/>
                  </a:cubicBezTo>
                  <a:cubicBezTo>
                    <a:pt x="558" y="850"/>
                    <a:pt x="553" y="849"/>
                    <a:pt x="547" y="850"/>
                  </a:cubicBezTo>
                  <a:cubicBezTo>
                    <a:pt x="542" y="853"/>
                    <a:pt x="540" y="857"/>
                    <a:pt x="537" y="862"/>
                  </a:cubicBezTo>
                  <a:cubicBezTo>
                    <a:pt x="535" y="871"/>
                    <a:pt x="536" y="875"/>
                    <a:pt x="528" y="879"/>
                  </a:cubicBezTo>
                  <a:cubicBezTo>
                    <a:pt x="488" y="875"/>
                    <a:pt x="518" y="877"/>
                    <a:pt x="499" y="864"/>
                  </a:cubicBezTo>
                  <a:cubicBezTo>
                    <a:pt x="493" y="860"/>
                    <a:pt x="441" y="850"/>
                    <a:pt x="430" y="849"/>
                  </a:cubicBezTo>
                  <a:cubicBezTo>
                    <a:pt x="422" y="846"/>
                    <a:pt x="414" y="844"/>
                    <a:pt x="405" y="843"/>
                  </a:cubicBezTo>
                  <a:cubicBezTo>
                    <a:pt x="390" y="839"/>
                    <a:pt x="375" y="836"/>
                    <a:pt x="360" y="834"/>
                  </a:cubicBezTo>
                  <a:cubicBezTo>
                    <a:pt x="348" y="830"/>
                    <a:pt x="335" y="828"/>
                    <a:pt x="322" y="825"/>
                  </a:cubicBezTo>
                  <a:cubicBezTo>
                    <a:pt x="310" y="819"/>
                    <a:pt x="316" y="820"/>
                    <a:pt x="304" y="819"/>
                  </a:cubicBezTo>
                  <a:cubicBezTo>
                    <a:pt x="296" y="816"/>
                    <a:pt x="288" y="814"/>
                    <a:pt x="280" y="813"/>
                  </a:cubicBezTo>
                  <a:cubicBezTo>
                    <a:pt x="254" y="802"/>
                    <a:pt x="226" y="791"/>
                    <a:pt x="199" y="786"/>
                  </a:cubicBezTo>
                  <a:cubicBezTo>
                    <a:pt x="186" y="779"/>
                    <a:pt x="177" y="776"/>
                    <a:pt x="162" y="774"/>
                  </a:cubicBezTo>
                  <a:cubicBezTo>
                    <a:pt x="155" y="771"/>
                    <a:pt x="155" y="768"/>
                    <a:pt x="147" y="771"/>
                  </a:cubicBezTo>
                  <a:cubicBezTo>
                    <a:pt x="133" y="769"/>
                    <a:pt x="126" y="771"/>
                    <a:pt x="117" y="762"/>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5" name="Freeform 29"/>
            <p:cNvSpPr>
              <a:spLocks/>
            </p:cNvSpPr>
            <p:nvPr/>
          </p:nvSpPr>
          <p:spPr bwMode="auto">
            <a:xfrm>
              <a:off x="2487" y="1040"/>
              <a:ext cx="746" cy="409"/>
            </a:xfrm>
            <a:custGeom>
              <a:avLst/>
              <a:gdLst>
                <a:gd name="T0" fmla="*/ 320 w 746"/>
                <a:gd name="T1" fmla="*/ 24 h 409"/>
                <a:gd name="T2" fmla="*/ 266 w 746"/>
                <a:gd name="T3" fmla="*/ 6 h 409"/>
                <a:gd name="T4" fmla="*/ 210 w 746"/>
                <a:gd name="T5" fmla="*/ 44 h 409"/>
                <a:gd name="T6" fmla="*/ 200 w 746"/>
                <a:gd name="T7" fmla="*/ 59 h 409"/>
                <a:gd name="T8" fmla="*/ 160 w 746"/>
                <a:gd name="T9" fmla="*/ 64 h 409"/>
                <a:gd name="T10" fmla="*/ 130 w 746"/>
                <a:gd name="T11" fmla="*/ 74 h 409"/>
                <a:gd name="T12" fmla="*/ 125 w 746"/>
                <a:gd name="T13" fmla="*/ 94 h 409"/>
                <a:gd name="T14" fmla="*/ 84 w 746"/>
                <a:gd name="T15" fmla="*/ 104 h 409"/>
                <a:gd name="T16" fmla="*/ 49 w 746"/>
                <a:gd name="T17" fmla="*/ 139 h 409"/>
                <a:gd name="T18" fmla="*/ 24 w 746"/>
                <a:gd name="T19" fmla="*/ 120 h 409"/>
                <a:gd name="T20" fmla="*/ 49 w 746"/>
                <a:gd name="T21" fmla="*/ 179 h 409"/>
                <a:gd name="T22" fmla="*/ 72 w 746"/>
                <a:gd name="T23" fmla="*/ 240 h 409"/>
                <a:gd name="T24" fmla="*/ 99 w 746"/>
                <a:gd name="T25" fmla="*/ 284 h 409"/>
                <a:gd name="T26" fmla="*/ 130 w 746"/>
                <a:gd name="T27" fmla="*/ 299 h 409"/>
                <a:gd name="T28" fmla="*/ 170 w 746"/>
                <a:gd name="T29" fmla="*/ 364 h 409"/>
                <a:gd name="T30" fmla="*/ 185 w 746"/>
                <a:gd name="T31" fmla="*/ 369 h 409"/>
                <a:gd name="T32" fmla="*/ 215 w 746"/>
                <a:gd name="T33" fmla="*/ 389 h 409"/>
                <a:gd name="T34" fmla="*/ 245 w 746"/>
                <a:gd name="T35" fmla="*/ 409 h 409"/>
                <a:gd name="T36" fmla="*/ 310 w 746"/>
                <a:gd name="T37" fmla="*/ 379 h 409"/>
                <a:gd name="T38" fmla="*/ 340 w 746"/>
                <a:gd name="T39" fmla="*/ 339 h 409"/>
                <a:gd name="T40" fmla="*/ 390 w 746"/>
                <a:gd name="T41" fmla="*/ 349 h 409"/>
                <a:gd name="T42" fmla="*/ 400 w 746"/>
                <a:gd name="T43" fmla="*/ 364 h 409"/>
                <a:gd name="T44" fmla="*/ 440 w 746"/>
                <a:gd name="T45" fmla="*/ 379 h 409"/>
                <a:gd name="T46" fmla="*/ 530 w 746"/>
                <a:gd name="T47" fmla="*/ 379 h 409"/>
                <a:gd name="T48" fmla="*/ 535 w 746"/>
                <a:gd name="T49" fmla="*/ 394 h 409"/>
                <a:gd name="T50" fmla="*/ 570 w 746"/>
                <a:gd name="T51" fmla="*/ 359 h 409"/>
                <a:gd name="T52" fmla="*/ 640 w 746"/>
                <a:gd name="T53" fmla="*/ 354 h 409"/>
                <a:gd name="T54" fmla="*/ 675 w 746"/>
                <a:gd name="T55" fmla="*/ 279 h 409"/>
                <a:gd name="T56" fmla="*/ 711 w 746"/>
                <a:gd name="T57" fmla="*/ 269 h 409"/>
                <a:gd name="T58" fmla="*/ 746 w 746"/>
                <a:gd name="T59" fmla="*/ 229 h 409"/>
                <a:gd name="T60" fmla="*/ 615 w 746"/>
                <a:gd name="T61" fmla="*/ 164 h 409"/>
                <a:gd name="T62" fmla="*/ 615 w 746"/>
                <a:gd name="T63" fmla="*/ 119 h 409"/>
                <a:gd name="T64" fmla="*/ 580 w 746"/>
                <a:gd name="T65" fmla="*/ 129 h 409"/>
                <a:gd name="T66" fmla="*/ 575 w 746"/>
                <a:gd name="T67" fmla="*/ 114 h 409"/>
                <a:gd name="T68" fmla="*/ 560 w 746"/>
                <a:gd name="T69" fmla="*/ 104 h 409"/>
                <a:gd name="T70" fmla="*/ 530 w 746"/>
                <a:gd name="T71" fmla="*/ 109 h 409"/>
                <a:gd name="T72" fmla="*/ 510 w 746"/>
                <a:gd name="T73" fmla="*/ 149 h 409"/>
                <a:gd name="T74" fmla="*/ 465 w 746"/>
                <a:gd name="T75" fmla="*/ 114 h 409"/>
                <a:gd name="T76" fmla="*/ 480 w 746"/>
                <a:gd name="T77" fmla="*/ 84 h 409"/>
                <a:gd name="T78" fmla="*/ 420 w 746"/>
                <a:gd name="T79" fmla="*/ 59 h 409"/>
                <a:gd name="T80" fmla="*/ 370 w 746"/>
                <a:gd name="T81" fmla="*/ 39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46" h="409">
                  <a:moveTo>
                    <a:pt x="320" y="24"/>
                  </a:moveTo>
                  <a:cubicBezTo>
                    <a:pt x="308" y="61"/>
                    <a:pt x="292" y="0"/>
                    <a:pt x="266" y="6"/>
                  </a:cubicBezTo>
                  <a:cubicBezTo>
                    <a:pt x="256" y="54"/>
                    <a:pt x="266" y="24"/>
                    <a:pt x="210" y="44"/>
                  </a:cubicBezTo>
                  <a:cubicBezTo>
                    <a:pt x="204" y="46"/>
                    <a:pt x="206" y="57"/>
                    <a:pt x="200" y="59"/>
                  </a:cubicBezTo>
                  <a:cubicBezTo>
                    <a:pt x="188" y="64"/>
                    <a:pt x="173" y="62"/>
                    <a:pt x="160" y="64"/>
                  </a:cubicBezTo>
                  <a:cubicBezTo>
                    <a:pt x="150" y="67"/>
                    <a:pt x="133" y="64"/>
                    <a:pt x="130" y="74"/>
                  </a:cubicBezTo>
                  <a:cubicBezTo>
                    <a:pt x="128" y="81"/>
                    <a:pt x="129" y="89"/>
                    <a:pt x="125" y="94"/>
                  </a:cubicBezTo>
                  <a:cubicBezTo>
                    <a:pt x="116" y="105"/>
                    <a:pt x="98" y="101"/>
                    <a:pt x="84" y="104"/>
                  </a:cubicBezTo>
                  <a:cubicBezTo>
                    <a:pt x="50" y="127"/>
                    <a:pt x="58" y="113"/>
                    <a:pt x="49" y="139"/>
                  </a:cubicBezTo>
                  <a:cubicBezTo>
                    <a:pt x="41" y="137"/>
                    <a:pt x="31" y="115"/>
                    <a:pt x="24" y="120"/>
                  </a:cubicBezTo>
                  <a:cubicBezTo>
                    <a:pt x="0" y="122"/>
                    <a:pt x="44" y="166"/>
                    <a:pt x="49" y="179"/>
                  </a:cubicBezTo>
                  <a:cubicBezTo>
                    <a:pt x="70" y="184"/>
                    <a:pt x="64" y="223"/>
                    <a:pt x="72" y="240"/>
                  </a:cubicBezTo>
                  <a:cubicBezTo>
                    <a:pt x="80" y="244"/>
                    <a:pt x="95" y="276"/>
                    <a:pt x="99" y="284"/>
                  </a:cubicBezTo>
                  <a:cubicBezTo>
                    <a:pt x="104" y="296"/>
                    <a:pt x="120" y="296"/>
                    <a:pt x="130" y="299"/>
                  </a:cubicBezTo>
                  <a:cubicBezTo>
                    <a:pt x="154" y="323"/>
                    <a:pt x="141" y="350"/>
                    <a:pt x="170" y="364"/>
                  </a:cubicBezTo>
                  <a:cubicBezTo>
                    <a:pt x="175" y="366"/>
                    <a:pt x="180" y="366"/>
                    <a:pt x="185" y="369"/>
                  </a:cubicBezTo>
                  <a:cubicBezTo>
                    <a:pt x="196" y="375"/>
                    <a:pt x="205" y="382"/>
                    <a:pt x="215" y="389"/>
                  </a:cubicBezTo>
                  <a:cubicBezTo>
                    <a:pt x="225" y="396"/>
                    <a:pt x="245" y="409"/>
                    <a:pt x="245" y="409"/>
                  </a:cubicBezTo>
                  <a:cubicBezTo>
                    <a:pt x="305" y="401"/>
                    <a:pt x="271" y="405"/>
                    <a:pt x="310" y="379"/>
                  </a:cubicBezTo>
                  <a:cubicBezTo>
                    <a:pt x="322" y="360"/>
                    <a:pt x="318" y="346"/>
                    <a:pt x="340" y="339"/>
                  </a:cubicBezTo>
                  <a:cubicBezTo>
                    <a:pt x="340" y="339"/>
                    <a:pt x="385" y="346"/>
                    <a:pt x="390" y="349"/>
                  </a:cubicBezTo>
                  <a:cubicBezTo>
                    <a:pt x="395" y="352"/>
                    <a:pt x="396" y="360"/>
                    <a:pt x="400" y="364"/>
                  </a:cubicBezTo>
                  <a:cubicBezTo>
                    <a:pt x="413" y="377"/>
                    <a:pt x="422" y="375"/>
                    <a:pt x="440" y="379"/>
                  </a:cubicBezTo>
                  <a:cubicBezTo>
                    <a:pt x="469" y="377"/>
                    <a:pt x="506" y="363"/>
                    <a:pt x="530" y="379"/>
                  </a:cubicBezTo>
                  <a:cubicBezTo>
                    <a:pt x="532" y="384"/>
                    <a:pt x="530" y="393"/>
                    <a:pt x="535" y="394"/>
                  </a:cubicBezTo>
                  <a:cubicBezTo>
                    <a:pt x="552" y="398"/>
                    <a:pt x="553" y="362"/>
                    <a:pt x="570" y="359"/>
                  </a:cubicBezTo>
                  <a:cubicBezTo>
                    <a:pt x="593" y="355"/>
                    <a:pt x="617" y="356"/>
                    <a:pt x="640" y="354"/>
                  </a:cubicBezTo>
                  <a:cubicBezTo>
                    <a:pt x="676" y="330"/>
                    <a:pt x="654" y="299"/>
                    <a:pt x="675" y="279"/>
                  </a:cubicBezTo>
                  <a:cubicBezTo>
                    <a:pt x="677" y="277"/>
                    <a:pt x="711" y="269"/>
                    <a:pt x="711" y="269"/>
                  </a:cubicBezTo>
                  <a:cubicBezTo>
                    <a:pt x="726" y="259"/>
                    <a:pt x="746" y="229"/>
                    <a:pt x="746" y="229"/>
                  </a:cubicBezTo>
                  <a:cubicBezTo>
                    <a:pt x="729" y="177"/>
                    <a:pt x="663" y="171"/>
                    <a:pt x="615" y="164"/>
                  </a:cubicBezTo>
                  <a:cubicBezTo>
                    <a:pt x="608" y="142"/>
                    <a:pt x="622" y="141"/>
                    <a:pt x="615" y="119"/>
                  </a:cubicBezTo>
                  <a:cubicBezTo>
                    <a:pt x="611" y="120"/>
                    <a:pt x="583" y="130"/>
                    <a:pt x="580" y="129"/>
                  </a:cubicBezTo>
                  <a:cubicBezTo>
                    <a:pt x="575" y="127"/>
                    <a:pt x="578" y="118"/>
                    <a:pt x="575" y="114"/>
                  </a:cubicBezTo>
                  <a:cubicBezTo>
                    <a:pt x="571" y="109"/>
                    <a:pt x="565" y="107"/>
                    <a:pt x="560" y="104"/>
                  </a:cubicBezTo>
                  <a:cubicBezTo>
                    <a:pt x="550" y="106"/>
                    <a:pt x="537" y="101"/>
                    <a:pt x="530" y="109"/>
                  </a:cubicBezTo>
                  <a:cubicBezTo>
                    <a:pt x="520" y="124"/>
                    <a:pt x="555" y="134"/>
                    <a:pt x="510" y="149"/>
                  </a:cubicBezTo>
                  <a:cubicBezTo>
                    <a:pt x="486" y="143"/>
                    <a:pt x="479" y="135"/>
                    <a:pt x="465" y="114"/>
                  </a:cubicBezTo>
                  <a:cubicBezTo>
                    <a:pt x="469" y="103"/>
                    <a:pt x="478" y="95"/>
                    <a:pt x="480" y="84"/>
                  </a:cubicBezTo>
                  <a:cubicBezTo>
                    <a:pt x="485" y="57"/>
                    <a:pt x="428" y="60"/>
                    <a:pt x="420" y="59"/>
                  </a:cubicBezTo>
                  <a:cubicBezTo>
                    <a:pt x="402" y="53"/>
                    <a:pt x="386" y="50"/>
                    <a:pt x="370" y="39"/>
                  </a:cubicBezTo>
                </a:path>
              </a:pathLst>
            </a:cu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6" name="Freeform 30"/>
            <p:cNvSpPr>
              <a:spLocks/>
            </p:cNvSpPr>
            <p:nvPr/>
          </p:nvSpPr>
          <p:spPr bwMode="auto">
            <a:xfrm>
              <a:off x="2808" y="1051"/>
              <a:ext cx="50" cy="32"/>
            </a:xfrm>
            <a:custGeom>
              <a:avLst/>
              <a:gdLst>
                <a:gd name="T0" fmla="*/ 50 w 50"/>
                <a:gd name="T1" fmla="*/ 32 h 32"/>
                <a:gd name="T2" fmla="*/ 41 w 50"/>
                <a:gd name="T3" fmla="*/ 20 h 32"/>
                <a:gd name="T4" fmla="*/ 26 w 50"/>
                <a:gd name="T5" fmla="*/ 3 h 32"/>
                <a:gd name="T6" fmla="*/ 23 w 50"/>
                <a:gd name="T7" fmla="*/ 2 h 32"/>
                <a:gd name="T8" fmla="*/ 6 w 50"/>
                <a:gd name="T9" fmla="*/ 6 h 32"/>
                <a:gd name="T10" fmla="*/ 0 w 50"/>
                <a:gd name="T11" fmla="*/ 15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2">
                  <a:moveTo>
                    <a:pt x="50" y="32"/>
                  </a:moveTo>
                  <a:cubicBezTo>
                    <a:pt x="48" y="26"/>
                    <a:pt x="46" y="24"/>
                    <a:pt x="41" y="20"/>
                  </a:cubicBezTo>
                  <a:cubicBezTo>
                    <a:pt x="39" y="9"/>
                    <a:pt x="36" y="8"/>
                    <a:pt x="26" y="3"/>
                  </a:cubicBezTo>
                  <a:cubicBezTo>
                    <a:pt x="23" y="0"/>
                    <a:pt x="26" y="1"/>
                    <a:pt x="23" y="2"/>
                  </a:cubicBezTo>
                  <a:cubicBezTo>
                    <a:pt x="20" y="3"/>
                    <a:pt x="10" y="4"/>
                    <a:pt x="6" y="6"/>
                  </a:cubicBezTo>
                  <a:cubicBezTo>
                    <a:pt x="3" y="8"/>
                    <a:pt x="0" y="15"/>
                    <a:pt x="0" y="15"/>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7" name="Freeform 31"/>
            <p:cNvSpPr>
              <a:spLocks/>
            </p:cNvSpPr>
            <p:nvPr/>
          </p:nvSpPr>
          <p:spPr bwMode="auto">
            <a:xfrm>
              <a:off x="2672" y="2526"/>
              <a:ext cx="576" cy="667"/>
            </a:xfrm>
            <a:custGeom>
              <a:avLst/>
              <a:gdLst>
                <a:gd name="T0" fmla="*/ 6 w 576"/>
                <a:gd name="T1" fmla="*/ 147 h 667"/>
                <a:gd name="T2" fmla="*/ 52 w 576"/>
                <a:gd name="T3" fmla="*/ 194 h 667"/>
                <a:gd name="T4" fmla="*/ 49 w 576"/>
                <a:gd name="T5" fmla="*/ 221 h 667"/>
                <a:gd name="T6" fmla="*/ 67 w 576"/>
                <a:gd name="T7" fmla="*/ 237 h 667"/>
                <a:gd name="T8" fmla="*/ 126 w 576"/>
                <a:gd name="T9" fmla="*/ 243 h 667"/>
                <a:gd name="T10" fmla="*/ 153 w 576"/>
                <a:gd name="T11" fmla="*/ 306 h 667"/>
                <a:gd name="T12" fmla="*/ 189 w 576"/>
                <a:gd name="T13" fmla="*/ 329 h 667"/>
                <a:gd name="T14" fmla="*/ 232 w 576"/>
                <a:gd name="T15" fmla="*/ 336 h 667"/>
                <a:gd name="T16" fmla="*/ 261 w 576"/>
                <a:gd name="T17" fmla="*/ 420 h 667"/>
                <a:gd name="T18" fmla="*/ 291 w 576"/>
                <a:gd name="T19" fmla="*/ 507 h 667"/>
                <a:gd name="T20" fmla="*/ 244 w 576"/>
                <a:gd name="T21" fmla="*/ 539 h 667"/>
                <a:gd name="T22" fmla="*/ 238 w 576"/>
                <a:gd name="T23" fmla="*/ 581 h 667"/>
                <a:gd name="T24" fmla="*/ 240 w 576"/>
                <a:gd name="T25" fmla="*/ 665 h 667"/>
                <a:gd name="T26" fmla="*/ 285 w 576"/>
                <a:gd name="T27" fmla="*/ 641 h 667"/>
                <a:gd name="T28" fmla="*/ 331 w 576"/>
                <a:gd name="T29" fmla="*/ 579 h 667"/>
                <a:gd name="T30" fmla="*/ 411 w 576"/>
                <a:gd name="T31" fmla="*/ 497 h 667"/>
                <a:gd name="T32" fmla="*/ 400 w 576"/>
                <a:gd name="T33" fmla="*/ 419 h 667"/>
                <a:gd name="T34" fmla="*/ 349 w 576"/>
                <a:gd name="T35" fmla="*/ 377 h 667"/>
                <a:gd name="T36" fmla="*/ 324 w 576"/>
                <a:gd name="T37" fmla="*/ 359 h 667"/>
                <a:gd name="T38" fmla="*/ 336 w 576"/>
                <a:gd name="T39" fmla="*/ 320 h 667"/>
                <a:gd name="T40" fmla="*/ 354 w 576"/>
                <a:gd name="T41" fmla="*/ 278 h 667"/>
                <a:gd name="T42" fmla="*/ 388 w 576"/>
                <a:gd name="T43" fmla="*/ 234 h 667"/>
                <a:gd name="T44" fmla="*/ 426 w 576"/>
                <a:gd name="T45" fmla="*/ 264 h 667"/>
                <a:gd name="T46" fmla="*/ 498 w 576"/>
                <a:gd name="T47" fmla="*/ 276 h 667"/>
                <a:gd name="T48" fmla="*/ 540 w 576"/>
                <a:gd name="T49" fmla="*/ 342 h 667"/>
                <a:gd name="T50" fmla="*/ 576 w 576"/>
                <a:gd name="T51" fmla="*/ 305 h 667"/>
                <a:gd name="T52" fmla="*/ 529 w 576"/>
                <a:gd name="T53" fmla="*/ 231 h 667"/>
                <a:gd name="T54" fmla="*/ 465 w 576"/>
                <a:gd name="T55" fmla="*/ 194 h 667"/>
                <a:gd name="T56" fmla="*/ 394 w 576"/>
                <a:gd name="T57" fmla="*/ 149 h 667"/>
                <a:gd name="T58" fmla="*/ 352 w 576"/>
                <a:gd name="T59" fmla="*/ 128 h 667"/>
                <a:gd name="T60" fmla="*/ 307 w 576"/>
                <a:gd name="T61" fmla="*/ 116 h 667"/>
                <a:gd name="T62" fmla="*/ 274 w 576"/>
                <a:gd name="T63" fmla="*/ 92 h 667"/>
                <a:gd name="T64" fmla="*/ 276 w 576"/>
                <a:gd name="T65" fmla="*/ 38 h 667"/>
                <a:gd name="T66" fmla="*/ 253 w 576"/>
                <a:gd name="T67" fmla="*/ 0 h 667"/>
                <a:gd name="T68" fmla="*/ 211 w 576"/>
                <a:gd name="T69" fmla="*/ 8 h 6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6" h="667">
                  <a:moveTo>
                    <a:pt x="0" y="125"/>
                  </a:moveTo>
                  <a:cubicBezTo>
                    <a:pt x="1" y="136"/>
                    <a:pt x="0" y="139"/>
                    <a:pt x="6" y="147"/>
                  </a:cubicBezTo>
                  <a:cubicBezTo>
                    <a:pt x="8" y="156"/>
                    <a:pt x="10" y="165"/>
                    <a:pt x="15" y="173"/>
                  </a:cubicBezTo>
                  <a:cubicBezTo>
                    <a:pt x="19" y="194"/>
                    <a:pt x="32" y="192"/>
                    <a:pt x="52" y="194"/>
                  </a:cubicBezTo>
                  <a:cubicBezTo>
                    <a:pt x="57" y="197"/>
                    <a:pt x="65" y="199"/>
                    <a:pt x="57" y="203"/>
                  </a:cubicBezTo>
                  <a:cubicBezTo>
                    <a:pt x="54" y="220"/>
                    <a:pt x="58" y="215"/>
                    <a:pt x="49" y="221"/>
                  </a:cubicBezTo>
                  <a:cubicBezTo>
                    <a:pt x="51" y="228"/>
                    <a:pt x="49" y="228"/>
                    <a:pt x="55" y="231"/>
                  </a:cubicBezTo>
                  <a:cubicBezTo>
                    <a:pt x="59" y="233"/>
                    <a:pt x="67" y="237"/>
                    <a:pt x="67" y="237"/>
                  </a:cubicBezTo>
                  <a:cubicBezTo>
                    <a:pt x="86" y="235"/>
                    <a:pt x="84" y="224"/>
                    <a:pt x="100" y="221"/>
                  </a:cubicBezTo>
                  <a:cubicBezTo>
                    <a:pt x="114" y="223"/>
                    <a:pt x="120" y="231"/>
                    <a:pt x="126" y="243"/>
                  </a:cubicBezTo>
                  <a:cubicBezTo>
                    <a:pt x="128" y="252"/>
                    <a:pt x="130" y="253"/>
                    <a:pt x="124" y="261"/>
                  </a:cubicBezTo>
                  <a:cubicBezTo>
                    <a:pt x="120" y="283"/>
                    <a:pt x="129" y="302"/>
                    <a:pt x="153" y="306"/>
                  </a:cubicBezTo>
                  <a:cubicBezTo>
                    <a:pt x="159" y="309"/>
                    <a:pt x="163" y="314"/>
                    <a:pt x="169" y="317"/>
                  </a:cubicBezTo>
                  <a:cubicBezTo>
                    <a:pt x="174" y="324"/>
                    <a:pt x="181" y="326"/>
                    <a:pt x="189" y="329"/>
                  </a:cubicBezTo>
                  <a:cubicBezTo>
                    <a:pt x="197" y="326"/>
                    <a:pt x="199" y="321"/>
                    <a:pt x="208" y="320"/>
                  </a:cubicBezTo>
                  <a:cubicBezTo>
                    <a:pt x="217" y="322"/>
                    <a:pt x="226" y="330"/>
                    <a:pt x="232" y="336"/>
                  </a:cubicBezTo>
                  <a:cubicBezTo>
                    <a:pt x="237" y="349"/>
                    <a:pt x="234" y="361"/>
                    <a:pt x="243" y="372"/>
                  </a:cubicBezTo>
                  <a:cubicBezTo>
                    <a:pt x="247" y="389"/>
                    <a:pt x="250" y="405"/>
                    <a:pt x="261" y="420"/>
                  </a:cubicBezTo>
                  <a:cubicBezTo>
                    <a:pt x="262" y="426"/>
                    <a:pt x="265" y="429"/>
                    <a:pt x="267" y="434"/>
                  </a:cubicBezTo>
                  <a:cubicBezTo>
                    <a:pt x="273" y="467"/>
                    <a:pt x="271" y="480"/>
                    <a:pt x="291" y="507"/>
                  </a:cubicBezTo>
                  <a:cubicBezTo>
                    <a:pt x="288" y="525"/>
                    <a:pt x="278" y="527"/>
                    <a:pt x="261" y="528"/>
                  </a:cubicBezTo>
                  <a:cubicBezTo>
                    <a:pt x="249" y="530"/>
                    <a:pt x="248" y="529"/>
                    <a:pt x="244" y="539"/>
                  </a:cubicBezTo>
                  <a:cubicBezTo>
                    <a:pt x="243" y="550"/>
                    <a:pt x="238" y="565"/>
                    <a:pt x="249" y="572"/>
                  </a:cubicBezTo>
                  <a:cubicBezTo>
                    <a:pt x="246" y="577"/>
                    <a:pt x="244" y="579"/>
                    <a:pt x="238" y="581"/>
                  </a:cubicBezTo>
                  <a:cubicBezTo>
                    <a:pt x="226" y="597"/>
                    <a:pt x="243" y="607"/>
                    <a:pt x="219" y="611"/>
                  </a:cubicBezTo>
                  <a:cubicBezTo>
                    <a:pt x="203" y="643"/>
                    <a:pt x="220" y="655"/>
                    <a:pt x="240" y="665"/>
                  </a:cubicBezTo>
                  <a:cubicBezTo>
                    <a:pt x="252" y="664"/>
                    <a:pt x="267" y="667"/>
                    <a:pt x="277" y="659"/>
                  </a:cubicBezTo>
                  <a:cubicBezTo>
                    <a:pt x="281" y="653"/>
                    <a:pt x="282" y="647"/>
                    <a:pt x="285" y="641"/>
                  </a:cubicBezTo>
                  <a:cubicBezTo>
                    <a:pt x="286" y="628"/>
                    <a:pt x="283" y="617"/>
                    <a:pt x="297" y="614"/>
                  </a:cubicBezTo>
                  <a:cubicBezTo>
                    <a:pt x="306" y="600"/>
                    <a:pt x="322" y="593"/>
                    <a:pt x="331" y="579"/>
                  </a:cubicBezTo>
                  <a:cubicBezTo>
                    <a:pt x="333" y="554"/>
                    <a:pt x="331" y="532"/>
                    <a:pt x="342" y="510"/>
                  </a:cubicBezTo>
                  <a:cubicBezTo>
                    <a:pt x="345" y="489"/>
                    <a:pt x="410" y="497"/>
                    <a:pt x="411" y="497"/>
                  </a:cubicBezTo>
                  <a:cubicBezTo>
                    <a:pt x="413" y="487"/>
                    <a:pt x="416" y="479"/>
                    <a:pt x="409" y="470"/>
                  </a:cubicBezTo>
                  <a:cubicBezTo>
                    <a:pt x="406" y="455"/>
                    <a:pt x="417" y="422"/>
                    <a:pt x="400" y="419"/>
                  </a:cubicBezTo>
                  <a:cubicBezTo>
                    <a:pt x="396" y="413"/>
                    <a:pt x="390" y="408"/>
                    <a:pt x="384" y="404"/>
                  </a:cubicBezTo>
                  <a:cubicBezTo>
                    <a:pt x="377" y="393"/>
                    <a:pt x="363" y="379"/>
                    <a:pt x="349" y="377"/>
                  </a:cubicBezTo>
                  <a:cubicBezTo>
                    <a:pt x="343" y="373"/>
                    <a:pt x="337" y="370"/>
                    <a:pt x="331" y="366"/>
                  </a:cubicBezTo>
                  <a:cubicBezTo>
                    <a:pt x="329" y="363"/>
                    <a:pt x="325" y="362"/>
                    <a:pt x="324" y="359"/>
                  </a:cubicBezTo>
                  <a:cubicBezTo>
                    <a:pt x="322" y="355"/>
                    <a:pt x="328" y="342"/>
                    <a:pt x="330" y="338"/>
                  </a:cubicBezTo>
                  <a:cubicBezTo>
                    <a:pt x="331" y="330"/>
                    <a:pt x="331" y="326"/>
                    <a:pt x="336" y="320"/>
                  </a:cubicBezTo>
                  <a:cubicBezTo>
                    <a:pt x="337" y="313"/>
                    <a:pt x="337" y="307"/>
                    <a:pt x="339" y="300"/>
                  </a:cubicBezTo>
                  <a:cubicBezTo>
                    <a:pt x="341" y="292"/>
                    <a:pt x="350" y="286"/>
                    <a:pt x="354" y="278"/>
                  </a:cubicBezTo>
                  <a:cubicBezTo>
                    <a:pt x="356" y="268"/>
                    <a:pt x="363" y="259"/>
                    <a:pt x="369" y="251"/>
                  </a:cubicBezTo>
                  <a:cubicBezTo>
                    <a:pt x="371" y="242"/>
                    <a:pt x="381" y="239"/>
                    <a:pt x="388" y="234"/>
                  </a:cubicBezTo>
                  <a:cubicBezTo>
                    <a:pt x="390" y="234"/>
                    <a:pt x="402" y="236"/>
                    <a:pt x="405" y="239"/>
                  </a:cubicBezTo>
                  <a:cubicBezTo>
                    <a:pt x="413" y="248"/>
                    <a:pt x="412" y="261"/>
                    <a:pt x="426" y="264"/>
                  </a:cubicBezTo>
                  <a:cubicBezTo>
                    <a:pt x="432" y="267"/>
                    <a:pt x="439" y="269"/>
                    <a:pt x="445" y="270"/>
                  </a:cubicBezTo>
                  <a:cubicBezTo>
                    <a:pt x="461" y="276"/>
                    <a:pt x="481" y="274"/>
                    <a:pt x="498" y="276"/>
                  </a:cubicBezTo>
                  <a:cubicBezTo>
                    <a:pt x="500" y="288"/>
                    <a:pt x="501" y="298"/>
                    <a:pt x="507" y="308"/>
                  </a:cubicBezTo>
                  <a:cubicBezTo>
                    <a:pt x="510" y="329"/>
                    <a:pt x="516" y="338"/>
                    <a:pt x="540" y="342"/>
                  </a:cubicBezTo>
                  <a:cubicBezTo>
                    <a:pt x="549" y="346"/>
                    <a:pt x="555" y="345"/>
                    <a:pt x="565" y="344"/>
                  </a:cubicBezTo>
                  <a:cubicBezTo>
                    <a:pt x="567" y="318"/>
                    <a:pt x="560" y="315"/>
                    <a:pt x="576" y="305"/>
                  </a:cubicBezTo>
                  <a:cubicBezTo>
                    <a:pt x="575" y="295"/>
                    <a:pt x="575" y="286"/>
                    <a:pt x="574" y="276"/>
                  </a:cubicBezTo>
                  <a:cubicBezTo>
                    <a:pt x="573" y="267"/>
                    <a:pt x="538" y="235"/>
                    <a:pt x="529" y="231"/>
                  </a:cubicBezTo>
                  <a:cubicBezTo>
                    <a:pt x="516" y="218"/>
                    <a:pt x="499" y="202"/>
                    <a:pt x="481" y="200"/>
                  </a:cubicBezTo>
                  <a:cubicBezTo>
                    <a:pt x="475" y="198"/>
                    <a:pt x="471" y="195"/>
                    <a:pt x="465" y="194"/>
                  </a:cubicBezTo>
                  <a:cubicBezTo>
                    <a:pt x="448" y="184"/>
                    <a:pt x="433" y="162"/>
                    <a:pt x="412" y="158"/>
                  </a:cubicBezTo>
                  <a:cubicBezTo>
                    <a:pt x="407" y="154"/>
                    <a:pt x="400" y="150"/>
                    <a:pt x="394" y="149"/>
                  </a:cubicBezTo>
                  <a:cubicBezTo>
                    <a:pt x="388" y="142"/>
                    <a:pt x="379" y="136"/>
                    <a:pt x="370" y="134"/>
                  </a:cubicBezTo>
                  <a:cubicBezTo>
                    <a:pt x="364" y="131"/>
                    <a:pt x="358" y="129"/>
                    <a:pt x="352" y="128"/>
                  </a:cubicBezTo>
                  <a:cubicBezTo>
                    <a:pt x="344" y="124"/>
                    <a:pt x="337" y="123"/>
                    <a:pt x="328" y="122"/>
                  </a:cubicBezTo>
                  <a:cubicBezTo>
                    <a:pt x="322" y="119"/>
                    <a:pt x="314" y="117"/>
                    <a:pt x="307" y="116"/>
                  </a:cubicBezTo>
                  <a:cubicBezTo>
                    <a:pt x="301" y="113"/>
                    <a:pt x="296" y="108"/>
                    <a:pt x="289" y="107"/>
                  </a:cubicBezTo>
                  <a:cubicBezTo>
                    <a:pt x="285" y="101"/>
                    <a:pt x="280" y="96"/>
                    <a:pt x="274" y="92"/>
                  </a:cubicBezTo>
                  <a:cubicBezTo>
                    <a:pt x="270" y="85"/>
                    <a:pt x="261" y="79"/>
                    <a:pt x="253" y="77"/>
                  </a:cubicBezTo>
                  <a:cubicBezTo>
                    <a:pt x="242" y="59"/>
                    <a:pt x="263" y="46"/>
                    <a:pt x="276" y="38"/>
                  </a:cubicBezTo>
                  <a:cubicBezTo>
                    <a:pt x="282" y="28"/>
                    <a:pt x="278" y="20"/>
                    <a:pt x="270" y="14"/>
                  </a:cubicBezTo>
                  <a:cubicBezTo>
                    <a:pt x="266" y="8"/>
                    <a:pt x="260" y="3"/>
                    <a:pt x="253" y="0"/>
                  </a:cubicBezTo>
                  <a:cubicBezTo>
                    <a:pt x="236" y="3"/>
                    <a:pt x="242" y="0"/>
                    <a:pt x="234" y="6"/>
                  </a:cubicBezTo>
                  <a:cubicBezTo>
                    <a:pt x="230" y="23"/>
                    <a:pt x="222" y="10"/>
                    <a:pt x="211" y="8"/>
                  </a:cubicBezTo>
                  <a:cubicBezTo>
                    <a:pt x="192" y="9"/>
                    <a:pt x="197" y="5"/>
                    <a:pt x="190" y="12"/>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8" name="Freeform 32"/>
            <p:cNvSpPr>
              <a:spLocks/>
            </p:cNvSpPr>
            <p:nvPr/>
          </p:nvSpPr>
          <p:spPr bwMode="auto">
            <a:xfrm>
              <a:off x="2470" y="3125"/>
              <a:ext cx="409" cy="279"/>
            </a:xfrm>
            <a:custGeom>
              <a:avLst/>
              <a:gdLst>
                <a:gd name="T0" fmla="*/ 407 w 409"/>
                <a:gd name="T1" fmla="*/ 0 h 279"/>
                <a:gd name="T2" fmla="*/ 382 w 409"/>
                <a:gd name="T3" fmla="*/ 4 h 279"/>
                <a:gd name="T4" fmla="*/ 368 w 409"/>
                <a:gd name="T5" fmla="*/ 12 h 279"/>
                <a:gd name="T6" fmla="*/ 353 w 409"/>
                <a:gd name="T7" fmla="*/ 25 h 279"/>
                <a:gd name="T8" fmla="*/ 317 w 409"/>
                <a:gd name="T9" fmla="*/ 21 h 279"/>
                <a:gd name="T10" fmla="*/ 281 w 409"/>
                <a:gd name="T11" fmla="*/ 34 h 279"/>
                <a:gd name="T12" fmla="*/ 191 w 409"/>
                <a:gd name="T13" fmla="*/ 39 h 279"/>
                <a:gd name="T14" fmla="*/ 178 w 409"/>
                <a:gd name="T15" fmla="*/ 51 h 279"/>
                <a:gd name="T16" fmla="*/ 152 w 409"/>
                <a:gd name="T17" fmla="*/ 33 h 279"/>
                <a:gd name="T18" fmla="*/ 128 w 409"/>
                <a:gd name="T19" fmla="*/ 18 h 279"/>
                <a:gd name="T20" fmla="*/ 89 w 409"/>
                <a:gd name="T21" fmla="*/ 16 h 279"/>
                <a:gd name="T22" fmla="*/ 77 w 409"/>
                <a:gd name="T23" fmla="*/ 31 h 279"/>
                <a:gd name="T24" fmla="*/ 62 w 409"/>
                <a:gd name="T25" fmla="*/ 37 h 279"/>
                <a:gd name="T26" fmla="*/ 50 w 409"/>
                <a:gd name="T27" fmla="*/ 18 h 279"/>
                <a:gd name="T28" fmla="*/ 23 w 409"/>
                <a:gd name="T29" fmla="*/ 31 h 279"/>
                <a:gd name="T30" fmla="*/ 11 w 409"/>
                <a:gd name="T31" fmla="*/ 40 h 279"/>
                <a:gd name="T32" fmla="*/ 4 w 409"/>
                <a:gd name="T33" fmla="*/ 54 h 279"/>
                <a:gd name="T34" fmla="*/ 22 w 409"/>
                <a:gd name="T35" fmla="*/ 102 h 279"/>
                <a:gd name="T36" fmla="*/ 37 w 409"/>
                <a:gd name="T37" fmla="*/ 115 h 279"/>
                <a:gd name="T38" fmla="*/ 77 w 409"/>
                <a:gd name="T39" fmla="*/ 121 h 279"/>
                <a:gd name="T40" fmla="*/ 106 w 409"/>
                <a:gd name="T41" fmla="*/ 136 h 279"/>
                <a:gd name="T42" fmla="*/ 130 w 409"/>
                <a:gd name="T43" fmla="*/ 169 h 279"/>
                <a:gd name="T44" fmla="*/ 167 w 409"/>
                <a:gd name="T45" fmla="*/ 190 h 279"/>
                <a:gd name="T46" fmla="*/ 223 w 409"/>
                <a:gd name="T47" fmla="*/ 199 h 279"/>
                <a:gd name="T48" fmla="*/ 247 w 409"/>
                <a:gd name="T49" fmla="*/ 211 h 279"/>
                <a:gd name="T50" fmla="*/ 256 w 409"/>
                <a:gd name="T51" fmla="*/ 219 h 279"/>
                <a:gd name="T52" fmla="*/ 262 w 409"/>
                <a:gd name="T53" fmla="*/ 229 h 279"/>
                <a:gd name="T54" fmla="*/ 274 w 409"/>
                <a:gd name="T55" fmla="*/ 246 h 279"/>
                <a:gd name="T56" fmla="*/ 340 w 409"/>
                <a:gd name="T57" fmla="*/ 264 h 279"/>
                <a:gd name="T58" fmla="*/ 364 w 409"/>
                <a:gd name="T59" fmla="*/ 222 h 279"/>
                <a:gd name="T60" fmla="*/ 373 w 409"/>
                <a:gd name="T61" fmla="*/ 207 h 279"/>
                <a:gd name="T62" fmla="*/ 358 w 409"/>
                <a:gd name="T63" fmla="*/ 165 h 279"/>
                <a:gd name="T64" fmla="*/ 344 w 409"/>
                <a:gd name="T65" fmla="*/ 144 h 279"/>
                <a:gd name="T66" fmla="*/ 358 w 409"/>
                <a:gd name="T67" fmla="*/ 117 h 279"/>
                <a:gd name="T68" fmla="*/ 364 w 409"/>
                <a:gd name="T69" fmla="*/ 99 h 279"/>
                <a:gd name="T70" fmla="*/ 370 w 409"/>
                <a:gd name="T71" fmla="*/ 81 h 279"/>
                <a:gd name="T72" fmla="*/ 376 w 409"/>
                <a:gd name="T73" fmla="*/ 57 h 279"/>
                <a:gd name="T74" fmla="*/ 391 w 409"/>
                <a:gd name="T75" fmla="*/ 36 h 279"/>
                <a:gd name="T76" fmla="*/ 400 w 409"/>
                <a:gd name="T77" fmla="*/ 25 h 279"/>
                <a:gd name="T78" fmla="*/ 407 w 409"/>
                <a:gd name="T79" fmla="*/ 0 h 2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9" h="279">
                  <a:moveTo>
                    <a:pt x="407" y="0"/>
                  </a:moveTo>
                  <a:cubicBezTo>
                    <a:pt x="397" y="1"/>
                    <a:pt x="391" y="3"/>
                    <a:pt x="382" y="4"/>
                  </a:cubicBezTo>
                  <a:cubicBezTo>
                    <a:pt x="377" y="6"/>
                    <a:pt x="373" y="9"/>
                    <a:pt x="368" y="12"/>
                  </a:cubicBezTo>
                  <a:cubicBezTo>
                    <a:pt x="363" y="19"/>
                    <a:pt x="362" y="23"/>
                    <a:pt x="353" y="25"/>
                  </a:cubicBezTo>
                  <a:cubicBezTo>
                    <a:pt x="328" y="24"/>
                    <a:pt x="332" y="24"/>
                    <a:pt x="317" y="21"/>
                  </a:cubicBezTo>
                  <a:cubicBezTo>
                    <a:pt x="297" y="23"/>
                    <a:pt x="297" y="31"/>
                    <a:pt x="281" y="34"/>
                  </a:cubicBezTo>
                  <a:cubicBezTo>
                    <a:pt x="254" y="47"/>
                    <a:pt x="221" y="38"/>
                    <a:pt x="191" y="39"/>
                  </a:cubicBezTo>
                  <a:cubicBezTo>
                    <a:pt x="186" y="42"/>
                    <a:pt x="178" y="51"/>
                    <a:pt x="178" y="51"/>
                  </a:cubicBezTo>
                  <a:cubicBezTo>
                    <a:pt x="165" y="48"/>
                    <a:pt x="163" y="40"/>
                    <a:pt x="152" y="33"/>
                  </a:cubicBezTo>
                  <a:cubicBezTo>
                    <a:pt x="146" y="26"/>
                    <a:pt x="137" y="20"/>
                    <a:pt x="128" y="18"/>
                  </a:cubicBezTo>
                  <a:cubicBezTo>
                    <a:pt x="116" y="9"/>
                    <a:pt x="103" y="15"/>
                    <a:pt x="89" y="16"/>
                  </a:cubicBezTo>
                  <a:cubicBezTo>
                    <a:pt x="83" y="21"/>
                    <a:pt x="81" y="25"/>
                    <a:pt x="77" y="31"/>
                  </a:cubicBezTo>
                  <a:cubicBezTo>
                    <a:pt x="75" y="41"/>
                    <a:pt x="71" y="39"/>
                    <a:pt x="62" y="37"/>
                  </a:cubicBezTo>
                  <a:cubicBezTo>
                    <a:pt x="58" y="29"/>
                    <a:pt x="59" y="23"/>
                    <a:pt x="50" y="18"/>
                  </a:cubicBezTo>
                  <a:cubicBezTo>
                    <a:pt x="38" y="3"/>
                    <a:pt x="36" y="28"/>
                    <a:pt x="23" y="31"/>
                  </a:cubicBezTo>
                  <a:cubicBezTo>
                    <a:pt x="18" y="35"/>
                    <a:pt x="18" y="39"/>
                    <a:pt x="11" y="40"/>
                  </a:cubicBezTo>
                  <a:cubicBezTo>
                    <a:pt x="8" y="45"/>
                    <a:pt x="5" y="48"/>
                    <a:pt x="4" y="54"/>
                  </a:cubicBezTo>
                  <a:cubicBezTo>
                    <a:pt x="5" y="87"/>
                    <a:pt x="0" y="89"/>
                    <a:pt x="22" y="102"/>
                  </a:cubicBezTo>
                  <a:cubicBezTo>
                    <a:pt x="26" y="108"/>
                    <a:pt x="30" y="114"/>
                    <a:pt x="37" y="115"/>
                  </a:cubicBezTo>
                  <a:cubicBezTo>
                    <a:pt x="48" y="121"/>
                    <a:pt x="64" y="119"/>
                    <a:pt x="77" y="121"/>
                  </a:cubicBezTo>
                  <a:cubicBezTo>
                    <a:pt x="87" y="125"/>
                    <a:pt x="95" y="134"/>
                    <a:pt x="106" y="136"/>
                  </a:cubicBezTo>
                  <a:cubicBezTo>
                    <a:pt x="118" y="142"/>
                    <a:pt x="122" y="158"/>
                    <a:pt x="130" y="169"/>
                  </a:cubicBezTo>
                  <a:cubicBezTo>
                    <a:pt x="132" y="180"/>
                    <a:pt x="157" y="188"/>
                    <a:pt x="167" y="190"/>
                  </a:cubicBezTo>
                  <a:cubicBezTo>
                    <a:pt x="185" y="197"/>
                    <a:pt x="203" y="198"/>
                    <a:pt x="223" y="199"/>
                  </a:cubicBezTo>
                  <a:cubicBezTo>
                    <a:pt x="232" y="202"/>
                    <a:pt x="238" y="209"/>
                    <a:pt x="247" y="211"/>
                  </a:cubicBezTo>
                  <a:cubicBezTo>
                    <a:pt x="250" y="214"/>
                    <a:pt x="254" y="216"/>
                    <a:pt x="256" y="219"/>
                  </a:cubicBezTo>
                  <a:cubicBezTo>
                    <a:pt x="266" y="234"/>
                    <a:pt x="246" y="216"/>
                    <a:pt x="262" y="229"/>
                  </a:cubicBezTo>
                  <a:cubicBezTo>
                    <a:pt x="263" y="237"/>
                    <a:pt x="266" y="243"/>
                    <a:pt x="274" y="246"/>
                  </a:cubicBezTo>
                  <a:cubicBezTo>
                    <a:pt x="291" y="263"/>
                    <a:pt x="317" y="260"/>
                    <a:pt x="340" y="264"/>
                  </a:cubicBezTo>
                  <a:cubicBezTo>
                    <a:pt x="369" y="279"/>
                    <a:pt x="345" y="234"/>
                    <a:pt x="364" y="222"/>
                  </a:cubicBezTo>
                  <a:cubicBezTo>
                    <a:pt x="367" y="216"/>
                    <a:pt x="371" y="213"/>
                    <a:pt x="373" y="207"/>
                  </a:cubicBezTo>
                  <a:cubicBezTo>
                    <a:pt x="372" y="191"/>
                    <a:pt x="371" y="175"/>
                    <a:pt x="358" y="165"/>
                  </a:cubicBezTo>
                  <a:cubicBezTo>
                    <a:pt x="355" y="156"/>
                    <a:pt x="351" y="150"/>
                    <a:pt x="344" y="144"/>
                  </a:cubicBezTo>
                  <a:cubicBezTo>
                    <a:pt x="341" y="131"/>
                    <a:pt x="347" y="123"/>
                    <a:pt x="358" y="117"/>
                  </a:cubicBezTo>
                  <a:cubicBezTo>
                    <a:pt x="359" y="110"/>
                    <a:pt x="360" y="105"/>
                    <a:pt x="364" y="99"/>
                  </a:cubicBezTo>
                  <a:cubicBezTo>
                    <a:pt x="365" y="93"/>
                    <a:pt x="367" y="87"/>
                    <a:pt x="370" y="81"/>
                  </a:cubicBezTo>
                  <a:cubicBezTo>
                    <a:pt x="372" y="73"/>
                    <a:pt x="373" y="64"/>
                    <a:pt x="376" y="57"/>
                  </a:cubicBezTo>
                  <a:cubicBezTo>
                    <a:pt x="377" y="50"/>
                    <a:pt x="386" y="42"/>
                    <a:pt x="391" y="36"/>
                  </a:cubicBezTo>
                  <a:cubicBezTo>
                    <a:pt x="392" y="29"/>
                    <a:pt x="394" y="28"/>
                    <a:pt x="400" y="25"/>
                  </a:cubicBezTo>
                  <a:cubicBezTo>
                    <a:pt x="405" y="18"/>
                    <a:pt x="409" y="8"/>
                    <a:pt x="407" y="0"/>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19" name="Freeform 33"/>
            <p:cNvSpPr>
              <a:spLocks/>
            </p:cNvSpPr>
            <p:nvPr/>
          </p:nvSpPr>
          <p:spPr bwMode="auto">
            <a:xfrm>
              <a:off x="3339" y="2520"/>
              <a:ext cx="227" cy="372"/>
            </a:xfrm>
            <a:custGeom>
              <a:avLst/>
              <a:gdLst>
                <a:gd name="T0" fmla="*/ 6 w 227"/>
                <a:gd name="T1" fmla="*/ 9 h 372"/>
                <a:gd name="T2" fmla="*/ 26 w 227"/>
                <a:gd name="T3" fmla="*/ 17 h 372"/>
                <a:gd name="T4" fmla="*/ 27 w 227"/>
                <a:gd name="T5" fmla="*/ 54 h 372"/>
                <a:gd name="T6" fmla="*/ 15 w 227"/>
                <a:gd name="T7" fmla="*/ 71 h 372"/>
                <a:gd name="T8" fmla="*/ 8 w 227"/>
                <a:gd name="T9" fmla="*/ 84 h 372"/>
                <a:gd name="T10" fmla="*/ 18 w 227"/>
                <a:gd name="T11" fmla="*/ 120 h 372"/>
                <a:gd name="T12" fmla="*/ 15 w 227"/>
                <a:gd name="T13" fmla="*/ 162 h 372"/>
                <a:gd name="T14" fmla="*/ 0 w 227"/>
                <a:gd name="T15" fmla="*/ 180 h 372"/>
                <a:gd name="T16" fmla="*/ 6 w 227"/>
                <a:gd name="T17" fmla="*/ 207 h 372"/>
                <a:gd name="T18" fmla="*/ 20 w 227"/>
                <a:gd name="T19" fmla="*/ 234 h 372"/>
                <a:gd name="T20" fmla="*/ 14 w 227"/>
                <a:gd name="T21" fmla="*/ 252 h 372"/>
                <a:gd name="T22" fmla="*/ 3 w 227"/>
                <a:gd name="T23" fmla="*/ 248 h 372"/>
                <a:gd name="T24" fmla="*/ 9 w 227"/>
                <a:gd name="T25" fmla="*/ 261 h 372"/>
                <a:gd name="T26" fmla="*/ 35 w 227"/>
                <a:gd name="T27" fmla="*/ 288 h 372"/>
                <a:gd name="T28" fmla="*/ 74 w 227"/>
                <a:gd name="T29" fmla="*/ 312 h 372"/>
                <a:gd name="T30" fmla="*/ 86 w 227"/>
                <a:gd name="T31" fmla="*/ 330 h 372"/>
                <a:gd name="T32" fmla="*/ 110 w 227"/>
                <a:gd name="T33" fmla="*/ 372 h 372"/>
                <a:gd name="T34" fmla="*/ 128 w 227"/>
                <a:gd name="T35" fmla="*/ 362 h 372"/>
                <a:gd name="T36" fmla="*/ 156 w 227"/>
                <a:gd name="T37" fmla="*/ 351 h 372"/>
                <a:gd name="T38" fmla="*/ 173 w 227"/>
                <a:gd name="T39" fmla="*/ 296 h 372"/>
                <a:gd name="T40" fmla="*/ 185 w 227"/>
                <a:gd name="T41" fmla="*/ 266 h 372"/>
                <a:gd name="T42" fmla="*/ 204 w 227"/>
                <a:gd name="T43" fmla="*/ 231 h 372"/>
                <a:gd name="T44" fmla="*/ 227 w 227"/>
                <a:gd name="T45" fmla="*/ 204 h 372"/>
                <a:gd name="T46" fmla="*/ 219 w 227"/>
                <a:gd name="T47" fmla="*/ 183 h 372"/>
                <a:gd name="T48" fmla="*/ 204 w 227"/>
                <a:gd name="T49" fmla="*/ 158 h 372"/>
                <a:gd name="T50" fmla="*/ 176 w 227"/>
                <a:gd name="T51" fmla="*/ 149 h 372"/>
                <a:gd name="T52" fmla="*/ 162 w 227"/>
                <a:gd name="T53" fmla="*/ 138 h 372"/>
                <a:gd name="T54" fmla="*/ 153 w 227"/>
                <a:gd name="T55" fmla="*/ 125 h 372"/>
                <a:gd name="T56" fmla="*/ 149 w 227"/>
                <a:gd name="T57" fmla="*/ 107 h 372"/>
                <a:gd name="T58" fmla="*/ 143 w 227"/>
                <a:gd name="T59" fmla="*/ 69 h 372"/>
                <a:gd name="T60" fmla="*/ 141 w 227"/>
                <a:gd name="T61" fmla="*/ 35 h 372"/>
                <a:gd name="T62" fmla="*/ 161 w 227"/>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7" h="372">
                  <a:moveTo>
                    <a:pt x="6" y="9"/>
                  </a:moveTo>
                  <a:cubicBezTo>
                    <a:pt x="13" y="12"/>
                    <a:pt x="19" y="15"/>
                    <a:pt x="26" y="17"/>
                  </a:cubicBezTo>
                  <a:cubicBezTo>
                    <a:pt x="32" y="28"/>
                    <a:pt x="33" y="42"/>
                    <a:pt x="27" y="54"/>
                  </a:cubicBezTo>
                  <a:cubicBezTo>
                    <a:pt x="26" y="61"/>
                    <a:pt x="21" y="67"/>
                    <a:pt x="15" y="71"/>
                  </a:cubicBezTo>
                  <a:cubicBezTo>
                    <a:pt x="12" y="75"/>
                    <a:pt x="11" y="80"/>
                    <a:pt x="8" y="84"/>
                  </a:cubicBezTo>
                  <a:cubicBezTo>
                    <a:pt x="9" y="99"/>
                    <a:pt x="12" y="107"/>
                    <a:pt x="18" y="120"/>
                  </a:cubicBezTo>
                  <a:cubicBezTo>
                    <a:pt x="18" y="125"/>
                    <a:pt x="13" y="152"/>
                    <a:pt x="15" y="162"/>
                  </a:cubicBezTo>
                  <a:cubicBezTo>
                    <a:pt x="14" y="171"/>
                    <a:pt x="9" y="178"/>
                    <a:pt x="0" y="180"/>
                  </a:cubicBezTo>
                  <a:cubicBezTo>
                    <a:pt x="1" y="189"/>
                    <a:pt x="0" y="199"/>
                    <a:pt x="6" y="207"/>
                  </a:cubicBezTo>
                  <a:cubicBezTo>
                    <a:pt x="8" y="218"/>
                    <a:pt x="13" y="225"/>
                    <a:pt x="20" y="234"/>
                  </a:cubicBezTo>
                  <a:cubicBezTo>
                    <a:pt x="21" y="240"/>
                    <a:pt x="18" y="247"/>
                    <a:pt x="14" y="252"/>
                  </a:cubicBezTo>
                  <a:cubicBezTo>
                    <a:pt x="10" y="251"/>
                    <a:pt x="5" y="245"/>
                    <a:pt x="3" y="248"/>
                  </a:cubicBezTo>
                  <a:cubicBezTo>
                    <a:pt x="0" y="254"/>
                    <a:pt x="6" y="258"/>
                    <a:pt x="9" y="261"/>
                  </a:cubicBezTo>
                  <a:cubicBezTo>
                    <a:pt x="17" y="271"/>
                    <a:pt x="21" y="285"/>
                    <a:pt x="35" y="288"/>
                  </a:cubicBezTo>
                  <a:cubicBezTo>
                    <a:pt x="44" y="295"/>
                    <a:pt x="63" y="310"/>
                    <a:pt x="74" y="312"/>
                  </a:cubicBezTo>
                  <a:cubicBezTo>
                    <a:pt x="83" y="318"/>
                    <a:pt x="83" y="319"/>
                    <a:pt x="86" y="330"/>
                  </a:cubicBezTo>
                  <a:cubicBezTo>
                    <a:pt x="87" y="344"/>
                    <a:pt x="93" y="369"/>
                    <a:pt x="110" y="372"/>
                  </a:cubicBezTo>
                  <a:cubicBezTo>
                    <a:pt x="127" y="371"/>
                    <a:pt x="120" y="372"/>
                    <a:pt x="128" y="362"/>
                  </a:cubicBezTo>
                  <a:cubicBezTo>
                    <a:pt x="131" y="346"/>
                    <a:pt x="134" y="353"/>
                    <a:pt x="156" y="351"/>
                  </a:cubicBezTo>
                  <a:cubicBezTo>
                    <a:pt x="137" y="325"/>
                    <a:pt x="148" y="299"/>
                    <a:pt x="173" y="296"/>
                  </a:cubicBezTo>
                  <a:cubicBezTo>
                    <a:pt x="183" y="289"/>
                    <a:pt x="178" y="276"/>
                    <a:pt x="185" y="266"/>
                  </a:cubicBezTo>
                  <a:cubicBezTo>
                    <a:pt x="188" y="252"/>
                    <a:pt x="190" y="238"/>
                    <a:pt x="204" y="231"/>
                  </a:cubicBezTo>
                  <a:cubicBezTo>
                    <a:pt x="213" y="221"/>
                    <a:pt x="222" y="217"/>
                    <a:pt x="227" y="204"/>
                  </a:cubicBezTo>
                  <a:cubicBezTo>
                    <a:pt x="225" y="197"/>
                    <a:pt x="219" y="183"/>
                    <a:pt x="219" y="183"/>
                  </a:cubicBezTo>
                  <a:cubicBezTo>
                    <a:pt x="217" y="173"/>
                    <a:pt x="212" y="164"/>
                    <a:pt x="204" y="158"/>
                  </a:cubicBezTo>
                  <a:cubicBezTo>
                    <a:pt x="197" y="146"/>
                    <a:pt x="193" y="150"/>
                    <a:pt x="176" y="149"/>
                  </a:cubicBezTo>
                  <a:cubicBezTo>
                    <a:pt x="171" y="144"/>
                    <a:pt x="168" y="141"/>
                    <a:pt x="162" y="138"/>
                  </a:cubicBezTo>
                  <a:cubicBezTo>
                    <a:pt x="159" y="134"/>
                    <a:pt x="156" y="129"/>
                    <a:pt x="153" y="125"/>
                  </a:cubicBezTo>
                  <a:cubicBezTo>
                    <a:pt x="152" y="119"/>
                    <a:pt x="150" y="113"/>
                    <a:pt x="149" y="107"/>
                  </a:cubicBezTo>
                  <a:cubicBezTo>
                    <a:pt x="147" y="74"/>
                    <a:pt x="147" y="87"/>
                    <a:pt x="143" y="69"/>
                  </a:cubicBezTo>
                  <a:cubicBezTo>
                    <a:pt x="145" y="58"/>
                    <a:pt x="146" y="46"/>
                    <a:pt x="141" y="35"/>
                  </a:cubicBezTo>
                  <a:cubicBezTo>
                    <a:pt x="147" y="19"/>
                    <a:pt x="139" y="0"/>
                    <a:pt x="161" y="0"/>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20" name="Freeform 34"/>
            <p:cNvSpPr>
              <a:spLocks/>
            </p:cNvSpPr>
            <p:nvPr/>
          </p:nvSpPr>
          <p:spPr bwMode="auto">
            <a:xfrm>
              <a:off x="3551" y="2439"/>
              <a:ext cx="230" cy="246"/>
            </a:xfrm>
            <a:custGeom>
              <a:avLst/>
              <a:gdLst>
                <a:gd name="T0" fmla="*/ 159 w 230"/>
                <a:gd name="T1" fmla="*/ 0 h 246"/>
                <a:gd name="T2" fmla="*/ 171 w 230"/>
                <a:gd name="T3" fmla="*/ 15 h 246"/>
                <a:gd name="T4" fmla="*/ 187 w 230"/>
                <a:gd name="T5" fmla="*/ 24 h 246"/>
                <a:gd name="T6" fmla="*/ 211 w 230"/>
                <a:gd name="T7" fmla="*/ 44 h 246"/>
                <a:gd name="T8" fmla="*/ 219 w 230"/>
                <a:gd name="T9" fmla="*/ 57 h 246"/>
                <a:gd name="T10" fmla="*/ 225 w 230"/>
                <a:gd name="T11" fmla="*/ 95 h 246"/>
                <a:gd name="T12" fmla="*/ 226 w 230"/>
                <a:gd name="T13" fmla="*/ 143 h 246"/>
                <a:gd name="T14" fmla="*/ 210 w 230"/>
                <a:gd name="T15" fmla="*/ 156 h 246"/>
                <a:gd name="T16" fmla="*/ 184 w 230"/>
                <a:gd name="T17" fmla="*/ 176 h 246"/>
                <a:gd name="T18" fmla="*/ 129 w 230"/>
                <a:gd name="T19" fmla="*/ 182 h 246"/>
                <a:gd name="T20" fmla="*/ 103 w 230"/>
                <a:gd name="T21" fmla="*/ 200 h 246"/>
                <a:gd name="T22" fmla="*/ 90 w 230"/>
                <a:gd name="T23" fmla="*/ 218 h 246"/>
                <a:gd name="T24" fmla="*/ 69 w 230"/>
                <a:gd name="T25" fmla="*/ 230 h 246"/>
                <a:gd name="T26" fmla="*/ 58 w 230"/>
                <a:gd name="T27" fmla="*/ 233 h 246"/>
                <a:gd name="T28" fmla="*/ 7 w 230"/>
                <a:gd name="T29" fmla="*/ 240 h 246"/>
                <a:gd name="T30" fmla="*/ 0 w 230"/>
                <a:gd name="T31" fmla="*/ 246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246">
                  <a:moveTo>
                    <a:pt x="159" y="0"/>
                  </a:moveTo>
                  <a:cubicBezTo>
                    <a:pt x="169" y="7"/>
                    <a:pt x="166" y="4"/>
                    <a:pt x="171" y="15"/>
                  </a:cubicBezTo>
                  <a:cubicBezTo>
                    <a:pt x="173" y="24"/>
                    <a:pt x="178" y="23"/>
                    <a:pt x="187" y="24"/>
                  </a:cubicBezTo>
                  <a:cubicBezTo>
                    <a:pt x="196" y="30"/>
                    <a:pt x="200" y="39"/>
                    <a:pt x="211" y="44"/>
                  </a:cubicBezTo>
                  <a:cubicBezTo>
                    <a:pt x="214" y="48"/>
                    <a:pt x="217" y="52"/>
                    <a:pt x="219" y="57"/>
                  </a:cubicBezTo>
                  <a:cubicBezTo>
                    <a:pt x="220" y="69"/>
                    <a:pt x="221" y="84"/>
                    <a:pt x="225" y="95"/>
                  </a:cubicBezTo>
                  <a:cubicBezTo>
                    <a:pt x="228" y="116"/>
                    <a:pt x="230" y="119"/>
                    <a:pt x="226" y="143"/>
                  </a:cubicBezTo>
                  <a:cubicBezTo>
                    <a:pt x="225" y="147"/>
                    <a:pt x="213" y="152"/>
                    <a:pt x="210" y="156"/>
                  </a:cubicBezTo>
                  <a:cubicBezTo>
                    <a:pt x="207" y="173"/>
                    <a:pt x="199" y="172"/>
                    <a:pt x="184" y="176"/>
                  </a:cubicBezTo>
                  <a:cubicBezTo>
                    <a:pt x="170" y="187"/>
                    <a:pt x="139" y="182"/>
                    <a:pt x="129" y="182"/>
                  </a:cubicBezTo>
                  <a:cubicBezTo>
                    <a:pt x="120" y="188"/>
                    <a:pt x="112" y="194"/>
                    <a:pt x="103" y="200"/>
                  </a:cubicBezTo>
                  <a:cubicBezTo>
                    <a:pt x="98" y="206"/>
                    <a:pt x="95" y="212"/>
                    <a:pt x="90" y="218"/>
                  </a:cubicBezTo>
                  <a:cubicBezTo>
                    <a:pt x="87" y="228"/>
                    <a:pt x="77" y="224"/>
                    <a:pt x="69" y="230"/>
                  </a:cubicBezTo>
                  <a:cubicBezTo>
                    <a:pt x="66" y="236"/>
                    <a:pt x="64" y="237"/>
                    <a:pt x="58" y="233"/>
                  </a:cubicBezTo>
                  <a:cubicBezTo>
                    <a:pt x="37" y="234"/>
                    <a:pt x="27" y="239"/>
                    <a:pt x="7" y="240"/>
                  </a:cubicBezTo>
                  <a:cubicBezTo>
                    <a:pt x="2" y="244"/>
                    <a:pt x="4" y="242"/>
                    <a:pt x="0" y="246"/>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21" name="Freeform 35"/>
            <p:cNvSpPr>
              <a:spLocks/>
            </p:cNvSpPr>
            <p:nvPr/>
          </p:nvSpPr>
          <p:spPr bwMode="auto">
            <a:xfrm>
              <a:off x="1791" y="1575"/>
              <a:ext cx="523" cy="296"/>
            </a:xfrm>
            <a:custGeom>
              <a:avLst/>
              <a:gdLst>
                <a:gd name="T0" fmla="*/ 390 w 523"/>
                <a:gd name="T1" fmla="*/ 12 h 296"/>
                <a:gd name="T2" fmla="*/ 386 w 523"/>
                <a:gd name="T3" fmla="*/ 27 h 296"/>
                <a:gd name="T4" fmla="*/ 392 w 523"/>
                <a:gd name="T5" fmla="*/ 48 h 296"/>
                <a:gd name="T6" fmla="*/ 407 w 523"/>
                <a:gd name="T7" fmla="*/ 68 h 296"/>
                <a:gd name="T8" fmla="*/ 414 w 523"/>
                <a:gd name="T9" fmla="*/ 102 h 296"/>
                <a:gd name="T10" fmla="*/ 446 w 523"/>
                <a:gd name="T11" fmla="*/ 107 h 296"/>
                <a:gd name="T12" fmla="*/ 476 w 523"/>
                <a:gd name="T13" fmla="*/ 137 h 296"/>
                <a:gd name="T14" fmla="*/ 503 w 523"/>
                <a:gd name="T15" fmla="*/ 129 h 296"/>
                <a:gd name="T16" fmla="*/ 515 w 523"/>
                <a:gd name="T17" fmla="*/ 120 h 296"/>
                <a:gd name="T18" fmla="*/ 509 w 523"/>
                <a:gd name="T19" fmla="*/ 173 h 296"/>
                <a:gd name="T20" fmla="*/ 515 w 523"/>
                <a:gd name="T21" fmla="*/ 188 h 296"/>
                <a:gd name="T22" fmla="*/ 486 w 523"/>
                <a:gd name="T23" fmla="*/ 182 h 296"/>
                <a:gd name="T24" fmla="*/ 471 w 523"/>
                <a:gd name="T25" fmla="*/ 186 h 296"/>
                <a:gd name="T26" fmla="*/ 477 w 523"/>
                <a:gd name="T27" fmla="*/ 221 h 296"/>
                <a:gd name="T28" fmla="*/ 464 w 523"/>
                <a:gd name="T29" fmla="*/ 237 h 296"/>
                <a:gd name="T30" fmla="*/ 441 w 523"/>
                <a:gd name="T31" fmla="*/ 216 h 296"/>
                <a:gd name="T32" fmla="*/ 428 w 523"/>
                <a:gd name="T33" fmla="*/ 222 h 296"/>
                <a:gd name="T34" fmla="*/ 402 w 523"/>
                <a:gd name="T35" fmla="*/ 206 h 296"/>
                <a:gd name="T36" fmla="*/ 390 w 523"/>
                <a:gd name="T37" fmla="*/ 195 h 296"/>
                <a:gd name="T38" fmla="*/ 381 w 523"/>
                <a:gd name="T39" fmla="*/ 216 h 296"/>
                <a:gd name="T40" fmla="*/ 369 w 523"/>
                <a:gd name="T41" fmla="*/ 237 h 296"/>
                <a:gd name="T42" fmla="*/ 357 w 523"/>
                <a:gd name="T43" fmla="*/ 249 h 296"/>
                <a:gd name="T44" fmla="*/ 351 w 523"/>
                <a:gd name="T45" fmla="*/ 264 h 296"/>
                <a:gd name="T46" fmla="*/ 345 w 523"/>
                <a:gd name="T47" fmla="*/ 296 h 296"/>
                <a:gd name="T48" fmla="*/ 330 w 523"/>
                <a:gd name="T49" fmla="*/ 285 h 296"/>
                <a:gd name="T50" fmla="*/ 300 w 523"/>
                <a:gd name="T51" fmla="*/ 242 h 296"/>
                <a:gd name="T52" fmla="*/ 288 w 523"/>
                <a:gd name="T53" fmla="*/ 225 h 296"/>
                <a:gd name="T54" fmla="*/ 278 w 523"/>
                <a:gd name="T55" fmla="*/ 192 h 296"/>
                <a:gd name="T56" fmla="*/ 255 w 523"/>
                <a:gd name="T57" fmla="*/ 204 h 296"/>
                <a:gd name="T58" fmla="*/ 246 w 523"/>
                <a:gd name="T59" fmla="*/ 216 h 296"/>
                <a:gd name="T60" fmla="*/ 242 w 523"/>
                <a:gd name="T61" fmla="*/ 254 h 296"/>
                <a:gd name="T62" fmla="*/ 237 w 523"/>
                <a:gd name="T63" fmla="*/ 257 h 296"/>
                <a:gd name="T64" fmla="*/ 215 w 523"/>
                <a:gd name="T65" fmla="*/ 273 h 296"/>
                <a:gd name="T66" fmla="*/ 195 w 523"/>
                <a:gd name="T67" fmla="*/ 273 h 296"/>
                <a:gd name="T68" fmla="*/ 183 w 523"/>
                <a:gd name="T69" fmla="*/ 264 h 296"/>
                <a:gd name="T70" fmla="*/ 146 w 523"/>
                <a:gd name="T71" fmla="*/ 270 h 296"/>
                <a:gd name="T72" fmla="*/ 120 w 523"/>
                <a:gd name="T73" fmla="*/ 260 h 296"/>
                <a:gd name="T74" fmla="*/ 107 w 523"/>
                <a:gd name="T75" fmla="*/ 239 h 296"/>
                <a:gd name="T76" fmla="*/ 102 w 523"/>
                <a:gd name="T77" fmla="*/ 222 h 296"/>
                <a:gd name="T78" fmla="*/ 75 w 523"/>
                <a:gd name="T79" fmla="*/ 171 h 296"/>
                <a:gd name="T80" fmla="*/ 45 w 523"/>
                <a:gd name="T81" fmla="*/ 179 h 296"/>
                <a:gd name="T82" fmla="*/ 36 w 523"/>
                <a:gd name="T83" fmla="*/ 215 h 296"/>
                <a:gd name="T84" fmla="*/ 3 w 523"/>
                <a:gd name="T85" fmla="*/ 212 h 296"/>
                <a:gd name="T86" fmla="*/ 18 w 523"/>
                <a:gd name="T87" fmla="*/ 173 h 296"/>
                <a:gd name="T88" fmla="*/ 42 w 523"/>
                <a:gd name="T89" fmla="*/ 132 h 296"/>
                <a:gd name="T90" fmla="*/ 62 w 523"/>
                <a:gd name="T91" fmla="*/ 129 h 296"/>
                <a:gd name="T92" fmla="*/ 68 w 523"/>
                <a:gd name="T93" fmla="*/ 114 h 296"/>
                <a:gd name="T94" fmla="*/ 80 w 523"/>
                <a:gd name="T95" fmla="*/ 89 h 296"/>
                <a:gd name="T96" fmla="*/ 98 w 523"/>
                <a:gd name="T97" fmla="*/ 80 h 296"/>
                <a:gd name="T98" fmla="*/ 123 w 523"/>
                <a:gd name="T99" fmla="*/ 60 h 296"/>
                <a:gd name="T100" fmla="*/ 131 w 523"/>
                <a:gd name="T101" fmla="*/ 47 h 296"/>
                <a:gd name="T102" fmla="*/ 128 w 523"/>
                <a:gd name="T103" fmla="*/ 29 h 296"/>
                <a:gd name="T104" fmla="*/ 141 w 523"/>
                <a:gd name="T105" fmla="*/ 3 h 296"/>
                <a:gd name="T106" fmla="*/ 159 w 523"/>
                <a:gd name="T107" fmla="*/ 8 h 296"/>
                <a:gd name="T108" fmla="*/ 168 w 523"/>
                <a:gd name="T109" fmla="*/ 15 h 296"/>
                <a:gd name="T110" fmla="*/ 186 w 523"/>
                <a:gd name="T111" fmla="*/ 23 h 296"/>
                <a:gd name="T112" fmla="*/ 206 w 523"/>
                <a:gd name="T113" fmla="*/ 0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3" h="296">
                  <a:moveTo>
                    <a:pt x="390" y="12"/>
                  </a:moveTo>
                  <a:cubicBezTo>
                    <a:pt x="393" y="19"/>
                    <a:pt x="392" y="23"/>
                    <a:pt x="386" y="27"/>
                  </a:cubicBezTo>
                  <a:cubicBezTo>
                    <a:pt x="384" y="34"/>
                    <a:pt x="392" y="48"/>
                    <a:pt x="392" y="48"/>
                  </a:cubicBezTo>
                  <a:cubicBezTo>
                    <a:pt x="394" y="58"/>
                    <a:pt x="397" y="64"/>
                    <a:pt x="407" y="68"/>
                  </a:cubicBezTo>
                  <a:cubicBezTo>
                    <a:pt x="418" y="63"/>
                    <a:pt x="412" y="97"/>
                    <a:pt x="414" y="102"/>
                  </a:cubicBezTo>
                  <a:cubicBezTo>
                    <a:pt x="415" y="106"/>
                    <a:pt x="437" y="106"/>
                    <a:pt x="446" y="107"/>
                  </a:cubicBezTo>
                  <a:cubicBezTo>
                    <a:pt x="457" y="122"/>
                    <a:pt x="458" y="126"/>
                    <a:pt x="476" y="137"/>
                  </a:cubicBezTo>
                  <a:cubicBezTo>
                    <a:pt x="487" y="135"/>
                    <a:pt x="494" y="135"/>
                    <a:pt x="503" y="129"/>
                  </a:cubicBezTo>
                  <a:cubicBezTo>
                    <a:pt x="507" y="124"/>
                    <a:pt x="509" y="122"/>
                    <a:pt x="515" y="120"/>
                  </a:cubicBezTo>
                  <a:cubicBezTo>
                    <a:pt x="523" y="133"/>
                    <a:pt x="512" y="158"/>
                    <a:pt x="509" y="173"/>
                  </a:cubicBezTo>
                  <a:cubicBezTo>
                    <a:pt x="510" y="179"/>
                    <a:pt x="513" y="182"/>
                    <a:pt x="515" y="188"/>
                  </a:cubicBezTo>
                  <a:cubicBezTo>
                    <a:pt x="507" y="203"/>
                    <a:pt x="495" y="184"/>
                    <a:pt x="486" y="182"/>
                  </a:cubicBezTo>
                  <a:cubicBezTo>
                    <a:pt x="481" y="183"/>
                    <a:pt x="476" y="185"/>
                    <a:pt x="471" y="186"/>
                  </a:cubicBezTo>
                  <a:cubicBezTo>
                    <a:pt x="462" y="201"/>
                    <a:pt x="464" y="211"/>
                    <a:pt x="477" y="221"/>
                  </a:cubicBezTo>
                  <a:cubicBezTo>
                    <a:pt x="485" y="237"/>
                    <a:pt x="479" y="240"/>
                    <a:pt x="464" y="237"/>
                  </a:cubicBezTo>
                  <a:cubicBezTo>
                    <a:pt x="456" y="227"/>
                    <a:pt x="454" y="221"/>
                    <a:pt x="441" y="216"/>
                  </a:cubicBezTo>
                  <a:cubicBezTo>
                    <a:pt x="436" y="218"/>
                    <a:pt x="432" y="219"/>
                    <a:pt x="428" y="222"/>
                  </a:cubicBezTo>
                  <a:cubicBezTo>
                    <a:pt x="401" y="221"/>
                    <a:pt x="410" y="223"/>
                    <a:pt x="402" y="206"/>
                  </a:cubicBezTo>
                  <a:cubicBezTo>
                    <a:pt x="401" y="198"/>
                    <a:pt x="397" y="198"/>
                    <a:pt x="390" y="195"/>
                  </a:cubicBezTo>
                  <a:cubicBezTo>
                    <a:pt x="381" y="200"/>
                    <a:pt x="385" y="208"/>
                    <a:pt x="381" y="216"/>
                  </a:cubicBezTo>
                  <a:cubicBezTo>
                    <a:pt x="379" y="225"/>
                    <a:pt x="377" y="232"/>
                    <a:pt x="369" y="237"/>
                  </a:cubicBezTo>
                  <a:cubicBezTo>
                    <a:pt x="361" y="248"/>
                    <a:pt x="365" y="244"/>
                    <a:pt x="357" y="249"/>
                  </a:cubicBezTo>
                  <a:cubicBezTo>
                    <a:pt x="354" y="254"/>
                    <a:pt x="354" y="259"/>
                    <a:pt x="351" y="264"/>
                  </a:cubicBezTo>
                  <a:cubicBezTo>
                    <a:pt x="349" y="275"/>
                    <a:pt x="346" y="283"/>
                    <a:pt x="345" y="296"/>
                  </a:cubicBezTo>
                  <a:cubicBezTo>
                    <a:pt x="337" y="294"/>
                    <a:pt x="334" y="292"/>
                    <a:pt x="330" y="285"/>
                  </a:cubicBezTo>
                  <a:cubicBezTo>
                    <a:pt x="326" y="263"/>
                    <a:pt x="320" y="254"/>
                    <a:pt x="300" y="242"/>
                  </a:cubicBezTo>
                  <a:cubicBezTo>
                    <a:pt x="296" y="235"/>
                    <a:pt x="291" y="232"/>
                    <a:pt x="288" y="225"/>
                  </a:cubicBezTo>
                  <a:cubicBezTo>
                    <a:pt x="287" y="202"/>
                    <a:pt x="293" y="200"/>
                    <a:pt x="278" y="192"/>
                  </a:cubicBezTo>
                  <a:cubicBezTo>
                    <a:pt x="271" y="196"/>
                    <a:pt x="263" y="202"/>
                    <a:pt x="255" y="204"/>
                  </a:cubicBezTo>
                  <a:cubicBezTo>
                    <a:pt x="250" y="207"/>
                    <a:pt x="249" y="211"/>
                    <a:pt x="246" y="216"/>
                  </a:cubicBezTo>
                  <a:cubicBezTo>
                    <a:pt x="245" y="226"/>
                    <a:pt x="244" y="247"/>
                    <a:pt x="242" y="254"/>
                  </a:cubicBezTo>
                  <a:cubicBezTo>
                    <a:pt x="242" y="256"/>
                    <a:pt x="239" y="256"/>
                    <a:pt x="237" y="257"/>
                  </a:cubicBezTo>
                  <a:cubicBezTo>
                    <a:pt x="229" y="262"/>
                    <a:pt x="223" y="272"/>
                    <a:pt x="215" y="273"/>
                  </a:cubicBezTo>
                  <a:cubicBezTo>
                    <a:pt x="206" y="276"/>
                    <a:pt x="204" y="276"/>
                    <a:pt x="195" y="273"/>
                  </a:cubicBezTo>
                  <a:cubicBezTo>
                    <a:pt x="190" y="269"/>
                    <a:pt x="189" y="266"/>
                    <a:pt x="183" y="264"/>
                  </a:cubicBezTo>
                  <a:cubicBezTo>
                    <a:pt x="170" y="266"/>
                    <a:pt x="159" y="269"/>
                    <a:pt x="146" y="270"/>
                  </a:cubicBezTo>
                  <a:cubicBezTo>
                    <a:pt x="129" y="269"/>
                    <a:pt x="129" y="271"/>
                    <a:pt x="120" y="260"/>
                  </a:cubicBezTo>
                  <a:cubicBezTo>
                    <a:pt x="118" y="252"/>
                    <a:pt x="113" y="245"/>
                    <a:pt x="107" y="239"/>
                  </a:cubicBezTo>
                  <a:cubicBezTo>
                    <a:pt x="105" y="233"/>
                    <a:pt x="104" y="228"/>
                    <a:pt x="102" y="222"/>
                  </a:cubicBezTo>
                  <a:cubicBezTo>
                    <a:pt x="101" y="190"/>
                    <a:pt x="103" y="182"/>
                    <a:pt x="75" y="171"/>
                  </a:cubicBezTo>
                  <a:cubicBezTo>
                    <a:pt x="63" y="173"/>
                    <a:pt x="57" y="177"/>
                    <a:pt x="45" y="179"/>
                  </a:cubicBezTo>
                  <a:cubicBezTo>
                    <a:pt x="40" y="187"/>
                    <a:pt x="37" y="205"/>
                    <a:pt x="36" y="215"/>
                  </a:cubicBezTo>
                  <a:cubicBezTo>
                    <a:pt x="33" y="217"/>
                    <a:pt x="6" y="220"/>
                    <a:pt x="3" y="212"/>
                  </a:cubicBezTo>
                  <a:cubicBezTo>
                    <a:pt x="0" y="205"/>
                    <a:pt x="12" y="186"/>
                    <a:pt x="18" y="173"/>
                  </a:cubicBezTo>
                  <a:cubicBezTo>
                    <a:pt x="24" y="160"/>
                    <a:pt x="35" y="139"/>
                    <a:pt x="42" y="132"/>
                  </a:cubicBezTo>
                  <a:cubicBezTo>
                    <a:pt x="48" y="129"/>
                    <a:pt x="55" y="130"/>
                    <a:pt x="62" y="129"/>
                  </a:cubicBezTo>
                  <a:cubicBezTo>
                    <a:pt x="66" y="124"/>
                    <a:pt x="66" y="120"/>
                    <a:pt x="68" y="114"/>
                  </a:cubicBezTo>
                  <a:cubicBezTo>
                    <a:pt x="69" y="103"/>
                    <a:pt x="67" y="91"/>
                    <a:pt x="80" y="89"/>
                  </a:cubicBezTo>
                  <a:cubicBezTo>
                    <a:pt x="85" y="83"/>
                    <a:pt x="91" y="81"/>
                    <a:pt x="98" y="80"/>
                  </a:cubicBezTo>
                  <a:cubicBezTo>
                    <a:pt x="105" y="72"/>
                    <a:pt x="115" y="68"/>
                    <a:pt x="123" y="60"/>
                  </a:cubicBezTo>
                  <a:cubicBezTo>
                    <a:pt x="127" y="56"/>
                    <a:pt x="128" y="51"/>
                    <a:pt x="131" y="47"/>
                  </a:cubicBezTo>
                  <a:cubicBezTo>
                    <a:pt x="133" y="38"/>
                    <a:pt x="134" y="37"/>
                    <a:pt x="128" y="29"/>
                  </a:cubicBezTo>
                  <a:cubicBezTo>
                    <a:pt x="129" y="21"/>
                    <a:pt x="133" y="7"/>
                    <a:pt x="141" y="3"/>
                  </a:cubicBezTo>
                  <a:cubicBezTo>
                    <a:pt x="146" y="4"/>
                    <a:pt x="154" y="5"/>
                    <a:pt x="159" y="8"/>
                  </a:cubicBezTo>
                  <a:cubicBezTo>
                    <a:pt x="162" y="10"/>
                    <a:pt x="168" y="15"/>
                    <a:pt x="168" y="15"/>
                  </a:cubicBezTo>
                  <a:cubicBezTo>
                    <a:pt x="174" y="26"/>
                    <a:pt x="170" y="24"/>
                    <a:pt x="186" y="23"/>
                  </a:cubicBezTo>
                  <a:cubicBezTo>
                    <a:pt x="193" y="20"/>
                    <a:pt x="206" y="8"/>
                    <a:pt x="206" y="0"/>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71688" name="Line 36"/>
          <p:cNvSpPr>
            <a:spLocks noChangeShapeType="1"/>
          </p:cNvSpPr>
          <p:nvPr/>
        </p:nvSpPr>
        <p:spPr bwMode="auto">
          <a:xfrm>
            <a:off x="1235939" y="2217431"/>
            <a:ext cx="2326091" cy="84874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accent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318" tIns="40159" rIns="80318" bIns="40159" anchor="ctr"/>
          <a:lstStyle/>
          <a:p>
            <a:endParaRPr lang="cs-CZ"/>
          </a:p>
        </p:txBody>
      </p:sp>
      <p:sp>
        <p:nvSpPr>
          <p:cNvPr id="71689" name="Line 37"/>
          <p:cNvSpPr>
            <a:spLocks noChangeShapeType="1"/>
          </p:cNvSpPr>
          <p:nvPr/>
        </p:nvSpPr>
        <p:spPr bwMode="auto">
          <a:xfrm>
            <a:off x="1441659" y="2374546"/>
            <a:ext cx="1817461" cy="94593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accent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318" tIns="40159" rIns="80318" bIns="40159" anchor="ctr"/>
          <a:lstStyle/>
          <a:p>
            <a:endParaRPr lang="cs-CZ"/>
          </a:p>
        </p:txBody>
      </p:sp>
      <p:sp>
        <p:nvSpPr>
          <p:cNvPr id="71690" name="Line 38"/>
          <p:cNvSpPr>
            <a:spLocks noChangeShapeType="1"/>
          </p:cNvSpPr>
          <p:nvPr/>
        </p:nvSpPr>
        <p:spPr bwMode="auto">
          <a:xfrm>
            <a:off x="2005573" y="2735272"/>
            <a:ext cx="1948359" cy="8559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8" tIns="47725" rIns="91778" bIns="47725" anchor="ctr"/>
          <a:lstStyle/>
          <a:p>
            <a:endParaRPr lang="cs-CZ"/>
          </a:p>
        </p:txBody>
      </p:sp>
      <p:sp>
        <p:nvSpPr>
          <p:cNvPr id="2354215" name="AutoShape 39"/>
          <p:cNvSpPr>
            <a:spLocks noChangeArrowheads="1"/>
          </p:cNvSpPr>
          <p:nvPr/>
        </p:nvSpPr>
        <p:spPr bwMode="auto">
          <a:xfrm>
            <a:off x="6219580" y="2496585"/>
            <a:ext cx="1984620" cy="624935"/>
          </a:xfrm>
          <a:prstGeom prst="wedgeRoundRectCallout">
            <a:avLst>
              <a:gd name="adj1" fmla="val -113598"/>
              <a:gd name="adj2" fmla="val 88450"/>
              <a:gd name="adj3" fmla="val 16667"/>
            </a:avLst>
          </a:prstGeom>
          <a:solidFill>
            <a:schemeClr val="folHlink">
              <a:alpha val="50195"/>
            </a:schemeClr>
          </a:solidFill>
          <a:ln w="158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82" tIns="45691" rIns="91382" bIns="45691"/>
          <a:lstStyle>
            <a:lvl1pPr defTabSz="895350">
              <a:defRPr sz="1400">
                <a:solidFill>
                  <a:schemeClr val="tx1"/>
                </a:solidFill>
                <a:latin typeface="Arial" charset="0"/>
              </a:defRPr>
            </a:lvl1pPr>
            <a:lvl2pPr marL="742950" indent="-285750" defTabSz="895350">
              <a:defRPr sz="1400">
                <a:solidFill>
                  <a:schemeClr val="tx1"/>
                </a:solidFill>
                <a:latin typeface="Arial" charset="0"/>
              </a:defRPr>
            </a:lvl2pPr>
            <a:lvl3pPr marL="1143000" indent="-228600" defTabSz="895350">
              <a:defRPr sz="1400">
                <a:solidFill>
                  <a:schemeClr val="tx1"/>
                </a:solidFill>
                <a:latin typeface="Arial" charset="0"/>
              </a:defRPr>
            </a:lvl3pPr>
            <a:lvl4pPr marL="1600200" indent="-228600" defTabSz="895350">
              <a:defRPr sz="1400">
                <a:solidFill>
                  <a:schemeClr val="tx1"/>
                </a:solidFill>
                <a:latin typeface="Arial" charset="0"/>
              </a:defRPr>
            </a:lvl4pPr>
            <a:lvl5pPr marL="2057400" indent="-228600" defTabSz="895350">
              <a:defRPr sz="1400">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pPr algn="ctr" eaLnBrk="1" hangingPunct="1">
              <a:buClrTx/>
              <a:buFontTx/>
              <a:buNone/>
            </a:pPr>
            <a:r>
              <a:rPr lang="cs-CZ" altLang="cs-CZ" sz="900" b="1" dirty="0"/>
              <a:t>Sídlo společnosti</a:t>
            </a:r>
          </a:p>
          <a:p>
            <a:pPr algn="ctr" eaLnBrk="1" hangingPunct="1">
              <a:buClrTx/>
              <a:buFontTx/>
              <a:buNone/>
            </a:pPr>
            <a:endParaRPr lang="cs-CZ" altLang="cs-CZ" sz="900" b="1" dirty="0" smtClean="0"/>
          </a:p>
          <a:p>
            <a:pPr algn="ctr" eaLnBrk="1" hangingPunct="1">
              <a:buClrTx/>
              <a:buFontTx/>
              <a:buNone/>
            </a:pPr>
            <a:r>
              <a:rPr lang="cs-CZ" altLang="cs-CZ" sz="900" b="1" dirty="0" smtClean="0"/>
              <a:t>ČEZ Distribuce</a:t>
            </a:r>
            <a:endParaRPr lang="cs-CZ" altLang="cs-CZ" sz="900" b="1" dirty="0"/>
          </a:p>
          <a:p>
            <a:pPr eaLnBrk="1" hangingPunct="1">
              <a:buClrTx/>
              <a:buFontTx/>
              <a:buNone/>
            </a:pPr>
            <a:endParaRPr lang="cs-CZ" altLang="cs-CZ" sz="1000" b="1" dirty="0">
              <a:solidFill>
                <a:schemeClr val="bg1"/>
              </a:solidFill>
            </a:endParaRPr>
          </a:p>
        </p:txBody>
      </p:sp>
      <p:sp>
        <p:nvSpPr>
          <p:cNvPr id="2" name="TextovéPole 1"/>
          <p:cNvSpPr txBox="1"/>
          <p:nvPr/>
        </p:nvSpPr>
        <p:spPr>
          <a:xfrm>
            <a:off x="4378330" y="1743443"/>
            <a:ext cx="3825870" cy="523220"/>
          </a:xfrm>
          <a:prstGeom prst="rect">
            <a:avLst/>
          </a:prstGeom>
          <a:noFill/>
        </p:spPr>
        <p:txBody>
          <a:bodyPr wrap="square" rtlCol="0">
            <a:spAutoFit/>
          </a:bodyPr>
          <a:lstStyle/>
          <a:p>
            <a:pPr algn="ctr"/>
            <a:r>
              <a:rPr lang="cs-CZ" b="1" dirty="0">
                <a:solidFill>
                  <a:schemeClr val="accent2"/>
                </a:solidFill>
              </a:rPr>
              <a:t>Poskytujeme naše služby v ČR na licencovaném území ČEZ Distribuce, a. s.</a:t>
            </a:r>
          </a:p>
        </p:txBody>
      </p:sp>
      <p:sp>
        <p:nvSpPr>
          <p:cNvPr id="40" name="TextovéPole 39"/>
          <p:cNvSpPr txBox="1"/>
          <p:nvPr/>
        </p:nvSpPr>
        <p:spPr>
          <a:xfrm>
            <a:off x="398008" y="5326242"/>
            <a:ext cx="2714790" cy="738664"/>
          </a:xfrm>
          <a:prstGeom prst="rect">
            <a:avLst/>
          </a:prstGeom>
          <a:noFill/>
        </p:spPr>
        <p:txBody>
          <a:bodyPr wrap="square" rtlCol="0">
            <a:spAutoFit/>
          </a:bodyPr>
          <a:lstStyle/>
          <a:p>
            <a:pPr algn="ctr"/>
            <a:r>
              <a:rPr lang="cs-CZ" b="1" dirty="0">
                <a:solidFill>
                  <a:schemeClr val="accent2"/>
                </a:solidFill>
              </a:rPr>
              <a:t>Měření</a:t>
            </a:r>
          </a:p>
          <a:p>
            <a:pPr algn="ctr"/>
            <a:r>
              <a:rPr lang="cs-CZ" b="1" dirty="0" smtClean="0">
                <a:solidFill>
                  <a:schemeClr val="accent2"/>
                </a:solidFill>
              </a:rPr>
              <a:t>procesně řízený útvar</a:t>
            </a:r>
          </a:p>
          <a:p>
            <a:pPr algn="ctr"/>
            <a:r>
              <a:rPr lang="cs-CZ" b="1" dirty="0" smtClean="0">
                <a:solidFill>
                  <a:schemeClr val="accent2"/>
                </a:solidFill>
              </a:rPr>
              <a:t>společnosti</a:t>
            </a:r>
          </a:p>
        </p:txBody>
      </p:sp>
    </p:spTree>
    <p:extLst>
      <p:ext uri="{BB962C8B-B14F-4D97-AF65-F5344CB8AC3E}">
        <p14:creationId xmlns:p14="http://schemas.microsoft.com/office/powerpoint/2010/main" val="1947150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76331" y="344662"/>
            <a:ext cx="9058454" cy="846386"/>
          </a:xfrm>
        </p:spPr>
        <p:txBody>
          <a:bodyPr/>
          <a:lstStyle/>
          <a:p>
            <a:r>
              <a:rPr lang="cs-CZ" b="1" dirty="0" smtClean="0"/>
              <a:t>Měření elektřiny – komplexní obor</a:t>
            </a:r>
            <a:r>
              <a:rPr lang="cs-CZ" dirty="0"/>
              <a:t/>
            </a:r>
            <a:br>
              <a:rPr lang="cs-CZ" dirty="0"/>
            </a:br>
            <a:r>
              <a:rPr lang="cs-CZ" b="1" dirty="0"/>
              <a:t>Technik měření </a:t>
            </a:r>
            <a:r>
              <a:rPr lang="cs-CZ" b="1" dirty="0" smtClean="0"/>
              <a:t> - široký a různorodý rozsah činností</a:t>
            </a:r>
            <a:endParaRPr lang="cs-CZ" b="1" dirty="0"/>
          </a:p>
        </p:txBody>
      </p:sp>
      <p:sp>
        <p:nvSpPr>
          <p:cNvPr id="8" name="Rectangle 3"/>
          <p:cNvSpPr>
            <a:spLocks noChangeArrowheads="1"/>
          </p:cNvSpPr>
          <p:nvPr/>
        </p:nvSpPr>
        <p:spPr bwMode="auto">
          <a:xfrm>
            <a:off x="544513" y="1531492"/>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a:solidFill>
                <a:srgbClr val="000000"/>
              </a:solidFill>
              <a:ea typeface="Arial Unicode MS" pitchFamily="34" charset="-128"/>
              <a:cs typeface="Arial Unicode MS" pitchFamily="34" charset="-128"/>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0166" y="1351767"/>
            <a:ext cx="1781423" cy="230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7554" y="1413263"/>
            <a:ext cx="2925979" cy="218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5558" y="1413262"/>
            <a:ext cx="2429980" cy="2180917"/>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36521" y="3617334"/>
            <a:ext cx="1207479" cy="298318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19762" y="3628893"/>
            <a:ext cx="3801572" cy="2976178"/>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478918"/>
            <a:ext cx="3039550" cy="204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546857" y="3635721"/>
            <a:ext cx="3284732" cy="29693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6152"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3619608"/>
            <a:ext cx="2372413" cy="297863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600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544513" y="1531492"/>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a:solidFill>
                <a:srgbClr val="000000"/>
              </a:solidFill>
              <a:ea typeface="Arial Unicode MS" pitchFamily="34" charset="-128"/>
              <a:cs typeface="Arial Unicode MS" pitchFamily="34" charset="-128"/>
            </a:endParaRPr>
          </a:p>
        </p:txBody>
      </p:sp>
      <p:sp>
        <p:nvSpPr>
          <p:cNvPr id="3" name="TextovéPole 2"/>
          <p:cNvSpPr txBox="1"/>
          <p:nvPr/>
        </p:nvSpPr>
        <p:spPr>
          <a:xfrm>
            <a:off x="448733" y="1531492"/>
            <a:ext cx="8221134" cy="3477875"/>
          </a:xfrm>
          <a:prstGeom prst="rect">
            <a:avLst/>
          </a:prstGeom>
          <a:noFill/>
        </p:spPr>
        <p:txBody>
          <a:bodyPr wrap="square" rtlCol="0">
            <a:spAutoFit/>
          </a:bodyPr>
          <a:lstStyle/>
          <a:p>
            <a:endParaRPr lang="cs-CZ" sz="4400" b="1" dirty="0" smtClean="0">
              <a:solidFill>
                <a:schemeClr val="accent2"/>
              </a:solidFill>
            </a:endParaRPr>
          </a:p>
          <a:p>
            <a:endParaRPr lang="cs-CZ" sz="4400" b="1" dirty="0" smtClean="0">
              <a:solidFill>
                <a:schemeClr val="accent2"/>
              </a:solidFill>
            </a:endParaRPr>
          </a:p>
          <a:p>
            <a:pPr algn="ctr"/>
            <a:r>
              <a:rPr lang="cs-CZ" sz="4400" b="1" dirty="0" smtClean="0">
                <a:solidFill>
                  <a:schemeClr val="accent2"/>
                </a:solidFill>
              </a:rPr>
              <a:t>Děkuji Vám</a:t>
            </a:r>
          </a:p>
          <a:p>
            <a:pPr algn="ctr"/>
            <a:endParaRPr lang="cs-CZ" sz="4400" b="1" dirty="0" smtClean="0">
              <a:solidFill>
                <a:schemeClr val="accent2"/>
              </a:solidFill>
            </a:endParaRPr>
          </a:p>
          <a:p>
            <a:pPr algn="ctr"/>
            <a:r>
              <a:rPr lang="cs-CZ" sz="4400" b="1" dirty="0" smtClean="0">
                <a:solidFill>
                  <a:schemeClr val="accent2"/>
                </a:solidFill>
              </a:rPr>
              <a:t>za pozornost</a:t>
            </a:r>
            <a:endParaRPr lang="cs-CZ" sz="4400" b="1" dirty="0">
              <a:solidFill>
                <a:schemeClr val="accent2"/>
              </a:solidFill>
            </a:endParaRP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764243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1"/>
            <a:ext cx="6876000" cy="846386"/>
          </a:xfrm>
        </p:spPr>
        <p:txBody>
          <a:bodyPr/>
          <a:lstStyle/>
          <a:p>
            <a:r>
              <a:rPr lang="cs-CZ" b="1" dirty="0" smtClean="0"/>
              <a:t>měření </a:t>
            </a:r>
            <a:r>
              <a:rPr lang="cs-CZ" b="1" dirty="0"/>
              <a:t>elektřiny a vyhodnocení údajů </a:t>
            </a:r>
            <a:r>
              <a:rPr lang="cs-CZ" dirty="0" smtClean="0"/>
              <a:t>vyhláška MPO č</a:t>
            </a:r>
            <a:r>
              <a:rPr lang="cs-CZ" dirty="0"/>
              <a:t>. 82/2011 Sb</a:t>
            </a:r>
            <a:r>
              <a:rPr lang="cs-CZ" dirty="0" smtClean="0"/>
              <a:t>. §1</a:t>
            </a:r>
            <a:endParaRPr lang="cs-CZ" dirty="0"/>
          </a:p>
        </p:txBody>
      </p:sp>
      <p:sp>
        <p:nvSpPr>
          <p:cNvPr id="8" name="Rectangle 3"/>
          <p:cNvSpPr>
            <a:spLocks noChangeArrowheads="1"/>
          </p:cNvSpPr>
          <p:nvPr/>
        </p:nvSpPr>
        <p:spPr bwMode="auto">
          <a:xfrm>
            <a:off x="544513" y="1531492"/>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a:solidFill>
                  <a:schemeClr val="accent2"/>
                </a:solidFill>
                <a:ea typeface="Arial Unicode MS" pitchFamily="34" charset="-128"/>
                <a:cs typeface="Arial Unicode MS" pitchFamily="34" charset="-128"/>
              </a:rPr>
              <a:t>Měření typu A</a:t>
            </a:r>
          </a:p>
          <a:p>
            <a:pPr marL="285750" lvl="2" indent="-142875" defTabSz="874713">
              <a:lnSpc>
                <a:spcPct val="150000"/>
              </a:lnSpc>
              <a:buClr>
                <a:srgbClr val="F24F00"/>
              </a:buClr>
              <a:buSzPct val="140000"/>
              <a:buFont typeface="Wingdings" pitchFamily="2" charset="2"/>
              <a:buChar char="§"/>
            </a:pPr>
            <a:r>
              <a:rPr lang="cs-CZ" i="0" dirty="0">
                <a:solidFill>
                  <a:srgbClr val="000000"/>
                </a:solidFill>
                <a:ea typeface="Arial Unicode MS" pitchFamily="34" charset="-128"/>
                <a:cs typeface="Arial Unicode MS" pitchFamily="34" charset="-128"/>
              </a:rPr>
              <a:t>průběhové měření s dálkovým denním přenosem údajů, </a:t>
            </a:r>
          </a:p>
          <a:p>
            <a:pPr marL="142875" lvl="2" indent="0" defTabSz="874713">
              <a:lnSpc>
                <a:spcPct val="150000"/>
              </a:lnSpc>
              <a:buClr>
                <a:srgbClr val="F24F00"/>
              </a:buClr>
              <a:buSzPct val="140000"/>
            </a:pPr>
            <a:endParaRPr lang="cs-CZ" sz="1600" b="1" i="0" dirty="0" smtClean="0">
              <a:solidFill>
                <a:schemeClr val="accent2"/>
              </a:solidFill>
              <a:ea typeface="Arial Unicode MS" pitchFamily="34" charset="-128"/>
              <a:cs typeface="Arial Unicode MS" pitchFamily="34" charset="-128"/>
            </a:endParaRPr>
          </a:p>
          <a:p>
            <a:pPr marL="142875" lvl="2" indent="0" defTabSz="874713">
              <a:lnSpc>
                <a:spcPct val="150000"/>
              </a:lnSpc>
              <a:buClr>
                <a:srgbClr val="F24F00"/>
              </a:buClr>
              <a:buSzPct val="140000"/>
            </a:pPr>
            <a:r>
              <a:rPr lang="cs-CZ" sz="1600" b="1" i="0" dirty="0" smtClean="0">
                <a:solidFill>
                  <a:schemeClr val="accent2"/>
                </a:solidFill>
                <a:ea typeface="Arial Unicode MS" pitchFamily="34" charset="-128"/>
                <a:cs typeface="Arial Unicode MS" pitchFamily="34" charset="-128"/>
              </a:rPr>
              <a:t>Měření </a:t>
            </a:r>
            <a:r>
              <a:rPr lang="cs-CZ" sz="1600" b="1" i="0" dirty="0">
                <a:solidFill>
                  <a:schemeClr val="accent2"/>
                </a:solidFill>
                <a:ea typeface="Arial Unicode MS" pitchFamily="34" charset="-128"/>
                <a:cs typeface="Arial Unicode MS" pitchFamily="34" charset="-128"/>
              </a:rPr>
              <a:t>typu </a:t>
            </a:r>
            <a:r>
              <a:rPr lang="cs-CZ" sz="1600" b="1" i="0" dirty="0" smtClean="0">
                <a:solidFill>
                  <a:schemeClr val="accent2"/>
                </a:solidFill>
                <a:ea typeface="Arial Unicode MS" pitchFamily="34" charset="-128"/>
                <a:cs typeface="Arial Unicode MS" pitchFamily="34" charset="-128"/>
              </a:rPr>
              <a:t>B</a:t>
            </a:r>
            <a:endParaRPr lang="cs-CZ" sz="1600" b="1" i="0" dirty="0">
              <a:solidFill>
                <a:schemeClr val="accent2"/>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a:solidFill>
                  <a:srgbClr val="000000"/>
                </a:solidFill>
                <a:ea typeface="Arial Unicode MS" pitchFamily="34" charset="-128"/>
                <a:cs typeface="Arial Unicode MS" pitchFamily="34" charset="-128"/>
              </a:rPr>
              <a:t>průběhové měření s dálkovým jiným než denním přenosem údajů, </a:t>
            </a:r>
          </a:p>
          <a:p>
            <a:pPr marL="142875" lvl="2" indent="0" defTabSz="874713">
              <a:lnSpc>
                <a:spcPct val="150000"/>
              </a:lnSpc>
              <a:buClr>
                <a:srgbClr val="F24F00"/>
              </a:buClr>
              <a:buSzPct val="140000"/>
            </a:pPr>
            <a:endParaRPr lang="cs-CZ" sz="1600" b="1" i="0" dirty="0" smtClean="0">
              <a:solidFill>
                <a:schemeClr val="accent2"/>
              </a:solidFill>
              <a:ea typeface="Arial Unicode MS" pitchFamily="34" charset="-128"/>
              <a:cs typeface="Arial Unicode MS" pitchFamily="34" charset="-128"/>
            </a:endParaRPr>
          </a:p>
          <a:p>
            <a:pPr marL="142875" lvl="2" indent="0" defTabSz="874713">
              <a:lnSpc>
                <a:spcPct val="150000"/>
              </a:lnSpc>
              <a:buClr>
                <a:srgbClr val="F24F00"/>
              </a:buClr>
              <a:buSzPct val="140000"/>
            </a:pPr>
            <a:r>
              <a:rPr lang="cs-CZ" sz="1600" b="1" i="0" dirty="0" smtClean="0">
                <a:solidFill>
                  <a:schemeClr val="accent2"/>
                </a:solidFill>
                <a:ea typeface="Arial Unicode MS" pitchFamily="34" charset="-128"/>
                <a:cs typeface="Arial Unicode MS" pitchFamily="34" charset="-128"/>
              </a:rPr>
              <a:t>Měření </a:t>
            </a:r>
            <a:r>
              <a:rPr lang="cs-CZ" sz="1600" b="1" i="0" dirty="0">
                <a:solidFill>
                  <a:schemeClr val="accent2"/>
                </a:solidFill>
                <a:ea typeface="Arial Unicode MS" pitchFamily="34" charset="-128"/>
                <a:cs typeface="Arial Unicode MS" pitchFamily="34" charset="-128"/>
              </a:rPr>
              <a:t>typu </a:t>
            </a:r>
            <a:r>
              <a:rPr lang="cs-CZ" sz="1600" b="1" i="0" dirty="0" smtClean="0">
                <a:solidFill>
                  <a:schemeClr val="accent2"/>
                </a:solidFill>
                <a:ea typeface="Arial Unicode MS" pitchFamily="34" charset="-128"/>
                <a:cs typeface="Arial Unicode MS" pitchFamily="34" charset="-128"/>
              </a:rPr>
              <a:t>M (dříve S)</a:t>
            </a:r>
            <a:endParaRPr lang="cs-CZ" sz="1600" b="1" i="0" dirty="0">
              <a:solidFill>
                <a:schemeClr val="accent2"/>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a:solidFill>
                  <a:srgbClr val="000000"/>
                </a:solidFill>
                <a:ea typeface="Arial Unicode MS" pitchFamily="34" charset="-128"/>
                <a:cs typeface="Arial Unicode MS" pitchFamily="34" charset="-128"/>
              </a:rPr>
              <a:t>průběhové měření s dálkovým přenosem údajů, </a:t>
            </a:r>
            <a:r>
              <a:rPr lang="pl-PL" i="0" dirty="0">
                <a:solidFill>
                  <a:srgbClr val="000000"/>
                </a:solidFill>
                <a:ea typeface="Arial Unicode MS" pitchFamily="34" charset="-128"/>
                <a:cs typeface="Arial Unicode MS" pitchFamily="34" charset="-128"/>
              </a:rPr>
              <a:t>které není měřením typu A ani B</a:t>
            </a:r>
          </a:p>
          <a:p>
            <a:pPr marL="142875" lvl="2" indent="0" defTabSz="874713">
              <a:lnSpc>
                <a:spcPct val="150000"/>
              </a:lnSpc>
              <a:buClr>
                <a:srgbClr val="F24F00"/>
              </a:buClr>
              <a:buSzPct val="140000"/>
            </a:pPr>
            <a:endParaRPr lang="cs-CZ" sz="1600" b="1" i="0" dirty="0" smtClean="0">
              <a:solidFill>
                <a:schemeClr val="accent2"/>
              </a:solidFill>
              <a:ea typeface="Arial Unicode MS" pitchFamily="34" charset="-128"/>
              <a:cs typeface="Arial Unicode MS" pitchFamily="34" charset="-128"/>
            </a:endParaRPr>
          </a:p>
          <a:p>
            <a:pPr marL="142875" lvl="2" indent="0" defTabSz="874713">
              <a:lnSpc>
                <a:spcPct val="150000"/>
              </a:lnSpc>
              <a:buClr>
                <a:srgbClr val="F24F00"/>
              </a:buClr>
              <a:buSzPct val="140000"/>
            </a:pPr>
            <a:r>
              <a:rPr lang="cs-CZ" sz="1600" b="1" i="0" dirty="0" smtClean="0">
                <a:solidFill>
                  <a:schemeClr val="accent2"/>
                </a:solidFill>
                <a:ea typeface="Arial Unicode MS" pitchFamily="34" charset="-128"/>
                <a:cs typeface="Arial Unicode MS" pitchFamily="34" charset="-128"/>
              </a:rPr>
              <a:t>Měření </a:t>
            </a:r>
            <a:r>
              <a:rPr lang="cs-CZ" sz="1600" b="1" i="0" dirty="0">
                <a:solidFill>
                  <a:schemeClr val="accent2"/>
                </a:solidFill>
                <a:ea typeface="Arial Unicode MS" pitchFamily="34" charset="-128"/>
                <a:cs typeface="Arial Unicode MS" pitchFamily="34" charset="-128"/>
              </a:rPr>
              <a:t>typu </a:t>
            </a:r>
            <a:r>
              <a:rPr lang="cs-CZ" sz="1600" b="1" i="0" dirty="0" smtClean="0">
                <a:solidFill>
                  <a:schemeClr val="accent2"/>
                </a:solidFill>
                <a:ea typeface="Arial Unicode MS" pitchFamily="34" charset="-128"/>
                <a:cs typeface="Arial Unicode MS" pitchFamily="34" charset="-128"/>
              </a:rPr>
              <a:t>C</a:t>
            </a:r>
            <a:endParaRPr lang="cs-CZ" sz="1600" b="1" i="0" dirty="0">
              <a:solidFill>
                <a:schemeClr val="accent2"/>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a:solidFill>
                  <a:srgbClr val="000000"/>
                </a:solidFill>
                <a:ea typeface="Arial Unicode MS" pitchFamily="34" charset="-128"/>
                <a:cs typeface="Arial Unicode MS" pitchFamily="34" charset="-128"/>
              </a:rPr>
              <a:t>ostatní měření; měření typu C = neprůběhové</a:t>
            </a:r>
          </a:p>
        </p:txBody>
      </p:sp>
    </p:spTree>
    <p:extLst>
      <p:ext uri="{BB962C8B-B14F-4D97-AF65-F5344CB8AC3E}">
        <p14:creationId xmlns:p14="http://schemas.microsoft.com/office/powerpoint/2010/main" val="411484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b="1" dirty="0" smtClean="0"/>
              <a:t>Co to je průběhové  a neprůběhové měření ?</a:t>
            </a:r>
            <a:endParaRPr lang="cs-CZ" b="1" dirty="0"/>
          </a:p>
        </p:txBody>
      </p:sp>
      <p:sp>
        <p:nvSpPr>
          <p:cNvPr id="8" name="Rectangle 3"/>
          <p:cNvSpPr>
            <a:spLocks noChangeArrowheads="1"/>
          </p:cNvSpPr>
          <p:nvPr/>
        </p:nvSpPr>
        <p:spPr bwMode="auto">
          <a:xfrm>
            <a:off x="544513" y="1531492"/>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Neprůběhové měření</a:t>
            </a:r>
            <a:endParaRPr lang="cs-CZ" sz="1600" b="1" i="0" dirty="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Spotřeba elektrické energie za </a:t>
            </a:r>
            <a:r>
              <a:rPr lang="cs-CZ" i="0" dirty="0">
                <a:solidFill>
                  <a:srgbClr val="000000"/>
                </a:solidFill>
                <a:ea typeface="Arial Unicode MS" pitchFamily="34" charset="-128"/>
                <a:cs typeface="Arial Unicode MS" pitchFamily="34" charset="-128"/>
              </a:rPr>
              <a:t>časové období (1 rok) v kWh resp. </a:t>
            </a:r>
            <a:r>
              <a:rPr lang="cs-CZ" i="0" dirty="0" err="1" smtClean="0">
                <a:solidFill>
                  <a:srgbClr val="000000"/>
                </a:solidFill>
                <a:ea typeface="Arial Unicode MS" pitchFamily="34" charset="-128"/>
                <a:cs typeface="Arial Unicode MS" pitchFamily="34" charset="-128"/>
              </a:rPr>
              <a:t>MWh</a:t>
            </a:r>
            <a:endParaRPr lang="cs-CZ" i="0" dirty="0" smtClean="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smtClean="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smtClean="0">
              <a:solidFill>
                <a:srgbClr val="000000"/>
              </a:solidFill>
              <a:ea typeface="Arial Unicode MS" pitchFamily="34" charset="-128"/>
              <a:cs typeface="Arial Unicode MS" pitchFamily="34" charset="-128"/>
            </a:endParaRPr>
          </a:p>
          <a:p>
            <a:pPr marL="285750" lvl="2" indent="-142875" algn="l" defTabSz="874713" eaLnBrk="1" hangingPunct="1">
              <a:lnSpc>
                <a:spcPct val="150000"/>
              </a:lnSpc>
              <a:spcBef>
                <a:spcPct val="0"/>
              </a:spcBef>
              <a:buClr>
                <a:srgbClr val="F24F00"/>
              </a:buClr>
              <a:buSzPct val="140000"/>
              <a:buFont typeface="Wingdings" pitchFamily="2" charset="2"/>
              <a:buChar char="§"/>
            </a:pPr>
            <a:endParaRPr lang="cs-CZ" sz="1600" b="1" i="0" dirty="0">
              <a:solidFill>
                <a:srgbClr val="000000"/>
              </a:solidFill>
              <a:ea typeface="Arial Unicode MS" pitchFamily="34" charset="-128"/>
              <a:cs typeface="Arial Unicode MS" pitchFamily="34" charset="-128"/>
            </a:endParaRPr>
          </a:p>
          <a:p>
            <a:pPr marL="1219200" lvl="4" indent="-142875" defTabSz="874713">
              <a:lnSpc>
                <a:spcPct val="150000"/>
              </a:lnSpc>
              <a:buClr>
                <a:srgbClr val="F24F00"/>
              </a:buClr>
              <a:buSzPct val="140000"/>
              <a:buFont typeface="Wingdings" pitchFamily="2" charset="2"/>
              <a:buChar char="§"/>
            </a:pPr>
            <a:r>
              <a:rPr lang="cs-CZ" sz="1600" b="1" i="0" dirty="0" smtClean="0">
                <a:solidFill>
                  <a:srgbClr val="000000"/>
                </a:solidFill>
                <a:ea typeface="Arial Unicode MS" pitchFamily="34" charset="-128"/>
                <a:cs typeface="Arial Unicode MS" pitchFamily="34" charset="-128"/>
              </a:rPr>
              <a:t>Stav 105051 – stav 42189 = 62 862 kWh	</a:t>
            </a:r>
          </a:p>
          <a:p>
            <a:pPr marL="142875" lvl="2" indent="0" algn="l" defTabSz="874713" eaLnBrk="1" hangingPunct="1">
              <a:lnSpc>
                <a:spcPct val="150000"/>
              </a:lnSpc>
              <a:spcBef>
                <a:spcPct val="0"/>
              </a:spcBef>
              <a:buClr>
                <a:srgbClr val="F24F00"/>
              </a:buClr>
              <a:buSzPct val="140000"/>
            </a:pPr>
            <a:r>
              <a:rPr lang="cs-CZ" sz="1600" b="1" i="0" dirty="0" smtClean="0">
                <a:solidFill>
                  <a:srgbClr val="000000"/>
                </a:solidFill>
                <a:ea typeface="Arial Unicode MS" pitchFamily="34" charset="-128"/>
                <a:cs typeface="Arial Unicode MS" pitchFamily="34" charset="-128"/>
              </a:rPr>
              <a:t>Průběhové </a:t>
            </a:r>
            <a:r>
              <a:rPr lang="cs-CZ" sz="1600" b="1" i="0" dirty="0">
                <a:solidFill>
                  <a:srgbClr val="000000"/>
                </a:solidFill>
                <a:ea typeface="Arial Unicode MS" pitchFamily="34" charset="-128"/>
                <a:cs typeface="Arial Unicode MS" pitchFamily="34" charset="-128"/>
              </a:rPr>
              <a:t>měření</a:t>
            </a:r>
          </a:p>
          <a:p>
            <a:pPr marL="285750" lvl="2" indent="-142875" algn="l" defTabSz="874713" eaLnBrk="1" hangingPunct="1">
              <a:lnSpc>
                <a:spcPct val="150000"/>
              </a:lnSpc>
              <a:spcBef>
                <a:spcPct val="0"/>
              </a:spcBef>
              <a:buClr>
                <a:srgbClr val="F24F00"/>
              </a:buClr>
              <a:buSzPct val="120000"/>
              <a:buFont typeface="Wingdings" pitchFamily="2" charset="2"/>
              <a:buChar char="§"/>
            </a:pPr>
            <a:r>
              <a:rPr lang="cs-CZ" i="0" dirty="0" smtClean="0">
                <a:solidFill>
                  <a:srgbClr val="000000"/>
                </a:solidFill>
              </a:rPr>
              <a:t>Měření a ukládání střední hodnoty výkonu za měřicí periodu</a:t>
            </a:r>
          </a:p>
          <a:p>
            <a:pPr marL="285750" lvl="2" indent="-142875" algn="l" defTabSz="874713" eaLnBrk="1" hangingPunct="1">
              <a:lnSpc>
                <a:spcPct val="150000"/>
              </a:lnSpc>
              <a:spcBef>
                <a:spcPct val="0"/>
              </a:spcBef>
              <a:buClr>
                <a:srgbClr val="F24F00"/>
              </a:buClr>
              <a:buSzPct val="120000"/>
              <a:buFont typeface="Wingdings" pitchFamily="2" charset="2"/>
              <a:buChar char="§"/>
            </a:pPr>
            <a:r>
              <a:rPr lang="cs-CZ" i="0" dirty="0" smtClean="0">
                <a:solidFill>
                  <a:srgbClr val="000000"/>
                </a:solidFill>
              </a:rPr>
              <a:t>Měřicí perioda pro měření v distribučních sítích ČR je </a:t>
            </a:r>
            <a:r>
              <a:rPr lang="cs-CZ" b="1" i="0" dirty="0" smtClean="0">
                <a:solidFill>
                  <a:srgbClr val="000000"/>
                </a:solidFill>
              </a:rPr>
              <a:t>15 minut</a:t>
            </a:r>
          </a:p>
        </p:txBody>
      </p:sp>
      <p:pic>
        <p:nvPicPr>
          <p:cNvPr id="3" name="Obráze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1424" y="2613496"/>
            <a:ext cx="2157935" cy="723200"/>
          </a:xfrm>
          <a:prstGeom prst="rect">
            <a:avLst/>
          </a:prstGeom>
        </p:spPr>
      </p:pic>
      <p:pic>
        <p:nvPicPr>
          <p:cNvPr id="5" name="Obráze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9501" y="2613496"/>
            <a:ext cx="1812072" cy="742653"/>
          </a:xfrm>
          <a:prstGeom prst="rect">
            <a:avLst/>
          </a:prstGeom>
        </p:spPr>
      </p:pic>
      <p:sp>
        <p:nvSpPr>
          <p:cNvPr id="6" name="TextovéPole 5"/>
          <p:cNvSpPr txBox="1"/>
          <p:nvPr/>
        </p:nvSpPr>
        <p:spPr>
          <a:xfrm>
            <a:off x="1709188" y="2305719"/>
            <a:ext cx="1842406" cy="307777"/>
          </a:xfrm>
          <a:prstGeom prst="rect">
            <a:avLst/>
          </a:prstGeom>
          <a:noFill/>
        </p:spPr>
        <p:txBody>
          <a:bodyPr wrap="square" rtlCol="0">
            <a:spAutoFit/>
          </a:bodyPr>
          <a:lstStyle/>
          <a:p>
            <a:r>
              <a:rPr lang="cs-CZ" b="1" dirty="0" smtClean="0">
                <a:solidFill>
                  <a:schemeClr val="accent2"/>
                </a:solidFill>
              </a:rPr>
              <a:t>Stav  10. září 2015</a:t>
            </a:r>
            <a:endParaRPr lang="cs-CZ" b="1" dirty="0">
              <a:solidFill>
                <a:schemeClr val="accent2"/>
              </a:solidFill>
            </a:endParaRPr>
          </a:p>
        </p:txBody>
      </p:sp>
      <p:sp>
        <p:nvSpPr>
          <p:cNvPr id="9" name="TextovéPole 8"/>
          <p:cNvSpPr txBox="1"/>
          <p:nvPr/>
        </p:nvSpPr>
        <p:spPr>
          <a:xfrm>
            <a:off x="4654334" y="2315578"/>
            <a:ext cx="1842406" cy="307777"/>
          </a:xfrm>
          <a:prstGeom prst="rect">
            <a:avLst/>
          </a:prstGeom>
          <a:noFill/>
        </p:spPr>
        <p:txBody>
          <a:bodyPr wrap="square" rtlCol="0">
            <a:spAutoFit/>
          </a:bodyPr>
          <a:lstStyle/>
          <a:p>
            <a:r>
              <a:rPr lang="cs-CZ" b="1" dirty="0" smtClean="0">
                <a:solidFill>
                  <a:schemeClr val="accent2"/>
                </a:solidFill>
              </a:rPr>
              <a:t>Stav  23. září 2016</a:t>
            </a:r>
            <a:endParaRPr lang="cs-CZ" b="1" dirty="0">
              <a:solidFill>
                <a:schemeClr val="accent2"/>
              </a:solidFill>
            </a:endParaRPr>
          </a:p>
        </p:txBody>
      </p:sp>
      <p:graphicFrame>
        <p:nvGraphicFramePr>
          <p:cNvPr id="12" name="Objekt 11"/>
          <p:cNvGraphicFramePr>
            <a:graphicFrameLocks noChangeAspect="1"/>
          </p:cNvGraphicFramePr>
          <p:nvPr>
            <p:extLst>
              <p:ext uri="{D42A27DB-BD31-4B8C-83A1-F6EECF244321}">
                <p14:modId xmlns:p14="http://schemas.microsoft.com/office/powerpoint/2010/main" val="1072336832"/>
              </p:ext>
            </p:extLst>
          </p:nvPr>
        </p:nvGraphicFramePr>
        <p:xfrm>
          <a:off x="544513" y="4837872"/>
          <a:ext cx="7877175" cy="1190625"/>
        </p:xfrm>
        <a:graphic>
          <a:graphicData uri="http://schemas.openxmlformats.org/presentationml/2006/ole">
            <mc:AlternateContent xmlns:mc="http://schemas.openxmlformats.org/markup-compatibility/2006">
              <mc:Choice xmlns:v="urn:schemas-microsoft-com:vml" Requires="v">
                <p:oleObj spid="_x0000_s1104" name="List" r:id="rId6" imgW="7877140" imgH="1190689" progId="Excel.Sheet.12">
                  <p:embed/>
                </p:oleObj>
              </mc:Choice>
              <mc:Fallback>
                <p:oleObj name="List" r:id="rId6" imgW="7877140" imgH="1190689" progId="Excel.Sheet.12">
                  <p:embed/>
                  <p:pic>
                    <p:nvPicPr>
                      <p:cNvPr id="0" name=""/>
                      <p:cNvPicPr/>
                      <p:nvPr/>
                    </p:nvPicPr>
                    <p:blipFill>
                      <a:blip r:embed="rId7"/>
                      <a:stretch>
                        <a:fillRect/>
                      </a:stretch>
                    </p:blipFill>
                    <p:spPr>
                      <a:xfrm>
                        <a:off x="544513" y="4837872"/>
                        <a:ext cx="7877175" cy="1190625"/>
                      </a:xfrm>
                      <a:prstGeom prst="rect">
                        <a:avLst/>
                      </a:prstGeom>
                    </p:spPr>
                  </p:pic>
                </p:oleObj>
              </mc:Fallback>
            </mc:AlternateContent>
          </a:graphicData>
        </a:graphic>
      </p:graphicFrame>
      <p:sp>
        <p:nvSpPr>
          <p:cNvPr id="7" name="Zaoblený obdélník 6"/>
          <p:cNvSpPr/>
          <p:nvPr/>
        </p:nvSpPr>
        <p:spPr bwMode="auto">
          <a:xfrm>
            <a:off x="1709188" y="5801921"/>
            <a:ext cx="475662" cy="242761"/>
          </a:xfrm>
          <a:prstGeom prst="roundRect">
            <a:avLst/>
          </a:prstGeom>
          <a:noFill/>
          <a:ln w="50800" cap="flat" cmpd="sng" algn="ctr">
            <a:solidFill>
              <a:schemeClr val="accent2"/>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1" name="Zaoblený obdélník 10"/>
          <p:cNvSpPr/>
          <p:nvPr/>
        </p:nvSpPr>
        <p:spPr bwMode="auto">
          <a:xfrm>
            <a:off x="7979166" y="5815225"/>
            <a:ext cx="475662" cy="242761"/>
          </a:xfrm>
          <a:prstGeom prst="roundRect">
            <a:avLst/>
          </a:prstGeom>
          <a:noFill/>
          <a:ln w="50800" cap="flat" cmpd="sng" algn="ctr">
            <a:solidFill>
              <a:schemeClr val="accent2"/>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7976032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childTnLst>
                          </p:cTn>
                        </p:par>
                        <p:par>
                          <p:cTn id="8" fill="hold">
                            <p:stCondLst>
                              <p:cond delay="13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b="1" dirty="0" smtClean="0"/>
              <a:t>Průběhové měření</a:t>
            </a:r>
            <a:endParaRPr lang="cs-CZ" b="1" dirty="0"/>
          </a:p>
        </p:txBody>
      </p:sp>
      <p:sp>
        <p:nvSpPr>
          <p:cNvPr id="8" name="Rectangle 3"/>
          <p:cNvSpPr>
            <a:spLocks noChangeArrowheads="1"/>
          </p:cNvSpPr>
          <p:nvPr/>
        </p:nvSpPr>
        <p:spPr bwMode="auto">
          <a:xfrm>
            <a:off x="544513" y="1531492"/>
            <a:ext cx="8280310" cy="50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142875" lvl="2" indent="0" defTabSz="874713">
              <a:lnSpc>
                <a:spcPct val="150000"/>
              </a:lnSpc>
              <a:buClr>
                <a:srgbClr val="F24F00"/>
              </a:buClr>
              <a:buSzPct val="140000"/>
            </a:pPr>
            <a:r>
              <a:rPr lang="cs-CZ" sz="1600" b="1" i="0" dirty="0" smtClean="0">
                <a:solidFill>
                  <a:srgbClr val="000000"/>
                </a:solidFill>
                <a:ea typeface="Arial Unicode MS" pitchFamily="34" charset="-128"/>
                <a:cs typeface="Arial Unicode MS" pitchFamily="34" charset="-128"/>
              </a:rPr>
              <a:t>Průběhové měření </a:t>
            </a:r>
            <a:endParaRPr lang="cs-CZ" sz="1600" b="1" i="0" dirty="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Měřením vzniká 96 hodnot denně z každé měřené veličiny</a:t>
            </a: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Plné 4 </a:t>
            </a:r>
            <a:r>
              <a:rPr lang="cs-CZ" i="0" dirty="0" err="1" smtClean="0">
                <a:solidFill>
                  <a:srgbClr val="000000"/>
                </a:solidFill>
                <a:ea typeface="Arial Unicode MS" pitchFamily="34" charset="-128"/>
                <a:cs typeface="Arial Unicode MS" pitchFamily="34" charset="-128"/>
              </a:rPr>
              <a:t>kvadrantní</a:t>
            </a:r>
            <a:r>
              <a:rPr lang="cs-CZ" i="0" dirty="0" smtClean="0">
                <a:solidFill>
                  <a:srgbClr val="000000"/>
                </a:solidFill>
                <a:ea typeface="Arial Unicode MS" pitchFamily="34" charset="-128"/>
                <a:cs typeface="Arial Unicode MS" pitchFamily="34" charset="-128"/>
              </a:rPr>
              <a:t> měření – 576 hodnot denně</a:t>
            </a:r>
          </a:p>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r>
              <a:rPr lang="cs-CZ" b="1" i="0" dirty="0" smtClean="0">
                <a:solidFill>
                  <a:srgbClr val="000000"/>
                </a:solidFill>
                <a:ea typeface="Arial Unicode MS" pitchFamily="34" charset="-128"/>
                <a:cs typeface="Arial Unicode MS" pitchFamily="34" charset="-128"/>
              </a:rPr>
              <a:t>Průběhové </a:t>
            </a:r>
            <a:r>
              <a:rPr lang="cs-CZ" b="1" i="0" dirty="0">
                <a:solidFill>
                  <a:srgbClr val="000000"/>
                </a:solidFill>
                <a:ea typeface="Arial Unicode MS" pitchFamily="34" charset="-128"/>
                <a:cs typeface="Arial Unicode MS" pitchFamily="34" charset="-128"/>
              </a:rPr>
              <a:t>měření </a:t>
            </a:r>
            <a:r>
              <a:rPr lang="cs-CZ" b="1" i="0" dirty="0" smtClean="0">
                <a:solidFill>
                  <a:srgbClr val="000000"/>
                </a:solidFill>
                <a:ea typeface="Arial Unicode MS" pitchFamily="34" charset="-128"/>
                <a:cs typeface="Arial Unicode MS" pitchFamily="34" charset="-128"/>
              </a:rPr>
              <a:t>– nic zcela nového</a:t>
            </a:r>
            <a:endParaRPr lang="cs-CZ" b="1" i="0" dirty="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Princip „průběhového“ měření využívá se v ČR od konce 50. let 20. století</a:t>
            </a: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Použit především u významných průmyslových objektů s velkou spotřebou EE</a:t>
            </a:r>
          </a:p>
          <a:p>
            <a:pPr marL="752475" lvl="3" indent="-142875" defTabSz="874713">
              <a:lnSpc>
                <a:spcPct val="150000"/>
              </a:lnSpc>
              <a:buClr>
                <a:srgbClr val="F24F00"/>
              </a:buClr>
              <a:buSzPct val="140000"/>
              <a:buFont typeface="Wingdings" pitchFamily="2" charset="2"/>
              <a:buChar char="§"/>
            </a:pPr>
            <a:r>
              <a:rPr lang="cs-CZ" i="0" dirty="0">
                <a:solidFill>
                  <a:srgbClr val="000000"/>
                </a:solidFill>
                <a:ea typeface="Arial Unicode MS" pitchFamily="34" charset="-128"/>
                <a:cs typeface="Arial Unicode MS" pitchFamily="34" charset="-128"/>
              </a:rPr>
              <a:t>s registrací jen nejvyšších naměřeních hodnot</a:t>
            </a:r>
          </a:p>
          <a:p>
            <a:pPr marL="752475" lvl="3"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s registrací všech naměřených hodnot</a:t>
            </a:r>
          </a:p>
          <a:p>
            <a:pPr marL="752475" lvl="3"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r>
              <a:rPr lang="cs-CZ" b="1" i="0" dirty="0" smtClean="0">
                <a:solidFill>
                  <a:srgbClr val="000000"/>
                </a:solidFill>
                <a:ea typeface="Arial Unicode MS" pitchFamily="34" charset="-128"/>
                <a:cs typeface="Arial Unicode MS" pitchFamily="34" charset="-128"/>
              </a:rPr>
              <a:t>Rozvoj a vývoj průběhové </a:t>
            </a:r>
            <a:r>
              <a:rPr lang="cs-CZ" b="1" i="0" dirty="0">
                <a:solidFill>
                  <a:srgbClr val="000000"/>
                </a:solidFill>
                <a:ea typeface="Arial Unicode MS" pitchFamily="34" charset="-128"/>
                <a:cs typeface="Arial Unicode MS" pitchFamily="34" charset="-128"/>
              </a:rPr>
              <a:t>měření </a:t>
            </a: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elektromechanické přístroje – s mechanickým odečtem</a:t>
            </a: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elektronické přístroje - s datovým odečtem (místním a dálkovým)</a:t>
            </a: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Integrace všech prvků přímo do elektroměru</a:t>
            </a: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9133" y="1421425"/>
            <a:ext cx="1785358" cy="194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8274489" y="1379916"/>
            <a:ext cx="869509" cy="2000548"/>
          </a:xfrm>
          <a:prstGeom prst="rect">
            <a:avLst/>
          </a:prstGeom>
          <a:noFill/>
        </p:spPr>
        <p:txBody>
          <a:bodyPr wrap="square" rtlCol="0">
            <a:spAutoFit/>
          </a:bodyPr>
          <a:lstStyle/>
          <a:p>
            <a:r>
              <a:rPr lang="cs-CZ" sz="1200" dirty="0" smtClean="0">
                <a:latin typeface="Arial Black" panose="020B0A04020102020204" pitchFamily="34" charset="0"/>
              </a:rPr>
              <a:t>činná</a:t>
            </a:r>
          </a:p>
          <a:p>
            <a:r>
              <a:rPr lang="cs-CZ" b="1" i="0" dirty="0" smtClean="0">
                <a:latin typeface="Arial Black" panose="020B0A04020102020204" pitchFamily="34" charset="0"/>
              </a:rPr>
              <a:t>A +</a:t>
            </a:r>
          </a:p>
          <a:p>
            <a:r>
              <a:rPr lang="cs-CZ" b="1" i="0" dirty="0" smtClean="0">
                <a:latin typeface="Arial Black" panose="020B0A04020102020204" pitchFamily="34" charset="0"/>
              </a:rPr>
              <a:t>A  </a:t>
            </a:r>
            <a:r>
              <a:rPr lang="cs-CZ" b="1" i="0" dirty="0">
                <a:latin typeface="Arial Black" panose="020B0A04020102020204" pitchFamily="34" charset="0"/>
              </a:rPr>
              <a:t>–</a:t>
            </a:r>
          </a:p>
          <a:p>
            <a:endParaRPr lang="cs-CZ" dirty="0" smtClean="0">
              <a:latin typeface="Arial Black" panose="020B0A04020102020204" pitchFamily="34" charset="0"/>
            </a:endParaRPr>
          </a:p>
          <a:p>
            <a:r>
              <a:rPr lang="cs-CZ" sz="1200" dirty="0" smtClean="0">
                <a:latin typeface="Arial Black" panose="020B0A04020102020204" pitchFamily="34" charset="0"/>
              </a:rPr>
              <a:t>jalová</a:t>
            </a:r>
          </a:p>
          <a:p>
            <a:r>
              <a:rPr lang="cs-CZ" b="1" i="0" dirty="0" err="1" smtClean="0">
                <a:latin typeface="Arial Black" panose="020B0A04020102020204" pitchFamily="34" charset="0"/>
              </a:rPr>
              <a:t>Ri</a:t>
            </a:r>
            <a:r>
              <a:rPr lang="cs-CZ" b="1" i="0" dirty="0" smtClean="0">
                <a:latin typeface="Arial Black" panose="020B0A04020102020204" pitchFamily="34" charset="0"/>
              </a:rPr>
              <a:t>  +</a:t>
            </a:r>
          </a:p>
          <a:p>
            <a:r>
              <a:rPr lang="cs-CZ" b="1" i="0" dirty="0" err="1" smtClean="0">
                <a:latin typeface="Arial Black" panose="020B0A04020102020204" pitchFamily="34" charset="0"/>
              </a:rPr>
              <a:t>Rc</a:t>
            </a:r>
            <a:r>
              <a:rPr lang="cs-CZ" b="1" i="0" dirty="0" smtClean="0">
                <a:latin typeface="Arial Black" panose="020B0A04020102020204" pitchFamily="34" charset="0"/>
              </a:rPr>
              <a:t> +</a:t>
            </a:r>
          </a:p>
          <a:p>
            <a:r>
              <a:rPr lang="cs-CZ" b="1" i="0" dirty="0" err="1" smtClean="0">
                <a:latin typeface="Arial Black" panose="020B0A04020102020204" pitchFamily="34" charset="0"/>
              </a:rPr>
              <a:t>Ri</a:t>
            </a:r>
            <a:r>
              <a:rPr lang="cs-CZ" b="1" i="0" dirty="0" smtClean="0">
                <a:latin typeface="Arial Black" panose="020B0A04020102020204" pitchFamily="34" charset="0"/>
              </a:rPr>
              <a:t>   –</a:t>
            </a:r>
          </a:p>
          <a:p>
            <a:r>
              <a:rPr lang="cs-CZ" b="1" i="0" dirty="0" err="1" smtClean="0">
                <a:latin typeface="Arial Black" panose="020B0A04020102020204" pitchFamily="34" charset="0"/>
              </a:rPr>
              <a:t>Rc</a:t>
            </a:r>
            <a:r>
              <a:rPr lang="cs-CZ" b="1" i="0" dirty="0" smtClean="0">
                <a:latin typeface="Arial Black" panose="020B0A04020102020204" pitchFamily="34" charset="0"/>
              </a:rPr>
              <a:t>  –</a:t>
            </a:r>
            <a:endParaRPr lang="cs-CZ" b="1" i="0" dirty="0">
              <a:latin typeface="Arial Black" panose="020B0A04020102020204" pitchFamily="34" charset="0"/>
            </a:endParaRPr>
          </a:p>
        </p:txBody>
      </p:sp>
      <p:pic>
        <p:nvPicPr>
          <p:cNvPr id="5" name="Obráze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0212" y="4634635"/>
            <a:ext cx="1393110" cy="1032670"/>
          </a:xfrm>
          <a:prstGeom prst="rect">
            <a:avLst/>
          </a:prstGeom>
        </p:spPr>
      </p:pic>
      <p:pic>
        <p:nvPicPr>
          <p:cNvPr id="717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7898" y="4478065"/>
            <a:ext cx="841345" cy="13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533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b="1" dirty="0" smtClean="0"/>
              <a:t>Průběhové měření</a:t>
            </a:r>
            <a:endParaRPr lang="cs-CZ" b="1" dirty="0"/>
          </a:p>
        </p:txBody>
      </p:sp>
      <p:sp>
        <p:nvSpPr>
          <p:cNvPr id="8" name="Rectangle 3"/>
          <p:cNvSpPr>
            <a:spLocks noChangeArrowheads="1"/>
          </p:cNvSpPr>
          <p:nvPr/>
        </p:nvSpPr>
        <p:spPr bwMode="auto">
          <a:xfrm>
            <a:off x="544513" y="1379092"/>
            <a:ext cx="8280310" cy="520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7" rIns="91371" bIns="45687"/>
          <a:lstStyle/>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Samostatné nebo kombinované elektromechanické přístroje – s mechanickým odečtem</a:t>
            </a: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endParaRPr lang="cs-CZ" i="0" dirty="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Samostatné </a:t>
            </a:r>
            <a:r>
              <a:rPr lang="cs-CZ" i="0" dirty="0">
                <a:solidFill>
                  <a:srgbClr val="000000"/>
                </a:solidFill>
                <a:ea typeface="Arial Unicode MS" pitchFamily="34" charset="-128"/>
                <a:cs typeface="Arial Unicode MS" pitchFamily="34" charset="-128"/>
              </a:rPr>
              <a:t>nebo kombinované </a:t>
            </a:r>
            <a:r>
              <a:rPr lang="cs-CZ" i="0" dirty="0" smtClean="0">
                <a:solidFill>
                  <a:srgbClr val="000000"/>
                </a:solidFill>
                <a:ea typeface="Arial Unicode MS" pitchFamily="34" charset="-128"/>
                <a:cs typeface="Arial Unicode MS" pitchFamily="34" charset="-128"/>
              </a:rPr>
              <a:t>elektronické přístroje - s datovým odečtem</a:t>
            </a:r>
          </a:p>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i="0" dirty="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142875" lvl="2" indent="0" defTabSz="874713">
              <a:lnSpc>
                <a:spcPct val="150000"/>
              </a:lnSpc>
              <a:buClr>
                <a:srgbClr val="F24F00"/>
              </a:buClr>
              <a:buSzPct val="140000"/>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a:p>
            <a:pPr marL="285750" lvl="2" indent="-142875" defTabSz="874713">
              <a:lnSpc>
                <a:spcPct val="150000"/>
              </a:lnSpc>
              <a:buClr>
                <a:srgbClr val="F24F00"/>
              </a:buClr>
              <a:buSzPct val="140000"/>
              <a:buFont typeface="Wingdings" pitchFamily="2" charset="2"/>
              <a:buChar char="§"/>
            </a:pPr>
            <a:r>
              <a:rPr lang="cs-CZ" i="0" dirty="0" smtClean="0">
                <a:solidFill>
                  <a:srgbClr val="000000"/>
                </a:solidFill>
                <a:ea typeface="Arial Unicode MS" pitchFamily="34" charset="-128"/>
                <a:cs typeface="Arial Unicode MS" pitchFamily="34" charset="-128"/>
              </a:rPr>
              <a:t>Integrace všech prvků včetně dálkového odečtu přímo do elektroměru</a:t>
            </a:r>
          </a:p>
          <a:p>
            <a:pPr marL="285750" lvl="2" indent="-142875" defTabSz="874713">
              <a:lnSpc>
                <a:spcPct val="150000"/>
              </a:lnSpc>
              <a:buClr>
                <a:srgbClr val="F24F00"/>
              </a:buClr>
              <a:buSzPct val="140000"/>
              <a:buFont typeface="Wingdings" pitchFamily="2" charset="2"/>
              <a:buChar char="§"/>
            </a:pPr>
            <a:endParaRPr lang="cs-CZ" i="0" dirty="0" smtClean="0">
              <a:solidFill>
                <a:srgbClr val="000000"/>
              </a:solidFill>
              <a:ea typeface="Arial Unicode MS" pitchFamily="34" charset="-128"/>
              <a:cs typeface="Arial Unicode MS" pitchFamily="34" charset="-128"/>
            </a:endParaRPr>
          </a:p>
        </p:txBody>
      </p:sp>
      <p:pic>
        <p:nvPicPr>
          <p:cNvPr id="5" name="Obráze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4572" y="4152691"/>
            <a:ext cx="1616768" cy="1567129"/>
          </a:xfrm>
          <a:prstGeom prst="rect">
            <a:avLst/>
          </a:prstGeom>
        </p:spPr>
      </p:pic>
      <p:pic>
        <p:nvPicPr>
          <p:cNvPr id="6" name="Obráze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6581" y="4159947"/>
            <a:ext cx="898379" cy="1584704"/>
          </a:xfrm>
          <a:prstGeom prst="rect">
            <a:avLst/>
          </a:prstGeom>
        </p:spPr>
      </p:pic>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5134" y="1767483"/>
            <a:ext cx="1398868" cy="182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0190" y="1762280"/>
            <a:ext cx="2645009" cy="179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42443" y="1760361"/>
            <a:ext cx="1710187" cy="189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8767" y="1762280"/>
            <a:ext cx="1112797" cy="189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5284" y="1771000"/>
            <a:ext cx="1663174" cy="17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02741" y="3980523"/>
            <a:ext cx="1821261" cy="191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09593" y="3984856"/>
            <a:ext cx="3172428" cy="193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611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503238" y="438150"/>
            <a:ext cx="7338904" cy="391389"/>
          </a:xfrm>
        </p:spPr>
        <p:txBody>
          <a:bodyPr/>
          <a:lstStyle/>
          <a:p>
            <a:r>
              <a:rPr lang="cs-CZ" dirty="0"/>
              <a:t>Průběhové </a:t>
            </a:r>
            <a:r>
              <a:rPr lang="cs-CZ" dirty="0" smtClean="0"/>
              <a:t>měření – kde se s ním mohu setkat ?</a:t>
            </a:r>
          </a:p>
        </p:txBody>
      </p:sp>
      <p:sp>
        <p:nvSpPr>
          <p:cNvPr id="7" name="TextovéPole 6"/>
          <p:cNvSpPr txBox="1"/>
          <p:nvPr/>
        </p:nvSpPr>
        <p:spPr>
          <a:xfrm>
            <a:off x="62523" y="1617779"/>
            <a:ext cx="1800000" cy="1800000"/>
          </a:xfrm>
          <a:prstGeom prst="rect">
            <a:avLst/>
          </a:prstGeom>
          <a:noFill/>
          <a:ln>
            <a:solidFill>
              <a:schemeClr val="tx1"/>
            </a:solidFill>
          </a:ln>
        </p:spPr>
        <p:txBody>
          <a:bodyPr wrap="square" rtlCol="0">
            <a:spAutoFit/>
          </a:bodyPr>
          <a:lstStyle/>
          <a:p>
            <a:endParaRPr lang="cs-CZ" dirty="0"/>
          </a:p>
        </p:txBody>
      </p:sp>
      <p:sp>
        <p:nvSpPr>
          <p:cNvPr id="17" name="TextovéPole 16"/>
          <p:cNvSpPr txBox="1"/>
          <p:nvPr/>
        </p:nvSpPr>
        <p:spPr>
          <a:xfrm>
            <a:off x="1862523" y="1617779"/>
            <a:ext cx="1800000" cy="1800000"/>
          </a:xfrm>
          <a:prstGeom prst="rect">
            <a:avLst/>
          </a:prstGeom>
          <a:noFill/>
          <a:ln>
            <a:solidFill>
              <a:schemeClr val="tx1"/>
            </a:solidFill>
          </a:ln>
        </p:spPr>
        <p:txBody>
          <a:bodyPr wrap="square" rtlCol="0">
            <a:spAutoFit/>
          </a:bodyPr>
          <a:lstStyle/>
          <a:p>
            <a:endParaRPr lang="cs-CZ" dirty="0"/>
          </a:p>
        </p:txBody>
      </p:sp>
      <p:sp>
        <p:nvSpPr>
          <p:cNvPr id="18" name="TextovéPole 17"/>
          <p:cNvSpPr txBox="1"/>
          <p:nvPr/>
        </p:nvSpPr>
        <p:spPr>
          <a:xfrm>
            <a:off x="3662523" y="1617779"/>
            <a:ext cx="1800000" cy="1800000"/>
          </a:xfrm>
          <a:prstGeom prst="rect">
            <a:avLst/>
          </a:prstGeom>
          <a:noFill/>
          <a:ln>
            <a:solidFill>
              <a:schemeClr val="tx1"/>
            </a:solidFill>
          </a:ln>
        </p:spPr>
        <p:txBody>
          <a:bodyPr wrap="square" rtlCol="0">
            <a:spAutoFit/>
          </a:bodyPr>
          <a:lstStyle/>
          <a:p>
            <a:endParaRPr lang="cs-CZ" dirty="0"/>
          </a:p>
        </p:txBody>
      </p:sp>
      <p:sp>
        <p:nvSpPr>
          <p:cNvPr id="19" name="TextovéPole 18"/>
          <p:cNvSpPr txBox="1"/>
          <p:nvPr/>
        </p:nvSpPr>
        <p:spPr>
          <a:xfrm>
            <a:off x="5462523" y="1617776"/>
            <a:ext cx="1800000" cy="1800000"/>
          </a:xfrm>
          <a:prstGeom prst="rect">
            <a:avLst/>
          </a:prstGeom>
          <a:noFill/>
          <a:ln>
            <a:solidFill>
              <a:schemeClr val="tx1"/>
            </a:solidFill>
          </a:ln>
        </p:spPr>
        <p:txBody>
          <a:bodyPr wrap="square" rtlCol="0">
            <a:spAutoFit/>
          </a:bodyPr>
          <a:lstStyle/>
          <a:p>
            <a:endParaRPr lang="cs-CZ" dirty="0"/>
          </a:p>
        </p:txBody>
      </p:sp>
      <p:sp>
        <p:nvSpPr>
          <p:cNvPr id="21" name="TextovéPole 20"/>
          <p:cNvSpPr txBox="1"/>
          <p:nvPr/>
        </p:nvSpPr>
        <p:spPr>
          <a:xfrm>
            <a:off x="7262523" y="1617779"/>
            <a:ext cx="1800000" cy="1800000"/>
          </a:xfrm>
          <a:prstGeom prst="rect">
            <a:avLst/>
          </a:prstGeom>
          <a:noFill/>
          <a:ln>
            <a:solidFill>
              <a:schemeClr val="tx1"/>
            </a:solidFill>
          </a:ln>
        </p:spPr>
        <p:txBody>
          <a:bodyPr wrap="square" rtlCol="0">
            <a:spAutoFit/>
          </a:bodyPr>
          <a:lstStyle/>
          <a:p>
            <a:endParaRPr lang="cs-CZ" dirty="0"/>
          </a:p>
        </p:txBody>
      </p:sp>
      <p:sp>
        <p:nvSpPr>
          <p:cNvPr id="23" name="TextovéPole 22"/>
          <p:cNvSpPr txBox="1"/>
          <p:nvPr/>
        </p:nvSpPr>
        <p:spPr>
          <a:xfrm>
            <a:off x="62523" y="4489932"/>
            <a:ext cx="1800000" cy="1800000"/>
          </a:xfrm>
          <a:prstGeom prst="rect">
            <a:avLst/>
          </a:prstGeom>
          <a:noFill/>
          <a:ln>
            <a:solidFill>
              <a:schemeClr val="tx1"/>
            </a:solidFill>
          </a:ln>
        </p:spPr>
        <p:txBody>
          <a:bodyPr wrap="square" rtlCol="0">
            <a:spAutoFit/>
          </a:bodyPr>
          <a:lstStyle/>
          <a:p>
            <a:endParaRPr lang="cs-CZ" dirty="0"/>
          </a:p>
        </p:txBody>
      </p:sp>
      <p:sp>
        <p:nvSpPr>
          <p:cNvPr id="24" name="TextovéPole 23"/>
          <p:cNvSpPr txBox="1"/>
          <p:nvPr/>
        </p:nvSpPr>
        <p:spPr>
          <a:xfrm>
            <a:off x="1862523" y="4489932"/>
            <a:ext cx="1800000" cy="1800000"/>
          </a:xfrm>
          <a:prstGeom prst="rect">
            <a:avLst/>
          </a:prstGeom>
          <a:noFill/>
          <a:ln>
            <a:solidFill>
              <a:schemeClr val="tx1"/>
            </a:solidFill>
          </a:ln>
        </p:spPr>
        <p:txBody>
          <a:bodyPr wrap="square" rtlCol="0">
            <a:spAutoFit/>
          </a:bodyPr>
          <a:lstStyle/>
          <a:p>
            <a:endParaRPr lang="cs-CZ" dirty="0"/>
          </a:p>
        </p:txBody>
      </p:sp>
      <p:sp>
        <p:nvSpPr>
          <p:cNvPr id="25" name="TextovéPole 24"/>
          <p:cNvSpPr txBox="1"/>
          <p:nvPr/>
        </p:nvSpPr>
        <p:spPr>
          <a:xfrm>
            <a:off x="3662523" y="4489932"/>
            <a:ext cx="1800000" cy="1800000"/>
          </a:xfrm>
          <a:prstGeom prst="rect">
            <a:avLst/>
          </a:prstGeom>
          <a:noFill/>
          <a:ln>
            <a:solidFill>
              <a:schemeClr val="tx1"/>
            </a:solidFill>
          </a:ln>
        </p:spPr>
        <p:txBody>
          <a:bodyPr wrap="square" rtlCol="0">
            <a:spAutoFit/>
          </a:bodyPr>
          <a:lstStyle/>
          <a:p>
            <a:endParaRPr lang="cs-CZ" dirty="0"/>
          </a:p>
        </p:txBody>
      </p:sp>
      <p:sp>
        <p:nvSpPr>
          <p:cNvPr id="26" name="TextovéPole 25"/>
          <p:cNvSpPr txBox="1"/>
          <p:nvPr/>
        </p:nvSpPr>
        <p:spPr>
          <a:xfrm>
            <a:off x="5462523" y="4489929"/>
            <a:ext cx="1800000" cy="1800000"/>
          </a:xfrm>
          <a:prstGeom prst="rect">
            <a:avLst/>
          </a:prstGeom>
          <a:noFill/>
          <a:ln>
            <a:solidFill>
              <a:schemeClr val="tx1"/>
            </a:solidFill>
          </a:ln>
        </p:spPr>
        <p:txBody>
          <a:bodyPr wrap="square" rtlCol="0">
            <a:spAutoFit/>
          </a:bodyPr>
          <a:lstStyle/>
          <a:p>
            <a:endParaRPr lang="cs-CZ" dirty="0"/>
          </a:p>
        </p:txBody>
      </p:sp>
      <p:sp>
        <p:nvSpPr>
          <p:cNvPr id="27" name="TextovéPole 26"/>
          <p:cNvSpPr txBox="1"/>
          <p:nvPr/>
        </p:nvSpPr>
        <p:spPr>
          <a:xfrm>
            <a:off x="7262523" y="4489932"/>
            <a:ext cx="1800000" cy="1800000"/>
          </a:xfrm>
          <a:prstGeom prst="rect">
            <a:avLst/>
          </a:prstGeom>
          <a:noFill/>
          <a:ln>
            <a:solidFill>
              <a:schemeClr val="tx1"/>
            </a:solidFill>
          </a:ln>
        </p:spPr>
        <p:txBody>
          <a:bodyPr wrap="square" rtlCol="0">
            <a:spAutoFit/>
          </a:bodyPr>
          <a:lstStyle/>
          <a:p>
            <a:endParaRPr lang="cs-CZ" dirty="0"/>
          </a:p>
        </p:txBody>
      </p:sp>
      <p:pic>
        <p:nvPicPr>
          <p:cNvPr id="20" name="Obrázek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12" y="1679713"/>
            <a:ext cx="1729221" cy="1676131"/>
          </a:xfrm>
          <a:prstGeom prst="rect">
            <a:avLst/>
          </a:prstGeom>
        </p:spPr>
      </p:pic>
      <p:pic>
        <p:nvPicPr>
          <p:cNvPr id="22" name="Obrázek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912" y="1668922"/>
            <a:ext cx="1729221" cy="1676131"/>
          </a:xfrm>
          <a:prstGeom prst="rect">
            <a:avLst/>
          </a:prstGeom>
        </p:spPr>
      </p:pic>
      <p:pic>
        <p:nvPicPr>
          <p:cNvPr id="28" name="Obrázek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6803" y="1679713"/>
            <a:ext cx="1729221" cy="1676131"/>
          </a:xfrm>
          <a:prstGeom prst="rect">
            <a:avLst/>
          </a:prstGeom>
        </p:spPr>
      </p:pic>
      <p:pic>
        <p:nvPicPr>
          <p:cNvPr id="29" name="Obrázek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733" y="4551863"/>
            <a:ext cx="1729221" cy="1676131"/>
          </a:xfrm>
          <a:prstGeom prst="rect">
            <a:avLst/>
          </a:prstGeom>
        </p:spPr>
      </p:pic>
      <p:pic>
        <p:nvPicPr>
          <p:cNvPr id="30" name="Obrázek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7912" y="4551866"/>
            <a:ext cx="1729221" cy="1676131"/>
          </a:xfrm>
          <a:prstGeom prst="rect">
            <a:avLst/>
          </a:prstGeom>
        </p:spPr>
      </p:pic>
      <p:pic>
        <p:nvPicPr>
          <p:cNvPr id="3" name="Obráze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146" y="1686443"/>
            <a:ext cx="946394" cy="1669401"/>
          </a:xfrm>
          <a:prstGeom prst="rect">
            <a:avLst/>
          </a:prstGeom>
        </p:spPr>
      </p:pic>
      <p:pic>
        <p:nvPicPr>
          <p:cNvPr id="32" name="Obrázek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9326" y="1686443"/>
            <a:ext cx="946394" cy="1669401"/>
          </a:xfrm>
          <a:prstGeom prst="rect">
            <a:avLst/>
          </a:prstGeom>
        </p:spPr>
      </p:pic>
      <p:pic>
        <p:nvPicPr>
          <p:cNvPr id="33" name="Obrázek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326" y="4551866"/>
            <a:ext cx="946394" cy="1669401"/>
          </a:xfrm>
          <a:prstGeom prst="rect">
            <a:avLst/>
          </a:prstGeom>
        </p:spPr>
      </p:pic>
      <p:pic>
        <p:nvPicPr>
          <p:cNvPr id="34" name="Obrázek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9325" y="4551863"/>
            <a:ext cx="946394" cy="1669401"/>
          </a:xfrm>
          <a:prstGeom prst="rect">
            <a:avLst/>
          </a:prstGeom>
        </p:spPr>
      </p:pic>
      <p:pic>
        <p:nvPicPr>
          <p:cNvPr id="35" name="Obrázek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326" y="4551862"/>
            <a:ext cx="946394" cy="1669401"/>
          </a:xfrm>
          <a:prstGeom prst="rect">
            <a:avLst/>
          </a:prstGeom>
        </p:spPr>
      </p:pic>
    </p:spTree>
    <p:extLst>
      <p:ext uri="{BB962C8B-B14F-4D97-AF65-F5344CB8AC3E}">
        <p14:creationId xmlns:p14="http://schemas.microsoft.com/office/powerpoint/2010/main" val="2155051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503238" y="438150"/>
            <a:ext cx="7186088" cy="391389"/>
          </a:xfrm>
        </p:spPr>
        <p:txBody>
          <a:bodyPr/>
          <a:lstStyle/>
          <a:p>
            <a:r>
              <a:rPr lang="cs-CZ" dirty="0"/>
              <a:t>Průběhové měření – kde se s ním mohu setkat ?</a:t>
            </a:r>
            <a:endParaRPr lang="cs-CZ" dirty="0" smtClean="0"/>
          </a:p>
        </p:txBody>
      </p:sp>
      <p:sp>
        <p:nvSpPr>
          <p:cNvPr id="7" name="TextovéPole 6"/>
          <p:cNvSpPr txBox="1"/>
          <p:nvPr/>
        </p:nvSpPr>
        <p:spPr>
          <a:xfrm>
            <a:off x="62523" y="1617779"/>
            <a:ext cx="1800000" cy="1800000"/>
          </a:xfrm>
          <a:prstGeom prst="rect">
            <a:avLst/>
          </a:prstGeom>
          <a:noFill/>
          <a:ln>
            <a:solidFill>
              <a:schemeClr val="tx1"/>
            </a:solidFill>
          </a:ln>
        </p:spPr>
        <p:txBody>
          <a:bodyPr wrap="square" rtlCol="0">
            <a:spAutoFit/>
          </a:bodyPr>
          <a:lstStyle/>
          <a:p>
            <a:endParaRPr lang="cs-CZ" dirty="0"/>
          </a:p>
        </p:txBody>
      </p:sp>
      <p:sp>
        <p:nvSpPr>
          <p:cNvPr id="17" name="TextovéPole 16"/>
          <p:cNvSpPr txBox="1"/>
          <p:nvPr/>
        </p:nvSpPr>
        <p:spPr>
          <a:xfrm>
            <a:off x="1862523" y="1617779"/>
            <a:ext cx="1800000" cy="1800000"/>
          </a:xfrm>
          <a:prstGeom prst="rect">
            <a:avLst/>
          </a:prstGeom>
          <a:noFill/>
          <a:ln>
            <a:solidFill>
              <a:schemeClr val="tx1"/>
            </a:solidFill>
          </a:ln>
        </p:spPr>
        <p:txBody>
          <a:bodyPr wrap="square" rtlCol="0">
            <a:spAutoFit/>
          </a:bodyPr>
          <a:lstStyle/>
          <a:p>
            <a:endParaRPr lang="cs-CZ" dirty="0"/>
          </a:p>
        </p:txBody>
      </p:sp>
      <p:sp>
        <p:nvSpPr>
          <p:cNvPr id="18" name="TextovéPole 17"/>
          <p:cNvSpPr txBox="1"/>
          <p:nvPr/>
        </p:nvSpPr>
        <p:spPr>
          <a:xfrm>
            <a:off x="3662523" y="1617779"/>
            <a:ext cx="1800000" cy="1800000"/>
          </a:xfrm>
          <a:prstGeom prst="rect">
            <a:avLst/>
          </a:prstGeom>
          <a:noFill/>
          <a:ln>
            <a:solidFill>
              <a:schemeClr val="tx1"/>
            </a:solidFill>
          </a:ln>
        </p:spPr>
        <p:txBody>
          <a:bodyPr wrap="square" rtlCol="0">
            <a:spAutoFit/>
          </a:bodyPr>
          <a:lstStyle/>
          <a:p>
            <a:endParaRPr lang="cs-CZ" dirty="0"/>
          </a:p>
        </p:txBody>
      </p:sp>
      <p:sp>
        <p:nvSpPr>
          <p:cNvPr id="19" name="TextovéPole 18"/>
          <p:cNvSpPr txBox="1"/>
          <p:nvPr/>
        </p:nvSpPr>
        <p:spPr>
          <a:xfrm>
            <a:off x="5462523" y="1617776"/>
            <a:ext cx="1800000" cy="1800000"/>
          </a:xfrm>
          <a:prstGeom prst="rect">
            <a:avLst/>
          </a:prstGeom>
          <a:noFill/>
          <a:ln>
            <a:solidFill>
              <a:schemeClr val="tx1"/>
            </a:solidFill>
          </a:ln>
        </p:spPr>
        <p:txBody>
          <a:bodyPr wrap="square" rtlCol="0">
            <a:spAutoFit/>
          </a:bodyPr>
          <a:lstStyle/>
          <a:p>
            <a:endParaRPr lang="cs-CZ" dirty="0"/>
          </a:p>
        </p:txBody>
      </p:sp>
      <p:sp>
        <p:nvSpPr>
          <p:cNvPr id="21" name="TextovéPole 20"/>
          <p:cNvSpPr txBox="1"/>
          <p:nvPr/>
        </p:nvSpPr>
        <p:spPr>
          <a:xfrm>
            <a:off x="7262523" y="1617779"/>
            <a:ext cx="1800000" cy="1800000"/>
          </a:xfrm>
          <a:prstGeom prst="rect">
            <a:avLst/>
          </a:prstGeom>
          <a:noFill/>
          <a:ln>
            <a:solidFill>
              <a:schemeClr val="tx1"/>
            </a:solidFill>
          </a:ln>
        </p:spPr>
        <p:txBody>
          <a:bodyPr wrap="square" rtlCol="0">
            <a:spAutoFit/>
          </a:bodyPr>
          <a:lstStyle/>
          <a:p>
            <a:endParaRPr lang="cs-CZ" dirty="0"/>
          </a:p>
        </p:txBody>
      </p:sp>
      <p:sp>
        <p:nvSpPr>
          <p:cNvPr id="23" name="TextovéPole 22"/>
          <p:cNvSpPr txBox="1"/>
          <p:nvPr/>
        </p:nvSpPr>
        <p:spPr>
          <a:xfrm>
            <a:off x="62523" y="4489932"/>
            <a:ext cx="1800000" cy="1800000"/>
          </a:xfrm>
          <a:prstGeom prst="rect">
            <a:avLst/>
          </a:prstGeom>
          <a:noFill/>
          <a:ln>
            <a:solidFill>
              <a:schemeClr val="tx1"/>
            </a:solidFill>
          </a:ln>
        </p:spPr>
        <p:txBody>
          <a:bodyPr wrap="square" rtlCol="0">
            <a:spAutoFit/>
          </a:bodyPr>
          <a:lstStyle/>
          <a:p>
            <a:endParaRPr lang="cs-CZ" dirty="0"/>
          </a:p>
        </p:txBody>
      </p:sp>
      <p:sp>
        <p:nvSpPr>
          <p:cNvPr id="24" name="TextovéPole 23"/>
          <p:cNvSpPr txBox="1"/>
          <p:nvPr/>
        </p:nvSpPr>
        <p:spPr>
          <a:xfrm>
            <a:off x="1862523" y="4489932"/>
            <a:ext cx="1800000" cy="1800000"/>
          </a:xfrm>
          <a:prstGeom prst="rect">
            <a:avLst/>
          </a:prstGeom>
          <a:noFill/>
          <a:ln>
            <a:solidFill>
              <a:schemeClr val="tx1"/>
            </a:solidFill>
          </a:ln>
        </p:spPr>
        <p:txBody>
          <a:bodyPr wrap="square" rtlCol="0">
            <a:spAutoFit/>
          </a:bodyPr>
          <a:lstStyle/>
          <a:p>
            <a:endParaRPr lang="cs-CZ" dirty="0"/>
          </a:p>
        </p:txBody>
      </p:sp>
      <p:sp>
        <p:nvSpPr>
          <p:cNvPr id="25" name="TextovéPole 24"/>
          <p:cNvSpPr txBox="1"/>
          <p:nvPr/>
        </p:nvSpPr>
        <p:spPr>
          <a:xfrm>
            <a:off x="3662523" y="4489932"/>
            <a:ext cx="1800000" cy="1800000"/>
          </a:xfrm>
          <a:prstGeom prst="rect">
            <a:avLst/>
          </a:prstGeom>
          <a:noFill/>
          <a:ln>
            <a:solidFill>
              <a:schemeClr val="tx1"/>
            </a:solidFill>
          </a:ln>
        </p:spPr>
        <p:txBody>
          <a:bodyPr wrap="square" rtlCol="0">
            <a:spAutoFit/>
          </a:bodyPr>
          <a:lstStyle/>
          <a:p>
            <a:endParaRPr lang="cs-CZ" dirty="0"/>
          </a:p>
        </p:txBody>
      </p:sp>
      <p:sp>
        <p:nvSpPr>
          <p:cNvPr id="26" name="TextovéPole 25"/>
          <p:cNvSpPr txBox="1"/>
          <p:nvPr/>
        </p:nvSpPr>
        <p:spPr>
          <a:xfrm>
            <a:off x="5462523" y="4489929"/>
            <a:ext cx="1800000" cy="1800000"/>
          </a:xfrm>
          <a:prstGeom prst="rect">
            <a:avLst/>
          </a:prstGeom>
          <a:noFill/>
          <a:ln>
            <a:solidFill>
              <a:schemeClr val="tx1"/>
            </a:solidFill>
          </a:ln>
        </p:spPr>
        <p:txBody>
          <a:bodyPr wrap="square" rtlCol="0">
            <a:spAutoFit/>
          </a:bodyPr>
          <a:lstStyle/>
          <a:p>
            <a:endParaRPr lang="cs-CZ" dirty="0"/>
          </a:p>
        </p:txBody>
      </p:sp>
      <p:sp>
        <p:nvSpPr>
          <p:cNvPr id="27" name="TextovéPole 26"/>
          <p:cNvSpPr txBox="1"/>
          <p:nvPr/>
        </p:nvSpPr>
        <p:spPr>
          <a:xfrm>
            <a:off x="7262523" y="4489932"/>
            <a:ext cx="1800000" cy="1800000"/>
          </a:xfrm>
          <a:prstGeom prst="rect">
            <a:avLst/>
          </a:prstGeom>
          <a:noFill/>
          <a:ln>
            <a:solidFill>
              <a:schemeClr val="tx1"/>
            </a:solidFill>
          </a:ln>
        </p:spPr>
        <p:txBody>
          <a:bodyPr wrap="square" rtlCol="0">
            <a:spAutoFit/>
          </a:bodyPr>
          <a:lstStyle/>
          <a:p>
            <a:endParaRPr lang="cs-CZ" dirty="0"/>
          </a:p>
        </p:txBody>
      </p:sp>
      <p:pic>
        <p:nvPicPr>
          <p:cNvPr id="20" name="Obrázek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12" y="1679713"/>
            <a:ext cx="1729221" cy="1676131"/>
          </a:xfrm>
          <a:prstGeom prst="rect">
            <a:avLst/>
          </a:prstGeom>
        </p:spPr>
      </p:pic>
      <p:pic>
        <p:nvPicPr>
          <p:cNvPr id="22" name="Obrázek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912" y="1668922"/>
            <a:ext cx="1729221" cy="1676131"/>
          </a:xfrm>
          <a:prstGeom prst="rect">
            <a:avLst/>
          </a:prstGeom>
        </p:spPr>
      </p:pic>
      <p:pic>
        <p:nvPicPr>
          <p:cNvPr id="28" name="Obrázek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6803" y="1679713"/>
            <a:ext cx="1729221" cy="1676131"/>
          </a:xfrm>
          <a:prstGeom prst="rect">
            <a:avLst/>
          </a:prstGeom>
        </p:spPr>
      </p:pic>
      <p:pic>
        <p:nvPicPr>
          <p:cNvPr id="29" name="Obrázek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733" y="4551863"/>
            <a:ext cx="1729221" cy="1676131"/>
          </a:xfrm>
          <a:prstGeom prst="rect">
            <a:avLst/>
          </a:prstGeom>
        </p:spPr>
      </p:pic>
      <p:pic>
        <p:nvPicPr>
          <p:cNvPr id="30" name="Obrázek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7912" y="4551866"/>
            <a:ext cx="1729221" cy="1676131"/>
          </a:xfrm>
          <a:prstGeom prst="rect">
            <a:avLst/>
          </a:prstGeom>
        </p:spPr>
      </p:pic>
      <p:pic>
        <p:nvPicPr>
          <p:cNvPr id="3" name="Obráze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146" y="1686443"/>
            <a:ext cx="946394" cy="1669401"/>
          </a:xfrm>
          <a:prstGeom prst="rect">
            <a:avLst/>
          </a:prstGeom>
        </p:spPr>
      </p:pic>
      <p:pic>
        <p:nvPicPr>
          <p:cNvPr id="32" name="Obrázek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9326" y="1686443"/>
            <a:ext cx="946394" cy="1669401"/>
          </a:xfrm>
          <a:prstGeom prst="rect">
            <a:avLst/>
          </a:prstGeom>
        </p:spPr>
      </p:pic>
      <p:pic>
        <p:nvPicPr>
          <p:cNvPr id="33" name="Obrázek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326" y="4551866"/>
            <a:ext cx="946394" cy="1669401"/>
          </a:xfrm>
          <a:prstGeom prst="rect">
            <a:avLst/>
          </a:prstGeom>
        </p:spPr>
      </p:pic>
      <p:pic>
        <p:nvPicPr>
          <p:cNvPr id="34" name="Obrázek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9325" y="4551863"/>
            <a:ext cx="946394" cy="1669401"/>
          </a:xfrm>
          <a:prstGeom prst="rect">
            <a:avLst/>
          </a:prstGeom>
        </p:spPr>
      </p:pic>
      <p:pic>
        <p:nvPicPr>
          <p:cNvPr id="35" name="Obrázek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326" y="4551862"/>
            <a:ext cx="946394" cy="1669401"/>
          </a:xfrm>
          <a:prstGeom prst="rect">
            <a:avLst/>
          </a:prstGeom>
        </p:spPr>
      </p:pic>
      <p:pic>
        <p:nvPicPr>
          <p:cNvPr id="31" name="Obrázek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358" y="1643016"/>
            <a:ext cx="1318014" cy="878127"/>
          </a:xfrm>
          <a:prstGeom prst="rect">
            <a:avLst/>
          </a:prstGeom>
        </p:spPr>
      </p:pic>
      <p:pic>
        <p:nvPicPr>
          <p:cNvPr id="36" name="Obrázek 3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079" y="2534454"/>
            <a:ext cx="1430573" cy="883322"/>
          </a:xfrm>
          <a:prstGeom prst="rect">
            <a:avLst/>
          </a:prstGeom>
        </p:spPr>
      </p:pic>
      <p:sp>
        <p:nvSpPr>
          <p:cNvPr id="5" name="TextovéPole 4"/>
          <p:cNvSpPr txBox="1"/>
          <p:nvPr/>
        </p:nvSpPr>
        <p:spPr>
          <a:xfrm>
            <a:off x="62522" y="1391923"/>
            <a:ext cx="1800000" cy="276999"/>
          </a:xfrm>
          <a:prstGeom prst="rect">
            <a:avLst/>
          </a:prstGeom>
          <a:noFill/>
        </p:spPr>
        <p:txBody>
          <a:bodyPr wrap="square" rtlCol="0">
            <a:spAutoFit/>
          </a:bodyPr>
          <a:lstStyle/>
          <a:p>
            <a:pPr algn="ctr"/>
            <a:r>
              <a:rPr lang="cs-CZ" sz="1200" b="1" dirty="0" smtClean="0"/>
              <a:t>Elektrárna Mělník</a:t>
            </a:r>
            <a:endParaRPr lang="cs-CZ" sz="1200" b="1" dirty="0"/>
          </a:p>
        </p:txBody>
      </p:sp>
      <p:sp>
        <p:nvSpPr>
          <p:cNvPr id="37" name="TextovéPole 36"/>
          <p:cNvSpPr txBox="1"/>
          <p:nvPr/>
        </p:nvSpPr>
        <p:spPr>
          <a:xfrm>
            <a:off x="62522" y="3417776"/>
            <a:ext cx="1800000" cy="276999"/>
          </a:xfrm>
          <a:prstGeom prst="rect">
            <a:avLst/>
          </a:prstGeom>
          <a:noFill/>
        </p:spPr>
        <p:txBody>
          <a:bodyPr wrap="square" rtlCol="0">
            <a:spAutoFit/>
          </a:bodyPr>
          <a:lstStyle/>
          <a:p>
            <a:pPr algn="ctr"/>
            <a:r>
              <a:rPr lang="cs-CZ" sz="1200" b="1" dirty="0" smtClean="0"/>
              <a:t>Elektrárna Slapy</a:t>
            </a:r>
            <a:endParaRPr lang="cs-CZ" sz="1200" b="1" dirty="0"/>
          </a:p>
        </p:txBody>
      </p:sp>
      <p:pic>
        <p:nvPicPr>
          <p:cNvPr id="38" name="Obrázek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22651" y="1643016"/>
            <a:ext cx="1495383" cy="842399"/>
          </a:xfrm>
          <a:prstGeom prst="rect">
            <a:avLst/>
          </a:prstGeom>
        </p:spPr>
      </p:pic>
      <p:pic>
        <p:nvPicPr>
          <p:cNvPr id="39" name="Obrázek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9886" y="2497013"/>
            <a:ext cx="1380913" cy="920608"/>
          </a:xfrm>
          <a:prstGeom prst="rect">
            <a:avLst/>
          </a:prstGeom>
        </p:spPr>
      </p:pic>
      <p:sp>
        <p:nvSpPr>
          <p:cNvPr id="40" name="TextovéPole 39"/>
          <p:cNvSpPr txBox="1"/>
          <p:nvPr/>
        </p:nvSpPr>
        <p:spPr>
          <a:xfrm>
            <a:off x="1870343" y="3417621"/>
            <a:ext cx="1800000" cy="276999"/>
          </a:xfrm>
          <a:prstGeom prst="rect">
            <a:avLst/>
          </a:prstGeom>
          <a:noFill/>
        </p:spPr>
        <p:txBody>
          <a:bodyPr wrap="square" rtlCol="0">
            <a:spAutoFit/>
          </a:bodyPr>
          <a:lstStyle/>
          <a:p>
            <a:pPr algn="ctr"/>
            <a:r>
              <a:rPr lang="cs-CZ" sz="1200" b="1" dirty="0" smtClean="0"/>
              <a:t>LEGO Kladno</a:t>
            </a:r>
            <a:endParaRPr lang="cs-CZ" sz="1200" b="1" dirty="0"/>
          </a:p>
        </p:txBody>
      </p:sp>
      <p:sp>
        <p:nvSpPr>
          <p:cNvPr id="41" name="TextovéPole 40"/>
          <p:cNvSpPr txBox="1"/>
          <p:nvPr/>
        </p:nvSpPr>
        <p:spPr>
          <a:xfrm>
            <a:off x="1870342" y="1391922"/>
            <a:ext cx="1800000" cy="276999"/>
          </a:xfrm>
          <a:prstGeom prst="rect">
            <a:avLst/>
          </a:prstGeom>
          <a:noFill/>
        </p:spPr>
        <p:txBody>
          <a:bodyPr wrap="square" rtlCol="0">
            <a:spAutoFit/>
          </a:bodyPr>
          <a:lstStyle/>
          <a:p>
            <a:pPr algn="ctr"/>
            <a:r>
              <a:rPr lang="cs-CZ" sz="1200" b="1" dirty="0" smtClean="0"/>
              <a:t>Automobilka Škoda</a:t>
            </a:r>
            <a:endParaRPr lang="cs-CZ" sz="1200" b="1" dirty="0"/>
          </a:p>
        </p:txBody>
      </p:sp>
      <p:pic>
        <p:nvPicPr>
          <p:cNvPr id="42" name="Obrázek 4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89159" y="1643016"/>
            <a:ext cx="1346727" cy="897818"/>
          </a:xfrm>
          <a:prstGeom prst="rect">
            <a:avLst/>
          </a:prstGeom>
        </p:spPr>
      </p:pic>
      <p:pic>
        <p:nvPicPr>
          <p:cNvPr id="43" name="Obrázek 4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93108" y="2550905"/>
            <a:ext cx="1538828" cy="866874"/>
          </a:xfrm>
          <a:prstGeom prst="rect">
            <a:avLst/>
          </a:prstGeom>
        </p:spPr>
      </p:pic>
      <p:sp>
        <p:nvSpPr>
          <p:cNvPr id="44" name="TextovéPole 43"/>
          <p:cNvSpPr txBox="1"/>
          <p:nvPr/>
        </p:nvSpPr>
        <p:spPr>
          <a:xfrm>
            <a:off x="3662522" y="1357584"/>
            <a:ext cx="1800000" cy="276999"/>
          </a:xfrm>
          <a:prstGeom prst="rect">
            <a:avLst/>
          </a:prstGeom>
          <a:noFill/>
        </p:spPr>
        <p:txBody>
          <a:bodyPr wrap="square" rtlCol="0">
            <a:spAutoFit/>
          </a:bodyPr>
          <a:lstStyle/>
          <a:p>
            <a:pPr algn="ctr"/>
            <a:r>
              <a:rPr lang="cs-CZ" sz="1200" b="1" dirty="0" smtClean="0"/>
              <a:t>OC Centrál Kladno</a:t>
            </a:r>
            <a:endParaRPr lang="cs-CZ" sz="1200" b="1" dirty="0"/>
          </a:p>
        </p:txBody>
      </p:sp>
      <p:sp>
        <p:nvSpPr>
          <p:cNvPr id="45" name="TextovéPole 44"/>
          <p:cNvSpPr txBox="1"/>
          <p:nvPr/>
        </p:nvSpPr>
        <p:spPr>
          <a:xfrm>
            <a:off x="3662522" y="3418140"/>
            <a:ext cx="1800000" cy="276999"/>
          </a:xfrm>
          <a:prstGeom prst="rect">
            <a:avLst/>
          </a:prstGeom>
          <a:noFill/>
        </p:spPr>
        <p:txBody>
          <a:bodyPr wrap="square" rtlCol="0">
            <a:spAutoFit/>
          </a:bodyPr>
          <a:lstStyle/>
          <a:p>
            <a:pPr algn="ctr"/>
            <a:r>
              <a:rPr lang="cs-CZ" sz="1200" b="1" dirty="0" smtClean="0"/>
              <a:t>OC TESCO Kladno</a:t>
            </a:r>
            <a:endParaRPr lang="cs-CZ" sz="1200" b="1" dirty="0"/>
          </a:p>
        </p:txBody>
      </p:sp>
      <p:pic>
        <p:nvPicPr>
          <p:cNvPr id="47" name="Obrázek 4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89326" y="2162233"/>
            <a:ext cx="941541" cy="1255388"/>
          </a:xfrm>
          <a:prstGeom prst="rect">
            <a:avLst/>
          </a:prstGeom>
        </p:spPr>
      </p:pic>
      <p:pic>
        <p:nvPicPr>
          <p:cNvPr id="46" name="Obrázek 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03448" y="1645518"/>
            <a:ext cx="1118147" cy="629890"/>
          </a:xfrm>
          <a:prstGeom prst="rect">
            <a:avLst/>
          </a:prstGeom>
        </p:spPr>
      </p:pic>
      <p:sp>
        <p:nvSpPr>
          <p:cNvPr id="48" name="TextovéPole 47"/>
          <p:cNvSpPr txBox="1"/>
          <p:nvPr/>
        </p:nvSpPr>
        <p:spPr>
          <a:xfrm>
            <a:off x="5460096" y="1371484"/>
            <a:ext cx="1800000" cy="276999"/>
          </a:xfrm>
          <a:prstGeom prst="rect">
            <a:avLst/>
          </a:prstGeom>
          <a:noFill/>
        </p:spPr>
        <p:txBody>
          <a:bodyPr wrap="square" rtlCol="0">
            <a:spAutoFit/>
          </a:bodyPr>
          <a:lstStyle/>
          <a:p>
            <a:pPr algn="ctr"/>
            <a:r>
              <a:rPr lang="cs-CZ" sz="1200" b="1" dirty="0" smtClean="0"/>
              <a:t>TV vysílač Ještěd</a:t>
            </a:r>
            <a:endParaRPr lang="cs-CZ" sz="1200" b="1" dirty="0"/>
          </a:p>
        </p:txBody>
      </p:sp>
      <p:sp>
        <p:nvSpPr>
          <p:cNvPr id="49" name="TextovéPole 48"/>
          <p:cNvSpPr txBox="1"/>
          <p:nvPr/>
        </p:nvSpPr>
        <p:spPr>
          <a:xfrm>
            <a:off x="5460096" y="3418140"/>
            <a:ext cx="1800000" cy="276999"/>
          </a:xfrm>
          <a:prstGeom prst="rect">
            <a:avLst/>
          </a:prstGeom>
          <a:noFill/>
        </p:spPr>
        <p:txBody>
          <a:bodyPr wrap="square" rtlCol="0">
            <a:spAutoFit/>
          </a:bodyPr>
          <a:lstStyle/>
          <a:p>
            <a:pPr algn="ctr"/>
            <a:r>
              <a:rPr lang="cs-CZ" sz="1200" b="1" dirty="0" smtClean="0"/>
              <a:t>TV vysílač </a:t>
            </a:r>
            <a:r>
              <a:rPr lang="cs-CZ" sz="1200" b="1" dirty="0" err="1" smtClean="0"/>
              <a:t>Cukrák</a:t>
            </a:r>
            <a:endParaRPr lang="cs-CZ" sz="1200" b="1" dirty="0"/>
          </a:p>
        </p:txBody>
      </p:sp>
      <p:pic>
        <p:nvPicPr>
          <p:cNvPr id="50" name="Obrázek 4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50495" y="2485413"/>
            <a:ext cx="1378512" cy="923603"/>
          </a:xfrm>
          <a:prstGeom prst="rect">
            <a:avLst/>
          </a:prstGeom>
        </p:spPr>
      </p:pic>
      <p:pic>
        <p:nvPicPr>
          <p:cNvPr id="51" name="Obrázek 5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433819" y="1649871"/>
            <a:ext cx="1495188" cy="842289"/>
          </a:xfrm>
          <a:prstGeom prst="rect">
            <a:avLst/>
          </a:prstGeom>
        </p:spPr>
      </p:pic>
      <p:sp>
        <p:nvSpPr>
          <p:cNvPr id="52" name="TextovéPole 51"/>
          <p:cNvSpPr txBox="1"/>
          <p:nvPr/>
        </p:nvSpPr>
        <p:spPr>
          <a:xfrm>
            <a:off x="7262523" y="1340780"/>
            <a:ext cx="1800000" cy="276999"/>
          </a:xfrm>
          <a:prstGeom prst="rect">
            <a:avLst/>
          </a:prstGeom>
          <a:noFill/>
        </p:spPr>
        <p:txBody>
          <a:bodyPr wrap="square" rtlCol="0">
            <a:spAutoFit/>
          </a:bodyPr>
          <a:lstStyle/>
          <a:p>
            <a:pPr algn="ctr"/>
            <a:r>
              <a:rPr lang="cs-CZ" sz="1200" b="1" dirty="0" smtClean="0"/>
              <a:t>Amazon Dobrovíz</a:t>
            </a:r>
            <a:endParaRPr lang="cs-CZ" sz="1200" b="1" dirty="0"/>
          </a:p>
        </p:txBody>
      </p:sp>
      <p:sp>
        <p:nvSpPr>
          <p:cNvPr id="53" name="TextovéPole 52"/>
          <p:cNvSpPr txBox="1"/>
          <p:nvPr/>
        </p:nvSpPr>
        <p:spPr>
          <a:xfrm>
            <a:off x="7259438" y="3418140"/>
            <a:ext cx="1800000" cy="276999"/>
          </a:xfrm>
          <a:prstGeom prst="rect">
            <a:avLst/>
          </a:prstGeom>
          <a:noFill/>
        </p:spPr>
        <p:txBody>
          <a:bodyPr wrap="square" rtlCol="0">
            <a:spAutoFit/>
          </a:bodyPr>
          <a:lstStyle/>
          <a:p>
            <a:pPr algn="ctr"/>
            <a:r>
              <a:rPr lang="cs-CZ" sz="1200" b="1" dirty="0" smtClean="0"/>
              <a:t>Skladové haly na D1</a:t>
            </a:r>
            <a:endParaRPr lang="cs-CZ" sz="1200" b="1" dirty="0"/>
          </a:p>
        </p:txBody>
      </p:sp>
      <p:pic>
        <p:nvPicPr>
          <p:cNvPr id="54" name="Obrázek 5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7358" y="4522974"/>
            <a:ext cx="1291744" cy="863592"/>
          </a:xfrm>
          <a:prstGeom prst="rect">
            <a:avLst/>
          </a:prstGeom>
        </p:spPr>
      </p:pic>
      <p:pic>
        <p:nvPicPr>
          <p:cNvPr id="55" name="Obrázek 5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9907" y="5414301"/>
            <a:ext cx="1152915" cy="875632"/>
          </a:xfrm>
          <a:prstGeom prst="rect">
            <a:avLst/>
          </a:prstGeom>
        </p:spPr>
      </p:pic>
      <p:sp>
        <p:nvSpPr>
          <p:cNvPr id="56" name="TextovéPole 55"/>
          <p:cNvSpPr txBox="1"/>
          <p:nvPr/>
        </p:nvSpPr>
        <p:spPr>
          <a:xfrm>
            <a:off x="58896" y="4204497"/>
            <a:ext cx="1800000" cy="276999"/>
          </a:xfrm>
          <a:prstGeom prst="rect">
            <a:avLst/>
          </a:prstGeom>
          <a:noFill/>
        </p:spPr>
        <p:txBody>
          <a:bodyPr wrap="square" rtlCol="0">
            <a:spAutoFit/>
          </a:bodyPr>
          <a:lstStyle/>
          <a:p>
            <a:pPr algn="ctr"/>
            <a:r>
              <a:rPr lang="cs-CZ" sz="1200" b="1" dirty="0" smtClean="0"/>
              <a:t>Betonárky</a:t>
            </a:r>
            <a:endParaRPr lang="cs-CZ" sz="1200" b="1" dirty="0"/>
          </a:p>
        </p:txBody>
      </p:sp>
      <p:sp>
        <p:nvSpPr>
          <p:cNvPr id="57" name="TextovéPole 56"/>
          <p:cNvSpPr txBox="1"/>
          <p:nvPr/>
        </p:nvSpPr>
        <p:spPr>
          <a:xfrm>
            <a:off x="0" y="6285212"/>
            <a:ext cx="1905733" cy="276999"/>
          </a:xfrm>
          <a:prstGeom prst="rect">
            <a:avLst/>
          </a:prstGeom>
          <a:noFill/>
        </p:spPr>
        <p:txBody>
          <a:bodyPr wrap="square" rtlCol="0">
            <a:spAutoFit/>
          </a:bodyPr>
          <a:lstStyle/>
          <a:p>
            <a:pPr algn="ctr"/>
            <a:r>
              <a:rPr lang="cs-CZ" sz="1200" b="1" dirty="0" smtClean="0"/>
              <a:t>Čistírny odpadních vod</a:t>
            </a:r>
            <a:endParaRPr lang="cs-CZ" sz="1200" b="1" dirty="0"/>
          </a:p>
        </p:txBody>
      </p:sp>
      <p:pic>
        <p:nvPicPr>
          <p:cNvPr id="58" name="Obrázek 5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222073" y="4522974"/>
            <a:ext cx="1107055" cy="830749"/>
          </a:xfrm>
          <a:prstGeom prst="rect">
            <a:avLst/>
          </a:prstGeom>
        </p:spPr>
      </p:pic>
      <p:pic>
        <p:nvPicPr>
          <p:cNvPr id="59" name="Obrázek 5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181367" y="5397448"/>
            <a:ext cx="1149969" cy="861969"/>
          </a:xfrm>
          <a:prstGeom prst="rect">
            <a:avLst/>
          </a:prstGeom>
        </p:spPr>
      </p:pic>
      <p:sp>
        <p:nvSpPr>
          <p:cNvPr id="60" name="TextovéPole 59"/>
          <p:cNvSpPr txBox="1"/>
          <p:nvPr/>
        </p:nvSpPr>
        <p:spPr>
          <a:xfrm>
            <a:off x="1870342" y="4204496"/>
            <a:ext cx="1800000" cy="276999"/>
          </a:xfrm>
          <a:prstGeom prst="rect">
            <a:avLst/>
          </a:prstGeom>
          <a:noFill/>
        </p:spPr>
        <p:txBody>
          <a:bodyPr wrap="square" rtlCol="0">
            <a:spAutoFit/>
          </a:bodyPr>
          <a:lstStyle/>
          <a:p>
            <a:pPr algn="ctr"/>
            <a:r>
              <a:rPr lang="cs-CZ" sz="1200" b="1" dirty="0" smtClean="0"/>
              <a:t>Živočišné farmy</a:t>
            </a:r>
            <a:endParaRPr lang="cs-CZ" sz="1200" b="1" dirty="0"/>
          </a:p>
        </p:txBody>
      </p:sp>
      <p:sp>
        <p:nvSpPr>
          <p:cNvPr id="61" name="TextovéPole 60"/>
          <p:cNvSpPr txBox="1"/>
          <p:nvPr/>
        </p:nvSpPr>
        <p:spPr>
          <a:xfrm>
            <a:off x="1870342" y="6289933"/>
            <a:ext cx="1800000" cy="276999"/>
          </a:xfrm>
          <a:prstGeom prst="rect">
            <a:avLst/>
          </a:prstGeom>
          <a:noFill/>
        </p:spPr>
        <p:txBody>
          <a:bodyPr wrap="square" rtlCol="0">
            <a:spAutoFit/>
          </a:bodyPr>
          <a:lstStyle/>
          <a:p>
            <a:pPr algn="ctr"/>
            <a:r>
              <a:rPr lang="cs-CZ" sz="1200" b="1" dirty="0" smtClean="0"/>
              <a:t>Rostlinné farmy</a:t>
            </a:r>
            <a:endParaRPr lang="cs-CZ" sz="1200" b="1" dirty="0"/>
          </a:p>
        </p:txBody>
      </p:sp>
      <p:pic>
        <p:nvPicPr>
          <p:cNvPr id="62" name="Obrázek 6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102290" y="4522974"/>
            <a:ext cx="784600" cy="980749"/>
          </a:xfrm>
          <a:prstGeom prst="rect">
            <a:avLst/>
          </a:prstGeom>
        </p:spPr>
      </p:pic>
      <p:pic>
        <p:nvPicPr>
          <p:cNvPr id="63" name="Obrázek 6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89242" y="5453960"/>
            <a:ext cx="1146561" cy="859921"/>
          </a:xfrm>
          <a:prstGeom prst="rect">
            <a:avLst/>
          </a:prstGeom>
        </p:spPr>
      </p:pic>
      <p:sp>
        <p:nvSpPr>
          <p:cNvPr id="64" name="TextovéPole 63"/>
          <p:cNvSpPr txBox="1"/>
          <p:nvPr/>
        </p:nvSpPr>
        <p:spPr>
          <a:xfrm>
            <a:off x="3670343" y="4204495"/>
            <a:ext cx="1800000" cy="276999"/>
          </a:xfrm>
          <a:prstGeom prst="rect">
            <a:avLst/>
          </a:prstGeom>
          <a:noFill/>
        </p:spPr>
        <p:txBody>
          <a:bodyPr wrap="square" rtlCol="0">
            <a:spAutoFit/>
          </a:bodyPr>
          <a:lstStyle/>
          <a:p>
            <a:pPr algn="ctr"/>
            <a:r>
              <a:rPr lang="cs-CZ" sz="1200" b="1" dirty="0" smtClean="0"/>
              <a:t>BTS sítě GSM</a:t>
            </a:r>
            <a:endParaRPr lang="cs-CZ" sz="1200" b="1" dirty="0"/>
          </a:p>
        </p:txBody>
      </p:sp>
      <p:sp>
        <p:nvSpPr>
          <p:cNvPr id="65" name="TextovéPole 64"/>
          <p:cNvSpPr txBox="1"/>
          <p:nvPr/>
        </p:nvSpPr>
        <p:spPr>
          <a:xfrm>
            <a:off x="3670343" y="6285211"/>
            <a:ext cx="1800000" cy="276999"/>
          </a:xfrm>
          <a:prstGeom prst="rect">
            <a:avLst/>
          </a:prstGeom>
          <a:noFill/>
        </p:spPr>
        <p:txBody>
          <a:bodyPr wrap="square" rtlCol="0">
            <a:spAutoFit/>
          </a:bodyPr>
          <a:lstStyle/>
          <a:p>
            <a:pPr algn="ctr"/>
            <a:r>
              <a:rPr lang="cs-CZ" sz="1200" b="1" dirty="0" smtClean="0"/>
              <a:t>Veřejné osvětlení</a:t>
            </a:r>
            <a:endParaRPr lang="cs-CZ" sz="1200" b="1" dirty="0"/>
          </a:p>
        </p:txBody>
      </p:sp>
      <p:pic>
        <p:nvPicPr>
          <p:cNvPr id="66" name="Obrázek 6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4742" y="4522974"/>
            <a:ext cx="1241314" cy="930986"/>
          </a:xfrm>
          <a:prstGeom prst="rect">
            <a:avLst/>
          </a:prstGeom>
        </p:spPr>
      </p:pic>
      <p:pic>
        <p:nvPicPr>
          <p:cNvPr id="67" name="Obrázek 6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754136" y="5481987"/>
            <a:ext cx="1211920" cy="807946"/>
          </a:xfrm>
          <a:prstGeom prst="rect">
            <a:avLst/>
          </a:prstGeom>
        </p:spPr>
      </p:pic>
      <p:sp>
        <p:nvSpPr>
          <p:cNvPr id="68" name="TextovéPole 67"/>
          <p:cNvSpPr txBox="1"/>
          <p:nvPr/>
        </p:nvSpPr>
        <p:spPr>
          <a:xfrm>
            <a:off x="5470343" y="4204494"/>
            <a:ext cx="1800000" cy="276999"/>
          </a:xfrm>
          <a:prstGeom prst="rect">
            <a:avLst/>
          </a:prstGeom>
          <a:noFill/>
        </p:spPr>
        <p:txBody>
          <a:bodyPr wrap="square" rtlCol="0">
            <a:spAutoFit/>
          </a:bodyPr>
          <a:lstStyle/>
          <a:p>
            <a:pPr algn="ctr"/>
            <a:r>
              <a:rPr lang="cs-CZ" sz="1200" b="1" dirty="0" smtClean="0"/>
              <a:t>Vlaková nádraží</a:t>
            </a:r>
            <a:endParaRPr lang="cs-CZ" sz="1200" b="1" dirty="0"/>
          </a:p>
        </p:txBody>
      </p:sp>
      <p:sp>
        <p:nvSpPr>
          <p:cNvPr id="69" name="TextovéPole 68"/>
          <p:cNvSpPr txBox="1"/>
          <p:nvPr/>
        </p:nvSpPr>
        <p:spPr>
          <a:xfrm>
            <a:off x="5459438" y="6289933"/>
            <a:ext cx="1800000" cy="276999"/>
          </a:xfrm>
          <a:prstGeom prst="rect">
            <a:avLst/>
          </a:prstGeom>
          <a:noFill/>
        </p:spPr>
        <p:txBody>
          <a:bodyPr wrap="square" rtlCol="0">
            <a:spAutoFit/>
          </a:bodyPr>
          <a:lstStyle/>
          <a:p>
            <a:pPr algn="ctr"/>
            <a:r>
              <a:rPr lang="cs-CZ" sz="1200" b="1" dirty="0" smtClean="0"/>
              <a:t>Školní budovy</a:t>
            </a:r>
            <a:endParaRPr lang="cs-CZ" sz="1200" b="1" dirty="0"/>
          </a:p>
        </p:txBody>
      </p:sp>
      <p:pic>
        <p:nvPicPr>
          <p:cNvPr id="70" name="Obrázek 6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497212" y="4517390"/>
            <a:ext cx="1302295" cy="872538"/>
          </a:xfrm>
          <a:prstGeom prst="rect">
            <a:avLst/>
          </a:prstGeom>
        </p:spPr>
      </p:pic>
      <p:pic>
        <p:nvPicPr>
          <p:cNvPr id="71" name="Obrázek 70"/>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611543" y="5377013"/>
            <a:ext cx="1187964" cy="890973"/>
          </a:xfrm>
          <a:prstGeom prst="rect">
            <a:avLst/>
          </a:prstGeom>
        </p:spPr>
      </p:pic>
      <p:sp>
        <p:nvSpPr>
          <p:cNvPr id="72" name="TextovéPole 71"/>
          <p:cNvSpPr txBox="1"/>
          <p:nvPr/>
        </p:nvSpPr>
        <p:spPr>
          <a:xfrm>
            <a:off x="7262523" y="4203698"/>
            <a:ext cx="1800000" cy="276999"/>
          </a:xfrm>
          <a:prstGeom prst="rect">
            <a:avLst/>
          </a:prstGeom>
          <a:noFill/>
        </p:spPr>
        <p:txBody>
          <a:bodyPr wrap="square" rtlCol="0">
            <a:spAutoFit/>
          </a:bodyPr>
          <a:lstStyle/>
          <a:p>
            <a:pPr algn="ctr"/>
            <a:r>
              <a:rPr lang="cs-CZ" sz="1200" b="1" dirty="0" smtClean="0"/>
              <a:t>Zástavba s FTV</a:t>
            </a:r>
            <a:endParaRPr lang="cs-CZ" sz="1200" b="1" dirty="0"/>
          </a:p>
        </p:txBody>
      </p:sp>
      <p:sp>
        <p:nvSpPr>
          <p:cNvPr id="73" name="TextovéPole 72"/>
          <p:cNvSpPr txBox="1"/>
          <p:nvPr/>
        </p:nvSpPr>
        <p:spPr>
          <a:xfrm>
            <a:off x="7270343" y="6288322"/>
            <a:ext cx="1800000" cy="276999"/>
          </a:xfrm>
          <a:prstGeom prst="rect">
            <a:avLst/>
          </a:prstGeom>
          <a:noFill/>
        </p:spPr>
        <p:txBody>
          <a:bodyPr wrap="square" rtlCol="0">
            <a:spAutoFit/>
          </a:bodyPr>
          <a:lstStyle/>
          <a:p>
            <a:pPr algn="ctr"/>
            <a:r>
              <a:rPr lang="cs-CZ" sz="1200" b="1" dirty="0" smtClean="0"/>
              <a:t>Rod. domky s FTV</a:t>
            </a:r>
            <a:endParaRPr lang="cs-CZ" sz="1200" b="1" dirty="0"/>
          </a:p>
        </p:txBody>
      </p:sp>
    </p:spTree>
    <p:extLst>
      <p:ext uri="{BB962C8B-B14F-4D97-AF65-F5344CB8AC3E}">
        <p14:creationId xmlns:p14="http://schemas.microsoft.com/office/powerpoint/2010/main" val="6420035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503237" y="438150"/>
            <a:ext cx="7108305" cy="391389"/>
          </a:xfrm>
        </p:spPr>
        <p:txBody>
          <a:bodyPr/>
          <a:lstStyle/>
          <a:p>
            <a:r>
              <a:rPr lang="cs-CZ" dirty="0"/>
              <a:t>Průběhové měření – kde se s ním mohu setkat ?</a:t>
            </a:r>
            <a:endParaRPr lang="cs-CZ" dirty="0" smtClean="0"/>
          </a:p>
        </p:txBody>
      </p:sp>
      <p:sp>
        <p:nvSpPr>
          <p:cNvPr id="7" name="TextovéPole 6"/>
          <p:cNvSpPr txBox="1"/>
          <p:nvPr/>
        </p:nvSpPr>
        <p:spPr>
          <a:xfrm>
            <a:off x="62523" y="1617779"/>
            <a:ext cx="1800000" cy="1800000"/>
          </a:xfrm>
          <a:prstGeom prst="rect">
            <a:avLst/>
          </a:prstGeom>
          <a:noFill/>
          <a:ln>
            <a:solidFill>
              <a:schemeClr val="tx1"/>
            </a:solidFill>
          </a:ln>
        </p:spPr>
        <p:txBody>
          <a:bodyPr wrap="square" rtlCol="0">
            <a:spAutoFit/>
          </a:bodyPr>
          <a:lstStyle/>
          <a:p>
            <a:endParaRPr lang="cs-CZ" dirty="0"/>
          </a:p>
        </p:txBody>
      </p:sp>
      <p:sp>
        <p:nvSpPr>
          <p:cNvPr id="17" name="TextovéPole 16"/>
          <p:cNvSpPr txBox="1"/>
          <p:nvPr/>
        </p:nvSpPr>
        <p:spPr>
          <a:xfrm>
            <a:off x="1862523" y="1617779"/>
            <a:ext cx="1800000" cy="1800000"/>
          </a:xfrm>
          <a:prstGeom prst="rect">
            <a:avLst/>
          </a:prstGeom>
          <a:noFill/>
          <a:ln>
            <a:solidFill>
              <a:schemeClr val="tx1"/>
            </a:solidFill>
          </a:ln>
        </p:spPr>
        <p:txBody>
          <a:bodyPr wrap="square" rtlCol="0">
            <a:spAutoFit/>
          </a:bodyPr>
          <a:lstStyle/>
          <a:p>
            <a:endParaRPr lang="cs-CZ" dirty="0"/>
          </a:p>
        </p:txBody>
      </p:sp>
      <p:sp>
        <p:nvSpPr>
          <p:cNvPr id="18" name="TextovéPole 17"/>
          <p:cNvSpPr txBox="1"/>
          <p:nvPr/>
        </p:nvSpPr>
        <p:spPr>
          <a:xfrm>
            <a:off x="3662523" y="1617779"/>
            <a:ext cx="1800000" cy="1800000"/>
          </a:xfrm>
          <a:prstGeom prst="rect">
            <a:avLst/>
          </a:prstGeom>
          <a:noFill/>
          <a:ln>
            <a:solidFill>
              <a:schemeClr val="tx1"/>
            </a:solidFill>
          </a:ln>
        </p:spPr>
        <p:txBody>
          <a:bodyPr wrap="square" rtlCol="0">
            <a:spAutoFit/>
          </a:bodyPr>
          <a:lstStyle/>
          <a:p>
            <a:endParaRPr lang="cs-CZ" dirty="0"/>
          </a:p>
        </p:txBody>
      </p:sp>
      <p:sp>
        <p:nvSpPr>
          <p:cNvPr id="19" name="TextovéPole 18"/>
          <p:cNvSpPr txBox="1"/>
          <p:nvPr/>
        </p:nvSpPr>
        <p:spPr>
          <a:xfrm>
            <a:off x="5462523" y="1617776"/>
            <a:ext cx="1800000" cy="1800000"/>
          </a:xfrm>
          <a:prstGeom prst="rect">
            <a:avLst/>
          </a:prstGeom>
          <a:noFill/>
          <a:ln>
            <a:solidFill>
              <a:schemeClr val="tx1"/>
            </a:solidFill>
          </a:ln>
        </p:spPr>
        <p:txBody>
          <a:bodyPr wrap="square" rtlCol="0">
            <a:spAutoFit/>
          </a:bodyPr>
          <a:lstStyle/>
          <a:p>
            <a:endParaRPr lang="cs-CZ" dirty="0"/>
          </a:p>
        </p:txBody>
      </p:sp>
      <p:sp>
        <p:nvSpPr>
          <p:cNvPr id="21" name="TextovéPole 20"/>
          <p:cNvSpPr txBox="1"/>
          <p:nvPr/>
        </p:nvSpPr>
        <p:spPr>
          <a:xfrm>
            <a:off x="7262523" y="1617779"/>
            <a:ext cx="1800000" cy="1800000"/>
          </a:xfrm>
          <a:prstGeom prst="rect">
            <a:avLst/>
          </a:prstGeom>
          <a:noFill/>
          <a:ln>
            <a:solidFill>
              <a:schemeClr val="tx1"/>
            </a:solidFill>
          </a:ln>
        </p:spPr>
        <p:txBody>
          <a:bodyPr wrap="square" rtlCol="0">
            <a:spAutoFit/>
          </a:bodyPr>
          <a:lstStyle/>
          <a:p>
            <a:endParaRPr lang="cs-CZ" dirty="0"/>
          </a:p>
        </p:txBody>
      </p:sp>
      <p:sp>
        <p:nvSpPr>
          <p:cNvPr id="23" name="TextovéPole 22"/>
          <p:cNvSpPr txBox="1"/>
          <p:nvPr/>
        </p:nvSpPr>
        <p:spPr>
          <a:xfrm>
            <a:off x="62523" y="4489932"/>
            <a:ext cx="1800000" cy="1800000"/>
          </a:xfrm>
          <a:prstGeom prst="rect">
            <a:avLst/>
          </a:prstGeom>
          <a:noFill/>
          <a:ln>
            <a:solidFill>
              <a:schemeClr val="tx1"/>
            </a:solidFill>
          </a:ln>
        </p:spPr>
        <p:txBody>
          <a:bodyPr wrap="square" rtlCol="0">
            <a:spAutoFit/>
          </a:bodyPr>
          <a:lstStyle/>
          <a:p>
            <a:endParaRPr lang="cs-CZ" dirty="0"/>
          </a:p>
        </p:txBody>
      </p:sp>
      <p:sp>
        <p:nvSpPr>
          <p:cNvPr id="24" name="TextovéPole 23"/>
          <p:cNvSpPr txBox="1"/>
          <p:nvPr/>
        </p:nvSpPr>
        <p:spPr>
          <a:xfrm>
            <a:off x="1862523" y="4489932"/>
            <a:ext cx="1800000" cy="1800000"/>
          </a:xfrm>
          <a:prstGeom prst="rect">
            <a:avLst/>
          </a:prstGeom>
          <a:noFill/>
          <a:ln>
            <a:solidFill>
              <a:schemeClr val="tx1"/>
            </a:solidFill>
          </a:ln>
        </p:spPr>
        <p:txBody>
          <a:bodyPr wrap="square" rtlCol="0">
            <a:spAutoFit/>
          </a:bodyPr>
          <a:lstStyle/>
          <a:p>
            <a:endParaRPr lang="cs-CZ" dirty="0"/>
          </a:p>
        </p:txBody>
      </p:sp>
      <p:sp>
        <p:nvSpPr>
          <p:cNvPr id="25" name="TextovéPole 24"/>
          <p:cNvSpPr txBox="1"/>
          <p:nvPr/>
        </p:nvSpPr>
        <p:spPr>
          <a:xfrm>
            <a:off x="3662523" y="4489932"/>
            <a:ext cx="1800000" cy="1800000"/>
          </a:xfrm>
          <a:prstGeom prst="rect">
            <a:avLst/>
          </a:prstGeom>
          <a:noFill/>
          <a:ln>
            <a:solidFill>
              <a:schemeClr val="tx1"/>
            </a:solidFill>
          </a:ln>
        </p:spPr>
        <p:txBody>
          <a:bodyPr wrap="square" rtlCol="0">
            <a:spAutoFit/>
          </a:bodyPr>
          <a:lstStyle/>
          <a:p>
            <a:endParaRPr lang="cs-CZ" dirty="0"/>
          </a:p>
        </p:txBody>
      </p:sp>
      <p:sp>
        <p:nvSpPr>
          <p:cNvPr id="26" name="TextovéPole 25"/>
          <p:cNvSpPr txBox="1"/>
          <p:nvPr/>
        </p:nvSpPr>
        <p:spPr>
          <a:xfrm>
            <a:off x="5462523" y="4489929"/>
            <a:ext cx="1800000" cy="1800000"/>
          </a:xfrm>
          <a:prstGeom prst="rect">
            <a:avLst/>
          </a:prstGeom>
          <a:noFill/>
          <a:ln>
            <a:solidFill>
              <a:schemeClr val="tx1"/>
            </a:solidFill>
          </a:ln>
        </p:spPr>
        <p:txBody>
          <a:bodyPr wrap="square" rtlCol="0">
            <a:spAutoFit/>
          </a:bodyPr>
          <a:lstStyle/>
          <a:p>
            <a:endParaRPr lang="cs-CZ" dirty="0"/>
          </a:p>
        </p:txBody>
      </p:sp>
      <p:sp>
        <p:nvSpPr>
          <p:cNvPr id="27" name="TextovéPole 26"/>
          <p:cNvSpPr txBox="1"/>
          <p:nvPr/>
        </p:nvSpPr>
        <p:spPr>
          <a:xfrm>
            <a:off x="7262523" y="4489932"/>
            <a:ext cx="1800000" cy="1800000"/>
          </a:xfrm>
          <a:prstGeom prst="rect">
            <a:avLst/>
          </a:prstGeom>
          <a:noFill/>
          <a:ln>
            <a:solidFill>
              <a:schemeClr val="tx1"/>
            </a:solidFill>
          </a:ln>
        </p:spPr>
        <p:txBody>
          <a:bodyPr wrap="square" rtlCol="0">
            <a:spAutoFit/>
          </a:bodyPr>
          <a:lstStyle/>
          <a:p>
            <a:endParaRPr lang="cs-CZ" dirty="0"/>
          </a:p>
        </p:txBody>
      </p:sp>
      <p:pic>
        <p:nvPicPr>
          <p:cNvPr id="20" name="Obrázek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12" y="1679713"/>
            <a:ext cx="1729221" cy="1676131"/>
          </a:xfrm>
          <a:prstGeom prst="rect">
            <a:avLst/>
          </a:prstGeom>
        </p:spPr>
      </p:pic>
      <p:pic>
        <p:nvPicPr>
          <p:cNvPr id="22" name="Obrázek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912" y="1668922"/>
            <a:ext cx="1729221" cy="1676131"/>
          </a:xfrm>
          <a:prstGeom prst="rect">
            <a:avLst/>
          </a:prstGeom>
        </p:spPr>
      </p:pic>
      <p:pic>
        <p:nvPicPr>
          <p:cNvPr id="28" name="Obrázek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6803" y="1679713"/>
            <a:ext cx="1729221" cy="1676131"/>
          </a:xfrm>
          <a:prstGeom prst="rect">
            <a:avLst/>
          </a:prstGeom>
        </p:spPr>
      </p:pic>
      <p:pic>
        <p:nvPicPr>
          <p:cNvPr id="29" name="Obrázek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733" y="4551863"/>
            <a:ext cx="1729221" cy="1676131"/>
          </a:xfrm>
          <a:prstGeom prst="rect">
            <a:avLst/>
          </a:prstGeom>
        </p:spPr>
      </p:pic>
      <p:pic>
        <p:nvPicPr>
          <p:cNvPr id="30" name="Obrázek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7912" y="4551866"/>
            <a:ext cx="1729221" cy="1676131"/>
          </a:xfrm>
          <a:prstGeom prst="rect">
            <a:avLst/>
          </a:prstGeom>
        </p:spPr>
      </p:pic>
      <p:pic>
        <p:nvPicPr>
          <p:cNvPr id="3" name="Obráze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146" y="1686443"/>
            <a:ext cx="946394" cy="1669401"/>
          </a:xfrm>
          <a:prstGeom prst="rect">
            <a:avLst/>
          </a:prstGeom>
        </p:spPr>
      </p:pic>
      <p:pic>
        <p:nvPicPr>
          <p:cNvPr id="32" name="Obrázek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9326" y="1686443"/>
            <a:ext cx="946394" cy="1669401"/>
          </a:xfrm>
          <a:prstGeom prst="rect">
            <a:avLst/>
          </a:prstGeom>
        </p:spPr>
      </p:pic>
      <p:pic>
        <p:nvPicPr>
          <p:cNvPr id="33" name="Obrázek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326" y="4551866"/>
            <a:ext cx="946394" cy="1669401"/>
          </a:xfrm>
          <a:prstGeom prst="rect">
            <a:avLst/>
          </a:prstGeom>
        </p:spPr>
      </p:pic>
      <p:pic>
        <p:nvPicPr>
          <p:cNvPr id="34" name="Obrázek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9325" y="4551863"/>
            <a:ext cx="946394" cy="1669401"/>
          </a:xfrm>
          <a:prstGeom prst="rect">
            <a:avLst/>
          </a:prstGeom>
        </p:spPr>
      </p:pic>
      <p:pic>
        <p:nvPicPr>
          <p:cNvPr id="35" name="Obrázek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326" y="4551862"/>
            <a:ext cx="946394" cy="1669401"/>
          </a:xfrm>
          <a:prstGeom prst="rect">
            <a:avLst/>
          </a:prstGeom>
        </p:spPr>
      </p:pic>
      <p:pic>
        <p:nvPicPr>
          <p:cNvPr id="31" name="Obrázek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358" y="1643016"/>
            <a:ext cx="1318014" cy="878127"/>
          </a:xfrm>
          <a:prstGeom prst="rect">
            <a:avLst/>
          </a:prstGeom>
        </p:spPr>
      </p:pic>
      <p:pic>
        <p:nvPicPr>
          <p:cNvPr id="36" name="Obrázek 3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079" y="2534454"/>
            <a:ext cx="1430573" cy="883322"/>
          </a:xfrm>
          <a:prstGeom prst="rect">
            <a:avLst/>
          </a:prstGeom>
        </p:spPr>
      </p:pic>
      <p:sp>
        <p:nvSpPr>
          <p:cNvPr id="5" name="TextovéPole 4"/>
          <p:cNvSpPr txBox="1"/>
          <p:nvPr/>
        </p:nvSpPr>
        <p:spPr>
          <a:xfrm>
            <a:off x="62522" y="1391923"/>
            <a:ext cx="1800000" cy="276999"/>
          </a:xfrm>
          <a:prstGeom prst="rect">
            <a:avLst/>
          </a:prstGeom>
          <a:noFill/>
        </p:spPr>
        <p:txBody>
          <a:bodyPr wrap="square" rtlCol="0">
            <a:spAutoFit/>
          </a:bodyPr>
          <a:lstStyle/>
          <a:p>
            <a:pPr algn="ctr"/>
            <a:r>
              <a:rPr lang="cs-CZ" sz="1200" b="1" dirty="0" smtClean="0"/>
              <a:t>Elektrárna Mělník</a:t>
            </a:r>
            <a:endParaRPr lang="cs-CZ" sz="1200" b="1" dirty="0"/>
          </a:p>
        </p:txBody>
      </p:sp>
      <p:sp>
        <p:nvSpPr>
          <p:cNvPr id="37" name="TextovéPole 36"/>
          <p:cNvSpPr txBox="1"/>
          <p:nvPr/>
        </p:nvSpPr>
        <p:spPr>
          <a:xfrm>
            <a:off x="62522" y="3417776"/>
            <a:ext cx="1800000" cy="276999"/>
          </a:xfrm>
          <a:prstGeom prst="rect">
            <a:avLst/>
          </a:prstGeom>
          <a:noFill/>
        </p:spPr>
        <p:txBody>
          <a:bodyPr wrap="square" rtlCol="0">
            <a:spAutoFit/>
          </a:bodyPr>
          <a:lstStyle/>
          <a:p>
            <a:pPr algn="ctr"/>
            <a:r>
              <a:rPr lang="cs-CZ" sz="1200" b="1" dirty="0" smtClean="0"/>
              <a:t>Elektrárna Slapy</a:t>
            </a:r>
            <a:endParaRPr lang="cs-CZ" sz="1200" b="1" dirty="0"/>
          </a:p>
        </p:txBody>
      </p:sp>
      <p:pic>
        <p:nvPicPr>
          <p:cNvPr id="38" name="Obrázek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22651" y="1643016"/>
            <a:ext cx="1495383" cy="842399"/>
          </a:xfrm>
          <a:prstGeom prst="rect">
            <a:avLst/>
          </a:prstGeom>
        </p:spPr>
      </p:pic>
      <p:pic>
        <p:nvPicPr>
          <p:cNvPr id="39" name="Obrázek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9886" y="2497013"/>
            <a:ext cx="1380913" cy="920608"/>
          </a:xfrm>
          <a:prstGeom prst="rect">
            <a:avLst/>
          </a:prstGeom>
        </p:spPr>
      </p:pic>
      <p:sp>
        <p:nvSpPr>
          <p:cNvPr id="40" name="TextovéPole 39"/>
          <p:cNvSpPr txBox="1"/>
          <p:nvPr/>
        </p:nvSpPr>
        <p:spPr>
          <a:xfrm>
            <a:off x="1870343" y="3417621"/>
            <a:ext cx="1800000" cy="276999"/>
          </a:xfrm>
          <a:prstGeom prst="rect">
            <a:avLst/>
          </a:prstGeom>
          <a:noFill/>
        </p:spPr>
        <p:txBody>
          <a:bodyPr wrap="square" rtlCol="0">
            <a:spAutoFit/>
          </a:bodyPr>
          <a:lstStyle/>
          <a:p>
            <a:pPr algn="ctr"/>
            <a:r>
              <a:rPr lang="cs-CZ" sz="1200" b="1" dirty="0" smtClean="0"/>
              <a:t>LEGO Kladno</a:t>
            </a:r>
            <a:endParaRPr lang="cs-CZ" sz="1200" b="1" dirty="0"/>
          </a:p>
        </p:txBody>
      </p:sp>
      <p:sp>
        <p:nvSpPr>
          <p:cNvPr id="41" name="TextovéPole 40"/>
          <p:cNvSpPr txBox="1"/>
          <p:nvPr/>
        </p:nvSpPr>
        <p:spPr>
          <a:xfrm>
            <a:off x="1870342" y="1391922"/>
            <a:ext cx="1800000" cy="276999"/>
          </a:xfrm>
          <a:prstGeom prst="rect">
            <a:avLst/>
          </a:prstGeom>
          <a:noFill/>
        </p:spPr>
        <p:txBody>
          <a:bodyPr wrap="square" rtlCol="0">
            <a:spAutoFit/>
          </a:bodyPr>
          <a:lstStyle/>
          <a:p>
            <a:pPr algn="ctr"/>
            <a:r>
              <a:rPr lang="cs-CZ" sz="1200" b="1" dirty="0" smtClean="0"/>
              <a:t>Automobilka Škoda</a:t>
            </a:r>
            <a:endParaRPr lang="cs-CZ" sz="1200" b="1" dirty="0"/>
          </a:p>
        </p:txBody>
      </p:sp>
      <p:pic>
        <p:nvPicPr>
          <p:cNvPr id="42" name="Obrázek 4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89159" y="1643016"/>
            <a:ext cx="1346727" cy="897818"/>
          </a:xfrm>
          <a:prstGeom prst="rect">
            <a:avLst/>
          </a:prstGeom>
        </p:spPr>
      </p:pic>
      <p:pic>
        <p:nvPicPr>
          <p:cNvPr id="43" name="Obrázek 4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93108" y="2550905"/>
            <a:ext cx="1538828" cy="866874"/>
          </a:xfrm>
          <a:prstGeom prst="rect">
            <a:avLst/>
          </a:prstGeom>
        </p:spPr>
      </p:pic>
      <p:sp>
        <p:nvSpPr>
          <p:cNvPr id="44" name="TextovéPole 43"/>
          <p:cNvSpPr txBox="1"/>
          <p:nvPr/>
        </p:nvSpPr>
        <p:spPr>
          <a:xfrm>
            <a:off x="3662522" y="1357584"/>
            <a:ext cx="1800000" cy="276999"/>
          </a:xfrm>
          <a:prstGeom prst="rect">
            <a:avLst/>
          </a:prstGeom>
          <a:noFill/>
        </p:spPr>
        <p:txBody>
          <a:bodyPr wrap="square" rtlCol="0">
            <a:spAutoFit/>
          </a:bodyPr>
          <a:lstStyle/>
          <a:p>
            <a:pPr algn="ctr"/>
            <a:r>
              <a:rPr lang="cs-CZ" sz="1200" b="1" dirty="0" smtClean="0"/>
              <a:t>OC Centrál Kladno</a:t>
            </a:r>
            <a:endParaRPr lang="cs-CZ" sz="1200" b="1" dirty="0"/>
          </a:p>
        </p:txBody>
      </p:sp>
      <p:sp>
        <p:nvSpPr>
          <p:cNvPr id="45" name="TextovéPole 44"/>
          <p:cNvSpPr txBox="1"/>
          <p:nvPr/>
        </p:nvSpPr>
        <p:spPr>
          <a:xfrm>
            <a:off x="3662522" y="3418140"/>
            <a:ext cx="1800000" cy="276999"/>
          </a:xfrm>
          <a:prstGeom prst="rect">
            <a:avLst/>
          </a:prstGeom>
          <a:noFill/>
        </p:spPr>
        <p:txBody>
          <a:bodyPr wrap="square" rtlCol="0">
            <a:spAutoFit/>
          </a:bodyPr>
          <a:lstStyle/>
          <a:p>
            <a:pPr algn="ctr"/>
            <a:r>
              <a:rPr lang="cs-CZ" sz="1200" b="1" dirty="0" smtClean="0"/>
              <a:t>OC TESCO Kladno</a:t>
            </a:r>
            <a:endParaRPr lang="cs-CZ" sz="1200" b="1" dirty="0"/>
          </a:p>
        </p:txBody>
      </p:sp>
      <p:pic>
        <p:nvPicPr>
          <p:cNvPr id="47" name="Obrázek 4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89326" y="2162233"/>
            <a:ext cx="941541" cy="1255388"/>
          </a:xfrm>
          <a:prstGeom prst="rect">
            <a:avLst/>
          </a:prstGeom>
        </p:spPr>
      </p:pic>
      <p:pic>
        <p:nvPicPr>
          <p:cNvPr id="46" name="Obrázek 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03448" y="1645518"/>
            <a:ext cx="1118147" cy="629890"/>
          </a:xfrm>
          <a:prstGeom prst="rect">
            <a:avLst/>
          </a:prstGeom>
        </p:spPr>
      </p:pic>
      <p:sp>
        <p:nvSpPr>
          <p:cNvPr id="48" name="TextovéPole 47"/>
          <p:cNvSpPr txBox="1"/>
          <p:nvPr/>
        </p:nvSpPr>
        <p:spPr>
          <a:xfrm>
            <a:off x="5460096" y="1371484"/>
            <a:ext cx="1800000" cy="276999"/>
          </a:xfrm>
          <a:prstGeom prst="rect">
            <a:avLst/>
          </a:prstGeom>
          <a:noFill/>
        </p:spPr>
        <p:txBody>
          <a:bodyPr wrap="square" rtlCol="0">
            <a:spAutoFit/>
          </a:bodyPr>
          <a:lstStyle/>
          <a:p>
            <a:pPr algn="ctr"/>
            <a:r>
              <a:rPr lang="cs-CZ" sz="1200" b="1" dirty="0" smtClean="0"/>
              <a:t>TV vysílač Ještěd</a:t>
            </a:r>
            <a:endParaRPr lang="cs-CZ" sz="1200" b="1" dirty="0"/>
          </a:p>
        </p:txBody>
      </p:sp>
      <p:sp>
        <p:nvSpPr>
          <p:cNvPr id="49" name="TextovéPole 48"/>
          <p:cNvSpPr txBox="1"/>
          <p:nvPr/>
        </p:nvSpPr>
        <p:spPr>
          <a:xfrm>
            <a:off x="5460096" y="3418140"/>
            <a:ext cx="1800000" cy="276999"/>
          </a:xfrm>
          <a:prstGeom prst="rect">
            <a:avLst/>
          </a:prstGeom>
          <a:noFill/>
        </p:spPr>
        <p:txBody>
          <a:bodyPr wrap="square" rtlCol="0">
            <a:spAutoFit/>
          </a:bodyPr>
          <a:lstStyle/>
          <a:p>
            <a:pPr algn="ctr"/>
            <a:r>
              <a:rPr lang="cs-CZ" sz="1200" b="1" dirty="0" smtClean="0"/>
              <a:t>TV vysílač </a:t>
            </a:r>
            <a:r>
              <a:rPr lang="cs-CZ" sz="1200" b="1" dirty="0" err="1" smtClean="0"/>
              <a:t>Cukrák</a:t>
            </a:r>
            <a:endParaRPr lang="cs-CZ" sz="1200" b="1" dirty="0"/>
          </a:p>
        </p:txBody>
      </p:sp>
      <p:pic>
        <p:nvPicPr>
          <p:cNvPr id="50" name="Obrázek 4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50495" y="2485413"/>
            <a:ext cx="1378512" cy="923603"/>
          </a:xfrm>
          <a:prstGeom prst="rect">
            <a:avLst/>
          </a:prstGeom>
        </p:spPr>
      </p:pic>
      <p:pic>
        <p:nvPicPr>
          <p:cNvPr id="51" name="Obrázek 5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433819" y="1649871"/>
            <a:ext cx="1495188" cy="842289"/>
          </a:xfrm>
          <a:prstGeom prst="rect">
            <a:avLst/>
          </a:prstGeom>
        </p:spPr>
      </p:pic>
      <p:sp>
        <p:nvSpPr>
          <p:cNvPr id="52" name="TextovéPole 51"/>
          <p:cNvSpPr txBox="1"/>
          <p:nvPr/>
        </p:nvSpPr>
        <p:spPr>
          <a:xfrm>
            <a:off x="7262523" y="1340780"/>
            <a:ext cx="1800000" cy="276999"/>
          </a:xfrm>
          <a:prstGeom prst="rect">
            <a:avLst/>
          </a:prstGeom>
          <a:noFill/>
        </p:spPr>
        <p:txBody>
          <a:bodyPr wrap="square" rtlCol="0">
            <a:spAutoFit/>
          </a:bodyPr>
          <a:lstStyle/>
          <a:p>
            <a:pPr algn="ctr"/>
            <a:r>
              <a:rPr lang="cs-CZ" sz="1200" b="1" dirty="0" smtClean="0"/>
              <a:t>Amazon Dobrovíz</a:t>
            </a:r>
            <a:endParaRPr lang="cs-CZ" sz="1200" b="1" dirty="0"/>
          </a:p>
        </p:txBody>
      </p:sp>
      <p:sp>
        <p:nvSpPr>
          <p:cNvPr id="53" name="TextovéPole 52"/>
          <p:cNvSpPr txBox="1"/>
          <p:nvPr/>
        </p:nvSpPr>
        <p:spPr>
          <a:xfrm>
            <a:off x="7259438" y="3418140"/>
            <a:ext cx="1800000" cy="276999"/>
          </a:xfrm>
          <a:prstGeom prst="rect">
            <a:avLst/>
          </a:prstGeom>
          <a:noFill/>
        </p:spPr>
        <p:txBody>
          <a:bodyPr wrap="square" rtlCol="0">
            <a:spAutoFit/>
          </a:bodyPr>
          <a:lstStyle/>
          <a:p>
            <a:pPr algn="ctr"/>
            <a:r>
              <a:rPr lang="cs-CZ" sz="1200" b="1" dirty="0" smtClean="0"/>
              <a:t>Skladové haly na D1</a:t>
            </a:r>
            <a:endParaRPr lang="cs-CZ" sz="1200" b="1" dirty="0"/>
          </a:p>
        </p:txBody>
      </p:sp>
      <p:pic>
        <p:nvPicPr>
          <p:cNvPr id="54" name="Obrázek 5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7358" y="4522974"/>
            <a:ext cx="1291744" cy="863592"/>
          </a:xfrm>
          <a:prstGeom prst="rect">
            <a:avLst/>
          </a:prstGeom>
        </p:spPr>
      </p:pic>
      <p:pic>
        <p:nvPicPr>
          <p:cNvPr id="55" name="Obrázek 5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9907" y="5414301"/>
            <a:ext cx="1152915" cy="875632"/>
          </a:xfrm>
          <a:prstGeom prst="rect">
            <a:avLst/>
          </a:prstGeom>
        </p:spPr>
      </p:pic>
      <p:sp>
        <p:nvSpPr>
          <p:cNvPr id="56" name="TextovéPole 55"/>
          <p:cNvSpPr txBox="1"/>
          <p:nvPr/>
        </p:nvSpPr>
        <p:spPr>
          <a:xfrm>
            <a:off x="58896" y="4204497"/>
            <a:ext cx="1800000" cy="276999"/>
          </a:xfrm>
          <a:prstGeom prst="rect">
            <a:avLst/>
          </a:prstGeom>
          <a:noFill/>
        </p:spPr>
        <p:txBody>
          <a:bodyPr wrap="square" rtlCol="0">
            <a:spAutoFit/>
          </a:bodyPr>
          <a:lstStyle/>
          <a:p>
            <a:pPr algn="ctr"/>
            <a:r>
              <a:rPr lang="cs-CZ" sz="1200" b="1" dirty="0" smtClean="0"/>
              <a:t>Betonárky</a:t>
            </a:r>
            <a:endParaRPr lang="cs-CZ" sz="1200" b="1" dirty="0"/>
          </a:p>
        </p:txBody>
      </p:sp>
      <p:sp>
        <p:nvSpPr>
          <p:cNvPr id="57" name="TextovéPole 56"/>
          <p:cNvSpPr txBox="1"/>
          <p:nvPr/>
        </p:nvSpPr>
        <p:spPr>
          <a:xfrm>
            <a:off x="0" y="6285212"/>
            <a:ext cx="1905733" cy="276999"/>
          </a:xfrm>
          <a:prstGeom prst="rect">
            <a:avLst/>
          </a:prstGeom>
          <a:noFill/>
        </p:spPr>
        <p:txBody>
          <a:bodyPr wrap="square" rtlCol="0">
            <a:spAutoFit/>
          </a:bodyPr>
          <a:lstStyle/>
          <a:p>
            <a:pPr algn="ctr"/>
            <a:r>
              <a:rPr lang="cs-CZ" sz="1200" b="1" dirty="0" smtClean="0"/>
              <a:t>Čistírny odpadních vod</a:t>
            </a:r>
            <a:endParaRPr lang="cs-CZ" sz="1200" b="1" dirty="0"/>
          </a:p>
        </p:txBody>
      </p:sp>
      <p:pic>
        <p:nvPicPr>
          <p:cNvPr id="58" name="Obrázek 5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222073" y="4522974"/>
            <a:ext cx="1107055" cy="830749"/>
          </a:xfrm>
          <a:prstGeom prst="rect">
            <a:avLst/>
          </a:prstGeom>
        </p:spPr>
      </p:pic>
      <p:pic>
        <p:nvPicPr>
          <p:cNvPr id="59" name="Obrázek 5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181367" y="5397448"/>
            <a:ext cx="1149969" cy="861969"/>
          </a:xfrm>
          <a:prstGeom prst="rect">
            <a:avLst/>
          </a:prstGeom>
        </p:spPr>
      </p:pic>
      <p:sp>
        <p:nvSpPr>
          <p:cNvPr id="60" name="TextovéPole 59"/>
          <p:cNvSpPr txBox="1"/>
          <p:nvPr/>
        </p:nvSpPr>
        <p:spPr>
          <a:xfrm>
            <a:off x="1870342" y="4204496"/>
            <a:ext cx="1800000" cy="276999"/>
          </a:xfrm>
          <a:prstGeom prst="rect">
            <a:avLst/>
          </a:prstGeom>
          <a:noFill/>
        </p:spPr>
        <p:txBody>
          <a:bodyPr wrap="square" rtlCol="0">
            <a:spAutoFit/>
          </a:bodyPr>
          <a:lstStyle/>
          <a:p>
            <a:pPr algn="ctr"/>
            <a:r>
              <a:rPr lang="cs-CZ" sz="1200" b="1" dirty="0" smtClean="0"/>
              <a:t>Živočišné farmy</a:t>
            </a:r>
            <a:endParaRPr lang="cs-CZ" sz="1200" b="1" dirty="0"/>
          </a:p>
        </p:txBody>
      </p:sp>
      <p:sp>
        <p:nvSpPr>
          <p:cNvPr id="61" name="TextovéPole 60"/>
          <p:cNvSpPr txBox="1"/>
          <p:nvPr/>
        </p:nvSpPr>
        <p:spPr>
          <a:xfrm>
            <a:off x="1870342" y="6289933"/>
            <a:ext cx="1800000" cy="276999"/>
          </a:xfrm>
          <a:prstGeom prst="rect">
            <a:avLst/>
          </a:prstGeom>
          <a:noFill/>
        </p:spPr>
        <p:txBody>
          <a:bodyPr wrap="square" rtlCol="0">
            <a:spAutoFit/>
          </a:bodyPr>
          <a:lstStyle/>
          <a:p>
            <a:pPr algn="ctr"/>
            <a:r>
              <a:rPr lang="cs-CZ" sz="1200" b="1" dirty="0" smtClean="0"/>
              <a:t>Rostlinné farmy</a:t>
            </a:r>
            <a:endParaRPr lang="cs-CZ" sz="1200" b="1" dirty="0"/>
          </a:p>
        </p:txBody>
      </p:sp>
      <p:pic>
        <p:nvPicPr>
          <p:cNvPr id="62" name="Obrázek 6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102290" y="4522974"/>
            <a:ext cx="784600" cy="980749"/>
          </a:xfrm>
          <a:prstGeom prst="rect">
            <a:avLst/>
          </a:prstGeom>
        </p:spPr>
      </p:pic>
      <p:pic>
        <p:nvPicPr>
          <p:cNvPr id="63" name="Obrázek 6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89242" y="5453960"/>
            <a:ext cx="1146561" cy="859921"/>
          </a:xfrm>
          <a:prstGeom prst="rect">
            <a:avLst/>
          </a:prstGeom>
        </p:spPr>
      </p:pic>
      <p:sp>
        <p:nvSpPr>
          <p:cNvPr id="64" name="TextovéPole 63"/>
          <p:cNvSpPr txBox="1"/>
          <p:nvPr/>
        </p:nvSpPr>
        <p:spPr>
          <a:xfrm>
            <a:off x="3670343" y="4204495"/>
            <a:ext cx="1800000" cy="276999"/>
          </a:xfrm>
          <a:prstGeom prst="rect">
            <a:avLst/>
          </a:prstGeom>
          <a:noFill/>
        </p:spPr>
        <p:txBody>
          <a:bodyPr wrap="square" rtlCol="0">
            <a:spAutoFit/>
          </a:bodyPr>
          <a:lstStyle/>
          <a:p>
            <a:pPr algn="ctr"/>
            <a:r>
              <a:rPr lang="cs-CZ" sz="1200" b="1" dirty="0" smtClean="0"/>
              <a:t>BTS sítě GSM</a:t>
            </a:r>
            <a:endParaRPr lang="cs-CZ" sz="1200" b="1" dirty="0"/>
          </a:p>
        </p:txBody>
      </p:sp>
      <p:sp>
        <p:nvSpPr>
          <p:cNvPr id="65" name="TextovéPole 64"/>
          <p:cNvSpPr txBox="1"/>
          <p:nvPr/>
        </p:nvSpPr>
        <p:spPr>
          <a:xfrm>
            <a:off x="3670343" y="6285211"/>
            <a:ext cx="1800000" cy="276999"/>
          </a:xfrm>
          <a:prstGeom prst="rect">
            <a:avLst/>
          </a:prstGeom>
          <a:noFill/>
        </p:spPr>
        <p:txBody>
          <a:bodyPr wrap="square" rtlCol="0">
            <a:spAutoFit/>
          </a:bodyPr>
          <a:lstStyle/>
          <a:p>
            <a:pPr algn="ctr"/>
            <a:r>
              <a:rPr lang="cs-CZ" sz="1200" b="1" dirty="0" smtClean="0"/>
              <a:t>Veřejné osvětlení</a:t>
            </a:r>
            <a:endParaRPr lang="cs-CZ" sz="1200" b="1" dirty="0"/>
          </a:p>
        </p:txBody>
      </p:sp>
      <p:pic>
        <p:nvPicPr>
          <p:cNvPr id="66" name="Obrázek 6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4742" y="4522974"/>
            <a:ext cx="1241314" cy="930986"/>
          </a:xfrm>
          <a:prstGeom prst="rect">
            <a:avLst/>
          </a:prstGeom>
        </p:spPr>
      </p:pic>
      <p:pic>
        <p:nvPicPr>
          <p:cNvPr id="67" name="Obrázek 6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754136" y="5481987"/>
            <a:ext cx="1211920" cy="807946"/>
          </a:xfrm>
          <a:prstGeom prst="rect">
            <a:avLst/>
          </a:prstGeom>
        </p:spPr>
      </p:pic>
      <p:sp>
        <p:nvSpPr>
          <p:cNvPr id="68" name="TextovéPole 67"/>
          <p:cNvSpPr txBox="1"/>
          <p:nvPr/>
        </p:nvSpPr>
        <p:spPr>
          <a:xfrm>
            <a:off x="5470343" y="4204494"/>
            <a:ext cx="1800000" cy="276999"/>
          </a:xfrm>
          <a:prstGeom prst="rect">
            <a:avLst/>
          </a:prstGeom>
          <a:noFill/>
        </p:spPr>
        <p:txBody>
          <a:bodyPr wrap="square" rtlCol="0">
            <a:spAutoFit/>
          </a:bodyPr>
          <a:lstStyle/>
          <a:p>
            <a:pPr algn="ctr"/>
            <a:r>
              <a:rPr lang="cs-CZ" sz="1200" b="1" dirty="0" smtClean="0"/>
              <a:t>Vlaková nádraží</a:t>
            </a:r>
            <a:endParaRPr lang="cs-CZ" sz="1200" b="1" dirty="0"/>
          </a:p>
        </p:txBody>
      </p:sp>
      <p:sp>
        <p:nvSpPr>
          <p:cNvPr id="69" name="TextovéPole 68"/>
          <p:cNvSpPr txBox="1"/>
          <p:nvPr/>
        </p:nvSpPr>
        <p:spPr>
          <a:xfrm>
            <a:off x="5459438" y="6289933"/>
            <a:ext cx="1800000" cy="276999"/>
          </a:xfrm>
          <a:prstGeom prst="rect">
            <a:avLst/>
          </a:prstGeom>
          <a:noFill/>
        </p:spPr>
        <p:txBody>
          <a:bodyPr wrap="square" rtlCol="0">
            <a:spAutoFit/>
          </a:bodyPr>
          <a:lstStyle/>
          <a:p>
            <a:pPr algn="ctr"/>
            <a:r>
              <a:rPr lang="cs-CZ" sz="1200" b="1" dirty="0" smtClean="0"/>
              <a:t>Školní budovy</a:t>
            </a:r>
            <a:endParaRPr lang="cs-CZ" sz="1200" b="1" dirty="0"/>
          </a:p>
        </p:txBody>
      </p:sp>
      <p:pic>
        <p:nvPicPr>
          <p:cNvPr id="70" name="Obrázek 6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497212" y="4517390"/>
            <a:ext cx="1302295" cy="872538"/>
          </a:xfrm>
          <a:prstGeom prst="rect">
            <a:avLst/>
          </a:prstGeom>
        </p:spPr>
      </p:pic>
      <p:pic>
        <p:nvPicPr>
          <p:cNvPr id="71" name="Obrázek 70"/>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611543" y="5377013"/>
            <a:ext cx="1187964" cy="890973"/>
          </a:xfrm>
          <a:prstGeom prst="rect">
            <a:avLst/>
          </a:prstGeom>
        </p:spPr>
      </p:pic>
      <p:sp>
        <p:nvSpPr>
          <p:cNvPr id="72" name="TextovéPole 71"/>
          <p:cNvSpPr txBox="1"/>
          <p:nvPr/>
        </p:nvSpPr>
        <p:spPr>
          <a:xfrm>
            <a:off x="7262523" y="4203698"/>
            <a:ext cx="1800000" cy="276999"/>
          </a:xfrm>
          <a:prstGeom prst="rect">
            <a:avLst/>
          </a:prstGeom>
          <a:noFill/>
        </p:spPr>
        <p:txBody>
          <a:bodyPr wrap="square" rtlCol="0">
            <a:spAutoFit/>
          </a:bodyPr>
          <a:lstStyle/>
          <a:p>
            <a:pPr algn="ctr"/>
            <a:r>
              <a:rPr lang="cs-CZ" sz="1200" b="1" dirty="0" smtClean="0"/>
              <a:t>Zástavba s FTV</a:t>
            </a:r>
            <a:endParaRPr lang="cs-CZ" sz="1200" b="1" dirty="0"/>
          </a:p>
        </p:txBody>
      </p:sp>
      <p:sp>
        <p:nvSpPr>
          <p:cNvPr id="73" name="TextovéPole 72"/>
          <p:cNvSpPr txBox="1"/>
          <p:nvPr/>
        </p:nvSpPr>
        <p:spPr>
          <a:xfrm>
            <a:off x="7270343" y="6288322"/>
            <a:ext cx="1800000" cy="276999"/>
          </a:xfrm>
          <a:prstGeom prst="rect">
            <a:avLst/>
          </a:prstGeom>
          <a:noFill/>
        </p:spPr>
        <p:txBody>
          <a:bodyPr wrap="square" rtlCol="0">
            <a:spAutoFit/>
          </a:bodyPr>
          <a:lstStyle/>
          <a:p>
            <a:pPr algn="ctr"/>
            <a:r>
              <a:rPr lang="cs-CZ" sz="1200" b="1" dirty="0" smtClean="0"/>
              <a:t>Rod. domky s FTV</a:t>
            </a:r>
            <a:endParaRPr lang="cs-CZ" sz="1200" b="1" dirty="0"/>
          </a:p>
        </p:txBody>
      </p:sp>
      <p:sp>
        <p:nvSpPr>
          <p:cNvPr id="2" name="Obdélník 1"/>
          <p:cNvSpPr/>
          <p:nvPr/>
        </p:nvSpPr>
        <p:spPr>
          <a:xfrm>
            <a:off x="97912" y="1960465"/>
            <a:ext cx="8948112" cy="923330"/>
          </a:xfrm>
          <a:prstGeom prst="rect">
            <a:avLst/>
          </a:prstGeom>
          <a:noFill/>
        </p:spPr>
        <p:txBody>
          <a:bodyPr wrap="square" lIns="91440" tIns="45720" rIns="91440" bIns="45720">
            <a:spAutoFit/>
          </a:bodyPr>
          <a:lstStyle/>
          <a:p>
            <a:pPr algn="ctr"/>
            <a:r>
              <a:rPr lang="cs-CZ" sz="54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Měření typu A</a:t>
            </a:r>
            <a:endParaRPr lang="cs-CZ" sz="54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74" name="Obdélník 73"/>
          <p:cNvSpPr/>
          <p:nvPr/>
        </p:nvSpPr>
        <p:spPr>
          <a:xfrm>
            <a:off x="96287" y="4996487"/>
            <a:ext cx="8948112" cy="923330"/>
          </a:xfrm>
          <a:prstGeom prst="rect">
            <a:avLst/>
          </a:prstGeom>
          <a:noFill/>
        </p:spPr>
        <p:txBody>
          <a:bodyPr wrap="square" lIns="91440" tIns="45720" rIns="91440" bIns="45720">
            <a:spAutoFit/>
          </a:bodyPr>
          <a:lstStyle/>
          <a:p>
            <a:pPr algn="ctr"/>
            <a:r>
              <a:rPr lang="cs-CZ" sz="54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Měření typu B</a:t>
            </a:r>
            <a:endParaRPr lang="cs-CZ" sz="54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99065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DSO_Prezentace_v2">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0">
          <a:no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30606-CEZ-sablona.potx" id="{78C74D98-4713-495F-85E4-8B9DE4BDD0CE}" vid="{DB6A8D8F-D870-4D49-87A7-56A508794B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0.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1.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2.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3.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4.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5.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6.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17.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2.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3.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4.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5.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6.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7.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8.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ppt/theme/themeOverride9.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docProps/app.xml><?xml version="1.0" encoding="utf-8"?>
<Properties xmlns="http://schemas.openxmlformats.org/officeDocument/2006/extended-properties" xmlns:vt="http://schemas.openxmlformats.org/officeDocument/2006/docPropsVTypes">
  <Template/>
  <TotalTime>2669</TotalTime>
  <Words>577</Words>
  <Application>Microsoft Office PowerPoint</Application>
  <PresentationFormat>Předvádění na obrazovce (4:3)</PresentationFormat>
  <Paragraphs>204</Paragraphs>
  <Slides>21</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21</vt:i4>
      </vt:variant>
    </vt:vector>
  </HeadingPairs>
  <TitlesOfParts>
    <vt:vector size="24" baseType="lpstr">
      <vt:lpstr>DSO_Prezentace_v2</vt:lpstr>
      <vt:lpstr>Rastrový obrázek</vt:lpstr>
      <vt:lpstr>List</vt:lpstr>
      <vt:lpstr> Energetická maturita  úsek Síťové služby  útvar měření</vt:lpstr>
      <vt:lpstr>ROZSAH OBLASTI A SPRAVOVANÉHO ZAŘÍZENÍ V ČR</vt:lpstr>
      <vt:lpstr>měření elektřiny a vyhodnocení údajů vyhláška MPO č. 82/2011 Sb. §1</vt:lpstr>
      <vt:lpstr>Co to je průběhové  a neprůběhové měření ?</vt:lpstr>
      <vt:lpstr>Průběhové měření</vt:lpstr>
      <vt:lpstr>Průběhové měření</vt:lpstr>
      <vt:lpstr>Průběhové měření – kde se s ním mohu setkat ?</vt:lpstr>
      <vt:lpstr>Průběhové měření – kde se s ním mohu setkat ?</vt:lpstr>
      <vt:lpstr>Průběhové měření – kde se s ním mohu setkat ?</vt:lpstr>
      <vt:lpstr>Druhy měření podle fyzického provedení</vt:lpstr>
      <vt:lpstr>Druhy měření podle fyzického provedení</vt:lpstr>
      <vt:lpstr>Druhy měření podle fyzického provedení</vt:lpstr>
      <vt:lpstr>Druhy měření podle fyzického provedení</vt:lpstr>
      <vt:lpstr>Druhy měření podle fyzického provedení Převodové měření v úrovni nízkého napětí (nn)</vt:lpstr>
      <vt:lpstr>Druhy měření podle fyzického provedení Převodové měření v úrovni vysokého napětí (vn)</vt:lpstr>
      <vt:lpstr>Pro servis měření využíváme špičkové vybavení</vt:lpstr>
      <vt:lpstr>Pro servis měření využíváme špičkové vybavení</vt:lpstr>
      <vt:lpstr>PRACOVNÍ PŘÍKAZY</vt:lpstr>
      <vt:lpstr>My Avis SW PRO ŘEŠENÍ PRACOVNÍCH PŘÍKAZŮ</vt:lpstr>
      <vt:lpstr>Měření elektřiny – komplexní obor Technik měření  - široký a různorodý rozsah činností</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SKUPINA ČEZ: JEDEN Z NEJVĚTŠÍCH ENERGETICKÝCH HRÁČŮ VE STŘEDNÍ A JIHOVÝCHODNÍ EVROPĚ</dc:title>
  <dc:creator>Holub Ivan</dc:creator>
  <cp:keywords>ČEZ</cp:keywords>
  <cp:lastModifiedBy>chytka</cp:lastModifiedBy>
  <cp:revision>182</cp:revision>
  <dcterms:created xsi:type="dcterms:W3CDTF">2013-04-15T08:46:53Z</dcterms:created>
  <dcterms:modified xsi:type="dcterms:W3CDTF">2017-09-21T10:48:55Z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DocumentTagging.ClassificationMark.P00">
    <vt:lpwstr>&lt;ClassificationMark xmlns:xsi="http://www.w3.org/2001/XMLSchema-instance" xmlns:xsd="http://www.w3.org/2001/XMLSchema" margin="NaN" class="C0" owner="Holub Ivan" position="BottomMiddle" marginX="0" marginY="0" classifiedOn="2016-09-19T09:08:45.131554</vt:lpwstr>
  </property>
  <property fmtid="{D5CDD505-2E9C-101B-9397-08002B2CF9AE}" pid="12" name="DocumentTagging.ClassificationMark.P01">
    <vt:lpwstr>6+02:00" showPrintedBy="false" showPrintDate="false" language="cs" ApplicationVersion="Microsoft PowerPoint, 14.0" addinVersion="5.6.3.0" template="CEZ" kdi="Null KDI"&gt;&lt;history bulk="false" class="Důvěrnost D" code="C0" user="Chytka Petr" date="2016-</vt:lpwstr>
  </property>
  <property fmtid="{D5CDD505-2E9C-101B-9397-08002B2CF9AE}" pid="13" name="DocumentTagging.ClassificationMark.P02">
    <vt:lpwstr>09-19T09:08:45.1939554+02:00" kdi="Null KDI" /&gt;&lt;recipients /&gt;&lt;documentOwners /&gt;&lt;/ClassificationMark&gt;</vt:lpwstr>
  </property>
  <property fmtid="{D5CDD505-2E9C-101B-9397-08002B2CF9AE}" pid="14" name="DocumentTagging.ClassificationMark">
    <vt:lpwstr>￼PARTS:3</vt:lpwstr>
  </property>
  <property fmtid="{D5CDD505-2E9C-101B-9397-08002B2CF9AE}" pid="15" name="DocumentClasification">
    <vt:lpwstr>Důvěrnost D</vt:lpwstr>
  </property>
  <property fmtid="{D5CDD505-2E9C-101B-9397-08002B2CF9AE}" pid="16" name="CEZ_DLP">
    <vt:lpwstr>CEZ_DLP:Null KDI:D</vt:lpwstr>
  </property>
</Properties>
</file>