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63"/>
  </p:notesMasterIdLst>
  <p:handoutMasterIdLst>
    <p:handoutMasterId r:id="rId64"/>
  </p:handoutMasterIdLst>
  <p:sldIdLst>
    <p:sldId id="256" r:id="rId2"/>
    <p:sldId id="333" r:id="rId3"/>
    <p:sldId id="262" r:id="rId4"/>
    <p:sldId id="307" r:id="rId5"/>
    <p:sldId id="334" r:id="rId6"/>
    <p:sldId id="362" r:id="rId7"/>
    <p:sldId id="340" r:id="rId8"/>
    <p:sldId id="361" r:id="rId9"/>
    <p:sldId id="341" r:id="rId10"/>
    <p:sldId id="286" r:id="rId11"/>
    <p:sldId id="335" r:id="rId12"/>
    <p:sldId id="336" r:id="rId13"/>
    <p:sldId id="337" r:id="rId14"/>
    <p:sldId id="338" r:id="rId15"/>
    <p:sldId id="323" r:id="rId16"/>
    <p:sldId id="271" r:id="rId17"/>
    <p:sldId id="324" r:id="rId18"/>
    <p:sldId id="342" r:id="rId19"/>
    <p:sldId id="308" r:id="rId20"/>
    <p:sldId id="325" r:id="rId21"/>
    <p:sldId id="347" r:id="rId22"/>
    <p:sldId id="285" r:id="rId23"/>
    <p:sldId id="331" r:id="rId24"/>
    <p:sldId id="346" r:id="rId25"/>
    <p:sldId id="345" r:id="rId26"/>
    <p:sldId id="329" r:id="rId27"/>
    <p:sldId id="348" r:id="rId28"/>
    <p:sldId id="349" r:id="rId29"/>
    <p:sldId id="350" r:id="rId30"/>
    <p:sldId id="351" r:id="rId31"/>
    <p:sldId id="364" r:id="rId32"/>
    <p:sldId id="309" r:id="rId33"/>
    <p:sldId id="352" r:id="rId34"/>
    <p:sldId id="330" r:id="rId35"/>
    <p:sldId id="353" r:id="rId36"/>
    <p:sldId id="355" r:id="rId37"/>
    <p:sldId id="357" r:id="rId38"/>
    <p:sldId id="358" r:id="rId39"/>
    <p:sldId id="273" r:id="rId40"/>
    <p:sldId id="359" r:id="rId41"/>
    <p:sldId id="365" r:id="rId42"/>
    <p:sldId id="360" r:id="rId43"/>
    <p:sldId id="319" r:id="rId44"/>
    <p:sldId id="322" r:id="rId45"/>
    <p:sldId id="318" r:id="rId46"/>
    <p:sldId id="326" r:id="rId47"/>
    <p:sldId id="287" r:id="rId48"/>
    <p:sldId id="317" r:id="rId49"/>
    <p:sldId id="327" r:id="rId50"/>
    <p:sldId id="328" r:id="rId51"/>
    <p:sldId id="313" r:id="rId52"/>
    <p:sldId id="274" r:id="rId53"/>
    <p:sldId id="269" r:id="rId54"/>
    <p:sldId id="270" r:id="rId55"/>
    <p:sldId id="265" r:id="rId56"/>
    <p:sldId id="266" r:id="rId57"/>
    <p:sldId id="280" r:id="rId58"/>
    <p:sldId id="363" r:id="rId59"/>
    <p:sldId id="332" r:id="rId60"/>
    <p:sldId id="321" r:id="rId61"/>
    <p:sldId id="320" r:id="rId62"/>
  </p:sldIdLst>
  <p:sldSz cx="9144000" cy="6858000" type="screen4x3"/>
  <p:notesSz cx="6662738" cy="9906000"/>
  <p:defaultTextStyle>
    <a:defPPr>
      <a:defRPr lang="en-US"/>
    </a:defPPr>
    <a:lvl1pPr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1pPr>
    <a:lvl2pPr marL="466481"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2pPr>
    <a:lvl3pPr marL="932962"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3pPr>
    <a:lvl4pPr marL="1399443"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4pPr>
    <a:lvl5pPr marL="1865925" algn="ctr" rtl="0" eaLnBrk="0" fontAlgn="base" hangingPunct="0">
      <a:spcBef>
        <a:spcPct val="50000"/>
      </a:spcBef>
      <a:spcAft>
        <a:spcPct val="0"/>
      </a:spcAft>
      <a:buClr>
        <a:schemeClr val="accent2"/>
      </a:buClr>
      <a:buFont typeface="Wingdings" pitchFamily="2" charset="2"/>
      <a:defRPr sz="1428" i="1" kern="1200">
        <a:solidFill>
          <a:schemeClr val="tx1"/>
        </a:solidFill>
        <a:latin typeface="Arial" pitchFamily="34" charset="0"/>
        <a:ea typeface="+mn-ea"/>
        <a:cs typeface="+mn-cs"/>
      </a:defRPr>
    </a:lvl5pPr>
    <a:lvl6pPr marL="2332406" algn="l" defTabSz="932962" rtl="0" eaLnBrk="1" latinLnBrk="0" hangingPunct="1">
      <a:defRPr sz="1428" i="1" kern="1200">
        <a:solidFill>
          <a:schemeClr val="tx1"/>
        </a:solidFill>
        <a:latin typeface="Arial" pitchFamily="34" charset="0"/>
        <a:ea typeface="+mn-ea"/>
        <a:cs typeface="+mn-cs"/>
      </a:defRPr>
    </a:lvl6pPr>
    <a:lvl7pPr marL="2798887" algn="l" defTabSz="932962" rtl="0" eaLnBrk="1" latinLnBrk="0" hangingPunct="1">
      <a:defRPr sz="1428" i="1" kern="1200">
        <a:solidFill>
          <a:schemeClr val="tx1"/>
        </a:solidFill>
        <a:latin typeface="Arial" pitchFamily="34" charset="0"/>
        <a:ea typeface="+mn-ea"/>
        <a:cs typeface="+mn-cs"/>
      </a:defRPr>
    </a:lvl7pPr>
    <a:lvl8pPr marL="3265368" algn="l" defTabSz="932962" rtl="0" eaLnBrk="1" latinLnBrk="0" hangingPunct="1">
      <a:defRPr sz="1428" i="1" kern="1200">
        <a:solidFill>
          <a:schemeClr val="tx1"/>
        </a:solidFill>
        <a:latin typeface="Arial" pitchFamily="34" charset="0"/>
        <a:ea typeface="+mn-ea"/>
        <a:cs typeface="+mn-cs"/>
      </a:defRPr>
    </a:lvl8pPr>
    <a:lvl9pPr marL="3731849" algn="l" defTabSz="932962" rtl="0" eaLnBrk="1" latinLnBrk="0" hangingPunct="1">
      <a:defRPr sz="1428" i="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3952" userDrawn="1">
          <p15:clr>
            <a:srgbClr val="A4A3A4"/>
          </p15:clr>
        </p15:guide>
        <p15:guide id="2" pos="5443" userDrawn="1">
          <p15:clr>
            <a:srgbClr val="A4A3A4"/>
          </p15:clr>
        </p15:guide>
      </p15:sldGuideLst>
    </p:ext>
    <p:ext uri="{2D200454-40CA-4A62-9FC3-DE9A4176ACB9}">
      <p15:notesGuideLst xmlns:p15="http://schemas.microsoft.com/office/powerpoint/2012/main" xmlns="">
        <p15:guide id="1" orient="horz" pos="3120">
          <p15:clr>
            <a:srgbClr val="A4A3A4"/>
          </p15:clr>
        </p15:guide>
        <p15:guide id="2" pos="209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S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E6E6E6"/>
    <a:srgbClr val="F24F00"/>
    <a:srgbClr val="606060"/>
    <a:srgbClr val="969696"/>
    <a:srgbClr val="F24800"/>
    <a:srgbClr val="FFCC66"/>
    <a:srgbClr val="FF9933"/>
    <a:srgbClr val="FF99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4" autoAdjust="0"/>
    <p:restoredTop sz="91402" autoAdjust="0"/>
  </p:normalViewPr>
  <p:slideViewPr>
    <p:cSldViewPr snapToGrid="0">
      <p:cViewPr varScale="1">
        <p:scale>
          <a:sx n="103" d="100"/>
          <a:sy n="103" d="100"/>
        </p:scale>
        <p:origin x="-1188" y="-90"/>
      </p:cViewPr>
      <p:guideLst>
        <p:guide orient="horz" pos="3952"/>
        <p:guide pos="54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56"/>
    </p:cViewPr>
  </p:sorterViewPr>
  <p:notesViewPr>
    <p:cSldViewPr snapToGrid="0">
      <p:cViewPr>
        <p:scale>
          <a:sx n="75" d="100"/>
          <a:sy n="75" d="100"/>
        </p:scale>
        <p:origin x="2478" y="144"/>
      </p:cViewPr>
      <p:guideLst>
        <p:guide orient="horz" pos="3120"/>
        <p:guide pos="209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7663" cy="495300"/>
          </a:xfrm>
          <a:prstGeom prst="rect">
            <a:avLst/>
          </a:prstGeom>
          <a:noFill/>
          <a:ln w="9525">
            <a:noFill/>
            <a:miter lim="800000"/>
            <a:headEnd/>
            <a:tailEnd/>
          </a:ln>
          <a:effectLst/>
        </p:spPr>
        <p:txBody>
          <a:bodyPr vert="horz" wrap="square" lIns="90982" tIns="45492" rIns="90982" bIns="45492" numCol="1" anchor="t" anchorCtr="0" compatLnSpc="1">
            <a:prstTxWarp prst="textNoShape">
              <a:avLst/>
            </a:prstTxWarp>
          </a:bodyPr>
          <a:lstStyle>
            <a:lvl1pPr algn="l" defTabSz="911225" eaLnBrk="1" hangingPunct="1">
              <a:spcBef>
                <a:spcPct val="0"/>
              </a:spcBef>
              <a:buClrTx/>
              <a:buFontTx/>
              <a:buNone/>
              <a:defRPr sz="1200" i="0">
                <a:latin typeface="Times New Roman" pitchFamily="18" charset="0"/>
              </a:defRPr>
            </a:lvl1pPr>
          </a:lstStyle>
          <a:p>
            <a:endParaRPr lang="en-US"/>
          </a:p>
        </p:txBody>
      </p:sp>
      <p:sp>
        <p:nvSpPr>
          <p:cNvPr id="7171" name="Rectangle 3"/>
          <p:cNvSpPr>
            <a:spLocks noGrp="1" noChangeArrowheads="1"/>
          </p:cNvSpPr>
          <p:nvPr>
            <p:ph type="dt" sz="quarter" idx="1"/>
          </p:nvPr>
        </p:nvSpPr>
        <p:spPr bwMode="auto">
          <a:xfrm>
            <a:off x="3775075" y="0"/>
            <a:ext cx="2887663" cy="495300"/>
          </a:xfrm>
          <a:prstGeom prst="rect">
            <a:avLst/>
          </a:prstGeom>
          <a:noFill/>
          <a:ln w="9525">
            <a:noFill/>
            <a:miter lim="800000"/>
            <a:headEnd/>
            <a:tailEnd/>
          </a:ln>
          <a:effectLst/>
        </p:spPr>
        <p:txBody>
          <a:bodyPr vert="horz" wrap="square" lIns="90982" tIns="45492" rIns="90982" bIns="45492" numCol="1" anchor="t" anchorCtr="0" compatLnSpc="1">
            <a:prstTxWarp prst="textNoShape">
              <a:avLst/>
            </a:prstTxWarp>
          </a:bodyPr>
          <a:lstStyle>
            <a:lvl1pPr algn="r" defTabSz="911225" eaLnBrk="1" hangingPunct="1">
              <a:spcBef>
                <a:spcPct val="0"/>
              </a:spcBef>
              <a:buClrTx/>
              <a:buFontTx/>
              <a:buNone/>
              <a:defRPr sz="1200" i="0">
                <a:latin typeface="Times New Roman" pitchFamily="18" charset="0"/>
              </a:defRPr>
            </a:lvl1pPr>
          </a:lstStyle>
          <a:p>
            <a:fld id="{457EA0C0-5B0D-4D8E-8448-29C33B29C874}" type="datetime1">
              <a:rPr lang="en-US"/>
              <a:pPr/>
              <a:t>10/5/2017</a:t>
            </a:fld>
            <a:endParaRPr lang="en-US"/>
          </a:p>
        </p:txBody>
      </p:sp>
      <p:sp>
        <p:nvSpPr>
          <p:cNvPr id="7172" name="Rectangle 4"/>
          <p:cNvSpPr>
            <a:spLocks noGrp="1" noChangeArrowheads="1"/>
          </p:cNvSpPr>
          <p:nvPr>
            <p:ph type="ftr" sz="quarter" idx="2"/>
          </p:nvPr>
        </p:nvSpPr>
        <p:spPr bwMode="auto">
          <a:xfrm>
            <a:off x="0" y="9410700"/>
            <a:ext cx="2887663" cy="495300"/>
          </a:xfrm>
          <a:prstGeom prst="rect">
            <a:avLst/>
          </a:prstGeom>
          <a:noFill/>
          <a:ln w="9525">
            <a:noFill/>
            <a:miter lim="800000"/>
            <a:headEnd/>
            <a:tailEnd/>
          </a:ln>
          <a:effectLst/>
        </p:spPr>
        <p:txBody>
          <a:bodyPr vert="horz" wrap="square" lIns="90982" tIns="45492" rIns="90982" bIns="45492" numCol="1" anchor="b" anchorCtr="0" compatLnSpc="1">
            <a:prstTxWarp prst="textNoShape">
              <a:avLst/>
            </a:prstTxWarp>
          </a:bodyPr>
          <a:lstStyle>
            <a:lvl1pPr algn="l" defTabSz="911225" eaLnBrk="1" hangingPunct="1">
              <a:spcBef>
                <a:spcPct val="0"/>
              </a:spcBef>
              <a:buClrTx/>
              <a:buFontTx/>
              <a:buNone/>
              <a:defRPr sz="1200" i="0">
                <a:latin typeface="Times New Roman" pitchFamily="18" charset="0"/>
              </a:defRPr>
            </a:lvl1pPr>
          </a:lstStyle>
          <a:p>
            <a:endParaRPr lang="en-US"/>
          </a:p>
        </p:txBody>
      </p:sp>
      <p:sp>
        <p:nvSpPr>
          <p:cNvPr id="7173" name="Rectangle 5"/>
          <p:cNvSpPr>
            <a:spLocks noGrp="1" noChangeArrowheads="1"/>
          </p:cNvSpPr>
          <p:nvPr>
            <p:ph type="sldNum" sz="quarter" idx="3"/>
          </p:nvPr>
        </p:nvSpPr>
        <p:spPr bwMode="auto">
          <a:xfrm>
            <a:off x="3775075" y="9410700"/>
            <a:ext cx="2887663" cy="495300"/>
          </a:xfrm>
          <a:prstGeom prst="rect">
            <a:avLst/>
          </a:prstGeom>
          <a:noFill/>
          <a:ln w="9525">
            <a:noFill/>
            <a:miter lim="800000"/>
            <a:headEnd/>
            <a:tailEnd/>
          </a:ln>
          <a:effectLst/>
        </p:spPr>
        <p:txBody>
          <a:bodyPr vert="horz" wrap="square" lIns="90982" tIns="45492" rIns="90982" bIns="45492" numCol="1" anchor="b" anchorCtr="0" compatLnSpc="1">
            <a:prstTxWarp prst="textNoShape">
              <a:avLst/>
            </a:prstTxWarp>
          </a:bodyPr>
          <a:lstStyle>
            <a:lvl1pPr algn="r" defTabSz="911225" eaLnBrk="1" hangingPunct="1">
              <a:spcBef>
                <a:spcPct val="0"/>
              </a:spcBef>
              <a:buClrTx/>
              <a:buFontTx/>
              <a:buNone/>
              <a:defRPr sz="1200" i="0">
                <a:latin typeface="Times New Roman" pitchFamily="18" charset="0"/>
              </a:defRPr>
            </a:lvl1pPr>
          </a:lstStyle>
          <a:p>
            <a:fld id="{93680765-A157-41AD-8F94-E152B15695BF}" type="slidenum">
              <a:rPr lang="en-US"/>
              <a:pPr/>
              <a:t>‹#›</a:t>
            </a:fld>
            <a:endParaRPr lang="en-US"/>
          </a:p>
        </p:txBody>
      </p:sp>
    </p:spTree>
    <p:extLst>
      <p:ext uri="{BB962C8B-B14F-4D97-AF65-F5344CB8AC3E}">
        <p14:creationId xmlns:p14="http://schemas.microsoft.com/office/powerpoint/2010/main" val="4047161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a:spLocks noGrp="1" noRot="1" noChangeAspect="1" noChangeArrowheads="1" noTextEdit="1"/>
          </p:cNvSpPr>
          <p:nvPr>
            <p:ph type="sldImg" idx="2"/>
          </p:nvPr>
        </p:nvSpPr>
        <p:spPr bwMode="auto">
          <a:xfrm>
            <a:off x="554038" y="485775"/>
            <a:ext cx="5616575" cy="4211638"/>
          </a:xfrm>
          <a:prstGeom prst="rect">
            <a:avLst/>
          </a:prstGeom>
          <a:noFill/>
          <a:ln w="9525">
            <a:noFill/>
            <a:miter lim="800000"/>
            <a:headEnd/>
            <a:tailEnd/>
          </a:ln>
          <a:effectLst/>
        </p:spPr>
      </p:sp>
      <p:sp>
        <p:nvSpPr>
          <p:cNvPr id="5125" name="Rectangle 5"/>
          <p:cNvSpPr>
            <a:spLocks noGrp="1" noChangeArrowheads="1"/>
          </p:cNvSpPr>
          <p:nvPr>
            <p:ph type="body" sz="quarter" idx="3"/>
          </p:nvPr>
        </p:nvSpPr>
        <p:spPr bwMode="auto">
          <a:xfrm>
            <a:off x="554400" y="5580000"/>
            <a:ext cx="5616000" cy="34200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cs-CZ" dirty="0" smtClean="0"/>
              <a:t>Click to edit Master text styles</a:t>
            </a:r>
          </a:p>
        </p:txBody>
      </p:sp>
      <p:sp>
        <p:nvSpPr>
          <p:cNvPr id="5127" name="pg num"/>
          <p:cNvSpPr>
            <a:spLocks noGrp="1" noChangeArrowheads="1"/>
          </p:cNvSpPr>
          <p:nvPr>
            <p:ph type="sldNum" sz="quarter" idx="5"/>
          </p:nvPr>
        </p:nvSpPr>
        <p:spPr bwMode="auto">
          <a:xfrm>
            <a:off x="5913438" y="9528175"/>
            <a:ext cx="531812" cy="182563"/>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defTabSz="911225" eaLnBrk="1" hangingPunct="1">
              <a:spcBef>
                <a:spcPct val="0"/>
              </a:spcBef>
              <a:buClrTx/>
              <a:buFontTx/>
              <a:buNone/>
              <a:defRPr sz="1200" i="0"/>
            </a:lvl1pPr>
          </a:lstStyle>
          <a:p>
            <a:fld id="{42689D1E-D6FA-469F-A168-9573E3DAE983}" type="slidenum">
              <a:rPr lang="cs-CZ"/>
              <a:pPr/>
              <a:t>‹#›</a:t>
            </a:fld>
            <a:endParaRPr lang="cs-CZ"/>
          </a:p>
        </p:txBody>
      </p:sp>
      <p:sp>
        <p:nvSpPr>
          <p:cNvPr id="5137" name="McK Separator" hidden="1"/>
          <p:cNvSpPr>
            <a:spLocks noChangeShapeType="1"/>
          </p:cNvSpPr>
          <p:nvPr/>
        </p:nvSpPr>
        <p:spPr bwMode="auto">
          <a:xfrm>
            <a:off x="798513" y="1506538"/>
            <a:ext cx="5095875" cy="0"/>
          </a:xfrm>
          <a:prstGeom prst="line">
            <a:avLst/>
          </a:prstGeom>
          <a:noFill/>
          <a:ln w="9525">
            <a:solidFill>
              <a:schemeClr val="tx1"/>
            </a:solidFill>
            <a:round/>
            <a:headEnd/>
            <a:tailEnd/>
          </a:ln>
          <a:effectLst/>
        </p:spPr>
        <p:txBody>
          <a:bodyPr/>
          <a:lstStyle/>
          <a:p>
            <a:endParaRPr lang="cs-CZ"/>
          </a:p>
        </p:txBody>
      </p:sp>
    </p:spTree>
    <p:extLst>
      <p:ext uri="{BB962C8B-B14F-4D97-AF65-F5344CB8AC3E}">
        <p14:creationId xmlns:p14="http://schemas.microsoft.com/office/powerpoint/2010/main" val="2929927327"/>
      </p:ext>
    </p:extLst>
  </p:cSld>
  <p:clrMap bg1="lt1" tx1="dk1" bg2="lt2" tx2="dk2" accent1="accent1" accent2="accent2" accent3="accent3" accent4="accent4" accent5="accent5" accent6="accent6" hlink="hlink" folHlink="folHlink"/>
  <p:hf hdr="0" dt="0"/>
  <p:notesStyle>
    <a:lvl1pPr algn="l" rtl="0" fontAlgn="base">
      <a:lnSpc>
        <a:spcPct val="90000"/>
      </a:lnSpc>
      <a:spcBef>
        <a:spcPct val="30000"/>
      </a:spcBef>
      <a:spcAft>
        <a:spcPct val="0"/>
      </a:spcAft>
      <a:defRPr sz="1632" b="1" kern="1200">
        <a:solidFill>
          <a:schemeClr val="tx1"/>
        </a:solidFill>
        <a:latin typeface="Arial" pitchFamily="34" charset="0"/>
        <a:ea typeface="+mn-ea"/>
        <a:cs typeface="+mn-cs"/>
      </a:defRPr>
    </a:lvl1pPr>
    <a:lvl2pPr marL="194367" algn="l" rtl="0" fontAlgn="base">
      <a:spcBef>
        <a:spcPct val="30000"/>
      </a:spcBef>
      <a:spcAft>
        <a:spcPct val="0"/>
      </a:spcAft>
      <a:defRPr sz="1224" kern="1200">
        <a:solidFill>
          <a:schemeClr val="tx1"/>
        </a:solidFill>
        <a:latin typeface="Times New Roman" pitchFamily="18" charset="0"/>
        <a:ea typeface="+mn-ea"/>
        <a:cs typeface="+mn-cs"/>
      </a:defRPr>
    </a:lvl2pPr>
    <a:lvl3pPr marL="388734" algn="l" rtl="0" fontAlgn="base">
      <a:spcBef>
        <a:spcPct val="30000"/>
      </a:spcBef>
      <a:spcAft>
        <a:spcPct val="0"/>
      </a:spcAft>
      <a:defRPr sz="1224" kern="1200">
        <a:solidFill>
          <a:schemeClr val="tx1"/>
        </a:solidFill>
        <a:latin typeface="Times New Roman" pitchFamily="18" charset="0"/>
        <a:ea typeface="+mn-ea"/>
        <a:cs typeface="+mn-cs"/>
      </a:defRPr>
    </a:lvl3pPr>
    <a:lvl4pPr marL="583101" algn="l" rtl="0" fontAlgn="base">
      <a:spcBef>
        <a:spcPct val="30000"/>
      </a:spcBef>
      <a:spcAft>
        <a:spcPct val="0"/>
      </a:spcAft>
      <a:defRPr sz="1224" kern="1200">
        <a:solidFill>
          <a:schemeClr val="tx1"/>
        </a:solidFill>
        <a:latin typeface="Times New Roman" pitchFamily="18" charset="0"/>
        <a:ea typeface="+mn-ea"/>
        <a:cs typeface="+mn-cs"/>
      </a:defRPr>
    </a:lvl4pPr>
    <a:lvl5pPr marL="777469" algn="l" rtl="0" fontAlgn="base">
      <a:spcBef>
        <a:spcPct val="30000"/>
      </a:spcBef>
      <a:spcAft>
        <a:spcPct val="0"/>
      </a:spcAft>
      <a:defRPr sz="1224" kern="1200">
        <a:solidFill>
          <a:schemeClr val="tx1"/>
        </a:solidFill>
        <a:latin typeface="Times New Roman" pitchFamily="18" charset="0"/>
        <a:ea typeface="+mn-ea"/>
        <a:cs typeface="+mn-cs"/>
      </a:defRPr>
    </a:lvl5pPr>
    <a:lvl6pPr marL="2332406" algn="l" defTabSz="932962" rtl="0" eaLnBrk="1" latinLnBrk="0" hangingPunct="1">
      <a:defRPr sz="1224" kern="1200">
        <a:solidFill>
          <a:schemeClr val="tx1"/>
        </a:solidFill>
        <a:latin typeface="+mn-lt"/>
        <a:ea typeface="+mn-ea"/>
        <a:cs typeface="+mn-cs"/>
      </a:defRPr>
    </a:lvl6pPr>
    <a:lvl7pPr marL="2798887" algn="l" defTabSz="932962" rtl="0" eaLnBrk="1" latinLnBrk="0" hangingPunct="1">
      <a:defRPr sz="1224" kern="1200">
        <a:solidFill>
          <a:schemeClr val="tx1"/>
        </a:solidFill>
        <a:latin typeface="+mn-lt"/>
        <a:ea typeface="+mn-ea"/>
        <a:cs typeface="+mn-cs"/>
      </a:defRPr>
    </a:lvl7pPr>
    <a:lvl8pPr marL="3265368" algn="l" defTabSz="932962" rtl="0" eaLnBrk="1" latinLnBrk="0" hangingPunct="1">
      <a:defRPr sz="1224" kern="1200">
        <a:solidFill>
          <a:schemeClr val="tx1"/>
        </a:solidFill>
        <a:latin typeface="+mn-lt"/>
        <a:ea typeface="+mn-ea"/>
        <a:cs typeface="+mn-cs"/>
      </a:defRPr>
    </a:lvl8pPr>
    <a:lvl9pPr marL="3731849" algn="l" defTabSz="932962"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689D1E-D6FA-469F-A168-9573E3DAE983}" type="slidenum">
              <a:rPr lang="cs-CZ" smtClean="0"/>
              <a:pPr/>
              <a:t>14</a:t>
            </a:fld>
            <a:endParaRPr lang="cs-CZ"/>
          </a:p>
        </p:txBody>
      </p:sp>
    </p:spTree>
    <p:extLst>
      <p:ext uri="{BB962C8B-B14F-4D97-AF65-F5344CB8AC3E}">
        <p14:creationId xmlns:p14="http://schemas.microsoft.com/office/powerpoint/2010/main" val="614987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grpSp>
        <p:nvGrpSpPr>
          <p:cNvPr id="13346" name="McK Title Elements" hidden="1"/>
          <p:cNvGrpSpPr>
            <a:grpSpLocks/>
          </p:cNvGrpSpPr>
          <p:nvPr/>
        </p:nvGrpSpPr>
        <p:grpSpPr bwMode="auto">
          <a:xfrm>
            <a:off x="2863879" y="2183416"/>
            <a:ext cx="5130035" cy="4601696"/>
            <a:chOff x="1768" y="1348"/>
            <a:chExt cx="3167" cy="2841"/>
          </a:xfrm>
        </p:grpSpPr>
        <p:sp>
          <p:nvSpPr>
            <p:cNvPr id="13331" name="McK Confidential" hidden="1"/>
            <p:cNvSpPr txBox="1">
              <a:spLocks noChangeArrowheads="1"/>
            </p:cNvSpPr>
            <p:nvPr/>
          </p:nvSpPr>
          <p:spPr bwMode="auto">
            <a:xfrm>
              <a:off x="1768" y="1348"/>
              <a:ext cx="936"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sz="1428" i="0"/>
                <a:t>DŮVĚRNÉ</a:t>
              </a:r>
            </a:p>
          </p:txBody>
        </p:sp>
        <p:sp>
          <p:nvSpPr>
            <p:cNvPr id="13332" name="McK Document" hidden="1"/>
            <p:cNvSpPr txBox="1">
              <a:spLocks noChangeArrowheads="1"/>
            </p:cNvSpPr>
            <p:nvPr/>
          </p:nvSpPr>
          <p:spPr bwMode="auto">
            <a:xfrm>
              <a:off x="1768" y="3045"/>
              <a:ext cx="3167" cy="138"/>
            </a:xfrm>
            <a:prstGeom prst="rect">
              <a:avLst/>
            </a:prstGeom>
            <a:noFill/>
            <a:ln w="9525">
              <a:noFill/>
              <a:miter lim="800000"/>
              <a:headEnd/>
              <a:tailEnd/>
            </a:ln>
            <a:effectLst/>
          </p:spPr>
          <p:txBody>
            <a:bodyPr lIns="0" tIns="0" rIns="0" bIns="0" anchor="b">
              <a:spAutoFit/>
            </a:bodyPr>
            <a:lstStyle/>
            <a:p>
              <a:pPr algn="l" eaLnBrk="1" hangingPunct="1">
                <a:spcBef>
                  <a:spcPct val="0"/>
                </a:spcBef>
                <a:buClrTx/>
                <a:buFontTx/>
                <a:buNone/>
              </a:pPr>
              <a:r>
                <a:rPr lang="cs-CZ" sz="1428" i="0"/>
                <a:t>Dokument</a:t>
              </a:r>
            </a:p>
          </p:txBody>
        </p:sp>
        <p:sp>
          <p:nvSpPr>
            <p:cNvPr id="13333" name="McK Date" hidden="1"/>
            <p:cNvSpPr txBox="1">
              <a:spLocks noChangeArrowheads="1"/>
            </p:cNvSpPr>
            <p:nvPr/>
          </p:nvSpPr>
          <p:spPr bwMode="auto">
            <a:xfrm>
              <a:off x="1768" y="3216"/>
              <a:ext cx="3167" cy="138"/>
            </a:xfrm>
            <a:prstGeom prst="rect">
              <a:avLst/>
            </a:prstGeom>
            <a:noFill/>
            <a:ln w="9525">
              <a:noFill/>
              <a:miter lim="800000"/>
              <a:headEnd/>
              <a:tailEnd/>
            </a:ln>
            <a:effectLst/>
          </p:spPr>
          <p:txBody>
            <a:bodyPr lIns="0" tIns="0" rIns="0" bIns="0">
              <a:spAutoFit/>
            </a:bodyPr>
            <a:lstStyle/>
            <a:p>
              <a:pPr algn="l" eaLnBrk="1" hangingPunct="1">
                <a:spcBef>
                  <a:spcPct val="0"/>
                </a:spcBef>
                <a:buClrTx/>
                <a:buFontTx/>
                <a:buNone/>
              </a:pPr>
              <a:r>
                <a:rPr lang="cs-CZ" sz="1428" i="0"/>
                <a:t>Datum</a:t>
              </a:r>
            </a:p>
          </p:txBody>
        </p:sp>
        <p:sp>
          <p:nvSpPr>
            <p:cNvPr id="13334" name="McK Disclaimer" hidden="1"/>
            <p:cNvSpPr>
              <a:spLocks noChangeArrowheads="1"/>
            </p:cNvSpPr>
            <p:nvPr>
              <p:custDataLst>
                <p:tags r:id="rId1"/>
              </p:custDataLst>
            </p:nvPr>
          </p:nvSpPr>
          <p:spPr bwMode="auto">
            <a:xfrm>
              <a:off x="1768" y="3753"/>
              <a:ext cx="2303" cy="436"/>
            </a:xfrm>
            <a:prstGeom prst="rect">
              <a:avLst/>
            </a:prstGeom>
            <a:noFill/>
            <a:ln w="9525">
              <a:noFill/>
              <a:miter lim="800000"/>
              <a:headEnd/>
              <a:tailEnd/>
            </a:ln>
            <a:effectLst/>
          </p:spPr>
          <p:txBody>
            <a:bodyPr lIns="0" tIns="0" rIns="0" bIns="0" anchor="b">
              <a:spAutoFit/>
            </a:bodyPr>
            <a:lstStyle/>
            <a:p>
              <a:pPr algn="l" defTabSz="804863">
                <a:spcBef>
                  <a:spcPct val="0"/>
                </a:spcBef>
                <a:buClrTx/>
                <a:buFontTx/>
                <a:buNone/>
              </a:pPr>
              <a:r>
                <a:rPr lang="cs-CZ" sz="900" i="0"/>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sp>
        <p:nvSpPr>
          <p:cNvPr id="13343" name="Working Draft Text" hidden="1"/>
          <p:cNvSpPr>
            <a:spLocks noChangeArrowheads="1"/>
          </p:cNvSpPr>
          <p:nvPr/>
        </p:nvSpPr>
        <p:spPr bwMode="auto">
          <a:xfrm>
            <a:off x="427638" y="349865"/>
            <a:ext cx="3110094" cy="310888"/>
          </a:xfrm>
          <a:prstGeom prst="rect">
            <a:avLst/>
          </a:prstGeom>
          <a:noFill/>
          <a:ln w="9525">
            <a:noFill/>
            <a:miter lim="800000"/>
            <a:headEnd/>
            <a:tailEnd/>
          </a:ln>
          <a:effectLst/>
        </p:spPr>
        <p:txBody>
          <a:bodyPr lIns="0" tIns="0" rIns="0" bIns="0">
            <a:spAutoFit/>
          </a:bodyPr>
          <a:lstStyle/>
          <a:p>
            <a:pPr defTabSz="895350" eaLnBrk="1" hangingPunct="1">
              <a:lnSpc>
                <a:spcPct val="110000"/>
              </a:lnSpc>
              <a:spcBef>
                <a:spcPct val="0"/>
              </a:spcBef>
              <a:buClrTx/>
              <a:buSzPct val="120000"/>
              <a:buFontTx/>
              <a:buNone/>
            </a:pPr>
            <a:r>
              <a:rPr lang="cs-CZ" sz="1800" b="1" i="0">
                <a:solidFill>
                  <a:schemeClr val="bg1"/>
                </a:solidFill>
              </a:rPr>
              <a:t>Working Draft    </a:t>
            </a:r>
          </a:p>
        </p:txBody>
      </p:sp>
      <p:sp>
        <p:nvSpPr>
          <p:cNvPr id="13344" name="Working Draft" hidden="1"/>
          <p:cNvSpPr txBox="1">
            <a:spLocks noChangeArrowheads="1"/>
          </p:cNvSpPr>
          <p:nvPr/>
        </p:nvSpPr>
        <p:spPr bwMode="auto">
          <a:xfrm>
            <a:off x="427638" y="594447"/>
            <a:ext cx="4674257"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1200" i="0"/>
              <a:t>Last Modified 10/4/2004 4:39:06 PM Central Europe Standard Time</a:t>
            </a:r>
            <a:endParaRPr lang="cs-CZ" sz="1200" i="0"/>
          </a:p>
        </p:txBody>
      </p:sp>
      <p:sp>
        <p:nvSpPr>
          <p:cNvPr id="13345" name="Printed" hidden="1"/>
          <p:cNvSpPr txBox="1">
            <a:spLocks noChangeArrowheads="1"/>
          </p:cNvSpPr>
          <p:nvPr/>
        </p:nvSpPr>
        <p:spPr bwMode="auto">
          <a:xfrm>
            <a:off x="427638" y="816351"/>
            <a:ext cx="4305579" cy="188417"/>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1200" i="0"/>
              <a:t>Printed 10/4/2004 11:36:40 AM Central Europe Standard Time</a:t>
            </a:r>
          </a:p>
        </p:txBody>
      </p:sp>
      <p:sp>
        <p:nvSpPr>
          <p:cNvPr id="19" name="Rectangle 92"/>
          <p:cNvSpPr>
            <a:spLocks noGrp="1" noChangeArrowheads="1"/>
          </p:cNvSpPr>
          <p:nvPr>
            <p:ph type="title" hasCustomPrompt="1"/>
          </p:nvPr>
        </p:nvSpPr>
        <p:spPr bwMode="auto">
          <a:xfrm>
            <a:off x="504000" y="1052730"/>
            <a:ext cx="6876000" cy="1923604"/>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lnSpc>
                <a:spcPts val="5000"/>
              </a:lnSpc>
              <a:defRPr sz="3600" b="0">
                <a:solidFill>
                  <a:srgbClr val="F24F00"/>
                </a:solidFill>
                <a:latin typeface="+mj-lt"/>
                <a:cs typeface="Arial CE" panose="020B0604020202020204" pitchFamily="34" charset="0"/>
              </a:defRPr>
            </a:lvl1pPr>
          </a:lstStyle>
          <a:p>
            <a:pPr lvl="0"/>
            <a:r>
              <a:rPr lang="cs-CZ" dirty="0" smtClean="0"/>
              <a:t>KLIKNUTÍM VLOŽÍTE NADPIS PREZENTACE</a:t>
            </a:r>
            <a:br>
              <a:rPr lang="cs-CZ" dirty="0" smtClean="0"/>
            </a:br>
            <a:endParaRPr lang="cs-CZ" dirty="0" smtClean="0"/>
          </a:p>
        </p:txBody>
      </p:sp>
      <p:sp>
        <p:nvSpPr>
          <p:cNvPr id="7" name="Text Placeholder 6"/>
          <p:cNvSpPr>
            <a:spLocks noGrp="1"/>
          </p:cNvSpPr>
          <p:nvPr>
            <p:ph type="body" sz="quarter" idx="10" hasCustomPrompt="1"/>
          </p:nvPr>
        </p:nvSpPr>
        <p:spPr>
          <a:xfrm>
            <a:off x="503238" y="4675937"/>
            <a:ext cx="1846262" cy="241300"/>
          </a:xfrm>
        </p:spPr>
        <p:txBody>
          <a:bodyPr/>
          <a:lstStyle>
            <a:lvl1pPr>
              <a:defRPr sz="1800" b="1" baseline="0">
                <a:solidFill>
                  <a:srgbClr val="F24F00"/>
                </a:solidFill>
              </a:defRPr>
            </a:lvl1pPr>
          </a:lstStyle>
          <a:p>
            <a:pPr lvl="0"/>
            <a:r>
              <a:rPr lang="cs-CZ" dirty="0" smtClean="0"/>
              <a:t>měsíc rok</a:t>
            </a:r>
            <a:endParaRPr lang="cs-CZ" dirty="0"/>
          </a:p>
        </p:txBody>
      </p:sp>
      <p:sp>
        <p:nvSpPr>
          <p:cNvPr id="9" name="Text Placeholder 8"/>
          <p:cNvSpPr>
            <a:spLocks noGrp="1"/>
          </p:cNvSpPr>
          <p:nvPr>
            <p:ph type="body" sz="quarter" idx="11" hasCustomPrompt="1"/>
          </p:nvPr>
        </p:nvSpPr>
        <p:spPr>
          <a:xfrm>
            <a:off x="503238" y="5760000"/>
            <a:ext cx="2532062" cy="653500"/>
          </a:xfrm>
        </p:spPr>
        <p:txBody>
          <a:bodyPr/>
          <a:lstStyle>
            <a:lvl1pPr>
              <a:lnSpc>
                <a:spcPts val="1900"/>
              </a:lnSpc>
              <a:defRPr sz="1600" b="1">
                <a:solidFill>
                  <a:srgbClr val="F24F00"/>
                </a:solidFill>
              </a:defRPr>
            </a:lvl1pPr>
          </a:lstStyle>
          <a:p>
            <a:pPr lvl="0"/>
            <a:r>
              <a:rPr lang="cs-CZ" dirty="0" smtClean="0"/>
              <a:t>Jméno Příjmení</a:t>
            </a:r>
          </a:p>
          <a:p>
            <a:pPr lvl="0"/>
            <a:r>
              <a:rPr lang="cs-CZ" dirty="0" smtClean="0"/>
              <a:t>funkce</a:t>
            </a:r>
            <a:endParaRPr lang="cs-CZ"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Ovr>
    <a:masterClrMapping/>
  </p:clrMapOvr>
  <p:extLst mod="1">
    <p:ext uri="{DCECCB84-F9BA-43D5-87BE-67443E8EF086}">
      <p15:sldGuideLst xmlns:p15="http://schemas.microsoft.com/office/powerpoint/2012/main" xmlns="">
        <p15:guide id="1" orient="horz" pos="777" userDrawn="1">
          <p15:clr>
            <a:srgbClr val="FBAE40"/>
          </p15:clr>
        </p15:guide>
        <p15:guide id="2" pos="49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liparty - šediv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smtClean="0"/>
              <a:t>Podtitulek</a:t>
            </a:r>
            <a:endParaRPr lang="cs-CZ" dirty="0"/>
          </a:p>
        </p:txBody>
      </p:sp>
      <p:sp>
        <p:nvSpPr>
          <p:cNvPr id="9" name="Content Placeholder 2"/>
          <p:cNvSpPr>
            <a:spLocks noGrp="1"/>
          </p:cNvSpPr>
          <p:nvPr>
            <p:ph idx="1"/>
          </p:nvPr>
        </p:nvSpPr>
        <p:spPr>
          <a:xfrm>
            <a:off x="2088000" y="2527200"/>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smtClean="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900351200"/>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43" userDrawn="1">
          <p15:clr>
            <a:srgbClr val="FBAE40"/>
          </p15:clr>
        </p15:guide>
        <p15:guide id="0" pos="31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liparty - bíl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smtClean="0"/>
              <a:t>PO KLIKNUTÍ MŮŽETE ZADAT VLASTNÍ NADPIS, V TÉTO ŠABLONĚ IDEÁLNĚ DVOUŘÁDKOVÝ</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smtClean="0"/>
              <a:t>Podtitulek</a:t>
            </a:r>
            <a:endParaRPr lang="cs-CZ" dirty="0"/>
          </a:p>
        </p:txBody>
      </p:sp>
      <p:sp>
        <p:nvSpPr>
          <p:cNvPr id="15" name="Content Placeholder 2"/>
          <p:cNvSpPr>
            <a:spLocks noGrp="1"/>
          </p:cNvSpPr>
          <p:nvPr>
            <p:ph idx="1"/>
          </p:nvPr>
        </p:nvSpPr>
        <p:spPr>
          <a:xfrm>
            <a:off x="2088000" y="21024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3"/>
          </p:nvPr>
        </p:nvSpPr>
        <p:spPr>
          <a:xfrm>
            <a:off x="2088000" y="38312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smtClean="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9176661"/>
      </p:ext>
    </p:extLst>
  </p:cSld>
  <p:clrMapOvr>
    <a:masterClrMapping/>
  </p:clrMapOvr>
  <p:extLst mod="1">
    <p:ext uri="{DCECCB84-F9BA-43D5-87BE-67443E8EF086}">
      <p15:sldGuideLst xmlns:p15="http://schemas.microsoft.com/office/powerpoint/2012/main" xmlns="">
        <p15:guide id="1" pos="317">
          <p15:clr>
            <a:srgbClr val="FBAE40"/>
          </p15:clr>
        </p15:guide>
        <p15:guide id="2" pos="544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liparty - bílý podklad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smtClean="0"/>
              <a:t>Podtitulek</a:t>
            </a:r>
            <a:endParaRPr lang="cs-CZ" dirty="0"/>
          </a:p>
        </p:txBody>
      </p:sp>
      <p:sp>
        <p:nvSpPr>
          <p:cNvPr id="9" name="Content Placeholder 2"/>
          <p:cNvSpPr>
            <a:spLocks noGrp="1"/>
          </p:cNvSpPr>
          <p:nvPr>
            <p:ph idx="1"/>
          </p:nvPr>
        </p:nvSpPr>
        <p:spPr>
          <a:xfrm>
            <a:off x="2088000" y="2527200"/>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Content Placeholder 2"/>
          <p:cNvSpPr>
            <a:spLocks noGrp="1"/>
          </p:cNvSpPr>
          <p:nvPr>
            <p:ph idx="13"/>
          </p:nvPr>
        </p:nvSpPr>
        <p:spPr>
          <a:xfrm>
            <a:off x="2088000" y="4256074"/>
            <a:ext cx="6552000" cy="1583651"/>
          </a:xfrm>
          <a:noFill/>
        </p:spPr>
        <p:txBody>
          <a:bodyPr lIns="144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2"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smtClean="0"/>
          </a:p>
          <a:p>
            <a:endParaRPr lang="cs-CZ" dirty="0"/>
          </a:p>
        </p:txBody>
      </p:sp>
      <p:sp>
        <p:nvSpPr>
          <p:cNvPr id="16"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18414679"/>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65" userDrawn="1">
          <p15:clr>
            <a:srgbClr val="FBAE40"/>
          </p15:clr>
        </p15:guide>
        <p15:guide id="3" pos="3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liparty s textem v rámečku">
    <p:spTree>
      <p:nvGrpSpPr>
        <p:cNvPr id="1" name=""/>
        <p:cNvGrpSpPr/>
        <p:nvPr/>
      </p:nvGrpSpPr>
      <p:grpSpPr>
        <a:xfrm>
          <a:off x="0" y="0"/>
          <a:ext cx="0" cy="0"/>
          <a:chOff x="0" y="0"/>
          <a:chExt cx="0" cy="0"/>
        </a:xfrm>
      </p:grpSpPr>
      <p:sp>
        <p:nvSpPr>
          <p:cNvPr id="17" name="Picture Placeholder 3"/>
          <p:cNvSpPr>
            <a:spLocks noGrp="1"/>
          </p:cNvSpPr>
          <p:nvPr>
            <p:ph type="pic" sz="quarter" idx="15" hasCustomPrompt="1"/>
          </p:nvPr>
        </p:nvSpPr>
        <p:spPr>
          <a:xfrm>
            <a:off x="504000" y="38312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smtClean="0"/>
          </a:p>
          <a:p>
            <a:endParaRPr lang="cs-CZ" dirty="0"/>
          </a:p>
        </p:txBody>
      </p:sp>
      <p:sp>
        <p:nvSpPr>
          <p:cNvPr id="18" name="Picture Placeholder 3"/>
          <p:cNvSpPr>
            <a:spLocks noGrp="1"/>
          </p:cNvSpPr>
          <p:nvPr>
            <p:ph type="pic" sz="quarter" idx="14" hasCustomPrompt="1"/>
          </p:nvPr>
        </p:nvSpPr>
        <p:spPr>
          <a:xfrm>
            <a:off x="504000" y="2102400"/>
            <a:ext cx="1584000" cy="1583651"/>
          </a:xfrm>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smtClean="0"/>
              <a:t>PO KLIKNUTÍ MŮŽETE ZADAT VLASTNÍ NADPIS, V TÉTO ŠABLONĚ IDEÁLNĚ DVOUŘÁDKOVÝ</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smtClean="0"/>
              <a:t>Podtitulek</a:t>
            </a:r>
            <a:endParaRPr lang="cs-CZ" dirty="0"/>
          </a:p>
        </p:txBody>
      </p:sp>
      <p:sp>
        <p:nvSpPr>
          <p:cNvPr id="15" name="Content Placeholder 2"/>
          <p:cNvSpPr>
            <a:spLocks noGrp="1"/>
          </p:cNvSpPr>
          <p:nvPr>
            <p:ph idx="1"/>
          </p:nvPr>
        </p:nvSpPr>
        <p:spPr>
          <a:xfrm>
            <a:off x="504000" y="21024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3"/>
          </p:nvPr>
        </p:nvSpPr>
        <p:spPr>
          <a:xfrm>
            <a:off x="504000" y="38312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53753695"/>
      </p:ext>
    </p:extLst>
  </p:cSld>
  <p:clrMapOvr>
    <a:masterClrMapping/>
  </p:clrMapOvr>
  <p:extLst mod="1">
    <p:ext uri="{DCECCB84-F9BA-43D5-87BE-67443E8EF086}">
      <p15:sldGuideLst xmlns:p15="http://schemas.microsoft.com/office/powerpoint/2012/main" xmlns="">
        <p15:guide id="1" pos="317">
          <p15:clr>
            <a:srgbClr val="FBAE40"/>
          </p15:clr>
        </p15:guide>
        <p15:guide id="2" pos="544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liparty s textem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smtClean="0"/>
              <a:t>Podtitulek</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1" name="Picture Placeholder 3"/>
          <p:cNvSpPr>
            <a:spLocks noGrp="1"/>
          </p:cNvSpPr>
          <p:nvPr>
            <p:ph type="pic" sz="quarter" idx="15" hasCustomPrompt="1"/>
          </p:nvPr>
        </p:nvSpPr>
        <p:spPr>
          <a:xfrm>
            <a:off x="504000" y="4256074"/>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smtClean="0"/>
          </a:p>
          <a:p>
            <a:endParaRPr lang="cs-CZ" dirty="0"/>
          </a:p>
        </p:txBody>
      </p:sp>
      <p:sp>
        <p:nvSpPr>
          <p:cNvPr id="13" name="Picture Placeholder 3"/>
          <p:cNvSpPr>
            <a:spLocks noGrp="1"/>
          </p:cNvSpPr>
          <p:nvPr>
            <p:ph type="pic" sz="quarter" idx="14" hasCustomPrompt="1"/>
          </p:nvPr>
        </p:nvSpPr>
        <p:spPr>
          <a:xfrm>
            <a:off x="504000" y="2527200"/>
            <a:ext cx="1584000" cy="1583651"/>
          </a:xfrm>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a:p>
        </p:txBody>
      </p:sp>
      <p:sp>
        <p:nvSpPr>
          <p:cNvPr id="17" name="Content Placeholder 2"/>
          <p:cNvSpPr>
            <a:spLocks noGrp="1"/>
          </p:cNvSpPr>
          <p:nvPr>
            <p:ph idx="1"/>
          </p:nvPr>
        </p:nvSpPr>
        <p:spPr>
          <a:xfrm>
            <a:off x="504000" y="2527200"/>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8" name="Content Placeholder 2"/>
          <p:cNvSpPr>
            <a:spLocks noGrp="1"/>
          </p:cNvSpPr>
          <p:nvPr>
            <p:ph idx="13"/>
          </p:nvPr>
        </p:nvSpPr>
        <p:spPr>
          <a:xfrm>
            <a:off x="504000" y="4256074"/>
            <a:ext cx="8136000" cy="1583651"/>
          </a:xfrm>
          <a:noFill/>
          <a:ln w="15875">
            <a:solidFill>
              <a:srgbClr val="C8C8C8"/>
            </a:solidFill>
          </a:ln>
        </p:spPr>
        <p:txBody>
          <a:bodyPr lIns="1656000" tIns="5400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861226133"/>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43">
          <p15:clr>
            <a:srgbClr val="FBAE40"/>
          </p15:clr>
        </p15:guide>
        <p15:guide id="3" pos="3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liparty v rámečku">
    <p:spTree>
      <p:nvGrpSpPr>
        <p:cNvPr id="1" name=""/>
        <p:cNvGrpSpPr/>
        <p:nvPr/>
      </p:nvGrpSpPr>
      <p:grpSpPr>
        <a:xfrm>
          <a:off x="0" y="0"/>
          <a:ext cx="0" cy="0"/>
          <a:chOff x="0" y="0"/>
          <a:chExt cx="0" cy="0"/>
        </a:xfrm>
      </p:grpSpPr>
      <p:sp>
        <p:nvSpPr>
          <p:cNvPr id="16" name="Content Placeholder 2"/>
          <p:cNvSpPr>
            <a:spLocks noGrp="1"/>
          </p:cNvSpPr>
          <p:nvPr>
            <p:ph idx="13"/>
          </p:nvPr>
        </p:nvSpPr>
        <p:spPr>
          <a:xfrm>
            <a:off x="504000" y="38312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5" name="Content Placeholder 2"/>
          <p:cNvSpPr>
            <a:spLocks noGrp="1"/>
          </p:cNvSpPr>
          <p:nvPr>
            <p:ph idx="1"/>
          </p:nvPr>
        </p:nvSpPr>
        <p:spPr>
          <a:xfrm>
            <a:off x="504000" y="21024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7" name="Picture Placeholder 3"/>
          <p:cNvSpPr>
            <a:spLocks noGrp="1"/>
          </p:cNvSpPr>
          <p:nvPr>
            <p:ph type="pic" sz="quarter" idx="15" hasCustomPrompt="1"/>
          </p:nvPr>
        </p:nvSpPr>
        <p:spPr>
          <a:xfrm>
            <a:off x="504000" y="38312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smtClean="0"/>
          </a:p>
          <a:p>
            <a:endParaRPr lang="cs-CZ" dirty="0"/>
          </a:p>
        </p:txBody>
      </p:sp>
      <p:sp>
        <p:nvSpPr>
          <p:cNvPr id="18" name="Picture Placeholder 3"/>
          <p:cNvSpPr>
            <a:spLocks noGrp="1"/>
          </p:cNvSpPr>
          <p:nvPr>
            <p:ph type="pic" sz="quarter" idx="14" hasCustomPrompt="1"/>
          </p:nvPr>
        </p:nvSpPr>
        <p:spPr>
          <a:xfrm>
            <a:off x="504000" y="2102400"/>
            <a:ext cx="1584000" cy="1583651"/>
          </a:xfrm>
          <a:ln w="15875">
            <a:solidFill>
              <a:srgbClr val="C8C8C8"/>
            </a:solidFill>
          </a:ln>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smtClean="0"/>
              <a:t>PO KLIKNUTÍ MŮŽETE ZADAT VLASTNÍ NADPIS, V TÉTO ŠABLONĚ IDEÁLNĚ DVOUŘÁDKOVÝ</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smtClean="0"/>
              <a:t>Podtitulek</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521675402"/>
      </p:ext>
    </p:extLst>
  </p:cSld>
  <p:clrMapOvr>
    <a:masterClrMapping/>
  </p:clrMapOvr>
  <p:extLst mod="1">
    <p:ext uri="{DCECCB84-F9BA-43D5-87BE-67443E8EF086}">
      <p15:sldGuideLst xmlns:p15="http://schemas.microsoft.com/office/powerpoint/2012/main" xmlns="">
        <p15:guide id="1" pos="317">
          <p15:clr>
            <a:srgbClr val="FBAE40"/>
          </p15:clr>
        </p15:guide>
        <p15:guide id="2" pos="544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liparty v rámečku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smtClean="0"/>
              <a:t>Podtitulek</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12" name="Content Placeholder 2"/>
          <p:cNvSpPr>
            <a:spLocks noGrp="1"/>
          </p:cNvSpPr>
          <p:nvPr>
            <p:ph idx="13"/>
          </p:nvPr>
        </p:nvSpPr>
        <p:spPr>
          <a:xfrm>
            <a:off x="504000" y="4256074"/>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
          </p:nvPr>
        </p:nvSpPr>
        <p:spPr>
          <a:xfrm>
            <a:off x="504000" y="2527200"/>
            <a:ext cx="8136000" cy="1583651"/>
          </a:xfrm>
          <a:noFill/>
          <a:ln w="12700">
            <a:noFill/>
          </a:ln>
        </p:spPr>
        <p:txBody>
          <a:bodyPr lIns="1728000" tIns="0" rIns="72000" bIns="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9" name="Picture Placeholder 3"/>
          <p:cNvSpPr>
            <a:spLocks noGrp="1"/>
          </p:cNvSpPr>
          <p:nvPr>
            <p:ph type="pic" sz="quarter" idx="15" hasCustomPrompt="1"/>
          </p:nvPr>
        </p:nvSpPr>
        <p:spPr>
          <a:xfrm>
            <a:off x="504000" y="4256074"/>
            <a:ext cx="1584000" cy="1583651"/>
          </a:xfrm>
          <a:ln w="15875">
            <a:solidFill>
              <a:srgbClr val="C8C8C8"/>
            </a:solidFill>
          </a:ln>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smtClean="0"/>
          </a:p>
          <a:p>
            <a:endParaRPr lang="cs-CZ" dirty="0"/>
          </a:p>
        </p:txBody>
      </p:sp>
      <p:sp>
        <p:nvSpPr>
          <p:cNvPr id="20" name="Picture Placeholder 3"/>
          <p:cNvSpPr>
            <a:spLocks noGrp="1"/>
          </p:cNvSpPr>
          <p:nvPr>
            <p:ph type="pic" sz="quarter" idx="14" hasCustomPrompt="1"/>
          </p:nvPr>
        </p:nvSpPr>
        <p:spPr>
          <a:xfrm>
            <a:off x="504000" y="2527200"/>
            <a:ext cx="1584000" cy="1583651"/>
          </a:xfrm>
          <a:ln w="15875">
            <a:solidFill>
              <a:srgbClr val="C8C8C8"/>
            </a:solidFill>
          </a:ln>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white</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955501143"/>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5443">
          <p15:clr>
            <a:srgbClr val="FBAE40"/>
          </p15:clr>
        </p15:guide>
        <p15:guide id="3" pos="31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rázek na pozadí">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smtClean="0"/>
              <a:t>PO KLIKNUTÍ MŮŽETE ZADAT VLASTNÍ NADPIS, V TÉTO ŠABLONĚ IDEÁLNĚ DVOUŘÁDKOVÝ</a:t>
            </a:r>
            <a:endParaRPr lang="cs-CZ" dirty="0"/>
          </a:p>
        </p:txBody>
      </p:sp>
      <p:sp>
        <p:nvSpPr>
          <p:cNvPr id="7" name="Content Placeholder 2"/>
          <p:cNvSpPr>
            <a:spLocks noGrp="1"/>
          </p:cNvSpPr>
          <p:nvPr>
            <p:ph idx="1"/>
          </p:nvPr>
        </p:nvSpPr>
        <p:spPr>
          <a:xfrm>
            <a:off x="503999" y="2281176"/>
            <a:ext cx="8136764"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4" name="Picture Placeholder 3"/>
          <p:cNvSpPr>
            <a:spLocks noGrp="1"/>
          </p:cNvSpPr>
          <p:nvPr>
            <p:ph type="pic" sz="quarter" idx="13" hasCustomPrompt="1"/>
          </p:nvPr>
        </p:nvSpPr>
        <p:spPr>
          <a:xfrm>
            <a:off x="2597150" y="0"/>
            <a:ext cx="6546850" cy="6591300"/>
          </a:xfrm>
        </p:spPr>
        <p:txBody>
          <a:bodyPr/>
          <a:lstStyle>
            <a:lvl1pPr>
              <a:defRPr baseline="0"/>
            </a:lvl1pPr>
          </a:lstStyle>
          <a:p>
            <a:r>
              <a:rPr lang="cs-CZ" dirty="0" smtClean="0"/>
              <a:t>Background Picture </a:t>
            </a:r>
            <a:r>
              <a:rPr lang="cs-CZ" dirty="0" err="1" smtClean="0"/>
              <a:t>with</a:t>
            </a:r>
            <a:r>
              <a:rPr lang="cs-CZ" dirty="0" smtClean="0"/>
              <a:t> Transparent  Background </a:t>
            </a:r>
            <a:r>
              <a:rPr lang="cs-CZ" dirty="0" err="1" smtClean="0"/>
              <a:t>Color</a:t>
            </a:r>
            <a:endParaRPr lang="cs-CZ" dirty="0"/>
          </a:p>
        </p:txBody>
      </p: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smtClean="0"/>
              <a:t>Podtitulek</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824067990"/>
      </p:ext>
    </p:extLst>
  </p:cSld>
  <p:clrMapOvr>
    <a:masterClrMapping/>
  </p:clrMapOvr>
  <p:extLst mod="1">
    <p:ext uri="{DCECCB84-F9BA-43D5-87BE-67443E8EF086}">
      <p15:sldGuideLst xmlns:p15="http://schemas.microsoft.com/office/powerpoint/2012/main" xmlns="">
        <p15:guide id="1" pos="5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rázek na pozadí (třířádkový titulek)">
    <p:spTree>
      <p:nvGrpSpPr>
        <p:cNvPr id="1" name=""/>
        <p:cNvGrpSpPr/>
        <p:nvPr/>
      </p:nvGrpSpPr>
      <p:grpSpPr>
        <a:xfrm>
          <a:off x="0" y="0"/>
          <a:ext cx="0" cy="0"/>
          <a:chOff x="0" y="0"/>
          <a:chExt cx="0" cy="0"/>
        </a:xfrm>
      </p:grpSpPr>
      <p:sp>
        <p:nvSpPr>
          <p:cNvPr id="8" name="Picture Placeholder 3"/>
          <p:cNvSpPr>
            <a:spLocks noGrp="1"/>
          </p:cNvSpPr>
          <p:nvPr>
            <p:ph type="pic" sz="quarter" idx="13" hasCustomPrompt="1"/>
          </p:nvPr>
        </p:nvSpPr>
        <p:spPr>
          <a:xfrm>
            <a:off x="2597150" y="8626"/>
            <a:ext cx="6546850" cy="6591300"/>
          </a:xfrm>
        </p:spPr>
        <p:txBody>
          <a:bodyPr/>
          <a:lstStyle>
            <a:lvl1pPr>
              <a:defRPr baseline="0"/>
            </a:lvl1pPr>
          </a:lstStyle>
          <a:p>
            <a:r>
              <a:rPr lang="cs-CZ" dirty="0" smtClean="0"/>
              <a:t>Background Picture </a:t>
            </a:r>
            <a:r>
              <a:rPr lang="cs-CZ" dirty="0" err="1" smtClean="0"/>
              <a:t>with</a:t>
            </a:r>
            <a:r>
              <a:rPr lang="cs-CZ" dirty="0" smtClean="0"/>
              <a:t> Transparent  Background </a:t>
            </a:r>
            <a:r>
              <a:rPr lang="cs-CZ" dirty="0" err="1" smtClean="0"/>
              <a:t>Color</a:t>
            </a:r>
            <a:endParaRPr lang="cs-CZ" dirty="0"/>
          </a:p>
        </p:txBody>
      </p:sp>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1600" b="1"/>
            </a:lvl1pPr>
          </a:lstStyle>
          <a:p>
            <a:pPr lvl="0"/>
            <a:r>
              <a:rPr lang="cs-CZ" dirty="0" smtClean="0"/>
              <a:t>Podtitulek</a:t>
            </a:r>
            <a:endParaRPr lang="cs-CZ" dirty="0"/>
          </a:p>
        </p:txBody>
      </p:sp>
      <p:sp>
        <p:nvSpPr>
          <p:cNvPr id="9" name="Content Placeholder 2"/>
          <p:cNvSpPr>
            <a:spLocks noGrp="1"/>
          </p:cNvSpPr>
          <p:nvPr>
            <p:ph idx="1"/>
          </p:nvPr>
        </p:nvSpPr>
        <p:spPr>
          <a:xfrm>
            <a:off x="504000" y="2721201"/>
            <a:ext cx="8136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4181568060"/>
      </p:ext>
    </p:extLst>
  </p:cSld>
  <p:clrMapOvr>
    <a:masterClrMapping/>
  </p:clrMapOvr>
  <p:extLst mod="1">
    <p:ext uri="{DCECCB84-F9BA-43D5-87BE-67443E8EF086}">
      <p15:sldGuideLst xmlns:p15="http://schemas.microsoft.com/office/powerpoint/2012/main" xmlns="">
        <p15:guide id="1" orient="horz" pos="527">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1" y="437652"/>
            <a:ext cx="6876000" cy="819712"/>
          </a:xfrm>
        </p:spPr>
        <p:txBody>
          <a:bodyPr/>
          <a:lstStyle>
            <a:lvl1pPr>
              <a:defRPr>
                <a:solidFill>
                  <a:srgbClr val="F24F00"/>
                </a:solidFill>
              </a:defRPr>
            </a:lvl1pPr>
          </a:lstStyle>
          <a:p>
            <a:r>
              <a:rPr lang="cs-CZ" dirty="0" smtClean="0"/>
              <a:t>KLIKNUTÍM VLOŽÍTE NADPIS SNÍMKU (případně přepněte na třířádkový nadpis pomocí volby „rozložení“)</a:t>
            </a:r>
            <a:endParaRPr lang="cs-CZ" dirty="0"/>
          </a:p>
        </p:txBody>
      </p:sp>
      <p:sp>
        <p:nvSpPr>
          <p:cNvPr id="3" name="Content Placeholder 2"/>
          <p:cNvSpPr>
            <a:spLocks noGrp="1"/>
          </p:cNvSpPr>
          <p:nvPr>
            <p:ph idx="1" hasCustomPrompt="1"/>
          </p:nvPr>
        </p:nvSpPr>
        <p:spPr>
          <a:xfrm>
            <a:off x="504000" y="1692000"/>
            <a:ext cx="8136000" cy="4680000"/>
          </a:xfrm>
        </p:spPr>
        <p:txBody>
          <a:bodyPr/>
          <a:lstStyle>
            <a:lvl1pPr>
              <a:defRPr/>
            </a:lvl1pPr>
            <a:lvl2pPr>
              <a:buClr>
                <a:srgbClr val="F24F00"/>
              </a:buClr>
              <a:defRPr/>
            </a:lvl2pPr>
            <a:lvl3pPr>
              <a:buClr>
                <a:srgbClr val="C8C8C8"/>
              </a:buClr>
              <a:defRPr/>
            </a:lvl3pPr>
          </a:lstStyle>
          <a:p>
            <a:pPr lvl="0"/>
            <a:r>
              <a:rPr lang="cs-CZ" dirty="0" smtClean="0"/>
              <a:t>Po kliknutí můžete vložit text. </a:t>
            </a:r>
            <a:br>
              <a:rPr lang="cs-CZ" dirty="0" smtClean="0"/>
            </a:br>
            <a:r>
              <a:rPr lang="cs-CZ" noProof="0" dirty="0" smtClean="0"/>
              <a:t>Vzorovou</a:t>
            </a:r>
            <a:r>
              <a:rPr lang="en-US" dirty="0" smtClean="0"/>
              <a:t> </a:t>
            </a:r>
            <a:r>
              <a:rPr lang="cs-CZ" noProof="0" dirty="0" smtClean="0"/>
              <a:t>prezentaci si můžete otevřít ze složky „Moje šablony“. </a:t>
            </a:r>
            <a:br>
              <a:rPr lang="cs-CZ" noProof="0" dirty="0" smtClean="0"/>
            </a:br>
            <a:r>
              <a:rPr lang="cs-CZ" noProof="0" dirty="0" smtClean="0"/>
              <a:t>Vzhled stránky můžete přepnout pomocí volby „Rozložení“.</a:t>
            </a:r>
          </a:p>
          <a:p>
            <a:pPr lvl="1"/>
            <a:r>
              <a:rPr lang="cs-CZ" dirty="0" smtClean="0"/>
              <a:t>odrážka první úrovně</a:t>
            </a:r>
            <a:endParaRPr lang="en-US" dirty="0" smtClean="0"/>
          </a:p>
          <a:p>
            <a:pPr lvl="2"/>
            <a:r>
              <a:rPr lang="cs-CZ" dirty="0" smtClean="0"/>
              <a:t>druhá úroveň</a:t>
            </a:r>
            <a:endParaRPr lang="en-US" dirty="0" smtClean="0"/>
          </a:p>
          <a:p>
            <a:pPr lvl="3"/>
            <a:r>
              <a:rPr lang="cs-CZ" dirty="0" smtClean="0"/>
              <a:t>třetí úroveň</a:t>
            </a:r>
            <a:endParaRPr lang="en-US" dirty="0" smtClean="0"/>
          </a:p>
          <a:p>
            <a:pPr lvl="4"/>
            <a:r>
              <a:rPr lang="cs-CZ" dirty="0" smtClean="0"/>
              <a:t>čtvrtá úroveň</a:t>
            </a:r>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pPr/>
              <a:t>‹#›</a:t>
            </a:fld>
            <a:endParaRPr lang="cs-CZ"/>
          </a:p>
        </p:txBody>
      </p:sp>
      <p:cxnSp>
        <p:nvCxnSpPr>
          <p:cNvPr id="5" name="Straight Connector 4"/>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Ovr>
    <a:masterClrMapping/>
  </p:clrMapOvr>
  <p:extLst mod="1">
    <p:ext uri="{DCECCB84-F9BA-43D5-87BE-67443E8EF086}">
      <p15:sldGuideLst xmlns:p15="http://schemas.microsoft.com/office/powerpoint/2012/main" xmlns="">
        <p15:guide id="1" orient="horz" pos="527"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bsah (třířádkový titul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sp>
        <p:nvSpPr>
          <p:cNvPr id="3" name="Content Placeholder 2"/>
          <p:cNvSpPr>
            <a:spLocks noGrp="1"/>
          </p:cNvSpPr>
          <p:nvPr>
            <p:ph idx="1" hasCustomPrompt="1"/>
          </p:nvPr>
        </p:nvSpPr>
        <p:spPr>
          <a:xfrm>
            <a:off x="504000" y="2116183"/>
            <a:ext cx="8136000" cy="4173017"/>
          </a:xfrm>
        </p:spPr>
        <p:txBody>
          <a:bodyPr/>
          <a:lstStyle>
            <a:lvl1pPr>
              <a:defRPr/>
            </a:lvl1pPr>
          </a:lstStyle>
          <a:p>
            <a:pPr lvl="0"/>
            <a:r>
              <a:rPr lang="cs-CZ" dirty="0" smtClean="0"/>
              <a:t>Po kliknutí můžete vložit text. </a:t>
            </a:r>
            <a:br>
              <a:rPr lang="cs-CZ" dirty="0" smtClean="0"/>
            </a:br>
            <a:r>
              <a:rPr lang="cs-CZ" noProof="0" dirty="0" smtClean="0"/>
              <a:t>Vzorovou</a:t>
            </a:r>
            <a:r>
              <a:rPr lang="en-US" dirty="0" smtClean="0"/>
              <a:t> </a:t>
            </a:r>
            <a:r>
              <a:rPr lang="cs-CZ" noProof="0" dirty="0" smtClean="0"/>
              <a:t>prezentaci si můžete otevřít ze složky „Moje šablony“.</a:t>
            </a:r>
            <a:br>
              <a:rPr lang="cs-CZ" noProof="0" dirty="0" smtClean="0"/>
            </a:br>
            <a:r>
              <a:rPr lang="cs-CZ" noProof="0" dirty="0" smtClean="0"/>
              <a:t>Vzhled stránky můžete přepnout pomocí volby „Rozložení“.</a:t>
            </a:r>
          </a:p>
          <a:p>
            <a:pPr lvl="0"/>
            <a:endParaRPr lang="en-US" dirty="0" smtClean="0"/>
          </a:p>
          <a:p>
            <a:pPr lvl="1"/>
            <a:r>
              <a:rPr lang="cs-CZ" dirty="0" smtClean="0"/>
              <a:t>odrážka první úrovně</a:t>
            </a:r>
            <a:endParaRPr lang="en-US" dirty="0" smtClean="0"/>
          </a:p>
          <a:p>
            <a:pPr lvl="2"/>
            <a:r>
              <a:rPr lang="cs-CZ" dirty="0" smtClean="0"/>
              <a:t>druhá úroveň</a:t>
            </a:r>
            <a:endParaRPr lang="en-US" dirty="0" smtClean="0"/>
          </a:p>
          <a:p>
            <a:pPr lvl="3"/>
            <a:r>
              <a:rPr lang="cs-CZ" dirty="0" smtClean="0"/>
              <a:t>třetí úroveň</a:t>
            </a:r>
            <a:endParaRPr lang="en-US" dirty="0" smtClean="0"/>
          </a:p>
          <a:p>
            <a:pPr lvl="4"/>
            <a:r>
              <a:rPr lang="cs-CZ" dirty="0" smtClean="0"/>
              <a:t>čtvrtá úroveň</a:t>
            </a:r>
            <a:endParaRPr lang="cs-CZ" dirty="0"/>
          </a:p>
        </p:txBody>
      </p:sp>
      <p:sp>
        <p:nvSpPr>
          <p:cNvPr id="4" name="Slide Number Placeholder 3"/>
          <p:cNvSpPr>
            <a:spLocks noGrp="1"/>
          </p:cNvSpPr>
          <p:nvPr>
            <p:ph type="sldNum" sz="quarter" idx="10"/>
          </p:nvPr>
        </p:nvSpPr>
        <p:spPr/>
        <p:txBody>
          <a:bodyPr/>
          <a:lstStyle>
            <a:lvl1pPr>
              <a:defRPr/>
            </a:lvl1pPr>
          </a:lstStyle>
          <a:p>
            <a:fld id="{569EC6D3-E5AC-407E-ABD5-BD9CA53279C2}" type="slidenum">
              <a:rPr lang="cs-CZ"/>
              <a:pPr/>
              <a:t>‹#›</a:t>
            </a:fld>
            <a:endParaRPr lang="cs-CZ"/>
          </a:p>
        </p:txBody>
      </p:sp>
      <p:cxnSp>
        <p:nvCxnSpPr>
          <p:cNvPr id="6" name="Straight Connector 5"/>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7"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95835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sloupc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lvl1pPr>
              <a:defRPr>
                <a:solidFill>
                  <a:srgbClr val="F24F00"/>
                </a:solidFill>
              </a:defRPr>
            </a:lvl1pPr>
          </a:lstStyle>
          <a:p>
            <a:r>
              <a:rPr lang="cs-CZ" dirty="0" smtClean="0"/>
              <a:t>PO KLIKNUTÍ MŮŽETE ZADAT VLASTNÍ NADPIS, V TÉTO ŠABLONĚ IDEÁLNĚ DVOUŘÁDKOVÝ</a:t>
            </a:r>
            <a:endParaRPr lang="cs-CZ" dirty="0"/>
          </a:p>
        </p:txBody>
      </p:sp>
      <p:sp>
        <p:nvSpPr>
          <p:cNvPr id="7" name="Content Placeholder 2"/>
          <p:cNvSpPr>
            <a:spLocks noGrp="1"/>
          </p:cNvSpPr>
          <p:nvPr>
            <p:ph idx="1"/>
          </p:nvPr>
        </p:nvSpPr>
        <p:spPr>
          <a:xfrm>
            <a:off x="504000" y="1692000"/>
            <a:ext cx="3888000" cy="4680000"/>
          </a:xfrm>
        </p:spPr>
        <p:txBody>
          <a:bodyPr/>
          <a:lstStyle>
            <a:lvl2pPr>
              <a:buClr>
                <a:srgbClr val="F24F00"/>
              </a:buClr>
              <a:defRPr/>
            </a:lvl2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4752000" y="1692000"/>
            <a:ext cx="3888000" cy="4680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cxnSp>
        <p:nvCxnSpPr>
          <p:cNvPr id="10" name="Straight Connector 9"/>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sloupce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7" name="Content Placeholder 2"/>
          <p:cNvSpPr>
            <a:spLocks noGrp="1"/>
          </p:cNvSpPr>
          <p:nvPr>
            <p:ph idx="1"/>
          </p:nvPr>
        </p:nvSpPr>
        <p:spPr>
          <a:xfrm>
            <a:off x="504000" y="2116800"/>
            <a:ext cx="3888000" cy="4176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4752000" y="2116800"/>
            <a:ext cx="3888000" cy="41760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0" name="Title 1"/>
          <p:cNvSpPr>
            <a:spLocks noGrp="1"/>
          </p:cNvSpPr>
          <p:nvPr>
            <p:ph type="title" hasCustomPrompt="1"/>
          </p:nvPr>
        </p:nvSpPr>
        <p:spPr>
          <a:xfrm>
            <a:off x="504001" y="423021"/>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cxnSp>
        <p:nvCxnSpPr>
          <p:cNvPr id="8" name="Straight Connector 7"/>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08560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a sloupce s mezititulkem">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smtClean="0"/>
              <a:t>PO KLIKNUTÍ MŮŽETE ZADAT VLASTNÍ NADPIS, V TÉTO ŠABLONĚ IDEÁLNĚ DVOUŘÁDKOVÝ</a:t>
            </a:r>
            <a:endParaRPr lang="cs-CZ" dirty="0"/>
          </a:p>
        </p:txBody>
      </p:sp>
      <p:sp>
        <p:nvSpPr>
          <p:cNvPr id="7" name="Content Placeholder 2"/>
          <p:cNvSpPr>
            <a:spLocks noGrp="1"/>
          </p:cNvSpPr>
          <p:nvPr>
            <p:ph idx="1"/>
          </p:nvPr>
        </p:nvSpPr>
        <p:spPr>
          <a:xfrm>
            <a:off x="504000" y="2281176"/>
            <a:ext cx="3888000" cy="4008391"/>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4680000" y="2210400"/>
            <a:ext cx="3888000" cy="4084438"/>
          </a:xfrm>
          <a:solidFill>
            <a:srgbClr val="E6E6E6"/>
          </a:solidFill>
        </p:spPr>
        <p:txBody>
          <a:bodyPr lIns="144000" tIns="72000" rIns="144000" bIns="72000"/>
          <a:lstStyle>
            <a:lvl2pPr marL="180975" indent="-179388">
              <a:defRPr/>
            </a:lvl2pPr>
            <a:lvl3pPr marL="361950" indent="-180975">
              <a:defRPr/>
            </a:lvl3pPr>
            <a:lvl4pPr marL="542925" indent="-180975">
              <a:defRPr/>
            </a:lvl4pPr>
            <a:lvl5pPr marL="714375" indent="-171450">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2000" b="1"/>
            </a:lvl1pPr>
          </a:lstStyle>
          <a:p>
            <a:pPr lvl="0"/>
            <a:r>
              <a:rPr lang="cs-CZ" dirty="0" smtClean="0"/>
              <a:t>Podtitulek</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183492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va sloupce s mezititulkem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10" name="Title 1"/>
          <p:cNvSpPr>
            <a:spLocks noGrp="1"/>
          </p:cNvSpPr>
          <p:nvPr>
            <p:ph type="title" hasCustomPrompt="1"/>
          </p:nvPr>
        </p:nvSpPr>
        <p:spPr>
          <a:xfrm>
            <a:off x="504000" y="423020"/>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sp>
        <p:nvSpPr>
          <p:cNvPr id="14" name="Text Placeholder 9"/>
          <p:cNvSpPr>
            <a:spLocks noGrp="1"/>
          </p:cNvSpPr>
          <p:nvPr>
            <p:ph type="body" sz="quarter" idx="12" hasCustomPrompt="1"/>
          </p:nvPr>
        </p:nvSpPr>
        <p:spPr>
          <a:xfrm>
            <a:off x="504000" y="2116800"/>
            <a:ext cx="3889375" cy="265177"/>
          </a:xfrm>
        </p:spPr>
        <p:txBody>
          <a:bodyPr/>
          <a:lstStyle>
            <a:lvl1pPr>
              <a:defRPr sz="2000" b="1"/>
            </a:lvl1pPr>
          </a:lstStyle>
          <a:p>
            <a:pPr lvl="0"/>
            <a:r>
              <a:rPr lang="cs-CZ" dirty="0" smtClean="0"/>
              <a:t>Podtitulek</a:t>
            </a:r>
            <a:endParaRPr lang="cs-CZ" dirty="0"/>
          </a:p>
        </p:txBody>
      </p:sp>
      <p:sp>
        <p:nvSpPr>
          <p:cNvPr id="9" name="Content Placeholder 2"/>
          <p:cNvSpPr>
            <a:spLocks noGrp="1"/>
          </p:cNvSpPr>
          <p:nvPr>
            <p:ph idx="1"/>
          </p:nvPr>
        </p:nvSpPr>
        <p:spPr>
          <a:xfrm>
            <a:off x="504000" y="2721201"/>
            <a:ext cx="3888000" cy="3571599"/>
          </a:xfrm>
        </p:spPr>
        <p:txBody>
          <a:bodyPr/>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3" name="Content Placeholder 2"/>
          <p:cNvSpPr>
            <a:spLocks noGrp="1"/>
          </p:cNvSpPr>
          <p:nvPr>
            <p:ph idx="13"/>
          </p:nvPr>
        </p:nvSpPr>
        <p:spPr>
          <a:xfrm>
            <a:off x="4680000" y="2648309"/>
            <a:ext cx="3888000" cy="3633691"/>
          </a:xfrm>
          <a:solidFill>
            <a:srgbClr val="E6E6E6"/>
          </a:solidFill>
        </p:spPr>
        <p:txBody>
          <a:bodyPr lIns="144000" tIns="72000" rIns="144000" bIns="72000"/>
          <a:lstStyle>
            <a:lvl2pPr marL="180975" indent="-179388">
              <a:buClr>
                <a:srgbClr val="F24F00"/>
              </a:buClr>
              <a:defRPr/>
            </a:lvl2pPr>
            <a:lvl3pPr marL="361950" indent="-180975">
              <a:defRPr/>
            </a:lvl3pPr>
            <a:lvl4pPr marL="542925" indent="-180975">
              <a:defRPr/>
            </a:lvl4pPr>
            <a:lvl5pPr marL="714375" indent="-171450">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cxnSp>
        <p:nvCxnSpPr>
          <p:cNvPr id="15" name="Straight Connector 14"/>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985574579"/>
      </p:ext>
    </p:extLst>
  </p:cSld>
  <p:clrMapOvr>
    <a:masterClrMapping/>
  </p:clrMapOvr>
  <p:extLst mod="1">
    <p:ext uri="{DCECCB84-F9BA-43D5-87BE-67443E8EF086}">
      <p15:sldGuideLst xmlns:p15="http://schemas.microsoft.com/office/powerpoint/2012/main" xmlns="">
        <p15:guide id="1" orient="horz" pos="527"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žší druhý sloupec (třířádkový titule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7" name="Content Placeholder 2"/>
          <p:cNvSpPr>
            <a:spLocks noGrp="1"/>
          </p:cNvSpPr>
          <p:nvPr>
            <p:ph idx="1"/>
          </p:nvPr>
        </p:nvSpPr>
        <p:spPr>
          <a:xfrm>
            <a:off x="503999" y="2116800"/>
            <a:ext cx="5184000" cy="4172400"/>
          </a:xfrm>
        </p:spPr>
        <p:txBody>
          <a:bodyPr/>
          <a:lstStyle>
            <a:lvl2pPr>
              <a:buClr>
                <a:srgbClr val="F24F00"/>
              </a:buClr>
              <a:defRPr/>
            </a:lvl2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Content Placeholder 2"/>
          <p:cNvSpPr>
            <a:spLocks noGrp="1"/>
          </p:cNvSpPr>
          <p:nvPr>
            <p:ph idx="11"/>
          </p:nvPr>
        </p:nvSpPr>
        <p:spPr>
          <a:xfrm>
            <a:off x="6058800" y="2116800"/>
            <a:ext cx="2581200" cy="4172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Title 1"/>
          <p:cNvSpPr>
            <a:spLocks noGrp="1"/>
          </p:cNvSpPr>
          <p:nvPr>
            <p:ph type="title" hasCustomPrompt="1"/>
          </p:nvPr>
        </p:nvSpPr>
        <p:spPr>
          <a:xfrm>
            <a:off x="504000" y="423021"/>
            <a:ext cx="6876000" cy="1269578"/>
          </a:xfrm>
        </p:spPr>
        <p:txBody>
          <a:bodyPr/>
          <a:lstStyle>
            <a:lvl1pPr>
              <a:defRPr>
                <a:solidFill>
                  <a:srgbClr val="F24F00"/>
                </a:solidFill>
              </a:defRPr>
            </a:lvl1pPr>
          </a:lstStyle>
          <a:p>
            <a:r>
              <a:rPr lang="cs-CZ" dirty="0" smtClean="0"/>
              <a:t>PO KLIKNUTÍ MŮŽETE ZADAT VLASTNÍ NADPIS,  TATO ŠABLONA JE UPRAVENA NA POUŽÍVÁNÍ TŘÍŘÁDKOVÝCH NADPISŮ</a:t>
            </a:r>
            <a:endParaRPr lang="cs-CZ" dirty="0"/>
          </a:p>
        </p:txBody>
      </p:sp>
      <p:cxnSp>
        <p:nvCxnSpPr>
          <p:cNvPr id="11" name="Straight Connector 10"/>
          <p:cNvCxnSpPr/>
          <p:nvPr userDrawn="1"/>
        </p:nvCxnSpPr>
        <p:spPr bwMode="auto">
          <a:xfrm>
            <a:off x="504000" y="1777575"/>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21862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liparty - šedivý podkla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lvl1pPr>
          </a:lstStyle>
          <a:p>
            <a:fld id="{60512F0B-4359-4EDB-808F-E507DA35F8EF}" type="slidenum">
              <a:rPr lang="cs-CZ"/>
              <a:pPr/>
              <a:t>‹#›</a:t>
            </a:fld>
            <a:endParaRPr lang="cs-CZ"/>
          </a:p>
        </p:txBody>
      </p:sp>
      <p:sp>
        <p:nvSpPr>
          <p:cNvPr id="6" name="Title 1"/>
          <p:cNvSpPr>
            <a:spLocks noGrp="1"/>
          </p:cNvSpPr>
          <p:nvPr>
            <p:ph type="title" hasCustomPrompt="1"/>
          </p:nvPr>
        </p:nvSpPr>
        <p:spPr>
          <a:xfrm>
            <a:off x="504000" y="436770"/>
            <a:ext cx="6876000" cy="819712"/>
          </a:xfrm>
        </p:spPr>
        <p:txBody>
          <a:bodyPr/>
          <a:lstStyle/>
          <a:p>
            <a:r>
              <a:rPr lang="cs-CZ" dirty="0" smtClean="0"/>
              <a:t>PO KLIKNUTÍ MŮŽETE ZADAT VLASTNÍ NADPIS, V TÉTO ŠABLONĚ IDEÁLNĚ DVOUŘÁDKOVÝ</a:t>
            </a:r>
            <a:endParaRPr lang="cs-CZ" dirty="0"/>
          </a:p>
        </p:txBody>
      </p:sp>
      <p:cxnSp>
        <p:nvCxnSpPr>
          <p:cNvPr id="11" name="Straight Connector 10"/>
          <p:cNvCxnSpPr/>
          <p:nvPr userDrawn="1"/>
        </p:nvCxnSpPr>
        <p:spPr bwMode="auto">
          <a:xfrm>
            <a:off x="504000" y="1368000"/>
            <a:ext cx="6876000" cy="0"/>
          </a:xfrm>
          <a:prstGeom prst="line">
            <a:avLst/>
          </a:prstGeom>
          <a:solidFill>
            <a:schemeClr val="accent1"/>
          </a:solidFill>
          <a:ln w="6350" cap="flat" cmpd="sng" algn="ctr">
            <a:solidFill>
              <a:srgbClr val="C8C8C8"/>
            </a:solidFill>
            <a:prstDash val="solid"/>
            <a:round/>
            <a:headEnd type="none" w="med" len="med"/>
            <a:tailEnd type="none" w="med" len="med"/>
          </a:ln>
          <a:effectLst/>
        </p:spPr>
      </p:cxnSp>
      <p:sp>
        <p:nvSpPr>
          <p:cNvPr id="8" name="Text Placeholder 9"/>
          <p:cNvSpPr>
            <a:spLocks noGrp="1"/>
          </p:cNvSpPr>
          <p:nvPr>
            <p:ph type="body" sz="quarter" idx="12" hasCustomPrompt="1"/>
          </p:nvPr>
        </p:nvSpPr>
        <p:spPr>
          <a:xfrm>
            <a:off x="504000" y="1692000"/>
            <a:ext cx="3889375" cy="265177"/>
          </a:xfrm>
        </p:spPr>
        <p:txBody>
          <a:bodyPr/>
          <a:lstStyle>
            <a:lvl1pPr>
              <a:defRPr sz="1600" b="1"/>
            </a:lvl1pPr>
          </a:lstStyle>
          <a:p>
            <a:pPr lvl="0"/>
            <a:r>
              <a:rPr lang="cs-CZ" dirty="0" smtClean="0"/>
              <a:t>Podtitulek</a:t>
            </a:r>
            <a:endParaRPr lang="cs-CZ" dirty="0"/>
          </a:p>
        </p:txBody>
      </p:sp>
      <p:sp>
        <p:nvSpPr>
          <p:cNvPr id="15" name="Content Placeholder 2"/>
          <p:cNvSpPr>
            <a:spLocks noGrp="1"/>
          </p:cNvSpPr>
          <p:nvPr>
            <p:ph idx="1"/>
          </p:nvPr>
        </p:nvSpPr>
        <p:spPr>
          <a:xfrm>
            <a:off x="2088000" y="2103042"/>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6" name="Content Placeholder 2"/>
          <p:cNvSpPr>
            <a:spLocks noGrp="1"/>
          </p:cNvSpPr>
          <p:nvPr>
            <p:ph idx="13"/>
          </p:nvPr>
        </p:nvSpPr>
        <p:spPr>
          <a:xfrm>
            <a:off x="2088000" y="3832556"/>
            <a:ext cx="6552000" cy="1583651"/>
          </a:xfrm>
          <a:solidFill>
            <a:srgbClr val="E6E6E6"/>
          </a:solidFill>
        </p:spPr>
        <p:txBody>
          <a:bodyPr lIns="72000" tIns="36000" rIns="72000" bIns="36000"/>
          <a:lstStyle>
            <a:lvl2pPr marL="180975" indent="-179388">
              <a:defRPr/>
            </a:lvl2pPr>
            <a:lvl3pPr marL="361950" indent="-180975">
              <a:defRPr/>
            </a:lvl3pPr>
            <a:lvl4pPr marL="542925" indent="-180975">
              <a:defRPr/>
            </a:lvl4pPr>
            <a:lvl5pPr marL="628650" indent="-180975">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17" name="Picture Placeholder 3"/>
          <p:cNvSpPr>
            <a:spLocks noGrp="1"/>
          </p:cNvSpPr>
          <p:nvPr>
            <p:ph type="pic" sz="quarter" idx="15" hasCustomPrompt="1"/>
          </p:nvPr>
        </p:nvSpPr>
        <p:spPr>
          <a:xfrm>
            <a:off x="504000" y="3832556"/>
            <a:ext cx="1584000" cy="1583651"/>
          </a:xfrm>
        </p:spPr>
        <p:txBody>
          <a:bodyPr/>
          <a:lstStyle>
            <a:lvl1pPr marL="0" marR="0" indent="0" algn="l" defTabSz="895350" rtl="0" eaLnBrk="1" fontAlgn="base" latinLnBrk="0" hangingPunct="1">
              <a:lnSpc>
                <a:spcPts val="2300"/>
              </a:lnSpc>
              <a:spcBef>
                <a:spcPct val="0"/>
              </a:spcBef>
              <a:spcAft>
                <a:spcPct val="0"/>
              </a:spcAft>
              <a:buClrTx/>
              <a:buSzPct val="120000"/>
              <a:buFontTx/>
              <a:buNone/>
              <a:tabLst/>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smtClean="0"/>
          </a:p>
          <a:p>
            <a:endParaRPr lang="cs-CZ" dirty="0"/>
          </a:p>
        </p:txBody>
      </p:sp>
      <p:sp>
        <p:nvSpPr>
          <p:cNvPr id="18" name="Picture Placeholder 3"/>
          <p:cNvSpPr>
            <a:spLocks noGrp="1"/>
          </p:cNvSpPr>
          <p:nvPr>
            <p:ph type="pic" sz="quarter" idx="14" hasCustomPrompt="1"/>
          </p:nvPr>
        </p:nvSpPr>
        <p:spPr>
          <a:xfrm>
            <a:off x="504000" y="2103041"/>
            <a:ext cx="1584000" cy="1583651"/>
          </a:xfrm>
        </p:spPr>
        <p:txBody>
          <a:bodyPr/>
          <a:lstStyle>
            <a:lvl1pPr>
              <a:defRPr/>
            </a:lvl1pPr>
          </a:lstStyle>
          <a:p>
            <a:r>
              <a:rPr lang="cs-CZ" dirty="0" smtClean="0"/>
              <a:t>ČEZ </a:t>
            </a:r>
            <a:r>
              <a:rPr lang="cs-CZ" dirty="0" err="1" smtClean="0"/>
              <a:t>clipart</a:t>
            </a:r>
            <a:r>
              <a:rPr lang="cs-CZ" dirty="0" smtClean="0"/>
              <a:t> </a:t>
            </a:r>
            <a:r>
              <a:rPr lang="cs-CZ" dirty="0" err="1" smtClean="0"/>
              <a:t>picture</a:t>
            </a:r>
            <a:r>
              <a:rPr lang="cs-CZ" dirty="0" smtClean="0"/>
              <a:t> </a:t>
            </a:r>
            <a:r>
              <a:rPr lang="cs-CZ" dirty="0" err="1" smtClean="0"/>
              <a:t>grey</a:t>
            </a:r>
            <a:endParaRPr lang="cs-CZ" dirty="0"/>
          </a:p>
        </p:txBody>
      </p:sp>
      <p:sp>
        <p:nvSpPr>
          <p:cNvPr id="3"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extLst>
      <p:ext uri="{BB962C8B-B14F-4D97-AF65-F5344CB8AC3E}">
        <p14:creationId xmlns:p14="http://schemas.microsoft.com/office/powerpoint/2010/main" val="3910443341"/>
      </p:ext>
    </p:extLst>
  </p:cSld>
  <p:clrMapOvr>
    <a:masterClrMapping/>
  </p:clrMapOvr>
  <p:extLst mod="1">
    <p:ext uri="{DCECCB84-F9BA-43D5-87BE-67443E8EF086}">
      <p15:sldGuideLst xmlns:p15="http://schemas.microsoft.com/office/powerpoint/2012/main" xmlns="">
        <p15:guide id="1" pos="317" userDrawn="1">
          <p15:clr>
            <a:srgbClr val="FBAE40"/>
          </p15:clr>
        </p15:guide>
        <p15:guide id="2" pos="54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6602353"/>
            <a:ext cx="9144000" cy="253538"/>
          </a:xfrm>
          <a:prstGeom prst="rect">
            <a:avLst/>
          </a:prstGeom>
        </p:spPr>
      </p:pic>
      <p:grpSp>
        <p:nvGrpSpPr>
          <p:cNvPr id="1111" name="McK Slide Elements"/>
          <p:cNvGrpSpPr>
            <a:grpSpLocks/>
          </p:cNvGrpSpPr>
          <p:nvPr/>
        </p:nvGrpSpPr>
        <p:grpSpPr bwMode="auto">
          <a:xfrm>
            <a:off x="1436800" y="941072"/>
            <a:ext cx="7584093" cy="5889393"/>
            <a:chOff x="887" y="581"/>
            <a:chExt cx="4682" cy="3636"/>
          </a:xfrm>
        </p:grpSpPr>
        <p:sp>
          <p:nvSpPr>
            <p:cNvPr id="1032" name="McK Measure" hidden="1"/>
            <p:cNvSpPr txBox="1">
              <a:spLocks noChangeArrowheads="1"/>
            </p:cNvSpPr>
            <p:nvPr userDrawn="1"/>
          </p:nvSpPr>
          <p:spPr bwMode="auto">
            <a:xfrm>
              <a:off x="887" y="581"/>
              <a:ext cx="4682" cy="154"/>
            </a:xfrm>
            <a:prstGeom prst="rect">
              <a:avLst/>
            </a:prstGeom>
            <a:noFill/>
            <a:ln w="9525">
              <a:noFill/>
              <a:miter lim="800000"/>
              <a:headEnd/>
              <a:tailEnd/>
            </a:ln>
            <a:effectLst/>
          </p:spPr>
          <p:txBody>
            <a:bodyPr lIns="0" tIns="0" rIns="0" bIns="0">
              <a:spAutoFit/>
            </a:bodyPr>
            <a:lstStyle/>
            <a:p>
              <a:pPr algn="l" defTabSz="895350" eaLnBrk="1" hangingPunct="1">
                <a:spcBef>
                  <a:spcPct val="0"/>
                </a:spcBef>
                <a:buClrTx/>
                <a:buFontTx/>
                <a:buNone/>
              </a:pPr>
              <a:r>
                <a:rPr lang="cs-CZ" sz="1600" i="0">
                  <a:solidFill>
                    <a:schemeClr val="bg1"/>
                  </a:solidFill>
                </a:rPr>
                <a:t>Měrná jednotka</a:t>
              </a:r>
            </a:p>
          </p:txBody>
        </p:sp>
        <p:sp>
          <p:nvSpPr>
            <p:cNvPr id="1033" name="McK Footnote" hidden="1"/>
            <p:cNvSpPr txBox="1">
              <a:spLocks noChangeArrowheads="1"/>
            </p:cNvSpPr>
            <p:nvPr userDrawn="1"/>
          </p:nvSpPr>
          <p:spPr bwMode="auto">
            <a:xfrm>
              <a:off x="889" y="3961"/>
              <a:ext cx="4437" cy="256"/>
            </a:xfrm>
            <a:prstGeom prst="rect">
              <a:avLst/>
            </a:prstGeom>
            <a:noFill/>
            <a:ln w="9525">
              <a:noFill/>
              <a:miter lim="800000"/>
              <a:headEnd/>
              <a:tailEnd/>
            </a:ln>
            <a:effectLst/>
          </p:spPr>
          <p:txBody>
            <a:bodyPr lIns="0" tIns="0" rIns="0" bIns="0" anchor="b">
              <a:spAutoFit/>
            </a:bodyPr>
            <a:lstStyle/>
            <a:p>
              <a:pPr marL="450850" indent="-450850" algn="l" defTabSz="895350" eaLnBrk="1" hangingPunct="1">
                <a:spcBef>
                  <a:spcPct val="0"/>
                </a:spcBef>
                <a:buClrTx/>
                <a:buFontTx/>
                <a:buNone/>
                <a:tabLst>
                  <a:tab pos="404813" algn="r"/>
                </a:tabLst>
              </a:pPr>
              <a:r>
                <a:rPr lang="cs-CZ" sz="1200" i="0">
                  <a:solidFill>
                    <a:srgbClr val="000000"/>
                  </a:solidFill>
                </a:rPr>
                <a:t>	</a:t>
              </a:r>
              <a:r>
                <a:rPr lang="cs-CZ" sz="1200" i="0">
                  <a:solidFill>
                    <a:schemeClr val="bg1"/>
                  </a:solidFill>
                </a:rPr>
                <a:t>*	Poznámka</a:t>
              </a:r>
            </a:p>
            <a:p>
              <a:pPr marL="450850" indent="-450850" algn="l" defTabSz="895350" eaLnBrk="1" hangingPunct="1">
                <a:spcBef>
                  <a:spcPct val="20000"/>
                </a:spcBef>
                <a:buClrTx/>
                <a:buFontTx/>
                <a:buNone/>
                <a:tabLst>
                  <a:tab pos="404813" algn="r"/>
                </a:tabLst>
              </a:pPr>
              <a:r>
                <a:rPr lang="cs-CZ" sz="1200" i="0">
                  <a:solidFill>
                    <a:schemeClr val="bg1"/>
                  </a:solidFill>
                </a:rPr>
                <a:t>	Zdroj:	Zdroj</a:t>
              </a:r>
            </a:p>
          </p:txBody>
        </p:sp>
      </p:grpSp>
      <p:sp>
        <p:nvSpPr>
          <p:cNvPr id="1052" name="Working Draft" hidden="1"/>
          <p:cNvSpPr txBox="1">
            <a:spLocks noChangeArrowheads="1"/>
          </p:cNvSpPr>
          <p:nvPr/>
        </p:nvSpPr>
        <p:spPr bwMode="auto">
          <a:xfrm rot="5400000">
            <a:off x="8151903" y="2809445"/>
            <a:ext cx="1841649" cy="93951"/>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en-US" sz="600" i="0"/>
              <a:t>Working Draft - Last Modified 10/4/2004 4:39:06 PM</a:t>
            </a:r>
            <a:endParaRPr lang="cs-CZ" sz="600" i="0"/>
          </a:p>
        </p:txBody>
      </p:sp>
      <p:sp>
        <p:nvSpPr>
          <p:cNvPr id="1053" name="Printed" hidden="1"/>
          <p:cNvSpPr txBox="1">
            <a:spLocks noChangeArrowheads="1"/>
          </p:cNvSpPr>
          <p:nvPr/>
        </p:nvSpPr>
        <p:spPr bwMode="auto">
          <a:xfrm rot="5400000">
            <a:off x="8527267" y="3930177"/>
            <a:ext cx="1090920" cy="94214"/>
          </a:xfrm>
          <a:prstGeom prst="rect">
            <a:avLst/>
          </a:prstGeom>
          <a:noFill/>
          <a:ln w="9525">
            <a:noFill/>
            <a:miter lim="800000"/>
            <a:headEnd/>
            <a:tailEnd/>
          </a:ln>
          <a:effectLst/>
        </p:spPr>
        <p:txBody>
          <a:bodyPr wrap="none" lIns="0" tIns="0" rIns="0" bIns="0">
            <a:spAutoFit/>
          </a:bodyPr>
          <a:lstStyle/>
          <a:p>
            <a:pPr algn="l" eaLnBrk="1" hangingPunct="1">
              <a:spcBef>
                <a:spcPct val="0"/>
              </a:spcBef>
              <a:buClrTx/>
              <a:buFontTx/>
              <a:buNone/>
            </a:pPr>
            <a:r>
              <a:rPr lang="cs-CZ" sz="600" i="0"/>
              <a:t>Printed 10/4/2004 11:36:40 AM</a:t>
            </a:r>
          </a:p>
        </p:txBody>
      </p:sp>
      <p:sp>
        <p:nvSpPr>
          <p:cNvPr id="1116" name="Rectangle 92"/>
          <p:cNvSpPr>
            <a:spLocks noGrp="1" noChangeArrowheads="1"/>
          </p:cNvSpPr>
          <p:nvPr>
            <p:ph type="title"/>
          </p:nvPr>
        </p:nvSpPr>
        <p:spPr bwMode="auto">
          <a:xfrm>
            <a:off x="503999" y="438134"/>
            <a:ext cx="6876000" cy="84638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p>
            <a:pPr lvl="0"/>
            <a:r>
              <a:rPr lang="cs-CZ" dirty="0" smtClean="0"/>
              <a:t>KLEPNUTÍM LZE UPRAVIT STYL PŘEDLOHY DVOUŘÁDKOVÝCH NADPISŮ</a:t>
            </a:r>
          </a:p>
        </p:txBody>
      </p:sp>
      <p:sp>
        <p:nvSpPr>
          <p:cNvPr id="1117" name="Rectangle 93"/>
          <p:cNvSpPr>
            <a:spLocks noGrp="1" noChangeArrowheads="1"/>
          </p:cNvSpPr>
          <p:nvPr>
            <p:ph type="body" idx="1"/>
          </p:nvPr>
        </p:nvSpPr>
        <p:spPr bwMode="auto">
          <a:xfrm>
            <a:off x="504000" y="1712244"/>
            <a:ext cx="8136000" cy="46626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cs-CZ" dirty="0" smtClean="0"/>
              <a:t>Po kliknutí můžete vložit text. </a:t>
            </a:r>
            <a:br>
              <a:rPr lang="cs-CZ" dirty="0" smtClean="0"/>
            </a:br>
            <a:r>
              <a:rPr lang="cs-CZ" noProof="0" dirty="0" smtClean="0"/>
              <a:t>Vzorovou</a:t>
            </a:r>
            <a:r>
              <a:rPr lang="en-US" dirty="0" smtClean="0"/>
              <a:t> </a:t>
            </a:r>
            <a:r>
              <a:rPr lang="cs-CZ" noProof="0" dirty="0" smtClean="0"/>
              <a:t>prezentaci si můžete otevřít ze složky „Moje šablony“. </a:t>
            </a:r>
            <a:br>
              <a:rPr lang="cs-CZ" noProof="0" dirty="0" smtClean="0"/>
            </a:br>
            <a:r>
              <a:rPr lang="cs-CZ" noProof="0" dirty="0" smtClean="0"/>
              <a:t>Vzhled stránky můžete přepnout pomocí volby „Rozložení“.</a:t>
            </a:r>
          </a:p>
          <a:p>
            <a:pPr lvl="0"/>
            <a:endParaRPr lang="en-US" dirty="0" smtClean="0"/>
          </a:p>
          <a:p>
            <a:pPr lvl="1"/>
            <a:r>
              <a:rPr lang="cs-CZ" dirty="0" smtClean="0"/>
              <a:t>odrážka první úrovně</a:t>
            </a:r>
            <a:endParaRPr lang="en-US" dirty="0" smtClean="0"/>
          </a:p>
          <a:p>
            <a:pPr lvl="2"/>
            <a:r>
              <a:rPr lang="cs-CZ" dirty="0" smtClean="0"/>
              <a:t>druhá úroveň</a:t>
            </a:r>
            <a:endParaRPr lang="en-US" dirty="0" smtClean="0"/>
          </a:p>
          <a:p>
            <a:pPr lvl="3"/>
            <a:r>
              <a:rPr lang="cs-CZ" dirty="0" smtClean="0"/>
              <a:t>třetí úroveň</a:t>
            </a:r>
            <a:endParaRPr lang="en-US" dirty="0" smtClean="0"/>
          </a:p>
          <a:p>
            <a:pPr lvl="4"/>
            <a:r>
              <a:rPr lang="cs-CZ" dirty="0" smtClean="0"/>
              <a:t>čtvrtá úroveň</a:t>
            </a:r>
            <a:endParaRPr lang="cs-CZ" dirty="0"/>
          </a:p>
        </p:txBody>
      </p:sp>
      <p:sp>
        <p:nvSpPr>
          <p:cNvPr id="1030" name="pg num"/>
          <p:cNvSpPr>
            <a:spLocks noGrp="1" noChangeArrowheads="1"/>
          </p:cNvSpPr>
          <p:nvPr>
            <p:ph type="sldNum" sz="quarter" idx="4"/>
          </p:nvPr>
        </p:nvSpPr>
        <p:spPr bwMode="auto">
          <a:xfrm>
            <a:off x="504000" y="6651374"/>
            <a:ext cx="311009" cy="15549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defTabSz="895350" eaLnBrk="1" hangingPunct="1">
              <a:spcBef>
                <a:spcPct val="0"/>
              </a:spcBef>
              <a:buClrTx/>
              <a:buFontTx/>
              <a:buNone/>
              <a:defRPr sz="1000" b="1" i="0">
                <a:solidFill>
                  <a:schemeClr val="bg1"/>
                </a:solidFill>
                <a:latin typeface="Arial CE" panose="020B0604020202020204" pitchFamily="34" charset="0"/>
                <a:cs typeface="Arial CE" panose="020B0604020202020204" pitchFamily="34" charset="0"/>
              </a:defRPr>
            </a:lvl1pPr>
          </a:lstStyle>
          <a:p>
            <a:fld id="{3161D317-6A0A-4553-A7BC-2945DED7A6A1}" type="slidenum">
              <a:rPr lang="cs-CZ" smtClean="0"/>
              <a:pPr/>
              <a:t>‹#›</a:t>
            </a:fld>
            <a:endParaRPr lang="cs-CZ" dirty="0"/>
          </a:p>
        </p:txBody>
      </p:sp>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84000" y="468000"/>
            <a:ext cx="756000" cy="756000"/>
          </a:xfrm>
          <a:prstGeom prst="rect">
            <a:avLst/>
          </a:prstGeom>
        </p:spPr>
      </p:pic>
      <p:sp>
        <p:nvSpPr>
          <p:cNvPr id="5" name="DocumentMarking.CMark"/>
          <p:cNvSpPr txBox="1"/>
          <p:nvPr userDrawn="1"/>
        </p:nvSpPr>
        <p:spPr>
          <a:xfrm>
            <a:off x="4394200" y="6515100"/>
            <a:ext cx="355600" cy="342900"/>
          </a:xfrm>
          <a:prstGeom prst="rect">
            <a:avLst/>
          </a:prstGeom>
          <a:noFill/>
        </p:spPr>
        <p:txBody>
          <a:bodyPr vert="horz" lIns="0" tIns="0" rIns="0" bIns="0" rtlCol="0">
            <a:spAutoFit/>
          </a:bodyPr>
          <a:lstStyle/>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r>
              <a:rPr lang="cs-CZ" sz="900" i="1" smtClean="0">
                <a:solidFill>
                  <a:srgbClr val="000000"/>
                </a:solidFill>
                <a:latin typeface="Arial"/>
              </a:rPr>
              <a:t>Interní</a:t>
            </a:r>
          </a:p>
          <a:p>
            <a:pPr marL="0" marR="0" lvl="0" indent="0" algn="ctr" defTabSz="914400" rtl="0" eaLnBrk="0" fontAlgn="base" latinLnBrk="0" hangingPunct="0">
              <a:lnSpc>
                <a:spcPct val="100000"/>
              </a:lnSpc>
              <a:spcBef>
                <a:spcPct val="50000"/>
              </a:spcBef>
              <a:spcAft>
                <a:spcPct val="0"/>
              </a:spcAft>
              <a:buClr>
                <a:schemeClr val="accent2"/>
              </a:buClr>
              <a:buSzTx/>
              <a:buFont typeface="Wingdings" pitchFamily="2" charset="2"/>
              <a:buNone/>
              <a:tabLst>
                <a:tab pos="1080000" algn="l"/>
              </a:tabLst>
              <a:defRPr/>
            </a:pPr>
            <a:endParaRPr lang="cs-CZ" sz="900" i="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2" r:id="rId4"/>
    <p:sldLayoutId id="2147483663" r:id="rId5"/>
    <p:sldLayoutId id="2147483664" r:id="rId6"/>
    <p:sldLayoutId id="2147483665"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895350" rtl="0" eaLnBrk="1" fontAlgn="base" hangingPunct="1">
        <a:lnSpc>
          <a:spcPts val="3300"/>
        </a:lnSpc>
        <a:spcBef>
          <a:spcPct val="0"/>
        </a:spcBef>
        <a:spcAft>
          <a:spcPct val="0"/>
        </a:spcAft>
        <a:defRPr sz="2400">
          <a:solidFill>
            <a:srgbClr val="F24F00"/>
          </a:solidFill>
          <a:latin typeface="+mj-lt"/>
          <a:ea typeface="+mj-ea"/>
          <a:cs typeface="+mj-cs"/>
        </a:defRPr>
      </a:lvl1pPr>
      <a:lvl2pPr algn="l" defTabSz="895350" rtl="0" eaLnBrk="1" fontAlgn="base" hangingPunct="1">
        <a:spcBef>
          <a:spcPct val="0"/>
        </a:spcBef>
        <a:spcAft>
          <a:spcPct val="0"/>
        </a:spcAft>
        <a:defRPr sz="2000">
          <a:solidFill>
            <a:schemeClr val="bg1"/>
          </a:solidFill>
          <a:latin typeface="Futura CEZ Medium" pitchFamily="2" charset="-18"/>
        </a:defRPr>
      </a:lvl2pPr>
      <a:lvl3pPr algn="l" defTabSz="895350" rtl="0" eaLnBrk="1" fontAlgn="base" hangingPunct="1">
        <a:spcBef>
          <a:spcPct val="0"/>
        </a:spcBef>
        <a:spcAft>
          <a:spcPct val="0"/>
        </a:spcAft>
        <a:defRPr sz="2000">
          <a:solidFill>
            <a:schemeClr val="bg1"/>
          </a:solidFill>
          <a:latin typeface="Futura CEZ Medium" pitchFamily="2" charset="-18"/>
        </a:defRPr>
      </a:lvl3pPr>
      <a:lvl4pPr algn="l" defTabSz="895350" rtl="0" eaLnBrk="1" fontAlgn="base" hangingPunct="1">
        <a:spcBef>
          <a:spcPct val="0"/>
        </a:spcBef>
        <a:spcAft>
          <a:spcPct val="0"/>
        </a:spcAft>
        <a:defRPr sz="2000">
          <a:solidFill>
            <a:schemeClr val="bg1"/>
          </a:solidFill>
          <a:latin typeface="Futura CEZ Medium" pitchFamily="2" charset="-18"/>
        </a:defRPr>
      </a:lvl4pPr>
      <a:lvl5pPr algn="l" defTabSz="895350" rtl="0" eaLnBrk="1" fontAlgn="base" hangingPunct="1">
        <a:spcBef>
          <a:spcPct val="0"/>
        </a:spcBef>
        <a:spcAft>
          <a:spcPct val="0"/>
        </a:spcAft>
        <a:defRPr sz="2000">
          <a:solidFill>
            <a:schemeClr val="bg1"/>
          </a:solidFill>
          <a:latin typeface="Futura CEZ Medium" pitchFamily="2" charset="-18"/>
        </a:defRPr>
      </a:lvl5pPr>
      <a:lvl6pPr marL="457200" algn="l" defTabSz="895350" rtl="0" eaLnBrk="1" fontAlgn="base" hangingPunct="1">
        <a:spcBef>
          <a:spcPct val="0"/>
        </a:spcBef>
        <a:spcAft>
          <a:spcPct val="0"/>
        </a:spcAft>
        <a:defRPr sz="2000">
          <a:solidFill>
            <a:schemeClr val="bg1"/>
          </a:solidFill>
          <a:latin typeface="Futura CEZ Medium" pitchFamily="2" charset="-18"/>
        </a:defRPr>
      </a:lvl6pPr>
      <a:lvl7pPr marL="914400" algn="l" defTabSz="895350" rtl="0" eaLnBrk="1" fontAlgn="base" hangingPunct="1">
        <a:spcBef>
          <a:spcPct val="0"/>
        </a:spcBef>
        <a:spcAft>
          <a:spcPct val="0"/>
        </a:spcAft>
        <a:defRPr sz="2000">
          <a:solidFill>
            <a:schemeClr val="bg1"/>
          </a:solidFill>
          <a:latin typeface="Futura CEZ Medium" pitchFamily="2" charset="-18"/>
        </a:defRPr>
      </a:lvl7pPr>
      <a:lvl8pPr marL="1371600" algn="l" defTabSz="895350" rtl="0" eaLnBrk="1" fontAlgn="base" hangingPunct="1">
        <a:spcBef>
          <a:spcPct val="0"/>
        </a:spcBef>
        <a:spcAft>
          <a:spcPct val="0"/>
        </a:spcAft>
        <a:defRPr sz="2000">
          <a:solidFill>
            <a:schemeClr val="bg1"/>
          </a:solidFill>
          <a:latin typeface="Futura CEZ Medium" pitchFamily="2" charset="-18"/>
        </a:defRPr>
      </a:lvl8pPr>
      <a:lvl9pPr marL="1828800" algn="l" defTabSz="895350" rtl="0" eaLnBrk="1" fontAlgn="base" hangingPunct="1">
        <a:spcBef>
          <a:spcPct val="0"/>
        </a:spcBef>
        <a:spcAft>
          <a:spcPct val="0"/>
        </a:spcAft>
        <a:defRPr sz="2000">
          <a:solidFill>
            <a:schemeClr val="bg1"/>
          </a:solidFill>
          <a:latin typeface="Futura CEZ Medium" pitchFamily="2" charset="-18"/>
        </a:defRPr>
      </a:lvl9pPr>
    </p:titleStyle>
    <p:body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527" userDrawn="1">
          <p15:clr>
            <a:srgbClr val="F26B43"/>
          </p15:clr>
        </p15:guide>
        <p15:guide id="2" pos="2880" userDrawn="1">
          <p15:clr>
            <a:srgbClr val="F26B43"/>
          </p15:clr>
        </p15:guide>
        <p15:guide id="3" orient="horz" pos="777" userDrawn="1">
          <p15:clr>
            <a:srgbClr val="F26B43"/>
          </p15:clr>
        </p15:guide>
        <p15:guide id="4" orient="horz" pos="3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1052730"/>
            <a:ext cx="6876000" cy="2564805"/>
          </a:xfrm>
        </p:spPr>
        <p:txBody>
          <a:bodyPr/>
          <a:lstStyle/>
          <a:p>
            <a:r>
              <a:rPr lang="cs-CZ" dirty="0" smtClean="0"/>
              <a:t>DISTRIBUČNÍ MATURITA</a:t>
            </a:r>
            <a:br>
              <a:rPr lang="cs-CZ" dirty="0" smtClean="0"/>
            </a:br>
            <a:r>
              <a:rPr lang="cs-CZ" dirty="0"/>
              <a:t/>
            </a:r>
            <a:br>
              <a:rPr lang="cs-CZ" dirty="0"/>
            </a:br>
            <a:r>
              <a:rPr lang="cs-CZ" dirty="0" smtClean="0"/>
              <a:t/>
            </a:r>
            <a:br>
              <a:rPr lang="cs-CZ" dirty="0" smtClean="0"/>
            </a:br>
            <a:r>
              <a:rPr lang="cs-CZ" b="1" dirty="0">
                <a:solidFill>
                  <a:schemeClr val="accent6">
                    <a:lumMod val="40000"/>
                    <a:lumOff val="60000"/>
                  </a:schemeClr>
                </a:solidFill>
              </a:rPr>
              <a:t>ELEKTRICKÉ STANICE</a:t>
            </a:r>
            <a:endParaRPr lang="cs-CZ" dirty="0"/>
          </a:p>
        </p:txBody>
      </p:sp>
      <p:sp>
        <p:nvSpPr>
          <p:cNvPr id="3" name="Text Placeholder 2"/>
          <p:cNvSpPr>
            <a:spLocks noGrp="1"/>
          </p:cNvSpPr>
          <p:nvPr>
            <p:ph type="body" sz="quarter" idx="10"/>
          </p:nvPr>
        </p:nvSpPr>
        <p:spPr/>
        <p:txBody>
          <a:bodyPr/>
          <a:lstStyle/>
          <a:p>
            <a:r>
              <a:rPr lang="cs-CZ" dirty="0" smtClean="0"/>
              <a:t>5.10.2017</a:t>
            </a:r>
            <a:endParaRPr lang="cs-CZ" dirty="0"/>
          </a:p>
        </p:txBody>
      </p:sp>
      <p:sp>
        <p:nvSpPr>
          <p:cNvPr id="4" name="Text Placeholder 3"/>
          <p:cNvSpPr>
            <a:spLocks noGrp="1"/>
          </p:cNvSpPr>
          <p:nvPr>
            <p:ph type="body" sz="quarter" idx="11"/>
          </p:nvPr>
        </p:nvSpPr>
        <p:spPr/>
        <p:txBody>
          <a:bodyPr/>
          <a:lstStyle/>
          <a:p>
            <a:r>
              <a:rPr lang="cs-CZ" dirty="0" smtClean="0"/>
              <a:t>Petr Hanuš</a:t>
            </a:r>
            <a:endParaRPr lang="cs-CZ" dirty="0"/>
          </a:p>
        </p:txBody>
      </p:sp>
    </p:spTree>
    <p:extLst>
      <p:ext uri="{BB962C8B-B14F-4D97-AF65-F5344CB8AC3E}">
        <p14:creationId xmlns:p14="http://schemas.microsoft.com/office/powerpoint/2010/main" val="2749884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Typy rozvoden</a:t>
            </a:r>
          </a:p>
        </p:txBody>
      </p:sp>
      <p:sp>
        <p:nvSpPr>
          <p:cNvPr id="4" name="Slide Number Placeholder 3"/>
          <p:cNvSpPr>
            <a:spLocks noGrp="1"/>
          </p:cNvSpPr>
          <p:nvPr>
            <p:ph type="sldNum" sz="quarter" idx="10"/>
          </p:nvPr>
        </p:nvSpPr>
        <p:spPr/>
        <p:txBody>
          <a:bodyPr/>
          <a:lstStyle/>
          <a:p>
            <a:fld id="{569EC6D3-E5AC-407E-ABD5-BD9CA53279C2}" type="slidenum">
              <a:rPr lang="cs-CZ" smtClean="0"/>
              <a:pPr/>
              <a:t>9</a:t>
            </a:fld>
            <a:endParaRPr lang="cs-CZ"/>
          </a:p>
        </p:txBody>
      </p:sp>
      <p:sp>
        <p:nvSpPr>
          <p:cNvPr id="3" name="Zástupný symbol pro obsah 2"/>
          <p:cNvSpPr>
            <a:spLocks noGrp="1"/>
          </p:cNvSpPr>
          <p:nvPr>
            <p:ph idx="1"/>
          </p:nvPr>
        </p:nvSpPr>
        <p:spPr>
          <a:xfrm>
            <a:off x="504000" y="1514425"/>
            <a:ext cx="8136000" cy="4680000"/>
          </a:xfrm>
        </p:spPr>
        <p:txBody>
          <a:bodyPr/>
          <a:lstStyle/>
          <a:p>
            <a:r>
              <a:rPr lang="cs-CZ" sz="1400" dirty="0" smtClean="0"/>
              <a:t>Skříňová rozvodna </a:t>
            </a:r>
            <a:r>
              <a:rPr lang="cs-CZ" sz="1400" dirty="0" err="1" smtClean="0"/>
              <a:t>vn</a:t>
            </a:r>
            <a:endParaRPr lang="cs-CZ" sz="1400" dirty="0"/>
          </a:p>
          <a:p>
            <a:r>
              <a:rPr lang="cs-CZ" sz="1400" dirty="0"/>
              <a:t>                       </a:t>
            </a:r>
          </a:p>
          <a:p>
            <a:r>
              <a:rPr lang="cs-CZ" sz="1400" dirty="0"/>
              <a:t>                                                    </a:t>
            </a:r>
            <a:r>
              <a:rPr lang="cs-CZ" sz="1400" dirty="0" smtClean="0"/>
              <a:t>			Kobková </a:t>
            </a:r>
            <a:r>
              <a:rPr lang="cs-CZ" sz="1400" dirty="0"/>
              <a:t>rozvodna </a:t>
            </a:r>
            <a:r>
              <a:rPr lang="cs-CZ" sz="1400" dirty="0" err="1" smtClean="0"/>
              <a:t>vn</a:t>
            </a:r>
            <a:endParaRPr lang="cs-CZ" sz="1400" dirty="0"/>
          </a:p>
          <a:p>
            <a:endParaRPr lang="cs-CZ" sz="14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2043113"/>
            <a:ext cx="2738437" cy="218440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0" y="2971800"/>
            <a:ext cx="4059238" cy="304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4375150"/>
            <a:ext cx="2425700"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9213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smtClean="0"/>
              <a:t>Přípojnice</a:t>
            </a:r>
            <a:endParaRPr lang="cs-CZ" dirty="0"/>
          </a:p>
        </p:txBody>
      </p:sp>
      <p:sp>
        <p:nvSpPr>
          <p:cNvPr id="3" name="Zástupný symbol pro obsah 2"/>
          <p:cNvSpPr>
            <a:spLocks noGrp="1"/>
          </p:cNvSpPr>
          <p:nvPr>
            <p:ph idx="1"/>
          </p:nvPr>
        </p:nvSpPr>
        <p:spPr/>
        <p:txBody>
          <a:bodyPr/>
          <a:lstStyle/>
          <a:p>
            <a:pPr algn="just"/>
            <a:r>
              <a:rPr lang="cs-CZ" b="1" i="1" dirty="0">
                <a:solidFill>
                  <a:schemeClr val="accent6"/>
                </a:solidFill>
              </a:rPr>
              <a:t>Přípojnice je elektrickou páteří každé rozvodny.</a:t>
            </a:r>
          </a:p>
          <a:p>
            <a:pPr marL="285750" indent="-285750" algn="just">
              <a:buFont typeface="Arial" panose="020B0604020202020204" pitchFamily="34" charset="0"/>
              <a:buChar char="•"/>
            </a:pPr>
            <a:endParaRPr lang="cs-CZ" dirty="0"/>
          </a:p>
          <a:p>
            <a:pPr marL="285750" indent="-285750" algn="just">
              <a:buFont typeface="Arial" panose="020B0604020202020204" pitchFamily="34" charset="0"/>
              <a:buChar char="•"/>
            </a:pPr>
            <a:r>
              <a:rPr lang="cs-CZ" dirty="0"/>
              <a:t>Přípojnice </a:t>
            </a:r>
            <a:r>
              <a:rPr lang="cs-CZ" b="1" i="1" dirty="0"/>
              <a:t>spojují </a:t>
            </a:r>
            <a:r>
              <a:rPr lang="cs-CZ" dirty="0"/>
              <a:t>a také </a:t>
            </a:r>
            <a:r>
              <a:rPr lang="cs-CZ" b="1" i="1" dirty="0"/>
              <a:t>napájejí</a:t>
            </a:r>
            <a:r>
              <a:rPr lang="cs-CZ" dirty="0"/>
              <a:t> jednotlivá pole v rozvodně elektrickou energií. </a:t>
            </a:r>
          </a:p>
          <a:p>
            <a:pPr marL="285750" indent="-285750" algn="just">
              <a:buFont typeface="Arial" panose="020B0604020202020204" pitchFamily="34" charset="0"/>
              <a:buChar char="•"/>
            </a:pPr>
            <a:r>
              <a:rPr lang="cs-CZ" dirty="0"/>
              <a:t>Přípojnice jsou konstruovány z </a:t>
            </a:r>
            <a:r>
              <a:rPr lang="cs-CZ" b="1" i="1" dirty="0"/>
              <a:t>hliníkových</a:t>
            </a:r>
            <a:r>
              <a:rPr lang="cs-CZ" dirty="0"/>
              <a:t>, </a:t>
            </a:r>
            <a:r>
              <a:rPr lang="cs-CZ" b="1" i="1" dirty="0" err="1"/>
              <a:t>AlFe</a:t>
            </a:r>
            <a:r>
              <a:rPr lang="cs-CZ" dirty="0"/>
              <a:t> nebo </a:t>
            </a:r>
            <a:r>
              <a:rPr lang="cs-CZ" b="1" i="1" dirty="0"/>
              <a:t>měděných vodičů </a:t>
            </a:r>
            <a:r>
              <a:rPr lang="cs-CZ" dirty="0"/>
              <a:t>odpovídajícího průřezu daným zkratovými podmínkami v rozvodně. </a:t>
            </a:r>
          </a:p>
          <a:p>
            <a:pPr marL="285750" indent="-285750" algn="just">
              <a:buFont typeface="Arial" panose="020B0604020202020204" pitchFamily="34" charset="0"/>
              <a:buChar char="•"/>
            </a:pPr>
            <a:r>
              <a:rPr lang="cs-CZ" dirty="0"/>
              <a:t>Přípojnice jsou připevněny na podpěrných či </a:t>
            </a:r>
            <a:r>
              <a:rPr lang="cs-CZ" b="1" i="1" dirty="0"/>
              <a:t>závěsných izolátorech </a:t>
            </a:r>
            <a:r>
              <a:rPr lang="cs-CZ" dirty="0"/>
              <a:t>nebo umístěny v </a:t>
            </a:r>
            <a:r>
              <a:rPr lang="cs-CZ" b="1" i="1" dirty="0"/>
              <a:t>zapouzdřených systémech izolovaných plynem SF6 </a:t>
            </a:r>
            <a:r>
              <a:rPr lang="cs-CZ" dirty="0"/>
              <a:t>a silově připojeny přes odpojovače nebo odpínače do jednotlivých polí v rozvodně.</a:t>
            </a:r>
          </a:p>
          <a:p>
            <a:pPr marL="285750" indent="-285750" algn="just">
              <a:buFont typeface="Arial" panose="020B0604020202020204" pitchFamily="34" charset="0"/>
              <a:buChar char="•"/>
            </a:pPr>
            <a:r>
              <a:rPr lang="cs-CZ" dirty="0"/>
              <a:t>Podle počtu přípojnic dělíme rozvodny na </a:t>
            </a:r>
            <a:r>
              <a:rPr lang="cs-CZ" b="1" i="1" dirty="0"/>
              <a:t>jedno systémové</a:t>
            </a:r>
            <a:r>
              <a:rPr lang="cs-CZ" dirty="0"/>
              <a:t>, </a:t>
            </a:r>
            <a:r>
              <a:rPr lang="cs-CZ" b="1" i="1" dirty="0"/>
              <a:t>dvou systémové </a:t>
            </a:r>
            <a:r>
              <a:rPr lang="cs-CZ" dirty="0"/>
              <a:t>a výjimečně</a:t>
            </a:r>
            <a:r>
              <a:rPr lang="cs-CZ" b="1" i="1" dirty="0"/>
              <a:t> </a:t>
            </a:r>
            <a:r>
              <a:rPr lang="cs-CZ" dirty="0"/>
              <a:t>i</a:t>
            </a:r>
            <a:r>
              <a:rPr lang="cs-CZ" b="1" i="1" dirty="0"/>
              <a:t> více systémové</a:t>
            </a:r>
            <a:r>
              <a:rPr lang="cs-CZ" dirty="0"/>
              <a:t>. </a:t>
            </a:r>
          </a:p>
          <a:p>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10</a:t>
            </a:fld>
            <a:endParaRPr lang="cs-CZ"/>
          </a:p>
        </p:txBody>
      </p:sp>
    </p:spTree>
    <p:extLst>
      <p:ext uri="{BB962C8B-B14F-4D97-AF65-F5344CB8AC3E}">
        <p14:creationId xmlns:p14="http://schemas.microsoft.com/office/powerpoint/2010/main" val="914199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a:t>Přípojnice</a:t>
            </a:r>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11</a:t>
            </a:fld>
            <a:endParaRPr lang="cs-CZ"/>
          </a:p>
        </p:txBody>
      </p:sp>
      <p:pic>
        <p:nvPicPr>
          <p:cNvPr id="5" name="Picture 2" descr="C:\Users\kartakmil\Documents\FOTO\FOTO SL\R 22 kV Sedlčany.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453418" y="1692275"/>
            <a:ext cx="6237164" cy="467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5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a:t>Přípojnice</a:t>
            </a:r>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12</a:t>
            </a:fld>
            <a:endParaRPr lang="cs-CZ"/>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453418" y="1692275"/>
            <a:ext cx="6237164"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215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a:t>Vybavení polí, kobek</a:t>
            </a:r>
          </a:p>
        </p:txBody>
      </p:sp>
      <p:sp>
        <p:nvSpPr>
          <p:cNvPr id="3" name="Zástupný symbol pro obsah 2"/>
          <p:cNvSpPr>
            <a:spLocks noGrp="1"/>
          </p:cNvSpPr>
          <p:nvPr>
            <p:ph idx="1"/>
          </p:nvPr>
        </p:nvSpPr>
        <p:spPr/>
        <p:txBody>
          <a:bodyPr/>
          <a:lstStyle/>
          <a:p>
            <a:pPr algn="just"/>
            <a:r>
              <a:rPr lang="cs-CZ" b="1" i="1" dirty="0"/>
              <a:t>Rozvodny distribuční soustavy jsou z pohledu vybavení, technologie a funkce členěny do menších celků, které nazýváme kobka nebo pole.</a:t>
            </a:r>
            <a:endParaRPr lang="cs-CZ" i="1" dirty="0"/>
          </a:p>
          <a:p>
            <a:pPr algn="just"/>
            <a:endParaRPr lang="cs-CZ" dirty="0"/>
          </a:p>
          <a:p>
            <a:pPr algn="just"/>
            <a:r>
              <a:rPr lang="cs-CZ" dirty="0"/>
              <a:t>Kobky/pole rozdělujeme podle napěťové hladiny na </a:t>
            </a:r>
            <a:r>
              <a:rPr lang="cs-CZ" b="1" dirty="0"/>
              <a:t>NN</a:t>
            </a:r>
            <a:r>
              <a:rPr lang="cs-CZ" dirty="0"/>
              <a:t>, </a:t>
            </a:r>
            <a:r>
              <a:rPr lang="cs-CZ" b="1" dirty="0"/>
              <a:t>VN</a:t>
            </a:r>
            <a:r>
              <a:rPr lang="cs-CZ" dirty="0"/>
              <a:t> a </a:t>
            </a:r>
            <a:r>
              <a:rPr lang="cs-CZ" b="1" dirty="0"/>
              <a:t>VVN</a:t>
            </a:r>
            <a:r>
              <a:rPr lang="cs-CZ" dirty="0"/>
              <a:t> a dále také podle využití na vývod, spojku, měření, vlastní spotřebu aj.</a:t>
            </a:r>
          </a:p>
          <a:p>
            <a:pPr algn="just"/>
            <a:endParaRPr lang="cs-CZ" dirty="0"/>
          </a:p>
          <a:p>
            <a:pPr algn="just"/>
            <a:r>
              <a:rPr lang="cs-CZ" dirty="0"/>
              <a:t>Každé pole v rozvodně je vybaveno podle svého specifického určení zpravidla silovými spínacími prvky (vypínače, odpojovače, popř. odpínače), měřícími transformátory proudu a napětí, omezovači (bleskojistkami ), přípojnicí, ovládacími a jistícími prvky včetně ovládacích a signalizačních obvodů.</a:t>
            </a:r>
          </a:p>
          <a:p>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13</a:t>
            </a:fld>
            <a:endParaRPr lang="cs-CZ"/>
          </a:p>
        </p:txBody>
      </p:sp>
    </p:spTree>
    <p:extLst>
      <p:ext uri="{BB962C8B-B14F-4D97-AF65-F5344CB8AC3E}">
        <p14:creationId xmlns:p14="http://schemas.microsoft.com/office/powerpoint/2010/main" val="4272500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611" t="28267" r="14183" b="42274"/>
          <a:stretch/>
        </p:blipFill>
        <p:spPr>
          <a:xfrm>
            <a:off x="770771" y="2167467"/>
            <a:ext cx="6962213" cy="4143021"/>
          </a:xfrm>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14</a:t>
            </a:fld>
            <a:endParaRPr lang="cs-CZ"/>
          </a:p>
        </p:txBody>
      </p:sp>
      <p:sp>
        <p:nvSpPr>
          <p:cNvPr id="5" name="Title 1"/>
          <p:cNvSpPr>
            <a:spLocks noGrp="1"/>
          </p:cNvSpPr>
          <p:nvPr>
            <p:ph type="title"/>
          </p:nvPr>
        </p:nvSpPr>
        <p:spPr>
          <a:xfrm>
            <a:off x="504001" y="437652"/>
            <a:ext cx="6876000" cy="391389"/>
          </a:xfrm>
        </p:spPr>
        <p:txBody>
          <a:bodyPr/>
          <a:lstStyle/>
          <a:p>
            <a:r>
              <a:rPr lang="cs-CZ" dirty="0" smtClean="0"/>
              <a:t>Vybavení polí, kobek</a:t>
            </a:r>
            <a:endParaRPr lang="cs-CZ" dirty="0"/>
          </a:p>
        </p:txBody>
      </p:sp>
      <p:sp>
        <p:nvSpPr>
          <p:cNvPr id="6" name="Obdélník 5"/>
          <p:cNvSpPr/>
          <p:nvPr/>
        </p:nvSpPr>
        <p:spPr>
          <a:xfrm>
            <a:off x="291476" y="1625715"/>
            <a:ext cx="3571362" cy="338554"/>
          </a:xfrm>
          <a:prstGeom prst="rect">
            <a:avLst/>
          </a:prstGeom>
        </p:spPr>
        <p:txBody>
          <a:bodyPr wrap="none">
            <a:spAutoFit/>
          </a:bodyPr>
          <a:lstStyle/>
          <a:p>
            <a:r>
              <a:rPr lang="cs-CZ" sz="1600" dirty="0"/>
              <a:t>Venkovní </a:t>
            </a:r>
            <a:r>
              <a:rPr lang="cs-CZ" sz="1600" dirty="0" smtClean="0"/>
              <a:t>rozvodna – řez pole </a:t>
            </a:r>
            <a:r>
              <a:rPr lang="cs-CZ" sz="1600" dirty="0"/>
              <a:t>110 </a:t>
            </a:r>
            <a:r>
              <a:rPr lang="cs-CZ" sz="1600" dirty="0" err="1"/>
              <a:t>kV</a:t>
            </a:r>
            <a:endParaRPr lang="cs-CZ" sz="1600" dirty="0"/>
          </a:p>
        </p:txBody>
      </p:sp>
    </p:spTree>
    <p:extLst>
      <p:ext uri="{BB962C8B-B14F-4D97-AF65-F5344CB8AC3E}">
        <p14:creationId xmlns:p14="http://schemas.microsoft.com/office/powerpoint/2010/main" val="997081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Vybavení polí, kobek</a:t>
            </a:r>
          </a:p>
        </p:txBody>
      </p:sp>
      <p:sp>
        <p:nvSpPr>
          <p:cNvPr id="4" name="Slide Number Placeholder 3"/>
          <p:cNvSpPr>
            <a:spLocks noGrp="1"/>
          </p:cNvSpPr>
          <p:nvPr>
            <p:ph type="sldNum" sz="quarter" idx="10"/>
          </p:nvPr>
        </p:nvSpPr>
        <p:spPr/>
        <p:txBody>
          <a:bodyPr/>
          <a:lstStyle/>
          <a:p>
            <a:fld id="{569EC6D3-E5AC-407E-ABD5-BD9CA53279C2}" type="slidenum">
              <a:rPr lang="cs-CZ" smtClean="0"/>
              <a:pPr/>
              <a:t>15</a:t>
            </a:fld>
            <a:endParaRPr lang="cs-CZ"/>
          </a:p>
        </p:txBody>
      </p:sp>
      <p:sp>
        <p:nvSpPr>
          <p:cNvPr id="3" name="Zástupný symbol pro obsah 2"/>
          <p:cNvSpPr>
            <a:spLocks noGrp="1"/>
          </p:cNvSpPr>
          <p:nvPr>
            <p:ph idx="1"/>
          </p:nvPr>
        </p:nvSpPr>
        <p:spPr>
          <a:xfrm>
            <a:off x="504000" y="1692001"/>
            <a:ext cx="2339561" cy="304068"/>
          </a:xfrm>
        </p:spPr>
        <p:txBody>
          <a:bodyPr/>
          <a:lstStyle/>
          <a:p>
            <a:r>
              <a:rPr lang="cs-CZ" sz="1400" dirty="0" smtClean="0"/>
              <a:t>Venkovní rozvodna 110 </a:t>
            </a:r>
            <a:r>
              <a:rPr lang="cs-CZ" sz="1400" dirty="0" err="1" smtClean="0"/>
              <a:t>kV</a:t>
            </a:r>
            <a:endParaRPr lang="cs-CZ" sz="1400" dirty="0" smtClean="0"/>
          </a:p>
          <a:p>
            <a:endParaRPr lang="cs-CZ" sz="1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345" y="2188299"/>
            <a:ext cx="5712639" cy="4284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011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4579" y="2033528"/>
            <a:ext cx="5170310" cy="4104999"/>
          </a:xfrm>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16</a:t>
            </a:fld>
            <a:endParaRPr lang="cs-CZ"/>
          </a:p>
        </p:txBody>
      </p:sp>
      <p:sp>
        <p:nvSpPr>
          <p:cNvPr id="5" name="Title 1"/>
          <p:cNvSpPr>
            <a:spLocks noGrp="1"/>
          </p:cNvSpPr>
          <p:nvPr>
            <p:ph type="title"/>
          </p:nvPr>
        </p:nvSpPr>
        <p:spPr>
          <a:xfrm>
            <a:off x="504001" y="437652"/>
            <a:ext cx="6876000" cy="391389"/>
          </a:xfrm>
        </p:spPr>
        <p:txBody>
          <a:bodyPr/>
          <a:lstStyle/>
          <a:p>
            <a:r>
              <a:rPr lang="cs-CZ" dirty="0"/>
              <a:t>Vybavení polí, kobek</a:t>
            </a:r>
          </a:p>
        </p:txBody>
      </p:sp>
      <p:sp>
        <p:nvSpPr>
          <p:cNvPr id="7" name="Obdélník 6"/>
          <p:cNvSpPr/>
          <p:nvPr/>
        </p:nvSpPr>
        <p:spPr>
          <a:xfrm>
            <a:off x="234176" y="1434655"/>
            <a:ext cx="8452624" cy="312073"/>
          </a:xfrm>
          <a:prstGeom prst="rect">
            <a:avLst/>
          </a:prstGeom>
        </p:spPr>
        <p:txBody>
          <a:bodyPr wrap="square">
            <a:spAutoFit/>
          </a:bodyPr>
          <a:lstStyle/>
          <a:p>
            <a:r>
              <a:rPr lang="cs-CZ" i="0" dirty="0" smtClean="0"/>
              <a:t>Venkovní kompaktní jednotka 110 </a:t>
            </a:r>
            <a:r>
              <a:rPr lang="cs-CZ" i="0" dirty="0" err="1" smtClean="0"/>
              <a:t>kV</a:t>
            </a:r>
            <a:r>
              <a:rPr lang="cs-CZ" i="0" dirty="0" smtClean="0"/>
              <a:t> (SF</a:t>
            </a:r>
            <a:r>
              <a:rPr lang="cs-CZ" i="0" baseline="-25000" dirty="0" smtClean="0"/>
              <a:t>6</a:t>
            </a:r>
            <a:r>
              <a:rPr lang="cs-CZ" i="0" dirty="0" smtClean="0"/>
              <a:t>)</a:t>
            </a:r>
            <a:endParaRPr lang="cs-CZ" i="0" dirty="0"/>
          </a:p>
        </p:txBody>
      </p:sp>
    </p:spTree>
    <p:extLst>
      <p:ext uri="{BB962C8B-B14F-4D97-AF65-F5344CB8AC3E}">
        <p14:creationId xmlns:p14="http://schemas.microsoft.com/office/powerpoint/2010/main" val="286357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smtClean="0"/>
              <a:t>Vypínače</a:t>
            </a:r>
            <a:endParaRPr lang="cs-CZ" dirty="0"/>
          </a:p>
        </p:txBody>
      </p:sp>
      <p:sp>
        <p:nvSpPr>
          <p:cNvPr id="3" name="Zástupný symbol pro obsah 2"/>
          <p:cNvSpPr>
            <a:spLocks noGrp="1"/>
          </p:cNvSpPr>
          <p:nvPr>
            <p:ph idx="1"/>
          </p:nvPr>
        </p:nvSpPr>
        <p:spPr/>
        <p:txBody>
          <a:bodyPr/>
          <a:lstStyle/>
          <a:p>
            <a:pPr marL="285750" indent="-285750" algn="just">
              <a:buFont typeface="Arial" panose="020B0604020202020204" pitchFamily="34" charset="0"/>
              <a:buChar char="•"/>
            </a:pPr>
            <a:r>
              <a:rPr lang="cs-CZ" dirty="0"/>
              <a:t>Vypínače patří k </a:t>
            </a:r>
            <a:r>
              <a:rPr lang="cs-CZ" b="1" i="1" dirty="0"/>
              <a:t>základním prvkům rozvodných elektrizačních soustav</a:t>
            </a:r>
            <a:r>
              <a:rPr lang="cs-CZ" dirty="0"/>
              <a:t>. </a:t>
            </a:r>
          </a:p>
          <a:p>
            <a:pPr marL="285750" indent="-285750" algn="just">
              <a:buFont typeface="Arial" panose="020B0604020202020204" pitchFamily="34" charset="0"/>
              <a:buChar char="•"/>
            </a:pPr>
            <a:r>
              <a:rPr lang="cs-CZ" dirty="0"/>
              <a:t>Svojí vysokou vypínací schopností a spolehlivostí zabezpečují uzlové body sítí. </a:t>
            </a:r>
          </a:p>
          <a:p>
            <a:pPr marL="285750" indent="-285750" algn="just">
              <a:buFont typeface="Arial" panose="020B0604020202020204" pitchFamily="34" charset="0"/>
              <a:buChar char="•"/>
            </a:pPr>
            <a:r>
              <a:rPr lang="cs-CZ" b="1" i="1" dirty="0"/>
              <a:t>Primární částí </a:t>
            </a:r>
            <a:r>
              <a:rPr lang="cs-CZ" dirty="0"/>
              <a:t>vypínače je </a:t>
            </a:r>
            <a:r>
              <a:rPr lang="cs-CZ" b="1" i="1" dirty="0"/>
              <a:t>zhášecí komora</a:t>
            </a:r>
            <a:r>
              <a:rPr lang="cs-CZ" dirty="0"/>
              <a:t>, která určuje jeho technické parametry.</a:t>
            </a:r>
          </a:p>
          <a:p>
            <a:pPr marL="285750" indent="-285750" algn="just">
              <a:buFont typeface="Arial" panose="020B0604020202020204" pitchFamily="34" charset="0"/>
              <a:buChar char="•"/>
            </a:pPr>
            <a:endParaRPr lang="cs-CZ" dirty="0"/>
          </a:p>
          <a:p>
            <a:pPr marL="285750" indent="-285750" algn="just">
              <a:buFont typeface="Arial" panose="020B0604020202020204" pitchFamily="34" charset="0"/>
              <a:buChar char="•"/>
            </a:pPr>
            <a:endParaRPr lang="cs-CZ" dirty="0"/>
          </a:p>
          <a:p>
            <a:pPr algn="just"/>
            <a:r>
              <a:rPr lang="cs-CZ" dirty="0"/>
              <a:t>Jsou schopny zapínat, přenášet a vypínat elektrický proud za jmenovitých podmínek, a dále také zapínat, přenášet po </a:t>
            </a:r>
            <a:r>
              <a:rPr lang="cs-CZ" dirty="0" smtClean="0"/>
              <a:t>určitou </a:t>
            </a:r>
            <a:r>
              <a:rPr lang="cs-CZ" dirty="0"/>
              <a:t>dobu a vypínat proud za určených mimořádných podmínek, např. zkratech.</a:t>
            </a:r>
          </a:p>
          <a:p>
            <a:pPr algn="just"/>
            <a:endParaRPr lang="cs-CZ" dirty="0"/>
          </a:p>
          <a:p>
            <a:pPr algn="just"/>
            <a:r>
              <a:rPr lang="cs-CZ" dirty="0"/>
              <a:t>Podle </a:t>
            </a:r>
            <a:r>
              <a:rPr lang="cs-CZ" b="1" i="1" dirty="0"/>
              <a:t>způsobu zhášení elektrického oblouku </a:t>
            </a:r>
            <a:r>
              <a:rPr lang="cs-CZ" dirty="0"/>
              <a:t>rozeznáváme výkonové vypínače:</a:t>
            </a:r>
          </a:p>
          <a:p>
            <a:pPr marL="466725" lvl="1" indent="-285750" algn="just">
              <a:buFont typeface="Arial" panose="020B0604020202020204" pitchFamily="34" charset="0"/>
              <a:buChar char="•"/>
            </a:pPr>
            <a:r>
              <a:rPr lang="cs-CZ" i="1" dirty="0"/>
              <a:t>Expanzní. (vn)</a:t>
            </a:r>
          </a:p>
          <a:p>
            <a:pPr marL="466725" lvl="1" indent="-285750" algn="just">
              <a:buFont typeface="Arial" panose="020B0604020202020204" pitchFamily="34" charset="0"/>
              <a:buChar char="•"/>
            </a:pPr>
            <a:r>
              <a:rPr lang="cs-CZ" i="1" dirty="0" err="1"/>
              <a:t>Maloolejové</a:t>
            </a:r>
            <a:r>
              <a:rPr lang="cs-CZ" i="1" dirty="0"/>
              <a:t> (vn, vvn)</a:t>
            </a:r>
          </a:p>
          <a:p>
            <a:pPr marL="466725" lvl="1" indent="-285750" algn="just">
              <a:buFont typeface="Arial" panose="020B0604020202020204" pitchFamily="34" charset="0"/>
              <a:buChar char="•"/>
            </a:pPr>
            <a:r>
              <a:rPr lang="cs-CZ" i="1" dirty="0"/>
              <a:t>Tlakovzdušné. (vn, vvn)</a:t>
            </a:r>
          </a:p>
          <a:p>
            <a:pPr marL="466725" lvl="1" indent="-285750" algn="just">
              <a:buFont typeface="Arial" panose="020B0604020202020204" pitchFamily="34" charset="0"/>
              <a:buChar char="•"/>
            </a:pPr>
            <a:r>
              <a:rPr lang="cs-CZ" i="1" dirty="0" err="1"/>
              <a:t>Tlakoplynové</a:t>
            </a:r>
            <a:r>
              <a:rPr lang="cs-CZ" i="1" dirty="0"/>
              <a:t> (SF6). (vn, vvn)</a:t>
            </a:r>
          </a:p>
          <a:p>
            <a:pPr marL="466725" lvl="1" indent="-285750" algn="just">
              <a:buFont typeface="Arial" panose="020B0604020202020204" pitchFamily="34" charset="0"/>
              <a:buChar char="•"/>
            </a:pPr>
            <a:r>
              <a:rPr lang="cs-CZ" i="1" dirty="0"/>
              <a:t>Vakuové. (vn)</a:t>
            </a:r>
            <a:endParaRPr lang="cs-CZ" dirty="0"/>
          </a:p>
          <a:p>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17</a:t>
            </a:fld>
            <a:endParaRPr lang="cs-CZ"/>
          </a:p>
        </p:txBody>
      </p:sp>
    </p:spTree>
    <p:extLst>
      <p:ext uri="{BB962C8B-B14F-4D97-AF65-F5344CB8AC3E}">
        <p14:creationId xmlns:p14="http://schemas.microsoft.com/office/powerpoint/2010/main" val="208418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Vypínače</a:t>
            </a:r>
          </a:p>
        </p:txBody>
      </p:sp>
      <p:sp>
        <p:nvSpPr>
          <p:cNvPr id="4" name="Slide Number Placeholder 3"/>
          <p:cNvSpPr>
            <a:spLocks noGrp="1"/>
          </p:cNvSpPr>
          <p:nvPr>
            <p:ph type="sldNum" sz="quarter" idx="10"/>
          </p:nvPr>
        </p:nvSpPr>
        <p:spPr/>
        <p:txBody>
          <a:bodyPr/>
          <a:lstStyle/>
          <a:p>
            <a:fld id="{569EC6D3-E5AC-407E-ABD5-BD9CA53279C2}" type="slidenum">
              <a:rPr lang="cs-CZ" smtClean="0"/>
              <a:pPr/>
              <a:t>18</a:t>
            </a:fld>
            <a:endParaRPr lang="cs-CZ"/>
          </a:p>
        </p:txBody>
      </p:sp>
      <p:sp>
        <p:nvSpPr>
          <p:cNvPr id="3" name="Zástupný symbol pro obsah 2"/>
          <p:cNvSpPr>
            <a:spLocks noGrp="1"/>
          </p:cNvSpPr>
          <p:nvPr>
            <p:ph idx="1"/>
          </p:nvPr>
        </p:nvSpPr>
        <p:spPr>
          <a:xfrm>
            <a:off x="583664" y="1569337"/>
            <a:ext cx="2227269" cy="1207730"/>
          </a:xfrm>
        </p:spPr>
        <p:txBody>
          <a:bodyPr/>
          <a:lstStyle/>
          <a:p>
            <a:pPr algn="ctr"/>
            <a:r>
              <a:rPr lang="cs-CZ" dirty="0" smtClean="0"/>
              <a:t>Vypínač 110 </a:t>
            </a:r>
            <a:r>
              <a:rPr lang="cs-CZ" dirty="0" err="1" smtClean="0"/>
              <a:t>kV</a:t>
            </a:r>
            <a:r>
              <a:rPr lang="cs-CZ" dirty="0" smtClean="0"/>
              <a:t> – zhášecí medium plyn SF</a:t>
            </a:r>
            <a:r>
              <a:rPr lang="cs-CZ" sz="800" strike="sngStrike" dirty="0" smtClean="0"/>
              <a:t>6</a:t>
            </a:r>
            <a:endParaRPr lang="cs-CZ" sz="800" strike="sngStrike" dirty="0"/>
          </a:p>
          <a:p>
            <a:endParaRPr lang="cs-CZ" sz="1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328" y="1607131"/>
            <a:ext cx="3342076" cy="445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221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a:t>Počátky výroby a přenosu elektrické energie</a:t>
            </a:r>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1</a:t>
            </a:fld>
            <a:endParaRPr lang="cs-CZ"/>
          </a:p>
        </p:txBody>
      </p:sp>
      <p:sp>
        <p:nvSpPr>
          <p:cNvPr id="5" name="Zástupný symbol pro obsah 2"/>
          <p:cNvSpPr>
            <a:spLocks noGrp="1"/>
          </p:cNvSpPr>
          <p:nvPr>
            <p:ph idx="1"/>
          </p:nvPr>
        </p:nvSpPr>
        <p:spPr/>
        <p:txBody>
          <a:bodyPr/>
          <a:lstStyle/>
          <a:p>
            <a:endParaRPr lang="cs-CZ" dirty="0" smtClean="0"/>
          </a:p>
          <a:p>
            <a:r>
              <a:rPr lang="cs-CZ" dirty="0" smtClean="0"/>
              <a:t>První využití </a:t>
            </a:r>
            <a:r>
              <a:rPr lang="cs-CZ" dirty="0"/>
              <a:t>el. energie bylo </a:t>
            </a:r>
            <a:r>
              <a:rPr lang="cs-CZ" dirty="0" smtClean="0"/>
              <a:t>zavedení </a:t>
            </a:r>
            <a:r>
              <a:rPr lang="cs-CZ" dirty="0"/>
              <a:t>el. osvětlení </a:t>
            </a:r>
            <a:r>
              <a:rPr lang="cs-CZ" dirty="0" smtClean="0"/>
              <a:t>na </a:t>
            </a:r>
            <a:r>
              <a:rPr lang="cs-CZ" dirty="0" err="1" smtClean="0"/>
              <a:t>ss</a:t>
            </a:r>
            <a:r>
              <a:rPr lang="cs-CZ" dirty="0"/>
              <a:t>. </a:t>
            </a:r>
            <a:r>
              <a:rPr lang="cs-CZ" dirty="0" smtClean="0"/>
              <a:t>proud v </a:t>
            </a:r>
            <a:r>
              <a:rPr lang="cs-CZ" b="1" dirty="0"/>
              <a:t>80 </a:t>
            </a:r>
            <a:r>
              <a:rPr lang="cs-CZ" b="1" dirty="0" smtClean="0"/>
              <a:t>letech 19</a:t>
            </a:r>
            <a:r>
              <a:rPr lang="cs-CZ" b="1" dirty="0"/>
              <a:t>. </a:t>
            </a:r>
            <a:r>
              <a:rPr lang="cs-CZ" b="1" dirty="0" smtClean="0"/>
              <a:t>století</a:t>
            </a:r>
            <a:r>
              <a:rPr lang="cs-CZ" dirty="0" smtClean="0"/>
              <a:t>. </a:t>
            </a:r>
            <a:r>
              <a:rPr lang="cs-CZ" dirty="0"/>
              <a:t>Výroba probíhala v </a:t>
            </a:r>
            <a:r>
              <a:rPr lang="cs-CZ" b="1" dirty="0"/>
              <a:t>blokových centrálách </a:t>
            </a:r>
            <a:r>
              <a:rPr lang="cs-CZ" dirty="0"/>
              <a:t>, které sloužily účelově pro zásobování elektřinou domovních bloků, divadel pivovarů apod. Tyto centrály lze </a:t>
            </a:r>
            <a:r>
              <a:rPr lang="cs-CZ" dirty="0" smtClean="0"/>
              <a:t>považovat </a:t>
            </a:r>
            <a:r>
              <a:rPr lang="cs-CZ" dirty="0"/>
              <a:t>za předchůdce </a:t>
            </a:r>
            <a:r>
              <a:rPr lang="cs-CZ" b="1" dirty="0"/>
              <a:t>veřejných elektráren</a:t>
            </a:r>
            <a:r>
              <a:rPr lang="cs-CZ" dirty="0" smtClean="0"/>
              <a:t>.</a:t>
            </a:r>
          </a:p>
          <a:p>
            <a:endParaRPr lang="cs-CZ" dirty="0"/>
          </a:p>
          <a:p>
            <a:r>
              <a:rPr lang="cs-CZ" b="1" dirty="0"/>
              <a:t>Přenos</a:t>
            </a:r>
            <a:r>
              <a:rPr lang="cs-CZ" dirty="0"/>
              <a:t> </a:t>
            </a:r>
            <a:r>
              <a:rPr lang="cs-CZ" b="1" dirty="0" err="1"/>
              <a:t>ss</a:t>
            </a:r>
            <a:r>
              <a:rPr lang="cs-CZ" b="1" dirty="0"/>
              <a:t>. proudem </a:t>
            </a:r>
            <a:r>
              <a:rPr lang="cs-CZ" dirty="0"/>
              <a:t>nebyl na větší vzdálenost hospodárný.</a:t>
            </a:r>
          </a:p>
          <a:p>
            <a:r>
              <a:rPr lang="cs-CZ" b="1" dirty="0"/>
              <a:t>Vynález </a:t>
            </a:r>
            <a:r>
              <a:rPr lang="cs-CZ" b="1" dirty="0" err="1"/>
              <a:t>stř</a:t>
            </a:r>
            <a:r>
              <a:rPr lang="cs-CZ" b="1" dirty="0"/>
              <a:t>. proudu </a:t>
            </a:r>
            <a:r>
              <a:rPr lang="cs-CZ" dirty="0"/>
              <a:t>a možnosti jeho transformace, dovolující jednoduché použití pro el. pohony a snadný přenos energie na větší vzdálenosti umožnily elektrifikaci průmyslu.</a:t>
            </a:r>
          </a:p>
          <a:p>
            <a:r>
              <a:rPr lang="cs-CZ" dirty="0"/>
              <a:t>V roce 1905 byl přijat kmitočet 50 Hz, v roce 1920 se zavádí pro všeobecnou elektrizaci proudová soustava třífázová o 50 Hz a normální napětí pro místní sítě 3 x 380/220 V, pro sítě přespolní 22 000 V a pro sítě dálkové 100 000 V. Pro generátory bylo určeno napětí 6000 V.</a:t>
            </a:r>
          </a:p>
          <a:p>
            <a:r>
              <a:rPr lang="cs-CZ" dirty="0"/>
              <a:t>Dnešní normalizovaná napětí určuje ČSN.</a:t>
            </a:r>
          </a:p>
          <a:p>
            <a:endParaRPr lang="cs-CZ" dirty="0"/>
          </a:p>
        </p:txBody>
      </p:sp>
    </p:spTree>
    <p:extLst>
      <p:ext uri="{BB962C8B-B14F-4D97-AF65-F5344CB8AC3E}">
        <p14:creationId xmlns:p14="http://schemas.microsoft.com/office/powerpoint/2010/main" val="2682259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819812" y="2144480"/>
            <a:ext cx="4896086" cy="3672065"/>
          </a:xfrm>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19</a:t>
            </a:fld>
            <a:endParaRPr lang="cs-CZ"/>
          </a:p>
        </p:txBody>
      </p:sp>
      <p:sp>
        <p:nvSpPr>
          <p:cNvPr id="5" name="Obdélník 4"/>
          <p:cNvSpPr/>
          <p:nvPr/>
        </p:nvSpPr>
        <p:spPr>
          <a:xfrm>
            <a:off x="678563" y="1408345"/>
            <a:ext cx="2550059" cy="584775"/>
          </a:xfrm>
          <a:prstGeom prst="rect">
            <a:avLst/>
          </a:prstGeom>
        </p:spPr>
        <p:txBody>
          <a:bodyPr wrap="square">
            <a:spAutoFit/>
          </a:bodyPr>
          <a:lstStyle/>
          <a:p>
            <a:r>
              <a:rPr lang="cs-CZ" sz="1600" i="0" dirty="0"/>
              <a:t>Vypínač 110 </a:t>
            </a:r>
            <a:r>
              <a:rPr lang="cs-CZ" sz="1600" i="0" dirty="0" err="1" smtClean="0"/>
              <a:t>kV</a:t>
            </a:r>
            <a:r>
              <a:rPr lang="cs-CZ" sz="1600" i="0" dirty="0" smtClean="0"/>
              <a:t> – zhášecí medium olej</a:t>
            </a:r>
            <a:endParaRPr lang="cs-CZ" sz="1600" i="0" dirty="0"/>
          </a:p>
        </p:txBody>
      </p:sp>
      <p:sp>
        <p:nvSpPr>
          <p:cNvPr id="7" name="Title 1"/>
          <p:cNvSpPr>
            <a:spLocks noGrp="1"/>
          </p:cNvSpPr>
          <p:nvPr>
            <p:ph type="title"/>
          </p:nvPr>
        </p:nvSpPr>
        <p:spPr>
          <a:xfrm>
            <a:off x="504001" y="437652"/>
            <a:ext cx="6876000" cy="391389"/>
          </a:xfrm>
        </p:spPr>
        <p:txBody>
          <a:bodyPr/>
          <a:lstStyle/>
          <a:p>
            <a:r>
              <a:rPr lang="cs-CZ" dirty="0"/>
              <a:t>Vypínače</a:t>
            </a:r>
          </a:p>
        </p:txBody>
      </p:sp>
    </p:spTree>
    <p:extLst>
      <p:ext uri="{BB962C8B-B14F-4D97-AF65-F5344CB8AC3E}">
        <p14:creationId xmlns:p14="http://schemas.microsoft.com/office/powerpoint/2010/main" val="1425409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7"/>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7721" t="34772" r="26387" b="39562"/>
          <a:stretch/>
        </p:blipFill>
        <p:spPr bwMode="auto">
          <a:xfrm rot="177788">
            <a:off x="293557" y="2172496"/>
            <a:ext cx="4562883" cy="4247831"/>
          </a:xfrm>
          <a:prstGeom prst="rect">
            <a:avLst/>
          </a:prstGeom>
          <a:ln>
            <a:noFill/>
          </a:ln>
          <a:extLst>
            <a:ext uri="{53640926-AAD7-44D8-BBD7-CCE9431645EC}">
              <a14:shadowObscured xmlns:a14="http://schemas.microsoft.com/office/drawing/2010/main"/>
            </a:ext>
          </a:extLst>
        </p:spPr>
      </p:pic>
      <p:sp>
        <p:nvSpPr>
          <p:cNvPr id="2" name="Zástupný symbol pro číslo snímku 1"/>
          <p:cNvSpPr>
            <a:spLocks noGrp="1"/>
          </p:cNvSpPr>
          <p:nvPr>
            <p:ph type="sldNum" sz="quarter" idx="10"/>
          </p:nvPr>
        </p:nvSpPr>
        <p:spPr/>
        <p:txBody>
          <a:bodyPr/>
          <a:lstStyle/>
          <a:p>
            <a:fld id="{60512F0B-4359-4EDB-808F-E507DA35F8EF}" type="slidenum">
              <a:rPr lang="cs-CZ" smtClean="0"/>
              <a:pPr/>
              <a:t>20</a:t>
            </a:fld>
            <a:endParaRPr lang="cs-CZ"/>
          </a:p>
        </p:txBody>
      </p:sp>
      <p:sp>
        <p:nvSpPr>
          <p:cNvPr id="3" name="Nadpis 2"/>
          <p:cNvSpPr>
            <a:spLocks noGrp="1"/>
          </p:cNvSpPr>
          <p:nvPr>
            <p:ph type="title"/>
          </p:nvPr>
        </p:nvSpPr>
        <p:spPr>
          <a:xfrm>
            <a:off x="504000" y="436771"/>
            <a:ext cx="6876000" cy="423193"/>
          </a:xfrm>
        </p:spPr>
        <p:txBody>
          <a:bodyPr/>
          <a:lstStyle/>
          <a:p>
            <a:r>
              <a:rPr lang="cs-CZ" sz="2800" dirty="0"/>
              <a:t>Vypínače</a:t>
            </a:r>
            <a:endParaRPr lang="cs-CZ" sz="2700" dirty="0"/>
          </a:p>
        </p:txBody>
      </p:sp>
      <p:pic>
        <p:nvPicPr>
          <p:cNvPr id="6" name="Zástupný symbol pro obsah 8"/>
          <p:cNvPicPr>
            <a:picLocks/>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Lst>
          </a:blip>
          <a:srcRect l="60367" t="15777" r="12594" b="40297"/>
          <a:stretch/>
        </p:blipFill>
        <p:spPr bwMode="auto">
          <a:xfrm>
            <a:off x="4635500" y="1600200"/>
            <a:ext cx="4508499" cy="4800600"/>
          </a:xfrm>
          <a:prstGeom prst="rect">
            <a:avLst/>
          </a:prstGeom>
          <a:noFill/>
          <a:ln w="9525">
            <a:noFill/>
            <a:miter lim="800000"/>
            <a:headEnd/>
            <a:tailEn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5274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Vypínače</a:t>
            </a:r>
          </a:p>
        </p:txBody>
      </p:sp>
      <p:sp>
        <p:nvSpPr>
          <p:cNvPr id="4" name="Slide Number Placeholder 3"/>
          <p:cNvSpPr>
            <a:spLocks noGrp="1"/>
          </p:cNvSpPr>
          <p:nvPr>
            <p:ph type="sldNum" sz="quarter" idx="10"/>
          </p:nvPr>
        </p:nvSpPr>
        <p:spPr/>
        <p:txBody>
          <a:bodyPr/>
          <a:lstStyle/>
          <a:p>
            <a:fld id="{569EC6D3-E5AC-407E-ABD5-BD9CA53279C2}" type="slidenum">
              <a:rPr lang="cs-CZ" smtClean="0"/>
              <a:pPr/>
              <a:t>21</a:t>
            </a:fld>
            <a:endParaRPr lang="cs-CZ"/>
          </a:p>
        </p:txBody>
      </p:sp>
      <p:sp>
        <p:nvSpPr>
          <p:cNvPr id="3" name="Zástupný symbol pro obsah 2"/>
          <p:cNvSpPr>
            <a:spLocks noGrp="1"/>
          </p:cNvSpPr>
          <p:nvPr>
            <p:ph idx="1"/>
          </p:nvPr>
        </p:nvSpPr>
        <p:spPr>
          <a:xfrm>
            <a:off x="504000" y="1692000"/>
            <a:ext cx="8136000" cy="482488"/>
          </a:xfrm>
        </p:spPr>
        <p:txBody>
          <a:bodyPr/>
          <a:lstStyle/>
          <a:p>
            <a:pPr algn="ctr"/>
            <a:r>
              <a:rPr lang="cs-CZ" sz="1400" dirty="0" smtClean="0"/>
              <a:t>Vývoj vypínačů </a:t>
            </a:r>
            <a:r>
              <a:rPr lang="cs-CZ" sz="1400" dirty="0" err="1" smtClean="0"/>
              <a:t>vn</a:t>
            </a:r>
            <a:endParaRPr lang="cs-CZ" sz="1400" dirty="0"/>
          </a:p>
          <a:p>
            <a:pPr algn="ctr"/>
            <a:endParaRPr lang="cs-CZ" sz="14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821" y="2082800"/>
            <a:ext cx="2884343" cy="384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265" y="2082800"/>
            <a:ext cx="2900363" cy="386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186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Vypínače</a:t>
            </a:r>
          </a:p>
        </p:txBody>
      </p:sp>
      <p:sp>
        <p:nvSpPr>
          <p:cNvPr id="4" name="Slide Number Placeholder 3"/>
          <p:cNvSpPr>
            <a:spLocks noGrp="1"/>
          </p:cNvSpPr>
          <p:nvPr>
            <p:ph type="sldNum" sz="quarter" idx="10"/>
          </p:nvPr>
        </p:nvSpPr>
        <p:spPr/>
        <p:txBody>
          <a:bodyPr/>
          <a:lstStyle/>
          <a:p>
            <a:fld id="{569EC6D3-E5AC-407E-ABD5-BD9CA53279C2}" type="slidenum">
              <a:rPr lang="cs-CZ" smtClean="0"/>
              <a:pPr/>
              <a:t>22</a:t>
            </a:fld>
            <a:endParaRPr lang="cs-CZ"/>
          </a:p>
        </p:txBody>
      </p:sp>
      <p:sp>
        <p:nvSpPr>
          <p:cNvPr id="3" name="Zástupný symbol pro obsah 2"/>
          <p:cNvSpPr>
            <a:spLocks noGrp="1"/>
          </p:cNvSpPr>
          <p:nvPr>
            <p:ph idx="1"/>
          </p:nvPr>
        </p:nvSpPr>
        <p:spPr>
          <a:xfrm>
            <a:off x="504000" y="1692000"/>
            <a:ext cx="8136000" cy="482488"/>
          </a:xfrm>
        </p:spPr>
        <p:txBody>
          <a:bodyPr/>
          <a:lstStyle/>
          <a:p>
            <a:pPr algn="ctr"/>
            <a:r>
              <a:rPr lang="cs-CZ" sz="1400" dirty="0" smtClean="0"/>
              <a:t>Vývoj vypínačů </a:t>
            </a:r>
            <a:r>
              <a:rPr lang="cs-CZ" sz="1400" dirty="0" err="1" smtClean="0"/>
              <a:t>vn</a:t>
            </a:r>
            <a:endParaRPr lang="cs-CZ" sz="1400" dirty="0"/>
          </a:p>
          <a:p>
            <a:pPr algn="ctr"/>
            <a:endParaRPr lang="cs-CZ" sz="14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849" y="2765778"/>
            <a:ext cx="3779838"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822" y="2765778"/>
            <a:ext cx="3798002" cy="2848503"/>
          </a:xfrm>
          <a:prstGeom prst="rect">
            <a:avLst/>
          </a:prstGeom>
        </p:spPr>
      </p:pic>
    </p:spTree>
    <p:extLst>
      <p:ext uri="{BB962C8B-B14F-4D97-AF65-F5344CB8AC3E}">
        <p14:creationId xmlns:p14="http://schemas.microsoft.com/office/powerpoint/2010/main" val="3144200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504001" y="437652"/>
            <a:ext cx="6876000" cy="423193"/>
          </a:xfrm>
        </p:spPr>
        <p:txBody>
          <a:bodyPr/>
          <a:lstStyle/>
          <a:p>
            <a:r>
              <a:rPr lang="cs-CZ" sz="2800" dirty="0"/>
              <a:t>Vypínače</a:t>
            </a:r>
            <a:endParaRPr lang="cs-CZ" sz="2700"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73617" y="1410481"/>
            <a:ext cx="4682783" cy="515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číslo snímku 1"/>
          <p:cNvSpPr>
            <a:spLocks noGrp="1"/>
          </p:cNvSpPr>
          <p:nvPr>
            <p:ph type="sldNum" sz="quarter" idx="10"/>
          </p:nvPr>
        </p:nvSpPr>
        <p:spPr/>
        <p:txBody>
          <a:bodyPr/>
          <a:lstStyle/>
          <a:p>
            <a:fld id="{60512F0B-4359-4EDB-808F-E507DA35F8EF}" type="slidenum">
              <a:rPr lang="cs-CZ" smtClean="0"/>
              <a:pPr/>
              <a:t>23</a:t>
            </a:fld>
            <a:endParaRPr lang="cs-CZ"/>
          </a:p>
        </p:txBody>
      </p:sp>
    </p:spTree>
    <p:extLst>
      <p:ext uri="{BB962C8B-B14F-4D97-AF65-F5344CB8AC3E}">
        <p14:creationId xmlns:p14="http://schemas.microsoft.com/office/powerpoint/2010/main" val="136165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504001" y="437652"/>
            <a:ext cx="6876000" cy="391389"/>
          </a:xfrm>
        </p:spPr>
        <p:txBody>
          <a:bodyPr/>
          <a:lstStyle/>
          <a:p>
            <a:r>
              <a:rPr lang="cs-CZ" dirty="0"/>
              <a:t>Vypínače</a:t>
            </a:r>
          </a:p>
        </p:txBody>
      </p:sp>
      <p:pic>
        <p:nvPicPr>
          <p:cNvPr id="4099"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9234" r="3311" b="6793"/>
          <a:stretch/>
        </p:blipFill>
        <p:spPr bwMode="auto">
          <a:xfrm>
            <a:off x="1388609" y="1415665"/>
            <a:ext cx="5672591" cy="512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číslo snímku 1"/>
          <p:cNvSpPr>
            <a:spLocks noGrp="1"/>
          </p:cNvSpPr>
          <p:nvPr>
            <p:ph type="sldNum" sz="quarter" idx="10"/>
          </p:nvPr>
        </p:nvSpPr>
        <p:spPr/>
        <p:txBody>
          <a:bodyPr/>
          <a:lstStyle/>
          <a:p>
            <a:fld id="{60512F0B-4359-4EDB-808F-E507DA35F8EF}" type="slidenum">
              <a:rPr lang="cs-CZ" smtClean="0"/>
              <a:pPr/>
              <a:t>24</a:t>
            </a:fld>
            <a:endParaRPr lang="cs-CZ"/>
          </a:p>
        </p:txBody>
      </p:sp>
    </p:spTree>
    <p:extLst>
      <p:ext uri="{BB962C8B-B14F-4D97-AF65-F5344CB8AC3E}">
        <p14:creationId xmlns:p14="http://schemas.microsoft.com/office/powerpoint/2010/main" val="253630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smtClean="0"/>
              <a:t>Elektrické </a:t>
            </a:r>
            <a:r>
              <a:rPr lang="cs-CZ" dirty="0"/>
              <a:t>stanice – stroje a přístroje</a:t>
            </a:r>
          </a:p>
        </p:txBody>
      </p:sp>
      <p:sp>
        <p:nvSpPr>
          <p:cNvPr id="4" name="Slide Number Placeholder 3"/>
          <p:cNvSpPr>
            <a:spLocks noGrp="1"/>
          </p:cNvSpPr>
          <p:nvPr>
            <p:ph type="sldNum" sz="quarter" idx="10"/>
          </p:nvPr>
        </p:nvSpPr>
        <p:spPr/>
        <p:txBody>
          <a:bodyPr/>
          <a:lstStyle/>
          <a:p>
            <a:fld id="{569EC6D3-E5AC-407E-ABD5-BD9CA53279C2}" type="slidenum">
              <a:rPr lang="cs-CZ" smtClean="0"/>
              <a:pPr/>
              <a:t>25</a:t>
            </a:fld>
            <a:endParaRPr lang="cs-CZ"/>
          </a:p>
        </p:txBody>
      </p:sp>
      <p:sp>
        <p:nvSpPr>
          <p:cNvPr id="3" name="Zástupný symbol pro obsah 2"/>
          <p:cNvSpPr>
            <a:spLocks noGrp="1"/>
          </p:cNvSpPr>
          <p:nvPr>
            <p:ph idx="1"/>
          </p:nvPr>
        </p:nvSpPr>
        <p:spPr>
          <a:xfrm>
            <a:off x="504571" y="1559369"/>
            <a:ext cx="2261207" cy="482488"/>
          </a:xfrm>
        </p:spPr>
        <p:txBody>
          <a:bodyPr/>
          <a:lstStyle/>
          <a:p>
            <a:pPr algn="ctr"/>
            <a:r>
              <a:rPr lang="cs-CZ" sz="1400" dirty="0" smtClean="0"/>
              <a:t>Vypínače vn ve venkovním provedení</a:t>
            </a:r>
            <a:endParaRPr lang="cs-CZ" sz="1400" dirty="0"/>
          </a:p>
          <a:p>
            <a:pPr algn="ctr"/>
            <a:endParaRPr lang="cs-CZ" sz="1400" dirty="0"/>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312" y="3352800"/>
            <a:ext cx="3770488" cy="2827866"/>
          </a:xfrm>
          <a:prstGeom prst="rect">
            <a:avLst/>
          </a:prstGeom>
        </p:spPr>
      </p:pic>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8652" y="1684866"/>
            <a:ext cx="3969925" cy="2977445"/>
          </a:xfrm>
          <a:prstGeom prst="rect">
            <a:avLst/>
          </a:prstGeom>
        </p:spPr>
      </p:pic>
    </p:spTree>
    <p:extLst>
      <p:ext uri="{BB962C8B-B14F-4D97-AF65-F5344CB8AC3E}">
        <p14:creationId xmlns:p14="http://schemas.microsoft.com/office/powerpoint/2010/main" val="2481777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00559"/>
          </a:xfrm>
        </p:spPr>
        <p:txBody>
          <a:bodyPr/>
          <a:lstStyle/>
          <a:p>
            <a:r>
              <a:rPr lang="cs-CZ" sz="2700" dirty="0" smtClean="0"/>
              <a:t>Měřící transformátory</a:t>
            </a:r>
            <a:endParaRPr lang="cs-CZ" sz="2700" dirty="0"/>
          </a:p>
        </p:txBody>
      </p:sp>
      <p:sp>
        <p:nvSpPr>
          <p:cNvPr id="3" name="Zástupný symbol pro obsah 2"/>
          <p:cNvSpPr>
            <a:spLocks noGrp="1"/>
          </p:cNvSpPr>
          <p:nvPr>
            <p:ph idx="1"/>
          </p:nvPr>
        </p:nvSpPr>
        <p:spPr/>
        <p:txBody>
          <a:bodyPr/>
          <a:lstStyle/>
          <a:p>
            <a:pPr algn="just"/>
            <a:r>
              <a:rPr lang="cs-CZ" dirty="0" smtClean="0"/>
              <a:t>Měřicí </a:t>
            </a:r>
            <a:r>
              <a:rPr lang="cs-CZ" dirty="0"/>
              <a:t>transformátory jsou neopomenutelné přístrojové prvky </a:t>
            </a:r>
            <a:r>
              <a:rPr lang="cs-CZ" b="1" i="1" dirty="0"/>
              <a:t>elektrizační soustavy</a:t>
            </a:r>
            <a:r>
              <a:rPr lang="cs-CZ" dirty="0"/>
              <a:t>. Jejich </a:t>
            </a:r>
            <a:r>
              <a:rPr lang="cs-CZ" dirty="0" smtClean="0"/>
              <a:t>funkcí </a:t>
            </a:r>
            <a:r>
              <a:rPr lang="cs-CZ" dirty="0"/>
              <a:t>je </a:t>
            </a:r>
            <a:r>
              <a:rPr lang="cs-CZ" b="1" i="1" dirty="0"/>
              <a:t>převod velkých primárních hodnot proudu </a:t>
            </a:r>
            <a:r>
              <a:rPr lang="cs-CZ" dirty="0"/>
              <a:t>a </a:t>
            </a:r>
            <a:r>
              <a:rPr lang="cs-CZ" b="1" i="1" dirty="0"/>
              <a:t>napětí na sekundární hodnoty</a:t>
            </a:r>
            <a:r>
              <a:rPr lang="cs-CZ" dirty="0"/>
              <a:t>. Tyto hodnoty mohou být již zpracovány přístroji, které </a:t>
            </a:r>
            <a:r>
              <a:rPr lang="cs-CZ" b="1" i="1" dirty="0"/>
              <a:t>umožňují měřením řídit</a:t>
            </a:r>
            <a:r>
              <a:rPr lang="cs-CZ" dirty="0"/>
              <a:t>, </a:t>
            </a:r>
            <a:r>
              <a:rPr lang="cs-CZ" b="1" i="1" dirty="0"/>
              <a:t>analyzovat</a:t>
            </a:r>
            <a:r>
              <a:rPr lang="cs-CZ" dirty="0"/>
              <a:t> a </a:t>
            </a:r>
            <a:r>
              <a:rPr lang="cs-CZ" b="1" i="1" dirty="0"/>
              <a:t>ekonomicky hodnotit</a:t>
            </a:r>
            <a:r>
              <a:rPr lang="cs-CZ" dirty="0"/>
              <a:t> </a:t>
            </a:r>
            <a:r>
              <a:rPr lang="cs-CZ" b="1" i="1" dirty="0"/>
              <a:t>tok elektrické energie</a:t>
            </a:r>
            <a:r>
              <a:rPr lang="cs-CZ" dirty="0" smtClean="0"/>
              <a:t>.</a:t>
            </a:r>
          </a:p>
          <a:p>
            <a:pPr algn="just"/>
            <a:endParaRPr lang="cs-CZ" dirty="0"/>
          </a:p>
          <a:p>
            <a:pPr algn="just"/>
            <a:r>
              <a:rPr lang="cs-CZ" dirty="0"/>
              <a:t>Dle konstrukce používáme </a:t>
            </a:r>
            <a:r>
              <a:rPr lang="cs-CZ" b="1" i="1" dirty="0"/>
              <a:t>samostatně k převodu proudu a napětí</a:t>
            </a:r>
            <a:r>
              <a:rPr lang="cs-CZ" dirty="0"/>
              <a:t>, nebo tzv. </a:t>
            </a:r>
            <a:r>
              <a:rPr lang="cs-CZ" b="1" i="1" dirty="0"/>
              <a:t>kombinované</a:t>
            </a:r>
            <a:r>
              <a:rPr lang="cs-CZ" dirty="0"/>
              <a:t>, kde jsou tyto funkce přidělovány jednomu přístroji.</a:t>
            </a:r>
          </a:p>
          <a:p>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26</a:t>
            </a:fld>
            <a:endParaRPr lang="cs-CZ"/>
          </a:p>
        </p:txBody>
      </p:sp>
    </p:spTree>
    <p:extLst>
      <p:ext uri="{BB962C8B-B14F-4D97-AF65-F5344CB8AC3E}">
        <p14:creationId xmlns:p14="http://schemas.microsoft.com/office/powerpoint/2010/main" val="1589558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0"/>
          </p:nvPr>
        </p:nvSpPr>
        <p:spPr/>
        <p:txBody>
          <a:bodyPr/>
          <a:lstStyle/>
          <a:p>
            <a:fld id="{569EC6D3-E5AC-407E-ABD5-BD9CA53279C2}" type="slidenum">
              <a:rPr lang="cs-CZ" smtClean="0"/>
              <a:pPr/>
              <a:t>27</a:t>
            </a:fld>
            <a:endParaRPr lang="cs-CZ"/>
          </a:p>
        </p:txBody>
      </p:sp>
      <p:sp>
        <p:nvSpPr>
          <p:cNvPr id="5" name="Nadpis 4"/>
          <p:cNvSpPr>
            <a:spLocks noGrp="1"/>
          </p:cNvSpPr>
          <p:nvPr>
            <p:ph type="title"/>
          </p:nvPr>
        </p:nvSpPr>
        <p:spPr>
          <a:xfrm>
            <a:off x="504000" y="436771"/>
            <a:ext cx="6876000" cy="400559"/>
          </a:xfrm>
        </p:spPr>
        <p:txBody>
          <a:bodyPr/>
          <a:lstStyle/>
          <a:p>
            <a:r>
              <a:rPr lang="cs-CZ" sz="2700" dirty="0" smtClean="0"/>
              <a:t>Vnitřní měřící transformátory vn</a:t>
            </a:r>
            <a:endParaRPr lang="cs-CZ" sz="2700" dirty="0"/>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276" r="1016"/>
          <a:stretch/>
        </p:blipFill>
        <p:spPr bwMode="auto">
          <a:xfrm>
            <a:off x="255530" y="1549400"/>
            <a:ext cx="402437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1"/>
          </p:nvPr>
        </p:nvPicPr>
        <p:blipFill rotWithShape="1">
          <a:blip r:embed="rId3" cstate="print">
            <a:extLst>
              <a:ext uri="{28A0092B-C50C-407E-A947-70E740481C1C}">
                <a14:useLocalDpi xmlns:a14="http://schemas.microsoft.com/office/drawing/2010/main" val="0"/>
              </a:ext>
            </a:extLst>
          </a:blip>
          <a:srcRect t="1258" r="1394"/>
          <a:stretch/>
        </p:blipFill>
        <p:spPr bwMode="auto">
          <a:xfrm>
            <a:off x="4380549" y="1536700"/>
            <a:ext cx="4458652" cy="4986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68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60512F0B-4359-4EDB-808F-E507DA35F8EF}" type="slidenum">
              <a:rPr lang="cs-CZ" smtClean="0"/>
              <a:pPr/>
              <a:t>28</a:t>
            </a:fld>
            <a:endParaRPr lang="cs-CZ"/>
          </a:p>
        </p:txBody>
      </p:sp>
      <p:sp>
        <p:nvSpPr>
          <p:cNvPr id="3" name="Nadpis 2"/>
          <p:cNvSpPr>
            <a:spLocks noGrp="1"/>
          </p:cNvSpPr>
          <p:nvPr>
            <p:ph type="title"/>
          </p:nvPr>
        </p:nvSpPr>
        <p:spPr>
          <a:xfrm>
            <a:off x="504000" y="436771"/>
            <a:ext cx="6876000" cy="400559"/>
          </a:xfrm>
        </p:spPr>
        <p:txBody>
          <a:bodyPr/>
          <a:lstStyle/>
          <a:p>
            <a:r>
              <a:rPr lang="cs-CZ" sz="2700" dirty="0" smtClean="0"/>
              <a:t>Venkovní měřící transformátory vn</a:t>
            </a:r>
            <a:endParaRPr lang="cs-CZ" sz="2700" dirty="0"/>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425" r="2063"/>
          <a:stretch/>
        </p:blipFill>
        <p:spPr bwMode="auto">
          <a:xfrm>
            <a:off x="147638" y="1536700"/>
            <a:ext cx="4221162" cy="4986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idx="11"/>
          </p:nvPr>
        </p:nvPicPr>
        <p:blipFill rotWithShape="1">
          <a:blip r:embed="rId3" cstate="print">
            <a:extLst>
              <a:ext uri="{28A0092B-C50C-407E-A947-70E740481C1C}">
                <a14:useLocalDpi xmlns:a14="http://schemas.microsoft.com/office/drawing/2010/main" val="0"/>
              </a:ext>
            </a:extLst>
          </a:blip>
          <a:srcRect t="756" r="1131"/>
          <a:stretch/>
        </p:blipFill>
        <p:spPr bwMode="auto">
          <a:xfrm>
            <a:off x="4333782" y="1473200"/>
            <a:ext cx="4352858" cy="508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006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a:t>Zjednodušené schéma </a:t>
            </a:r>
            <a:r>
              <a:rPr lang="cs-CZ" dirty="0" smtClean="0"/>
              <a:t>elektrizační soustavy</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2</a:t>
            </a:fld>
            <a:endParaRPr lang="cs-CZ"/>
          </a:p>
        </p:txBody>
      </p:sp>
      <p:pic>
        <p:nvPicPr>
          <p:cNvPr id="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800" y="3341510"/>
            <a:ext cx="8049408" cy="1761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Obdélník 2"/>
          <p:cNvSpPr/>
          <p:nvPr/>
        </p:nvSpPr>
        <p:spPr>
          <a:xfrm>
            <a:off x="558800" y="1688587"/>
            <a:ext cx="7591778" cy="1081193"/>
          </a:xfrm>
          <a:prstGeom prst="rect">
            <a:avLst/>
          </a:prstGeom>
        </p:spPr>
        <p:txBody>
          <a:bodyPr wrap="square">
            <a:spAutoFit/>
          </a:bodyPr>
          <a:lstStyle/>
          <a:p>
            <a:pPr algn="l"/>
            <a:r>
              <a:rPr lang="cs-CZ" b="1" dirty="0"/>
              <a:t>Elektrizační soustava </a:t>
            </a:r>
            <a:r>
              <a:rPr lang="cs-CZ" dirty="0"/>
              <a:t>sestává z výroben, rozvodu a spotřebičů elektrické </a:t>
            </a:r>
            <a:r>
              <a:rPr lang="cs-CZ" dirty="0" smtClean="0"/>
              <a:t>energie.</a:t>
            </a:r>
          </a:p>
          <a:p>
            <a:pPr algn="l"/>
            <a:r>
              <a:rPr lang="cs-CZ" dirty="0" smtClean="0"/>
              <a:t>Základním </a:t>
            </a:r>
            <a:r>
              <a:rPr lang="cs-CZ" dirty="0"/>
              <a:t>spojovacím prvkem mezi výrobnami, rozvodnou </a:t>
            </a:r>
            <a:r>
              <a:rPr lang="cs-CZ" dirty="0" smtClean="0"/>
              <a:t>sítí a </a:t>
            </a:r>
            <a:r>
              <a:rPr lang="cs-CZ" dirty="0"/>
              <a:t>mezi sítí a spotřebiči jsou elektrické stanice, jejichž hlavním úkolem je transformovat napětí a rozdělovat elektrickou energii o různých napětích.</a:t>
            </a:r>
          </a:p>
        </p:txBody>
      </p:sp>
    </p:spTree>
    <p:extLst>
      <p:ext uri="{BB962C8B-B14F-4D97-AF65-F5344CB8AC3E}">
        <p14:creationId xmlns:p14="http://schemas.microsoft.com/office/powerpoint/2010/main" val="2286370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504001" y="437652"/>
            <a:ext cx="6876000" cy="400559"/>
          </a:xfrm>
        </p:spPr>
        <p:txBody>
          <a:bodyPr/>
          <a:lstStyle/>
          <a:p>
            <a:r>
              <a:rPr lang="cs-CZ" sz="2700" dirty="0" smtClean="0"/>
              <a:t>Měřící transformátor proudu</a:t>
            </a:r>
            <a:endParaRPr lang="cs-CZ" sz="2700" dirty="0"/>
          </a:p>
        </p:txBody>
      </p:sp>
      <p:pic>
        <p:nvPicPr>
          <p:cNvPr id="9218" name="Picture 2" descr="C:\Users\kartakmil\Documents\PRACOVNÍ\Maturita 2015\P9110030.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126" b="6445"/>
          <a:stretch/>
        </p:blipFill>
        <p:spPr bwMode="auto">
          <a:xfrm>
            <a:off x="698500" y="1506787"/>
            <a:ext cx="7378700" cy="5071814"/>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0"/>
          </p:nvPr>
        </p:nvSpPr>
        <p:spPr/>
        <p:txBody>
          <a:bodyPr/>
          <a:lstStyle/>
          <a:p>
            <a:fld id="{60512F0B-4359-4EDB-808F-E507DA35F8EF}" type="slidenum">
              <a:rPr lang="cs-CZ" smtClean="0"/>
              <a:pPr/>
              <a:t>29</a:t>
            </a:fld>
            <a:endParaRPr lang="cs-CZ"/>
          </a:p>
        </p:txBody>
      </p:sp>
    </p:spTree>
    <p:extLst>
      <p:ext uri="{BB962C8B-B14F-4D97-AF65-F5344CB8AC3E}">
        <p14:creationId xmlns:p14="http://schemas.microsoft.com/office/powerpoint/2010/main" val="1605460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00559"/>
          </a:xfrm>
        </p:spPr>
        <p:txBody>
          <a:bodyPr/>
          <a:lstStyle/>
          <a:p>
            <a:r>
              <a:rPr lang="cs-CZ" sz="2700" dirty="0" smtClean="0"/>
              <a:t>Měřící transformátor napětí 110 kV</a:t>
            </a:r>
            <a:endParaRPr lang="cs-CZ" sz="2700" dirty="0"/>
          </a:p>
        </p:txBody>
      </p:sp>
      <p:pic>
        <p:nvPicPr>
          <p:cNvPr id="10242" name="Picture 2" descr="C:\Users\kartakmil\Documents\PRACOVNÍ\Maturita 2015\MTP 110 kV.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13" r="2036" b="4274"/>
          <a:stretch/>
        </p:blipFill>
        <p:spPr bwMode="auto">
          <a:xfrm>
            <a:off x="850900" y="1431855"/>
            <a:ext cx="6959600" cy="5108646"/>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30</a:t>
            </a:fld>
            <a:endParaRPr lang="cs-CZ"/>
          </a:p>
        </p:txBody>
      </p:sp>
    </p:spTree>
    <p:extLst>
      <p:ext uri="{BB962C8B-B14F-4D97-AF65-F5344CB8AC3E}">
        <p14:creationId xmlns:p14="http://schemas.microsoft.com/office/powerpoint/2010/main" val="88858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00559"/>
          </a:xfrm>
        </p:spPr>
        <p:txBody>
          <a:bodyPr/>
          <a:lstStyle/>
          <a:p>
            <a:r>
              <a:rPr lang="cs-CZ" dirty="0"/>
              <a:t>Měřící </a:t>
            </a:r>
            <a:r>
              <a:rPr lang="cs-CZ" dirty="0" smtClean="0"/>
              <a:t>transformátor</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31</a:t>
            </a:fld>
            <a:endParaRPr lang="cs-CZ"/>
          </a:p>
        </p:txBody>
      </p:sp>
      <p:sp>
        <p:nvSpPr>
          <p:cNvPr id="3" name="Zástupný symbol pro obsah 2"/>
          <p:cNvSpPr>
            <a:spLocks noGrp="1"/>
          </p:cNvSpPr>
          <p:nvPr>
            <p:ph idx="1"/>
          </p:nvPr>
        </p:nvSpPr>
        <p:spPr>
          <a:xfrm>
            <a:off x="583664" y="1569337"/>
            <a:ext cx="8136000" cy="4680000"/>
          </a:xfrm>
        </p:spPr>
        <p:txBody>
          <a:bodyPr/>
          <a:lstStyle/>
          <a:p>
            <a:r>
              <a:rPr lang="cs-CZ" sz="1400" dirty="0" smtClean="0"/>
              <a:t>Kombinovaný přístrojový transformátor 110 </a:t>
            </a:r>
            <a:r>
              <a:rPr lang="cs-CZ" sz="1400" dirty="0" err="1" smtClean="0"/>
              <a:t>kV</a:t>
            </a:r>
            <a:endParaRPr lang="cs-CZ" sz="1400" dirty="0"/>
          </a:p>
          <a:p>
            <a:endParaRPr lang="cs-CZ" sz="1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12" y="1962615"/>
            <a:ext cx="3331930" cy="444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014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00559"/>
          </a:xfrm>
        </p:spPr>
        <p:txBody>
          <a:bodyPr/>
          <a:lstStyle/>
          <a:p>
            <a:r>
              <a:rPr lang="cs-CZ" sz="2700" dirty="0" smtClean="0"/>
              <a:t>Odpojovač</a:t>
            </a:r>
            <a:endParaRPr lang="cs-CZ" sz="2700" dirty="0"/>
          </a:p>
        </p:txBody>
      </p:sp>
      <p:sp>
        <p:nvSpPr>
          <p:cNvPr id="3" name="Zástupný symbol pro obsah 2"/>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pPr algn="just"/>
            <a:r>
              <a:rPr lang="cs-CZ" dirty="0"/>
              <a:t>Podle </a:t>
            </a:r>
            <a:r>
              <a:rPr lang="cs-CZ" b="1" dirty="0"/>
              <a:t>konstrukčního provedení </a:t>
            </a:r>
            <a:r>
              <a:rPr lang="cs-CZ" dirty="0"/>
              <a:t>rozdělujeme odpojovače na:</a:t>
            </a:r>
          </a:p>
          <a:p>
            <a:pPr marL="466725" lvl="1" indent="-285750" algn="just">
              <a:buFont typeface="Arial" panose="020B0604020202020204" pitchFamily="34" charset="0"/>
              <a:buChar char="•"/>
            </a:pPr>
            <a:r>
              <a:rPr lang="cs-CZ" dirty="0" smtClean="0"/>
              <a:t>Nožové,</a:t>
            </a:r>
            <a:endParaRPr lang="cs-CZ" dirty="0"/>
          </a:p>
          <a:p>
            <a:pPr marL="466725" lvl="1" indent="-285750" algn="just">
              <a:buFont typeface="Arial" panose="020B0604020202020204" pitchFamily="34" charset="0"/>
              <a:buChar char="•"/>
            </a:pPr>
            <a:r>
              <a:rPr lang="cs-CZ" dirty="0" smtClean="0"/>
              <a:t>Rotační,</a:t>
            </a:r>
            <a:endParaRPr lang="cs-CZ" dirty="0"/>
          </a:p>
          <a:p>
            <a:pPr marL="466725" lvl="1" indent="-285750" algn="just">
              <a:buFont typeface="Arial" panose="020B0604020202020204" pitchFamily="34" charset="0"/>
              <a:buChar char="•"/>
            </a:pPr>
            <a:r>
              <a:rPr lang="cs-CZ" dirty="0" smtClean="0"/>
              <a:t>Sklápěcí,</a:t>
            </a:r>
            <a:endParaRPr lang="cs-CZ" dirty="0"/>
          </a:p>
          <a:p>
            <a:pPr marL="466725" lvl="1" indent="-285750" algn="just">
              <a:buFont typeface="Arial" panose="020B0604020202020204" pitchFamily="34" charset="0"/>
              <a:buChar char="•"/>
            </a:pPr>
            <a:r>
              <a:rPr lang="cs-CZ" dirty="0"/>
              <a:t>Nůžkové neboli </a:t>
            </a:r>
            <a:r>
              <a:rPr lang="cs-CZ" dirty="0" smtClean="0"/>
              <a:t>pantografické.</a:t>
            </a:r>
            <a:endParaRPr lang="cs-CZ" dirty="0"/>
          </a:p>
          <a:p>
            <a:pPr marL="285750" lvl="0" indent="-285750" algn="just">
              <a:buFont typeface="Arial" panose="020B0604020202020204" pitchFamily="34" charset="0"/>
              <a:buChar char="•"/>
            </a:pPr>
            <a:endParaRPr lang="cs-CZ" dirty="0"/>
          </a:p>
          <a:p>
            <a:pPr lvl="0" algn="just"/>
            <a:r>
              <a:rPr lang="cs-CZ" b="1" dirty="0" smtClean="0"/>
              <a:t>Pohon </a:t>
            </a:r>
            <a:r>
              <a:rPr lang="cs-CZ" b="1" dirty="0"/>
              <a:t>odpojovačů </a:t>
            </a:r>
            <a:r>
              <a:rPr lang="cs-CZ" dirty="0"/>
              <a:t>(a přepojovačů) může být:</a:t>
            </a:r>
          </a:p>
          <a:p>
            <a:pPr marL="466725" lvl="1" indent="-285750" algn="just">
              <a:buFont typeface="Arial" panose="020B0604020202020204" pitchFamily="34" charset="0"/>
              <a:buChar char="•"/>
            </a:pPr>
            <a:r>
              <a:rPr lang="cs-CZ" dirty="0"/>
              <a:t>Ruční, ovládání je izolační tyčí, která je navíc uzemněná k ochraně obsluhy.</a:t>
            </a:r>
          </a:p>
          <a:p>
            <a:pPr marL="466725" lvl="1" indent="-285750" algn="just">
              <a:buFont typeface="Arial" panose="020B0604020202020204" pitchFamily="34" charset="0"/>
              <a:buChar char="•"/>
            </a:pPr>
            <a:r>
              <a:rPr lang="cs-CZ" dirty="0"/>
              <a:t>Ruční s pákou a převodem, čímž se ovládají všechny tři nože umístěné na hřídeli.</a:t>
            </a:r>
          </a:p>
          <a:p>
            <a:pPr marL="466725" lvl="1" indent="-285750" algn="just">
              <a:buFont typeface="Arial" panose="020B0604020202020204" pitchFamily="34" charset="0"/>
              <a:buChar char="•"/>
            </a:pPr>
            <a:r>
              <a:rPr lang="cs-CZ" dirty="0" smtClean="0"/>
              <a:t>Tlakovzdušný,</a:t>
            </a:r>
            <a:endParaRPr lang="cs-CZ" dirty="0"/>
          </a:p>
          <a:p>
            <a:pPr marL="466725" lvl="1" indent="-285750" algn="just">
              <a:buFont typeface="Arial" panose="020B0604020202020204" pitchFamily="34" charset="0"/>
              <a:buChar char="•"/>
            </a:pPr>
            <a:r>
              <a:rPr lang="cs-CZ" dirty="0" smtClean="0"/>
              <a:t>Elektrický.</a:t>
            </a:r>
            <a:endParaRPr lang="cs-CZ" dirty="0"/>
          </a:p>
          <a:p>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32</a:t>
            </a:fld>
            <a:endParaRPr lang="cs-CZ"/>
          </a:p>
        </p:txBody>
      </p:sp>
    </p:spTree>
    <p:extLst>
      <p:ext uri="{BB962C8B-B14F-4D97-AF65-F5344CB8AC3E}">
        <p14:creationId xmlns:p14="http://schemas.microsoft.com/office/powerpoint/2010/main" val="323812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00559"/>
          </a:xfrm>
        </p:spPr>
        <p:txBody>
          <a:bodyPr/>
          <a:lstStyle/>
          <a:p>
            <a:r>
              <a:rPr lang="cs-CZ" dirty="0"/>
              <a:t>Odpojovač</a:t>
            </a:r>
          </a:p>
        </p:txBody>
      </p:sp>
      <p:sp>
        <p:nvSpPr>
          <p:cNvPr id="4" name="Slide Number Placeholder 3"/>
          <p:cNvSpPr>
            <a:spLocks noGrp="1"/>
          </p:cNvSpPr>
          <p:nvPr>
            <p:ph type="sldNum" sz="quarter" idx="10"/>
          </p:nvPr>
        </p:nvSpPr>
        <p:spPr/>
        <p:txBody>
          <a:bodyPr/>
          <a:lstStyle/>
          <a:p>
            <a:fld id="{569EC6D3-E5AC-407E-ABD5-BD9CA53279C2}" type="slidenum">
              <a:rPr lang="cs-CZ" smtClean="0"/>
              <a:pPr/>
              <a:t>33</a:t>
            </a:fld>
            <a:endParaRPr lang="cs-CZ"/>
          </a:p>
        </p:txBody>
      </p:sp>
      <p:sp>
        <p:nvSpPr>
          <p:cNvPr id="3" name="Zástupný symbol pro obsah 2"/>
          <p:cNvSpPr>
            <a:spLocks noGrp="1"/>
          </p:cNvSpPr>
          <p:nvPr>
            <p:ph idx="1"/>
          </p:nvPr>
        </p:nvSpPr>
        <p:spPr>
          <a:xfrm>
            <a:off x="504000" y="1692000"/>
            <a:ext cx="8136000" cy="482488"/>
          </a:xfrm>
        </p:spPr>
        <p:txBody>
          <a:bodyPr/>
          <a:lstStyle/>
          <a:p>
            <a:pPr algn="ctr"/>
            <a:r>
              <a:rPr lang="cs-CZ" sz="1400" dirty="0" smtClean="0"/>
              <a:t>Odpojovače vn</a:t>
            </a:r>
            <a:endParaRPr lang="cs-CZ" sz="1400" dirty="0"/>
          </a:p>
          <a:p>
            <a:pPr algn="ctr"/>
            <a:endParaRPr lang="cs-CZ" sz="14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9465" y="3730977"/>
            <a:ext cx="3567289" cy="2675467"/>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11" y="2082799"/>
            <a:ext cx="3510844" cy="2633133"/>
          </a:xfrm>
          <a:prstGeom prst="rect">
            <a:avLst/>
          </a:prstGeom>
        </p:spPr>
      </p:pic>
    </p:spTree>
    <p:extLst>
      <p:ext uri="{BB962C8B-B14F-4D97-AF65-F5344CB8AC3E}">
        <p14:creationId xmlns:p14="http://schemas.microsoft.com/office/powerpoint/2010/main" val="29812152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23193"/>
          </a:xfrm>
        </p:spPr>
        <p:txBody>
          <a:bodyPr/>
          <a:lstStyle/>
          <a:p>
            <a:r>
              <a:rPr lang="cs-CZ" sz="2700" dirty="0" smtClean="0"/>
              <a:t>Odpojovač 110 </a:t>
            </a:r>
            <a:r>
              <a:rPr lang="cs-CZ" sz="2700" dirty="0" err="1" smtClean="0"/>
              <a:t>kV</a:t>
            </a:r>
            <a:endParaRPr lang="cs-CZ" sz="2700" dirty="0"/>
          </a:p>
        </p:txBody>
      </p:sp>
      <p:pic>
        <p:nvPicPr>
          <p:cNvPr id="7170" name="Picture 2" descr="C:\Users\kartakmil\Documents\PRACOVNÍ\Maturita 2015\odpojovac_9-sht-12xx_004.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52500" y="1435099"/>
            <a:ext cx="6853767" cy="5140326"/>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34</a:t>
            </a:fld>
            <a:endParaRPr lang="cs-CZ"/>
          </a:p>
        </p:txBody>
      </p:sp>
    </p:spTree>
    <p:extLst>
      <p:ext uri="{BB962C8B-B14F-4D97-AF65-F5344CB8AC3E}">
        <p14:creationId xmlns:p14="http://schemas.microsoft.com/office/powerpoint/2010/main" val="4269154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00559"/>
          </a:xfrm>
        </p:spPr>
        <p:txBody>
          <a:bodyPr/>
          <a:lstStyle/>
          <a:p>
            <a:r>
              <a:rPr lang="cs-CZ" sz="2700" dirty="0" smtClean="0"/>
              <a:t>Svodiče přepětí</a:t>
            </a:r>
            <a:endParaRPr lang="cs-CZ" sz="2700" dirty="0"/>
          </a:p>
        </p:txBody>
      </p:sp>
      <p:sp>
        <p:nvSpPr>
          <p:cNvPr id="3" name="Zástupný symbol pro obsah 2"/>
          <p:cNvSpPr>
            <a:spLocks noGrp="1"/>
          </p:cNvSpPr>
          <p:nvPr>
            <p:ph idx="1"/>
          </p:nvPr>
        </p:nvSpPr>
        <p:spPr/>
        <p:txBody>
          <a:bodyPr/>
          <a:lstStyle/>
          <a:p>
            <a:pPr algn="just"/>
            <a:r>
              <a:rPr lang="cs-CZ" b="1" i="1" dirty="0" smtClean="0"/>
              <a:t>Svodiče </a:t>
            </a:r>
            <a:r>
              <a:rPr lang="cs-CZ" b="1" i="1" dirty="0"/>
              <a:t>přepětí slouží k ochraně elektrického zařízení proti vnějšímu či vnitřnímu přepětí na všech napěťových hladinách</a:t>
            </a:r>
            <a:r>
              <a:rPr lang="cs-CZ" b="1" i="1" dirty="0" smtClean="0"/>
              <a:t>.</a:t>
            </a:r>
          </a:p>
          <a:p>
            <a:pPr algn="just"/>
            <a:endParaRPr lang="cs-CZ" dirty="0"/>
          </a:p>
          <a:p>
            <a:pPr algn="just"/>
            <a:r>
              <a:rPr lang="cs-CZ" b="1" i="1" dirty="0">
                <a:solidFill>
                  <a:schemeClr val="accent6"/>
                </a:solidFill>
              </a:rPr>
              <a:t>Vnější přepětí </a:t>
            </a:r>
            <a:r>
              <a:rPr lang="cs-CZ" dirty="0"/>
              <a:t>vzniká při přímém </a:t>
            </a:r>
            <a:r>
              <a:rPr lang="cs-CZ" b="1" i="1" dirty="0"/>
              <a:t>úderu blesku </a:t>
            </a:r>
            <a:r>
              <a:rPr lang="cs-CZ" dirty="0"/>
              <a:t>do elektrického zařízení, nebo </a:t>
            </a:r>
            <a:r>
              <a:rPr lang="cs-CZ" b="1" i="1" dirty="0"/>
              <a:t>indukcí</a:t>
            </a:r>
            <a:r>
              <a:rPr lang="cs-CZ" dirty="0"/>
              <a:t> od </a:t>
            </a:r>
            <a:r>
              <a:rPr lang="cs-CZ" b="1" i="1" dirty="0"/>
              <a:t>úderu nepřímého</a:t>
            </a:r>
            <a:r>
              <a:rPr lang="cs-CZ" dirty="0"/>
              <a:t>. </a:t>
            </a:r>
            <a:endParaRPr lang="cs-CZ" dirty="0" smtClean="0"/>
          </a:p>
          <a:p>
            <a:pPr algn="just"/>
            <a:endParaRPr lang="cs-CZ" dirty="0" smtClean="0"/>
          </a:p>
          <a:p>
            <a:pPr algn="just"/>
            <a:r>
              <a:rPr lang="cs-CZ" dirty="0" smtClean="0"/>
              <a:t>K </a:t>
            </a:r>
            <a:r>
              <a:rPr lang="cs-CZ" b="1" i="1" dirty="0">
                <a:solidFill>
                  <a:schemeClr val="accent6"/>
                </a:solidFill>
              </a:rPr>
              <a:t>vnitřnímu přepětí </a:t>
            </a:r>
            <a:r>
              <a:rPr lang="cs-CZ" dirty="0"/>
              <a:t>dochází při </a:t>
            </a:r>
            <a:r>
              <a:rPr lang="cs-CZ" b="1" i="1" dirty="0"/>
              <a:t>zemním spojeni</a:t>
            </a:r>
            <a:r>
              <a:rPr lang="cs-CZ" dirty="0"/>
              <a:t>, </a:t>
            </a:r>
            <a:r>
              <a:rPr lang="cs-CZ" b="1" i="1" dirty="0"/>
              <a:t>zkratu</a:t>
            </a:r>
            <a:r>
              <a:rPr lang="cs-CZ" dirty="0"/>
              <a:t>, vlivem </a:t>
            </a:r>
            <a:r>
              <a:rPr lang="cs-CZ" b="1" i="1" dirty="0"/>
              <a:t>vyšších harmonických</a:t>
            </a:r>
            <a:r>
              <a:rPr lang="cs-CZ" dirty="0"/>
              <a:t>, </a:t>
            </a:r>
            <a:r>
              <a:rPr lang="cs-CZ" dirty="0" smtClean="0"/>
              <a:t>při </a:t>
            </a:r>
            <a:r>
              <a:rPr lang="cs-CZ" b="1" i="1" dirty="0"/>
              <a:t>spínání induktivních </a:t>
            </a:r>
            <a:r>
              <a:rPr lang="cs-CZ" dirty="0"/>
              <a:t>nebo </a:t>
            </a:r>
            <a:r>
              <a:rPr lang="cs-CZ" b="1" i="1" dirty="0"/>
              <a:t>kapacitních proudů</a:t>
            </a:r>
            <a:r>
              <a:rPr lang="cs-CZ" dirty="0" smtClean="0"/>
              <a:t>.</a:t>
            </a:r>
          </a:p>
          <a:p>
            <a:pPr algn="just"/>
            <a:endParaRPr lang="cs-CZ" dirty="0"/>
          </a:p>
          <a:p>
            <a:pPr algn="just"/>
            <a:r>
              <a:rPr lang="cs-CZ" b="1" dirty="0"/>
              <a:t>Podle konstrukčního provedení rozdělujeme svodiče na</a:t>
            </a:r>
            <a:r>
              <a:rPr lang="cs-CZ" dirty="0"/>
              <a:t>:</a:t>
            </a:r>
          </a:p>
          <a:p>
            <a:pPr marL="285750" indent="-285750" algn="just">
              <a:buFont typeface="Arial" panose="020B0604020202020204" pitchFamily="34" charset="0"/>
              <a:buChar char="•"/>
            </a:pPr>
            <a:r>
              <a:rPr lang="cs-CZ" dirty="0"/>
              <a:t>Svodiče přepětí s bloky </a:t>
            </a:r>
            <a:r>
              <a:rPr lang="cs-CZ" dirty="0" err="1"/>
              <a:t>ZnO</a:t>
            </a:r>
            <a:endParaRPr lang="cs-CZ" dirty="0"/>
          </a:p>
          <a:p>
            <a:pPr marL="285750" indent="-285750" algn="just">
              <a:buFont typeface="Arial" panose="020B0604020202020204" pitchFamily="34" charset="0"/>
              <a:buChar char="•"/>
            </a:pPr>
            <a:r>
              <a:rPr lang="cs-CZ" dirty="0"/>
              <a:t>Ventilové bleskojistky s bloky </a:t>
            </a:r>
            <a:r>
              <a:rPr lang="cs-CZ" dirty="0" err="1"/>
              <a:t>SiC</a:t>
            </a:r>
            <a:endParaRPr lang="cs-CZ" dirty="0"/>
          </a:p>
          <a:p>
            <a:pPr marL="285750" indent="-285750" algn="just">
              <a:buFont typeface="Arial" panose="020B0604020202020204" pitchFamily="34" charset="0"/>
              <a:buChar char="•"/>
            </a:pPr>
            <a:r>
              <a:rPr lang="cs-CZ" dirty="0"/>
              <a:t>Jiskřiště</a:t>
            </a:r>
          </a:p>
          <a:p>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35</a:t>
            </a:fld>
            <a:endParaRPr lang="cs-CZ"/>
          </a:p>
        </p:txBody>
      </p:sp>
    </p:spTree>
    <p:extLst>
      <p:ext uri="{BB962C8B-B14F-4D97-AF65-F5344CB8AC3E}">
        <p14:creationId xmlns:p14="http://schemas.microsoft.com/office/powerpoint/2010/main" val="298612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00559"/>
          </a:xfrm>
        </p:spPr>
        <p:txBody>
          <a:bodyPr/>
          <a:lstStyle/>
          <a:p>
            <a:r>
              <a:rPr lang="cs-CZ" sz="2700" dirty="0" smtClean="0"/>
              <a:t>Svodiče přepětí v r 110 kV</a:t>
            </a:r>
            <a:endParaRPr lang="cs-CZ" sz="2700" dirty="0"/>
          </a:p>
        </p:txBody>
      </p:sp>
      <p:pic>
        <p:nvPicPr>
          <p:cNvPr id="13314" name="Picture 2" descr="C:\Users\kartakmil\Documents\PRACOVNÍ\Maturita 2015\P9090009.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04" t="-5427" r="204" b="5427"/>
          <a:stretch/>
        </p:blipFill>
        <p:spPr bwMode="auto">
          <a:xfrm>
            <a:off x="754918" y="1195643"/>
            <a:ext cx="7119082" cy="5341682"/>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36</a:t>
            </a:fld>
            <a:endParaRPr lang="cs-CZ"/>
          </a:p>
        </p:txBody>
      </p:sp>
    </p:spTree>
    <p:extLst>
      <p:ext uri="{BB962C8B-B14F-4D97-AF65-F5344CB8AC3E}">
        <p14:creationId xmlns:p14="http://schemas.microsoft.com/office/powerpoint/2010/main" val="229431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0"/>
          </p:nvPr>
        </p:nvSpPr>
        <p:spPr/>
        <p:txBody>
          <a:bodyPr/>
          <a:lstStyle/>
          <a:p>
            <a:fld id="{569EC6D3-E5AC-407E-ABD5-BD9CA53279C2}" type="slidenum">
              <a:rPr lang="cs-CZ" smtClean="0"/>
              <a:pPr/>
              <a:t>37</a:t>
            </a:fld>
            <a:endParaRPr lang="cs-CZ"/>
          </a:p>
        </p:txBody>
      </p:sp>
      <p:sp>
        <p:nvSpPr>
          <p:cNvPr id="5" name="Nadpis 4"/>
          <p:cNvSpPr>
            <a:spLocks noGrp="1"/>
          </p:cNvSpPr>
          <p:nvPr>
            <p:ph type="title"/>
          </p:nvPr>
        </p:nvSpPr>
        <p:spPr>
          <a:xfrm>
            <a:off x="504000" y="436771"/>
            <a:ext cx="6876000" cy="400559"/>
          </a:xfrm>
        </p:spPr>
        <p:txBody>
          <a:bodyPr/>
          <a:lstStyle/>
          <a:p>
            <a:r>
              <a:rPr lang="cs-CZ" sz="2700" dirty="0" smtClean="0"/>
              <a:t>Transformátor</a:t>
            </a:r>
            <a:endParaRPr lang="cs-CZ" sz="27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2144" y="1456179"/>
            <a:ext cx="3995255" cy="503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ástupný symbol pro obsah 6"/>
          <p:cNvSpPr>
            <a:spLocks noGrp="1"/>
          </p:cNvSpPr>
          <p:nvPr>
            <p:ph idx="11"/>
          </p:nvPr>
        </p:nvSpPr>
        <p:spPr/>
        <p:txBody>
          <a:bodyPr/>
          <a:lstStyle/>
          <a:p>
            <a:pPr algn="just"/>
            <a:r>
              <a:rPr lang="cs-CZ" dirty="0"/>
              <a:t>Transformátor je </a:t>
            </a:r>
            <a:r>
              <a:rPr lang="cs-CZ" b="1" i="1" dirty="0"/>
              <a:t>elektrický netočivý stroj</a:t>
            </a:r>
            <a:r>
              <a:rPr lang="cs-CZ" dirty="0"/>
              <a:t>, který umožňuje přenášet elektrickou energii z jednoho obvodu do jiného pomocí vzájemné </a:t>
            </a:r>
            <a:r>
              <a:rPr lang="cs-CZ" b="1" i="1" dirty="0"/>
              <a:t>elektromagnetické indukce</a:t>
            </a:r>
            <a:r>
              <a:rPr lang="cs-CZ" dirty="0"/>
              <a:t>. </a:t>
            </a:r>
            <a:endParaRPr lang="cs-CZ" dirty="0" smtClean="0"/>
          </a:p>
          <a:p>
            <a:pPr algn="just"/>
            <a:endParaRPr lang="cs-CZ" dirty="0"/>
          </a:p>
          <a:p>
            <a:pPr algn="just"/>
            <a:r>
              <a:rPr lang="cs-CZ" dirty="0" smtClean="0"/>
              <a:t>Používá </a:t>
            </a:r>
            <a:r>
              <a:rPr lang="cs-CZ" dirty="0"/>
              <a:t>se </a:t>
            </a:r>
            <a:r>
              <a:rPr lang="cs-CZ" dirty="0" smtClean="0"/>
              <a:t>pro </a:t>
            </a:r>
            <a:r>
              <a:rPr lang="cs-CZ" b="1" i="1" dirty="0"/>
              <a:t>přeměnu</a:t>
            </a:r>
            <a:r>
              <a:rPr lang="cs-CZ" dirty="0"/>
              <a:t> </a:t>
            </a:r>
            <a:r>
              <a:rPr lang="cs-CZ" b="1" i="1" dirty="0"/>
              <a:t>střídavého</a:t>
            </a:r>
            <a:r>
              <a:rPr lang="cs-CZ" dirty="0"/>
              <a:t> </a:t>
            </a:r>
            <a:r>
              <a:rPr lang="cs-CZ" b="1" i="1" dirty="0"/>
              <a:t>napětí</a:t>
            </a:r>
            <a:r>
              <a:rPr lang="cs-CZ" dirty="0"/>
              <a:t> (např. z </a:t>
            </a:r>
            <a:r>
              <a:rPr lang="cs-CZ" dirty="0" smtClean="0"/>
              <a:t>vysokého </a:t>
            </a:r>
            <a:r>
              <a:rPr lang="cs-CZ" dirty="0"/>
              <a:t>napětí na </a:t>
            </a:r>
            <a:r>
              <a:rPr lang="cs-CZ" dirty="0" smtClean="0"/>
              <a:t>nízké</a:t>
            </a:r>
            <a:r>
              <a:rPr lang="cs-CZ" dirty="0"/>
              <a:t>) nebo pro </a:t>
            </a:r>
            <a:r>
              <a:rPr lang="cs-CZ" b="1" i="1" dirty="0"/>
              <a:t>galvanické</a:t>
            </a:r>
            <a:r>
              <a:rPr lang="cs-CZ" dirty="0"/>
              <a:t> oddělení obvodů.</a:t>
            </a:r>
          </a:p>
          <a:p>
            <a:endParaRPr lang="cs-CZ" dirty="0"/>
          </a:p>
        </p:txBody>
      </p:sp>
    </p:spTree>
    <p:extLst>
      <p:ext uri="{BB962C8B-B14F-4D97-AF65-F5344CB8AC3E}">
        <p14:creationId xmlns:p14="http://schemas.microsoft.com/office/powerpoint/2010/main" val="135164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smtClean="0"/>
              <a:t>Elektrické stanice – stroje a přístroje</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38</a:t>
            </a:fld>
            <a:endParaRPr lang="cs-CZ"/>
          </a:p>
        </p:txBody>
      </p:sp>
      <p:sp>
        <p:nvSpPr>
          <p:cNvPr id="3" name="Zástupný symbol pro obsah 2"/>
          <p:cNvSpPr>
            <a:spLocks noGrp="1"/>
          </p:cNvSpPr>
          <p:nvPr>
            <p:ph idx="1"/>
          </p:nvPr>
        </p:nvSpPr>
        <p:spPr>
          <a:xfrm>
            <a:off x="583664" y="1569337"/>
            <a:ext cx="8136000" cy="4680000"/>
          </a:xfrm>
        </p:spPr>
        <p:txBody>
          <a:bodyPr/>
          <a:lstStyle/>
          <a:p>
            <a:r>
              <a:rPr lang="cs-CZ" sz="1400" dirty="0" smtClean="0"/>
              <a:t>Transformátor 110/22 </a:t>
            </a:r>
            <a:r>
              <a:rPr lang="cs-CZ" sz="1400" dirty="0" err="1" smtClean="0"/>
              <a:t>kV</a:t>
            </a:r>
            <a:endParaRPr lang="cs-CZ" sz="1400" dirty="0"/>
          </a:p>
          <a:p>
            <a:endParaRPr lang="cs-CZ" sz="1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833" y="2052570"/>
            <a:ext cx="5935663" cy="445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852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Druhy elektrických stanic</a:t>
            </a:r>
          </a:p>
        </p:txBody>
      </p:sp>
      <p:sp>
        <p:nvSpPr>
          <p:cNvPr id="4" name="Slide Number Placeholder 3"/>
          <p:cNvSpPr>
            <a:spLocks noGrp="1"/>
          </p:cNvSpPr>
          <p:nvPr>
            <p:ph type="sldNum" sz="quarter" idx="10"/>
          </p:nvPr>
        </p:nvSpPr>
        <p:spPr/>
        <p:txBody>
          <a:bodyPr/>
          <a:lstStyle/>
          <a:p>
            <a:fld id="{569EC6D3-E5AC-407E-ABD5-BD9CA53279C2}" type="slidenum">
              <a:rPr lang="cs-CZ" smtClean="0"/>
              <a:pPr/>
              <a:t>3</a:t>
            </a:fld>
            <a:endParaRPr lang="cs-CZ"/>
          </a:p>
        </p:txBody>
      </p:sp>
      <p:sp>
        <p:nvSpPr>
          <p:cNvPr id="3" name="Zástupný symbol pro obsah 2"/>
          <p:cNvSpPr>
            <a:spLocks noGrp="1"/>
          </p:cNvSpPr>
          <p:nvPr>
            <p:ph idx="1"/>
          </p:nvPr>
        </p:nvSpPr>
        <p:spPr/>
        <p:txBody>
          <a:bodyPr/>
          <a:lstStyle/>
          <a:p>
            <a:pPr marL="285750" indent="-285750">
              <a:buFontTx/>
              <a:buChar char="-"/>
            </a:pPr>
            <a:r>
              <a:rPr lang="cs-CZ" sz="1400" dirty="0" smtClean="0"/>
              <a:t>transformovny, spínací stanice</a:t>
            </a:r>
          </a:p>
          <a:p>
            <a:pPr marL="285750" indent="-285750">
              <a:buFontTx/>
              <a:buChar char="-"/>
            </a:pPr>
            <a:r>
              <a:rPr lang="cs-CZ" sz="1400" dirty="0" smtClean="0"/>
              <a:t>venkovní, vnitřní (kobkové, skříňové, zapouzdřené)</a:t>
            </a:r>
          </a:p>
          <a:p>
            <a:pPr marL="285750" indent="-285750">
              <a:buFontTx/>
              <a:buChar char="-"/>
            </a:pPr>
            <a:r>
              <a:rPr lang="cs-CZ" sz="1400" dirty="0" smtClean="0"/>
              <a:t>místně ovládané, dálkové ovládané</a:t>
            </a:r>
          </a:p>
          <a:p>
            <a:pPr marL="285750" indent="-285750">
              <a:buFontTx/>
              <a:buChar char="-"/>
            </a:pPr>
            <a:endParaRPr lang="cs-CZ" sz="1400" dirty="0"/>
          </a:p>
          <a:p>
            <a:endParaRPr lang="cs-CZ" sz="14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0245" y="2738362"/>
            <a:ext cx="4683512" cy="3326464"/>
          </a:xfrm>
          <a:prstGeom prst="rect">
            <a:avLst/>
          </a:prstGeom>
          <a:noFill/>
          <a:ln w="9525">
            <a:noFill/>
            <a:miter lim="800000"/>
            <a:headEnd/>
            <a:tailEnd/>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778897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00559"/>
          </a:xfrm>
        </p:spPr>
        <p:txBody>
          <a:bodyPr/>
          <a:lstStyle/>
          <a:p>
            <a:r>
              <a:rPr lang="cs-CZ" sz="2700" dirty="0" smtClean="0"/>
              <a:t>Zhášecí tlumivka</a:t>
            </a:r>
            <a:endParaRPr lang="cs-CZ" sz="2700" dirty="0"/>
          </a:p>
        </p:txBody>
      </p:sp>
      <p:sp>
        <p:nvSpPr>
          <p:cNvPr id="3" name="Zástupný symbol pro obsah 2"/>
          <p:cNvSpPr>
            <a:spLocks noGrp="1"/>
          </p:cNvSpPr>
          <p:nvPr>
            <p:ph idx="1"/>
          </p:nvPr>
        </p:nvSpPr>
        <p:spPr/>
        <p:txBody>
          <a:bodyPr/>
          <a:lstStyle/>
          <a:p>
            <a:pPr algn="just"/>
            <a:r>
              <a:rPr lang="cs-CZ" b="1" i="1" dirty="0" smtClean="0">
                <a:solidFill>
                  <a:schemeClr val="accent6"/>
                </a:solidFill>
              </a:rPr>
              <a:t>Zhášecí </a:t>
            </a:r>
            <a:r>
              <a:rPr lang="cs-CZ" b="1" i="1" dirty="0">
                <a:solidFill>
                  <a:schemeClr val="accent6"/>
                </a:solidFill>
              </a:rPr>
              <a:t>tlumivky slouží ke kompenzaci kapacitních proudů při zemním spojení v elektrické síti</a:t>
            </a:r>
            <a:r>
              <a:rPr lang="cs-CZ" b="1" i="1" dirty="0" smtClean="0">
                <a:solidFill>
                  <a:schemeClr val="accent6"/>
                </a:solidFill>
              </a:rPr>
              <a:t>.</a:t>
            </a:r>
          </a:p>
          <a:p>
            <a:pPr algn="just"/>
            <a:endParaRPr lang="cs-CZ" dirty="0"/>
          </a:p>
          <a:p>
            <a:pPr algn="just"/>
            <a:r>
              <a:rPr lang="cs-CZ" dirty="0"/>
              <a:t>V sítích velmi vysokého a vysokého napětí dochází často k poruchovým </a:t>
            </a:r>
            <a:r>
              <a:rPr lang="cs-CZ" b="1" i="1" dirty="0"/>
              <a:t>přepěťovým stavům</a:t>
            </a:r>
            <a:r>
              <a:rPr lang="cs-CZ" dirty="0"/>
              <a:t>, kterým ve většině případů předchází jednofázové zemní spojení. </a:t>
            </a:r>
            <a:r>
              <a:rPr lang="cs-CZ" dirty="0" smtClean="0"/>
              <a:t>Velmi </a:t>
            </a:r>
            <a:r>
              <a:rPr lang="cs-CZ" dirty="0"/>
              <a:t>častou příčinou vzniku zemního spojení je pád stromu na vedení vlivem nepříznivých povětrnostních podmínek, ale často také neodborný zásah člověka. Z těchto důvodů je významná část distribuční sítě vysokého napětí kompenzována. Kompenzace se provádí několika způsoby, z nichž nejčastějším je použití plynule regulovatelné zhášecí tlumivky.</a:t>
            </a:r>
          </a:p>
          <a:p>
            <a:pPr algn="just"/>
            <a:r>
              <a:rPr lang="cs-CZ" dirty="0"/>
              <a:t/>
            </a:r>
            <a:br>
              <a:rPr lang="cs-CZ" dirty="0"/>
            </a:br>
            <a:endParaRPr lang="cs-CZ" dirty="0"/>
          </a:p>
          <a:p>
            <a:pPr algn="just"/>
            <a:r>
              <a:rPr lang="cs-CZ" dirty="0"/>
              <a:t>Součástí zhášecí tlumivky může být </a:t>
            </a:r>
            <a:r>
              <a:rPr lang="cs-CZ" b="1" i="1" dirty="0"/>
              <a:t>sekundární odporník</a:t>
            </a:r>
            <a:r>
              <a:rPr lang="cs-CZ" dirty="0"/>
              <a:t>, sloužící ke krátkodobému zvýšení činné složky poruchového proudu v </a:t>
            </a:r>
            <a:r>
              <a:rPr lang="cs-CZ" b="1" i="1" dirty="0"/>
              <a:t>obvodu zhášecí tlumivky </a:t>
            </a:r>
            <a:r>
              <a:rPr lang="cs-CZ" dirty="0"/>
              <a:t>při vyhledávání místa zemního spojení.</a:t>
            </a:r>
          </a:p>
          <a:p>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39</a:t>
            </a:fld>
            <a:endParaRPr lang="cs-CZ"/>
          </a:p>
        </p:txBody>
      </p:sp>
    </p:spTree>
    <p:extLst>
      <p:ext uri="{BB962C8B-B14F-4D97-AF65-F5344CB8AC3E}">
        <p14:creationId xmlns:p14="http://schemas.microsoft.com/office/powerpoint/2010/main" val="351106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504001" y="437652"/>
            <a:ext cx="6876000" cy="823752"/>
          </a:xfrm>
        </p:spPr>
        <p:txBody>
          <a:bodyPr/>
          <a:lstStyle/>
          <a:p>
            <a:r>
              <a:rPr lang="cs-CZ" sz="2700" dirty="0" smtClean="0"/>
              <a:t>Transformátor, tlumivka, sek. odporník</a:t>
            </a:r>
            <a:endParaRPr lang="cs-CZ" sz="2700" dirty="0"/>
          </a:p>
        </p:txBody>
      </p:sp>
      <p:pic>
        <p:nvPicPr>
          <p:cNvPr id="15362" name="Picture 2" descr="C:\Users\kartakmil\Documents\PRACOVNÍ\Maturita 2015\P9090018.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628" t="9498" r="-1719" b="9159"/>
          <a:stretch/>
        </p:blipFill>
        <p:spPr bwMode="auto">
          <a:xfrm>
            <a:off x="678718" y="1574801"/>
            <a:ext cx="7934946" cy="483870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číslo snímku 1"/>
          <p:cNvSpPr>
            <a:spLocks noGrp="1"/>
          </p:cNvSpPr>
          <p:nvPr>
            <p:ph type="sldNum" sz="quarter" idx="10"/>
          </p:nvPr>
        </p:nvSpPr>
        <p:spPr/>
        <p:txBody>
          <a:bodyPr/>
          <a:lstStyle/>
          <a:p>
            <a:fld id="{60512F0B-4359-4EDB-808F-E507DA35F8EF}" type="slidenum">
              <a:rPr lang="cs-CZ" smtClean="0"/>
              <a:pPr/>
              <a:t>40</a:t>
            </a:fld>
            <a:endParaRPr lang="cs-CZ"/>
          </a:p>
        </p:txBody>
      </p:sp>
    </p:spTree>
    <p:extLst>
      <p:ext uri="{BB962C8B-B14F-4D97-AF65-F5344CB8AC3E}">
        <p14:creationId xmlns:p14="http://schemas.microsoft.com/office/powerpoint/2010/main" val="362842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400559"/>
          </a:xfrm>
        </p:spPr>
        <p:txBody>
          <a:bodyPr/>
          <a:lstStyle/>
          <a:p>
            <a:r>
              <a:rPr lang="cs-CZ" sz="2700" dirty="0" smtClean="0"/>
              <a:t>Tlumivka a stavebnicový odporník</a:t>
            </a:r>
            <a:endParaRPr lang="cs-CZ" sz="2700" dirty="0"/>
          </a:p>
        </p:txBody>
      </p:sp>
      <p:pic>
        <p:nvPicPr>
          <p:cNvPr id="16386" name="Picture 2" descr="C:\Users\kartakmil\Documents\PRACOVNÍ\Maturita 2015\P90900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9159" r="762" b="12416"/>
          <a:stretch/>
        </p:blipFill>
        <p:spPr bwMode="auto">
          <a:xfrm>
            <a:off x="1916358" y="1422690"/>
            <a:ext cx="4878142" cy="5143210"/>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41</a:t>
            </a:fld>
            <a:endParaRPr lang="cs-CZ"/>
          </a:p>
        </p:txBody>
      </p:sp>
    </p:spTree>
    <p:extLst>
      <p:ext uri="{BB962C8B-B14F-4D97-AF65-F5344CB8AC3E}">
        <p14:creationId xmlns:p14="http://schemas.microsoft.com/office/powerpoint/2010/main" val="385269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smtClean="0"/>
              <a:t>Elektrické stanice </a:t>
            </a:r>
            <a:r>
              <a:rPr lang="cs-CZ" dirty="0"/>
              <a:t>– další součásti provozu</a:t>
            </a:r>
          </a:p>
        </p:txBody>
      </p:sp>
      <p:sp>
        <p:nvSpPr>
          <p:cNvPr id="4" name="Slide Number Placeholder 3"/>
          <p:cNvSpPr>
            <a:spLocks noGrp="1"/>
          </p:cNvSpPr>
          <p:nvPr>
            <p:ph type="sldNum" sz="quarter" idx="10"/>
          </p:nvPr>
        </p:nvSpPr>
        <p:spPr/>
        <p:txBody>
          <a:bodyPr/>
          <a:lstStyle/>
          <a:p>
            <a:fld id="{569EC6D3-E5AC-407E-ABD5-BD9CA53279C2}" type="slidenum">
              <a:rPr lang="cs-CZ" smtClean="0"/>
              <a:pPr/>
              <a:t>42</a:t>
            </a:fld>
            <a:endParaRPr lang="cs-CZ"/>
          </a:p>
        </p:txBody>
      </p:sp>
      <p:sp>
        <p:nvSpPr>
          <p:cNvPr id="3" name="Zástupný symbol pro obsah 2"/>
          <p:cNvSpPr>
            <a:spLocks noGrp="1"/>
          </p:cNvSpPr>
          <p:nvPr>
            <p:ph idx="1"/>
          </p:nvPr>
        </p:nvSpPr>
        <p:spPr/>
        <p:txBody>
          <a:bodyPr/>
          <a:lstStyle/>
          <a:p>
            <a:r>
              <a:rPr lang="cs-CZ" sz="1400" dirty="0"/>
              <a:t>Nejen hlavní technologii potřebuje ES ke svému </a:t>
            </a:r>
            <a:r>
              <a:rPr lang="cs-CZ" sz="1400" dirty="0" smtClean="0"/>
              <a:t>fungování.</a:t>
            </a:r>
            <a:endParaRPr lang="cs-CZ" sz="1400" dirty="0"/>
          </a:p>
          <a:p>
            <a:r>
              <a:rPr lang="cs-CZ" sz="1400" dirty="0" smtClean="0"/>
              <a:t>	Staniční </a:t>
            </a:r>
            <a:r>
              <a:rPr lang="cs-CZ" sz="1400" dirty="0"/>
              <a:t>baterie                 	                       </a:t>
            </a:r>
            <a:r>
              <a:rPr lang="cs-CZ" sz="1400" dirty="0" smtClean="0"/>
              <a:t>Stavebně </a:t>
            </a:r>
            <a:r>
              <a:rPr lang="cs-CZ" sz="1400" dirty="0"/>
              <a:t>technologická údržba																																													</a:t>
            </a:r>
          </a:p>
          <a:p>
            <a:endParaRPr lang="cs-CZ" sz="1400" dirty="0"/>
          </a:p>
          <a:p>
            <a:r>
              <a:rPr lang="cs-CZ" sz="1400" dirty="0"/>
              <a:t>											 </a:t>
            </a:r>
            <a:r>
              <a:rPr lang="cs-CZ" sz="1400" dirty="0" smtClean="0"/>
              <a:t>           Výroba </a:t>
            </a:r>
            <a:r>
              <a:rPr lang="cs-CZ" sz="1400" dirty="0"/>
              <a:t>stlačeného vzduchu</a:t>
            </a:r>
          </a:p>
          <a:p>
            <a:endParaRPr lang="cs-CZ" sz="140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317" y="2380609"/>
            <a:ext cx="2264280" cy="16978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198" y="2321674"/>
            <a:ext cx="2310954" cy="1733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0937" y="4738194"/>
            <a:ext cx="2135614" cy="1600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84973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a:t>Elektrické stanice - mimořádné stavy</a:t>
            </a:r>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2034" y="1692275"/>
            <a:ext cx="6239933" cy="4679950"/>
          </a:xfrm>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43</a:t>
            </a:fld>
            <a:endParaRPr lang="cs-CZ"/>
          </a:p>
        </p:txBody>
      </p:sp>
      <p:sp>
        <p:nvSpPr>
          <p:cNvPr id="5" name="Obdélník 4"/>
          <p:cNvSpPr/>
          <p:nvPr/>
        </p:nvSpPr>
        <p:spPr>
          <a:xfrm>
            <a:off x="489237" y="1385768"/>
            <a:ext cx="2114681" cy="338554"/>
          </a:xfrm>
          <a:prstGeom prst="rect">
            <a:avLst/>
          </a:prstGeom>
        </p:spPr>
        <p:txBody>
          <a:bodyPr wrap="none">
            <a:spAutoFit/>
          </a:bodyPr>
          <a:lstStyle/>
          <a:p>
            <a:r>
              <a:rPr lang="cs-CZ" sz="1600" dirty="0"/>
              <a:t>Požár transformátoru</a:t>
            </a:r>
          </a:p>
        </p:txBody>
      </p:sp>
    </p:spTree>
    <p:extLst>
      <p:ext uri="{BB962C8B-B14F-4D97-AF65-F5344CB8AC3E}">
        <p14:creationId xmlns:p14="http://schemas.microsoft.com/office/powerpoint/2010/main" val="200804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Elektrické stanice - mimořádné stavy</a:t>
            </a:r>
          </a:p>
        </p:txBody>
      </p:sp>
      <p:sp>
        <p:nvSpPr>
          <p:cNvPr id="4" name="Slide Number Placeholder 3"/>
          <p:cNvSpPr>
            <a:spLocks noGrp="1"/>
          </p:cNvSpPr>
          <p:nvPr>
            <p:ph type="sldNum" sz="quarter" idx="10"/>
          </p:nvPr>
        </p:nvSpPr>
        <p:spPr/>
        <p:txBody>
          <a:bodyPr/>
          <a:lstStyle/>
          <a:p>
            <a:fld id="{569EC6D3-E5AC-407E-ABD5-BD9CA53279C2}" type="slidenum">
              <a:rPr lang="cs-CZ" smtClean="0"/>
              <a:pPr/>
              <a:t>44</a:t>
            </a:fld>
            <a:endParaRPr lang="cs-CZ"/>
          </a:p>
        </p:txBody>
      </p:sp>
      <p:sp>
        <p:nvSpPr>
          <p:cNvPr id="3" name="Zástupný symbol pro obsah 2"/>
          <p:cNvSpPr>
            <a:spLocks noGrp="1"/>
          </p:cNvSpPr>
          <p:nvPr>
            <p:ph idx="1"/>
          </p:nvPr>
        </p:nvSpPr>
        <p:spPr>
          <a:xfrm>
            <a:off x="504000" y="1692000"/>
            <a:ext cx="8136000" cy="437883"/>
          </a:xfrm>
        </p:spPr>
        <p:txBody>
          <a:bodyPr/>
          <a:lstStyle/>
          <a:p>
            <a:r>
              <a:rPr lang="cs-CZ" sz="1400" dirty="0" smtClean="0"/>
              <a:t>Požár transformátoru</a:t>
            </a:r>
            <a:endParaRPr lang="cs-CZ" sz="1400" dirty="0"/>
          </a:p>
          <a:p>
            <a:endParaRPr lang="cs-CZ" sz="1400"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045" y="2071523"/>
            <a:ext cx="5717130" cy="446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9924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6173" y="2246313"/>
            <a:ext cx="5501216" cy="4125912"/>
          </a:xfrm>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45</a:t>
            </a:fld>
            <a:endParaRPr lang="cs-CZ"/>
          </a:p>
        </p:txBody>
      </p:sp>
      <p:sp>
        <p:nvSpPr>
          <p:cNvPr id="5" name="Title 1"/>
          <p:cNvSpPr>
            <a:spLocks noGrp="1"/>
          </p:cNvSpPr>
          <p:nvPr>
            <p:ph type="title"/>
          </p:nvPr>
        </p:nvSpPr>
        <p:spPr/>
        <p:txBody>
          <a:bodyPr/>
          <a:lstStyle/>
          <a:p>
            <a:r>
              <a:rPr lang="cs-CZ" dirty="0"/>
              <a:t>Elektrické stanice - mimořádné stavy</a:t>
            </a:r>
          </a:p>
        </p:txBody>
      </p:sp>
      <p:sp>
        <p:nvSpPr>
          <p:cNvPr id="6" name="Zástupný symbol pro obsah 2"/>
          <p:cNvSpPr txBox="1">
            <a:spLocks/>
          </p:cNvSpPr>
          <p:nvPr/>
        </p:nvSpPr>
        <p:spPr bwMode="auto">
          <a:xfrm>
            <a:off x="504000" y="1471725"/>
            <a:ext cx="8136000" cy="43788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895350" rtl="0" eaLnBrk="1" fontAlgn="base" hangingPunct="1">
              <a:lnSpc>
                <a:spcPts val="2300"/>
              </a:lnSpc>
              <a:spcBef>
                <a:spcPct val="0"/>
              </a:spcBef>
              <a:spcAft>
                <a:spcPct val="0"/>
              </a:spcAft>
              <a:buSzPct val="120000"/>
              <a:defRPr sz="1600">
                <a:solidFill>
                  <a:schemeClr val="tx1"/>
                </a:solidFill>
                <a:latin typeface="Arial CE" panose="020B0604020202020204" pitchFamily="34" charset="0"/>
                <a:ea typeface="+mn-ea"/>
                <a:cs typeface="Arial CE" panose="020B0604020202020204" pitchFamily="34" charset="0"/>
              </a:defRPr>
            </a:lvl1pPr>
            <a:lvl2pPr marL="180975" indent="-179388" algn="l" defTabSz="895350" rtl="0" eaLnBrk="1" fontAlgn="base" hangingPunct="1">
              <a:lnSpc>
                <a:spcPts val="2300"/>
              </a:lnSpc>
              <a:spcBef>
                <a:spcPct val="0"/>
              </a:spcBef>
              <a:spcAft>
                <a:spcPct val="0"/>
              </a:spcAft>
              <a:buClr>
                <a:srgbClr val="F24F00"/>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2pPr>
            <a:lvl3pPr marL="361950" indent="-180975" algn="l" defTabSz="895350" rtl="0" eaLnBrk="1" fontAlgn="base" hangingPunct="1">
              <a:lnSpc>
                <a:spcPts val="2300"/>
              </a:lnSpc>
              <a:spcBef>
                <a:spcPct val="0"/>
              </a:spcBef>
              <a:spcAft>
                <a:spcPct val="0"/>
              </a:spcAft>
              <a:buClr>
                <a:srgbClr val="C8C8C8"/>
              </a:buClr>
              <a:buSzPct val="120000"/>
              <a:buFont typeface="Wingdings" pitchFamily="2" charset="2"/>
              <a:buChar char="§"/>
              <a:defRPr sz="1600">
                <a:solidFill>
                  <a:schemeClr val="tx1"/>
                </a:solidFill>
                <a:latin typeface="Arial CE" panose="020B0604020202020204" pitchFamily="34" charset="0"/>
                <a:cs typeface="Arial CE" panose="020B0604020202020204" pitchFamily="34" charset="0"/>
              </a:defRPr>
            </a:lvl3pPr>
            <a:lvl4pPr marL="534988" indent="-180975" algn="l" defTabSz="895350" rtl="0" eaLnBrk="1" fontAlgn="base" hangingPunct="1">
              <a:lnSpc>
                <a:spcPts val="2300"/>
              </a:lnSpc>
              <a:spcBef>
                <a:spcPct val="0"/>
              </a:spcBef>
              <a:spcAft>
                <a:spcPct val="0"/>
              </a:spcAft>
              <a:buSzPct val="89000"/>
              <a:defRPr sz="1600">
                <a:solidFill>
                  <a:schemeClr val="tx1"/>
                </a:solidFill>
                <a:latin typeface="Arial CE" panose="020B0604020202020204" pitchFamily="34" charset="0"/>
                <a:cs typeface="Arial CE" panose="020B0604020202020204" pitchFamily="34" charset="0"/>
              </a:defRPr>
            </a:lvl4pPr>
            <a:lvl5pPr marL="715963" indent="-180975" algn="l" defTabSz="895350" rtl="0" eaLnBrk="1" fontAlgn="base" hangingPunct="1">
              <a:lnSpc>
                <a:spcPts val="2300"/>
              </a:lnSpc>
              <a:spcBef>
                <a:spcPct val="0"/>
              </a:spcBef>
              <a:spcAft>
                <a:spcPct val="0"/>
              </a:spcAft>
              <a:buSzPct val="75000"/>
              <a:defRPr sz="1600">
                <a:solidFill>
                  <a:schemeClr val="tx1"/>
                </a:solidFill>
                <a:latin typeface="Arial CE" panose="020B0604020202020204" pitchFamily="34" charset="0"/>
                <a:cs typeface="Arial CE" panose="020B0604020202020204" pitchFamily="34" charset="0"/>
              </a:defRPr>
            </a:lvl5pPr>
            <a:lvl6pPr marL="1039813" indent="-149225" algn="l" defTabSz="895350" rtl="0" eaLnBrk="1" fontAlgn="base" hangingPunct="1">
              <a:lnSpc>
                <a:spcPct val="110000"/>
              </a:lnSpc>
              <a:spcBef>
                <a:spcPct val="0"/>
              </a:spcBef>
              <a:spcAft>
                <a:spcPct val="0"/>
              </a:spcAft>
              <a:buSzPct val="75000"/>
              <a:defRPr sz="1200">
                <a:solidFill>
                  <a:schemeClr val="tx1"/>
                </a:solidFill>
                <a:latin typeface="+mn-lt"/>
              </a:defRPr>
            </a:lvl6pPr>
            <a:lvl7pPr marL="1497013" indent="-149225" algn="l" defTabSz="895350" rtl="0" eaLnBrk="1" fontAlgn="base" hangingPunct="1">
              <a:lnSpc>
                <a:spcPct val="110000"/>
              </a:lnSpc>
              <a:spcBef>
                <a:spcPct val="0"/>
              </a:spcBef>
              <a:spcAft>
                <a:spcPct val="0"/>
              </a:spcAft>
              <a:buSzPct val="75000"/>
              <a:defRPr sz="1200">
                <a:solidFill>
                  <a:schemeClr val="tx1"/>
                </a:solidFill>
                <a:latin typeface="+mn-lt"/>
              </a:defRPr>
            </a:lvl7pPr>
            <a:lvl8pPr marL="1954213" indent="-149225" algn="l" defTabSz="895350" rtl="0" eaLnBrk="1" fontAlgn="base" hangingPunct="1">
              <a:lnSpc>
                <a:spcPct val="110000"/>
              </a:lnSpc>
              <a:spcBef>
                <a:spcPct val="0"/>
              </a:spcBef>
              <a:spcAft>
                <a:spcPct val="0"/>
              </a:spcAft>
              <a:buSzPct val="75000"/>
              <a:defRPr sz="1200">
                <a:solidFill>
                  <a:schemeClr val="tx1"/>
                </a:solidFill>
                <a:latin typeface="+mn-lt"/>
              </a:defRPr>
            </a:lvl8pPr>
            <a:lvl9pPr marL="2411413" indent="-149225" algn="l" defTabSz="895350" rtl="0" eaLnBrk="1" fontAlgn="base" hangingPunct="1">
              <a:lnSpc>
                <a:spcPct val="110000"/>
              </a:lnSpc>
              <a:spcBef>
                <a:spcPct val="0"/>
              </a:spcBef>
              <a:spcAft>
                <a:spcPct val="0"/>
              </a:spcAft>
              <a:buSzPct val="75000"/>
              <a:defRPr sz="1200">
                <a:solidFill>
                  <a:schemeClr val="tx1"/>
                </a:solidFill>
                <a:latin typeface="+mn-lt"/>
              </a:defRPr>
            </a:lvl9pPr>
          </a:lstStyle>
          <a:p>
            <a:pPr>
              <a:buClrTx/>
              <a:buFontTx/>
            </a:pPr>
            <a:r>
              <a:rPr lang="cs-CZ" sz="1400" i="0" kern="0" dirty="0" smtClean="0"/>
              <a:t>Exploze podpěry vypínače 110 </a:t>
            </a:r>
            <a:r>
              <a:rPr lang="cs-CZ" sz="1400" i="0" kern="0" dirty="0" err="1" smtClean="0"/>
              <a:t>kV</a:t>
            </a:r>
            <a:endParaRPr lang="cs-CZ" sz="1400" i="0" kern="0" dirty="0" smtClean="0"/>
          </a:p>
          <a:p>
            <a:pPr>
              <a:buClrTx/>
              <a:buFontTx/>
            </a:pPr>
            <a:endParaRPr lang="cs-CZ" sz="1400" i="0" kern="0" dirty="0"/>
          </a:p>
        </p:txBody>
      </p:sp>
    </p:spTree>
    <p:extLst>
      <p:ext uri="{BB962C8B-B14F-4D97-AF65-F5344CB8AC3E}">
        <p14:creationId xmlns:p14="http://schemas.microsoft.com/office/powerpoint/2010/main" val="3349451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Elektrické stanice - mimořádné stavy</a:t>
            </a:r>
          </a:p>
        </p:txBody>
      </p:sp>
      <p:sp>
        <p:nvSpPr>
          <p:cNvPr id="4" name="Slide Number Placeholder 3"/>
          <p:cNvSpPr>
            <a:spLocks noGrp="1"/>
          </p:cNvSpPr>
          <p:nvPr>
            <p:ph type="sldNum" sz="quarter" idx="10"/>
          </p:nvPr>
        </p:nvSpPr>
        <p:spPr/>
        <p:txBody>
          <a:bodyPr/>
          <a:lstStyle/>
          <a:p>
            <a:fld id="{569EC6D3-E5AC-407E-ABD5-BD9CA53279C2}" type="slidenum">
              <a:rPr lang="cs-CZ" smtClean="0"/>
              <a:pPr/>
              <a:t>46</a:t>
            </a:fld>
            <a:endParaRPr lang="cs-CZ"/>
          </a:p>
        </p:txBody>
      </p:sp>
      <p:sp>
        <p:nvSpPr>
          <p:cNvPr id="3" name="Zástupný symbol pro obsah 2"/>
          <p:cNvSpPr>
            <a:spLocks noGrp="1"/>
          </p:cNvSpPr>
          <p:nvPr>
            <p:ph idx="1"/>
          </p:nvPr>
        </p:nvSpPr>
        <p:spPr>
          <a:xfrm>
            <a:off x="504000" y="1692000"/>
            <a:ext cx="8136000" cy="437883"/>
          </a:xfrm>
        </p:spPr>
        <p:txBody>
          <a:bodyPr/>
          <a:lstStyle/>
          <a:p>
            <a:r>
              <a:rPr lang="cs-CZ" sz="1400" dirty="0" smtClean="0"/>
              <a:t>Exploze vypínače 110 </a:t>
            </a:r>
            <a:r>
              <a:rPr lang="cs-CZ" sz="1400" dirty="0" err="1" smtClean="0"/>
              <a:t>kV</a:t>
            </a:r>
            <a:endParaRPr lang="cs-CZ" sz="1400" dirty="0"/>
          </a:p>
          <a:p>
            <a:endParaRPr lang="cs-CZ" sz="1400" dirty="0"/>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6542" y="2034008"/>
            <a:ext cx="5790169" cy="4345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1318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Elektrické stanice - mimořádné stavy</a:t>
            </a:r>
          </a:p>
        </p:txBody>
      </p:sp>
      <p:sp>
        <p:nvSpPr>
          <p:cNvPr id="4" name="Slide Number Placeholder 3"/>
          <p:cNvSpPr>
            <a:spLocks noGrp="1"/>
          </p:cNvSpPr>
          <p:nvPr>
            <p:ph type="sldNum" sz="quarter" idx="10"/>
          </p:nvPr>
        </p:nvSpPr>
        <p:spPr/>
        <p:txBody>
          <a:bodyPr/>
          <a:lstStyle/>
          <a:p>
            <a:fld id="{569EC6D3-E5AC-407E-ABD5-BD9CA53279C2}" type="slidenum">
              <a:rPr lang="cs-CZ" smtClean="0"/>
              <a:pPr/>
              <a:t>47</a:t>
            </a:fld>
            <a:endParaRPr lang="cs-CZ"/>
          </a:p>
        </p:txBody>
      </p:sp>
      <p:sp>
        <p:nvSpPr>
          <p:cNvPr id="3" name="Zástupný symbol pro obsah 2"/>
          <p:cNvSpPr>
            <a:spLocks noGrp="1"/>
          </p:cNvSpPr>
          <p:nvPr>
            <p:ph idx="1"/>
          </p:nvPr>
        </p:nvSpPr>
        <p:spPr>
          <a:xfrm>
            <a:off x="504000" y="1692000"/>
            <a:ext cx="8136000" cy="437883"/>
          </a:xfrm>
        </p:spPr>
        <p:txBody>
          <a:bodyPr/>
          <a:lstStyle/>
          <a:p>
            <a:r>
              <a:rPr lang="cs-CZ" sz="1400" dirty="0" smtClean="0"/>
              <a:t>Exploze PTN 110 </a:t>
            </a:r>
            <a:r>
              <a:rPr lang="cs-CZ" sz="1400" dirty="0" err="1" smtClean="0"/>
              <a:t>kV</a:t>
            </a:r>
            <a:endParaRPr lang="cs-CZ" sz="1400" dirty="0"/>
          </a:p>
          <a:p>
            <a:endParaRPr lang="cs-CZ" sz="1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547" y="2333266"/>
            <a:ext cx="5266590" cy="394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89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Elektrické stanice - mimořádné stavy</a:t>
            </a:r>
          </a:p>
        </p:txBody>
      </p:sp>
      <p:sp>
        <p:nvSpPr>
          <p:cNvPr id="4" name="Slide Number Placeholder 3"/>
          <p:cNvSpPr>
            <a:spLocks noGrp="1"/>
          </p:cNvSpPr>
          <p:nvPr>
            <p:ph type="sldNum" sz="quarter" idx="10"/>
          </p:nvPr>
        </p:nvSpPr>
        <p:spPr/>
        <p:txBody>
          <a:bodyPr/>
          <a:lstStyle/>
          <a:p>
            <a:fld id="{569EC6D3-E5AC-407E-ABD5-BD9CA53279C2}" type="slidenum">
              <a:rPr lang="cs-CZ" smtClean="0"/>
              <a:pPr/>
              <a:t>48</a:t>
            </a:fld>
            <a:endParaRPr lang="cs-CZ"/>
          </a:p>
        </p:txBody>
      </p:sp>
      <p:sp>
        <p:nvSpPr>
          <p:cNvPr id="3" name="Zástupný symbol pro obsah 2"/>
          <p:cNvSpPr>
            <a:spLocks noGrp="1"/>
          </p:cNvSpPr>
          <p:nvPr>
            <p:ph idx="1"/>
          </p:nvPr>
        </p:nvSpPr>
        <p:spPr>
          <a:xfrm>
            <a:off x="504000" y="1692000"/>
            <a:ext cx="8136000" cy="437883"/>
          </a:xfrm>
        </p:spPr>
        <p:txBody>
          <a:bodyPr/>
          <a:lstStyle/>
          <a:p>
            <a:r>
              <a:rPr lang="cs-CZ" sz="1400" dirty="0" smtClean="0"/>
              <a:t>Exploze PTN 35 </a:t>
            </a:r>
            <a:r>
              <a:rPr lang="cs-CZ" sz="1400" dirty="0" err="1" smtClean="0"/>
              <a:t>kV</a:t>
            </a:r>
            <a:endParaRPr lang="cs-CZ" sz="1400" dirty="0"/>
          </a:p>
          <a:p>
            <a:endParaRPr lang="cs-CZ" sz="1400"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33" y="2088446"/>
            <a:ext cx="3939823" cy="2954868"/>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382" y="1715911"/>
            <a:ext cx="3145367" cy="4193822"/>
          </a:xfrm>
          <a:prstGeom prst="rect">
            <a:avLst/>
          </a:prstGeom>
        </p:spPr>
      </p:pic>
    </p:spTree>
    <p:extLst>
      <p:ext uri="{BB962C8B-B14F-4D97-AF65-F5344CB8AC3E}">
        <p14:creationId xmlns:p14="http://schemas.microsoft.com/office/powerpoint/2010/main" val="2033022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a:t>Druhy elektrických stanic</a:t>
            </a:r>
          </a:p>
        </p:txBody>
      </p:sp>
      <p:sp>
        <p:nvSpPr>
          <p:cNvPr id="3" name="Zástupný symbol pro obsah 2"/>
          <p:cNvSpPr>
            <a:spLocks noGrp="1"/>
          </p:cNvSpPr>
          <p:nvPr>
            <p:ph idx="1"/>
          </p:nvPr>
        </p:nvSpPr>
        <p:spPr/>
        <p:txBody>
          <a:bodyPr/>
          <a:lstStyle/>
          <a:p>
            <a:pPr hangingPunct="0"/>
            <a:r>
              <a:rPr lang="cs-CZ" b="1" dirty="0"/>
              <a:t>Elektrická stanice </a:t>
            </a:r>
            <a:r>
              <a:rPr lang="cs-CZ" dirty="0"/>
              <a:t>je část elektrizační soustavy obsahující ukončená distribuční vedení, rozvodná zařízení a může obsahovat transformátory. Elektrická stanice všeobecně obsahuje bezpečnostní a řídicí zařízení.</a:t>
            </a:r>
          </a:p>
          <a:p>
            <a:pPr hangingPunct="0"/>
            <a:r>
              <a:rPr lang="cs-CZ" b="1" dirty="0"/>
              <a:t>Elektrická transformační stanice (dále transformovna) vvn/vn, vn/vn </a:t>
            </a:r>
            <a:r>
              <a:rPr lang="cs-CZ" dirty="0"/>
              <a:t>– je elektrická stanice obsahující výkonové transformátory propojující dvě nebo více sítí o rozdílných jmenovitých napětích.</a:t>
            </a:r>
          </a:p>
          <a:p>
            <a:r>
              <a:rPr lang="cs-CZ" b="1" dirty="0"/>
              <a:t>Elektrická spínací stanice (dále spínací stanice) vn </a:t>
            </a:r>
            <a:r>
              <a:rPr lang="cs-CZ" dirty="0"/>
              <a:t>– je elektrická stanice obsahující souhrn staveb a zařízení umožňující spínání elektrických obvodů (vedení) stejného jmenovitého napětí na hladině vn a stejné proudové soustavy. Je vybavená spínacími přístroji a to minimálně jedním vypínačem s příslušnými ochranami a případně dálkovým ovládáním. Může být vybavena transformátorem vn/</a:t>
            </a:r>
            <a:r>
              <a:rPr lang="cs-CZ" dirty="0" err="1"/>
              <a:t>nn</a:t>
            </a:r>
            <a:r>
              <a:rPr lang="cs-CZ" dirty="0"/>
              <a:t> vlastní spotřeby nebo v případě ekonomické výhodnosti i</a:t>
            </a:r>
            <a:r>
              <a:rPr lang="cs-CZ" b="1" dirty="0"/>
              <a:t> </a:t>
            </a:r>
            <a:r>
              <a:rPr lang="cs-CZ" dirty="0"/>
              <a:t>distribučními transformátory.</a:t>
            </a:r>
          </a:p>
          <a:p>
            <a:r>
              <a:rPr lang="cs-CZ" b="1" dirty="0"/>
              <a:t>Měnírny </a:t>
            </a:r>
            <a:r>
              <a:rPr lang="cs-CZ" dirty="0"/>
              <a:t>            -   přeměňují střídavé napětí na stejnosměrné, nebo naopak a rozděluje   </a:t>
            </a:r>
            <a:br>
              <a:rPr lang="cs-CZ" dirty="0"/>
            </a:br>
            <a:r>
              <a:rPr lang="cs-CZ" dirty="0"/>
              <a:t>                               stejnosměrné napětí.</a:t>
            </a:r>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4</a:t>
            </a:fld>
            <a:endParaRPr lang="cs-CZ"/>
          </a:p>
        </p:txBody>
      </p:sp>
    </p:spTree>
    <p:extLst>
      <p:ext uri="{BB962C8B-B14F-4D97-AF65-F5344CB8AC3E}">
        <p14:creationId xmlns:p14="http://schemas.microsoft.com/office/powerpoint/2010/main" val="1514038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Elektrické stanice - mimořádné stavy</a:t>
            </a:r>
          </a:p>
        </p:txBody>
      </p:sp>
      <p:sp>
        <p:nvSpPr>
          <p:cNvPr id="4" name="Slide Number Placeholder 3"/>
          <p:cNvSpPr>
            <a:spLocks noGrp="1"/>
          </p:cNvSpPr>
          <p:nvPr>
            <p:ph type="sldNum" sz="quarter" idx="10"/>
          </p:nvPr>
        </p:nvSpPr>
        <p:spPr/>
        <p:txBody>
          <a:bodyPr/>
          <a:lstStyle/>
          <a:p>
            <a:fld id="{569EC6D3-E5AC-407E-ABD5-BD9CA53279C2}" type="slidenum">
              <a:rPr lang="cs-CZ" smtClean="0"/>
              <a:pPr/>
              <a:t>49</a:t>
            </a:fld>
            <a:endParaRPr lang="cs-CZ"/>
          </a:p>
        </p:txBody>
      </p:sp>
      <p:sp>
        <p:nvSpPr>
          <p:cNvPr id="3" name="Zástupný symbol pro obsah 2"/>
          <p:cNvSpPr>
            <a:spLocks noGrp="1"/>
          </p:cNvSpPr>
          <p:nvPr>
            <p:ph idx="1"/>
          </p:nvPr>
        </p:nvSpPr>
        <p:spPr>
          <a:xfrm>
            <a:off x="504000" y="1692000"/>
            <a:ext cx="8136000" cy="437883"/>
          </a:xfrm>
        </p:spPr>
        <p:txBody>
          <a:bodyPr/>
          <a:lstStyle/>
          <a:p>
            <a:r>
              <a:rPr lang="cs-CZ" sz="1400" dirty="0" smtClean="0"/>
              <a:t>Exploze PTN 35 </a:t>
            </a:r>
            <a:r>
              <a:rPr lang="cs-CZ" sz="1400" dirty="0" err="1" smtClean="0"/>
              <a:t>kV</a:t>
            </a:r>
            <a:endParaRPr lang="cs-CZ" sz="1400" dirty="0"/>
          </a:p>
          <a:p>
            <a:endParaRPr lang="cs-CZ" sz="1400"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23" y="2302934"/>
            <a:ext cx="3973688" cy="2980266"/>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398" y="2302934"/>
            <a:ext cx="3973688" cy="2980266"/>
          </a:xfrm>
          <a:prstGeom prst="rect">
            <a:avLst/>
          </a:prstGeom>
        </p:spPr>
      </p:pic>
    </p:spTree>
    <p:extLst>
      <p:ext uri="{BB962C8B-B14F-4D97-AF65-F5344CB8AC3E}">
        <p14:creationId xmlns:p14="http://schemas.microsoft.com/office/powerpoint/2010/main" val="2080363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Elektrické stanice - mimořádné stavy</a:t>
            </a:r>
          </a:p>
        </p:txBody>
      </p:sp>
      <p:sp>
        <p:nvSpPr>
          <p:cNvPr id="4" name="Slide Number Placeholder 3"/>
          <p:cNvSpPr>
            <a:spLocks noGrp="1"/>
          </p:cNvSpPr>
          <p:nvPr>
            <p:ph type="sldNum" sz="quarter" idx="10"/>
          </p:nvPr>
        </p:nvSpPr>
        <p:spPr/>
        <p:txBody>
          <a:bodyPr/>
          <a:lstStyle/>
          <a:p>
            <a:fld id="{569EC6D3-E5AC-407E-ABD5-BD9CA53279C2}" type="slidenum">
              <a:rPr lang="cs-CZ" smtClean="0"/>
              <a:pPr/>
              <a:t>50</a:t>
            </a:fld>
            <a:endParaRPr lang="cs-CZ"/>
          </a:p>
        </p:txBody>
      </p:sp>
      <p:sp>
        <p:nvSpPr>
          <p:cNvPr id="3" name="Zástupný symbol pro obsah 2"/>
          <p:cNvSpPr>
            <a:spLocks noGrp="1"/>
          </p:cNvSpPr>
          <p:nvPr>
            <p:ph idx="1"/>
          </p:nvPr>
        </p:nvSpPr>
        <p:spPr>
          <a:xfrm>
            <a:off x="504000" y="1692000"/>
            <a:ext cx="8136000" cy="437883"/>
          </a:xfrm>
        </p:spPr>
        <p:txBody>
          <a:bodyPr/>
          <a:lstStyle/>
          <a:p>
            <a:r>
              <a:rPr lang="cs-CZ" sz="1400" dirty="0" smtClean="0"/>
              <a:t>Destrukce odpojovače 22 </a:t>
            </a:r>
            <a:r>
              <a:rPr lang="cs-CZ" sz="1400" dirty="0" err="1" smtClean="0"/>
              <a:t>kV</a:t>
            </a:r>
            <a:endParaRPr lang="cs-CZ" sz="1400" dirty="0"/>
          </a:p>
          <a:p>
            <a:endParaRPr lang="cs-CZ" sz="1400" dirty="0"/>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1756" y="2290486"/>
            <a:ext cx="5588049" cy="419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81622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smtClean="0"/>
              <a:t>Činnosti Úseku Elektrické stanice</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51</a:t>
            </a:fld>
            <a:endParaRPr lang="cs-CZ"/>
          </a:p>
        </p:txBody>
      </p:sp>
      <p:sp>
        <p:nvSpPr>
          <p:cNvPr id="3" name="Zástupný symbol pro obsah 2"/>
          <p:cNvSpPr>
            <a:spLocks noGrp="1"/>
          </p:cNvSpPr>
          <p:nvPr>
            <p:ph idx="1"/>
          </p:nvPr>
        </p:nvSpPr>
        <p:spPr/>
        <p:txBody>
          <a:bodyPr/>
          <a:lstStyle/>
          <a:p>
            <a:pPr marL="285750" indent="-285750">
              <a:buFontTx/>
              <a:buChar char="-"/>
            </a:pPr>
            <a:r>
              <a:rPr lang="cs-CZ" sz="1400" dirty="0" smtClean="0"/>
              <a:t>provoz</a:t>
            </a:r>
            <a:r>
              <a:rPr lang="cs-CZ" sz="1400" dirty="0"/>
              <a:t>, údržba, </a:t>
            </a:r>
            <a:r>
              <a:rPr lang="cs-CZ" sz="1400" dirty="0" smtClean="0"/>
              <a:t>diagnostika a opravy </a:t>
            </a:r>
            <a:r>
              <a:rPr lang="cs-CZ" sz="1400" dirty="0"/>
              <a:t>zařízení </a:t>
            </a:r>
            <a:r>
              <a:rPr lang="cs-CZ" sz="1400" dirty="0" smtClean="0"/>
              <a:t>DS</a:t>
            </a:r>
          </a:p>
          <a:p>
            <a:pPr marL="285750" indent="-285750">
              <a:buFontTx/>
              <a:buChar char="-"/>
            </a:pPr>
            <a:endParaRPr lang="cs-CZ" sz="1400" dirty="0"/>
          </a:p>
          <a:p>
            <a:pPr marL="285750" indent="-285750">
              <a:buFontTx/>
              <a:buChar char="-"/>
            </a:pPr>
            <a:endParaRPr lang="cs-CZ" sz="1400" dirty="0" smtClean="0"/>
          </a:p>
          <a:p>
            <a:pPr marL="285750" indent="-285750">
              <a:buFontTx/>
              <a:buChar char="-"/>
            </a:pPr>
            <a:endParaRPr lang="cs-CZ" sz="1400" dirty="0"/>
          </a:p>
          <a:p>
            <a:endParaRPr lang="cs-CZ" sz="1400" dirty="0"/>
          </a:p>
        </p:txBody>
      </p:sp>
      <p:pic>
        <p:nvPicPr>
          <p:cNvPr id="6" name="Picture 6" descr="R35 Rychno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9548" y="2270038"/>
            <a:ext cx="4949295" cy="37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3292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de-DE" dirty="0" err="1" smtClean="0"/>
              <a:t>Úsek</a:t>
            </a:r>
            <a:r>
              <a:rPr lang="de-DE" dirty="0" smtClean="0"/>
              <a:t> </a:t>
            </a:r>
            <a:r>
              <a:rPr lang="de-DE" dirty="0" err="1"/>
              <a:t>Elektrické</a:t>
            </a:r>
            <a:r>
              <a:rPr lang="de-DE" dirty="0"/>
              <a:t> </a:t>
            </a:r>
            <a:r>
              <a:rPr lang="de-DE" dirty="0" err="1"/>
              <a:t>stanice</a:t>
            </a:r>
            <a:r>
              <a:rPr lang="de-DE" dirty="0"/>
              <a:t> (ES)</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52</a:t>
            </a:fld>
            <a:endParaRPr lang="cs-CZ"/>
          </a:p>
        </p:txBody>
      </p:sp>
      <p:sp>
        <p:nvSpPr>
          <p:cNvPr id="3" name="Zástupný symbol pro obsah 2"/>
          <p:cNvSpPr>
            <a:spLocks noGrp="1"/>
          </p:cNvSpPr>
          <p:nvPr>
            <p:ph idx="1"/>
          </p:nvPr>
        </p:nvSpPr>
        <p:spPr/>
        <p:txBody>
          <a:bodyPr/>
          <a:lstStyle/>
          <a:p>
            <a:r>
              <a:rPr lang="cs-CZ" sz="1400" dirty="0"/>
              <a:t>Práce na elektrických stanicích vykonávají vysoce kvalifikovaní provozní elektrikáři a </a:t>
            </a:r>
            <a:r>
              <a:rPr lang="cs-CZ" sz="1400" dirty="0" smtClean="0"/>
              <a:t>manipulanti.</a:t>
            </a:r>
            <a:endParaRPr lang="cs-CZ" sz="1400" dirty="0"/>
          </a:p>
          <a:p>
            <a:r>
              <a:rPr lang="cs-CZ" sz="1400" dirty="0"/>
              <a:t>Jsou zde zastoupeny téměř všechny napěťové hladiny – od </a:t>
            </a:r>
            <a:r>
              <a:rPr lang="cs-CZ" sz="1400" dirty="0" err="1"/>
              <a:t>mn</a:t>
            </a:r>
            <a:r>
              <a:rPr lang="cs-CZ" sz="1400" dirty="0"/>
              <a:t> až po </a:t>
            </a:r>
            <a:r>
              <a:rPr lang="cs-CZ" sz="1400" dirty="0" err="1" smtClean="0"/>
              <a:t>zvn</a:t>
            </a:r>
            <a:r>
              <a:rPr lang="cs-CZ" sz="1400" dirty="0" smtClean="0"/>
              <a:t>.</a:t>
            </a:r>
            <a:endParaRPr lang="cs-CZ" sz="1400" dirty="0"/>
          </a:p>
          <a:p>
            <a:r>
              <a:rPr lang="cs-CZ" sz="1400" dirty="0" smtClean="0"/>
              <a:t>Důležitým </a:t>
            </a:r>
            <a:r>
              <a:rPr lang="cs-CZ" sz="1400" dirty="0"/>
              <a:t>předpokladem jsou dobré technické vědomosti, znalost místních provozních předpisů stanic a také řemeslná zručnost.</a:t>
            </a:r>
          </a:p>
          <a:p>
            <a:r>
              <a:rPr lang="cs-CZ" sz="1400" dirty="0" smtClean="0"/>
              <a:t>Významný </a:t>
            </a:r>
            <a:r>
              <a:rPr lang="cs-CZ" sz="1400" dirty="0"/>
              <a:t>podíl v činnostech na úseku </a:t>
            </a:r>
            <a:r>
              <a:rPr lang="cs-CZ" sz="1400" dirty="0" err="1"/>
              <a:t>vvn</a:t>
            </a:r>
            <a:r>
              <a:rPr lang="cs-CZ" sz="1400" dirty="0"/>
              <a:t> mají provozní manipulace na rozvodnách distribuční soustavy.</a:t>
            </a:r>
          </a:p>
          <a:p>
            <a:r>
              <a:rPr lang="cs-CZ" sz="1400" dirty="0"/>
              <a:t>V současnosti ještě smluvně zajišťují zaměstnanci ČDS manipulace na </a:t>
            </a:r>
            <a:r>
              <a:rPr lang="cs-CZ" sz="1400" dirty="0" smtClean="0"/>
              <a:t>některých zařízení </a:t>
            </a:r>
            <a:r>
              <a:rPr lang="cs-CZ" sz="1400" dirty="0"/>
              <a:t>přenosové soustavy </a:t>
            </a:r>
            <a:r>
              <a:rPr lang="cs-CZ" sz="1400" dirty="0" err="1" smtClean="0"/>
              <a:t>ČEPSu</a:t>
            </a:r>
            <a:r>
              <a:rPr lang="cs-CZ" sz="1400" dirty="0" smtClean="0"/>
              <a:t>.</a:t>
            </a:r>
            <a:endParaRPr lang="cs-CZ" sz="1400" dirty="0"/>
          </a:p>
          <a:p>
            <a:r>
              <a:rPr lang="cs-CZ" sz="1400" dirty="0"/>
              <a:t>Příprava těchto odborníků je zajišťována </a:t>
            </a:r>
            <a:r>
              <a:rPr lang="cs-CZ" sz="1400" dirty="0" smtClean="0"/>
              <a:t>externě. </a:t>
            </a:r>
            <a:endParaRPr lang="cs-CZ" sz="1400" dirty="0"/>
          </a:p>
          <a:p>
            <a:endParaRPr lang="cs-CZ" sz="1400" dirty="0"/>
          </a:p>
        </p:txBody>
      </p:sp>
    </p:spTree>
    <p:extLst>
      <p:ext uri="{BB962C8B-B14F-4D97-AF65-F5344CB8AC3E}">
        <p14:creationId xmlns:p14="http://schemas.microsoft.com/office/powerpoint/2010/main" val="13964082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a:t>Úsek </a:t>
            </a:r>
            <a:r>
              <a:rPr lang="cs-CZ" dirty="0" smtClean="0"/>
              <a:t>ES </a:t>
            </a:r>
            <a:r>
              <a:rPr lang="cs-CZ" dirty="0"/>
              <a:t>– Příprava manipulantů</a:t>
            </a:r>
          </a:p>
        </p:txBody>
      </p:sp>
      <p:sp>
        <p:nvSpPr>
          <p:cNvPr id="4" name="Slide Number Placeholder 3"/>
          <p:cNvSpPr>
            <a:spLocks noGrp="1"/>
          </p:cNvSpPr>
          <p:nvPr>
            <p:ph type="sldNum" sz="quarter" idx="10"/>
          </p:nvPr>
        </p:nvSpPr>
        <p:spPr/>
        <p:txBody>
          <a:bodyPr/>
          <a:lstStyle/>
          <a:p>
            <a:fld id="{569EC6D3-E5AC-407E-ABD5-BD9CA53279C2}" type="slidenum">
              <a:rPr lang="cs-CZ" smtClean="0"/>
              <a:pPr/>
              <a:t>53</a:t>
            </a:fld>
            <a:endParaRPr lang="cs-CZ"/>
          </a:p>
        </p:txBody>
      </p:sp>
      <p:sp>
        <p:nvSpPr>
          <p:cNvPr id="3" name="Zástupný symbol pro obsah 2"/>
          <p:cNvSpPr>
            <a:spLocks noGrp="1"/>
          </p:cNvSpPr>
          <p:nvPr>
            <p:ph idx="1"/>
          </p:nvPr>
        </p:nvSpPr>
        <p:spPr>
          <a:xfrm>
            <a:off x="504000" y="1692000"/>
            <a:ext cx="8136000" cy="1898693"/>
          </a:xfrm>
        </p:spPr>
        <p:txBody>
          <a:bodyPr/>
          <a:lstStyle/>
          <a:p>
            <a:pPr marL="285750" indent="-285750">
              <a:buFontTx/>
              <a:buChar char="-"/>
            </a:pPr>
            <a:r>
              <a:rPr lang="cs-CZ" sz="1400" dirty="0" smtClean="0"/>
              <a:t>Specializované </a:t>
            </a:r>
            <a:r>
              <a:rPr lang="cs-CZ" sz="1400" dirty="0"/>
              <a:t>pracoviště někdejší </a:t>
            </a:r>
            <a:r>
              <a:rPr lang="cs-CZ" sz="1400" dirty="0" smtClean="0"/>
              <a:t>ZČE</a:t>
            </a:r>
            <a:endParaRPr lang="cs-CZ" sz="1400" dirty="0"/>
          </a:p>
          <a:p>
            <a:r>
              <a:rPr lang="cs-CZ" sz="1400" dirty="0"/>
              <a:t> </a:t>
            </a:r>
          </a:p>
          <a:p>
            <a:r>
              <a:rPr lang="cs-CZ" sz="1400" dirty="0"/>
              <a:t>Výcvikové středisko Přeštice</a:t>
            </a:r>
          </a:p>
          <a:p>
            <a:r>
              <a:rPr lang="cs-CZ" sz="1400" dirty="0"/>
              <a:t>	Jedinečné pracoviště svého druhu v ČR – největší část kapacit je orientována na ČDS. </a:t>
            </a:r>
          </a:p>
          <a:p>
            <a:endParaRPr lang="cs-CZ" sz="14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49" y="3981449"/>
            <a:ext cx="3243211" cy="215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3981450"/>
            <a:ext cx="324326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9992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smtClean="0"/>
              <a:t>Úsek ES  </a:t>
            </a:r>
            <a:r>
              <a:rPr lang="cs-CZ" dirty="0"/>
              <a:t>-  základem je bezpečnost práce</a:t>
            </a:r>
          </a:p>
        </p:txBody>
      </p:sp>
      <p:sp>
        <p:nvSpPr>
          <p:cNvPr id="4" name="Slide Number Placeholder 3"/>
          <p:cNvSpPr>
            <a:spLocks noGrp="1"/>
          </p:cNvSpPr>
          <p:nvPr>
            <p:ph type="sldNum" sz="quarter" idx="10"/>
          </p:nvPr>
        </p:nvSpPr>
        <p:spPr/>
        <p:txBody>
          <a:bodyPr/>
          <a:lstStyle/>
          <a:p>
            <a:fld id="{569EC6D3-E5AC-407E-ABD5-BD9CA53279C2}" type="slidenum">
              <a:rPr lang="cs-CZ" smtClean="0"/>
              <a:pPr/>
              <a:t>54</a:t>
            </a:fld>
            <a:endParaRPr lang="cs-CZ"/>
          </a:p>
        </p:txBody>
      </p:sp>
      <p:sp>
        <p:nvSpPr>
          <p:cNvPr id="3" name="Zástupný symbol pro obsah 2"/>
          <p:cNvSpPr>
            <a:spLocks noGrp="1"/>
          </p:cNvSpPr>
          <p:nvPr>
            <p:ph idx="1"/>
          </p:nvPr>
        </p:nvSpPr>
        <p:spPr/>
        <p:txBody>
          <a:bodyPr/>
          <a:lstStyle/>
          <a:p>
            <a:pPr algn="ctr"/>
            <a:r>
              <a:rPr lang="cs-CZ" sz="1400" b="1" dirty="0"/>
              <a:t>Příkaz B  = BEZPEČNOST</a:t>
            </a:r>
          </a:p>
          <a:p>
            <a:endParaRPr lang="cs-CZ" sz="1400" dirty="0"/>
          </a:p>
          <a:p>
            <a:r>
              <a:rPr lang="cs-CZ" sz="1400" dirty="0"/>
              <a:t>Významnou úlohu, stejně jako v ostatních útvarech hraje i v  tomto úseku zaměření na  bezpečnost práce.   </a:t>
            </a:r>
          </a:p>
          <a:p>
            <a:endParaRPr lang="cs-CZ" sz="1400" dirty="0"/>
          </a:p>
          <a:p>
            <a:r>
              <a:rPr lang="cs-CZ" sz="1400" dirty="0"/>
              <a:t>Odbor  Bezpečnosti a ekologie úzce spolupracuje s výkonnými úseky a  zpracovává problematiku  BOZP ,PO a  OŽP.</a:t>
            </a:r>
          </a:p>
          <a:p>
            <a:endParaRPr lang="cs-CZ" sz="1400" dirty="0"/>
          </a:p>
          <a:p>
            <a:r>
              <a:rPr lang="cs-CZ" sz="1400" dirty="0"/>
              <a:t>Předvedení formuláře příkazu B a grafické přílohy k zajištění pracoviště.</a:t>
            </a:r>
          </a:p>
          <a:p>
            <a:endParaRPr lang="cs-CZ"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762" y="4580750"/>
            <a:ext cx="1768475"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372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cs-CZ" dirty="0" smtClean="0"/>
              <a:t>Úsek ES – </a:t>
            </a:r>
            <a:r>
              <a:rPr lang="cs-CZ" dirty="0"/>
              <a:t>příkaz B</a:t>
            </a:r>
          </a:p>
        </p:txBody>
      </p:sp>
      <p:sp>
        <p:nvSpPr>
          <p:cNvPr id="4" name="Slide Number Placeholder 3"/>
          <p:cNvSpPr>
            <a:spLocks noGrp="1"/>
          </p:cNvSpPr>
          <p:nvPr>
            <p:ph type="sldNum" sz="quarter" idx="10"/>
          </p:nvPr>
        </p:nvSpPr>
        <p:spPr/>
        <p:txBody>
          <a:bodyPr/>
          <a:lstStyle/>
          <a:p>
            <a:fld id="{569EC6D3-E5AC-407E-ABD5-BD9CA53279C2}" type="slidenum">
              <a:rPr lang="cs-CZ" smtClean="0"/>
              <a:pPr/>
              <a:t>55</a:t>
            </a:fld>
            <a:endParaRPr lang="cs-CZ"/>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2336800"/>
            <a:ext cx="2570163"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563" y="2425700"/>
            <a:ext cx="4192587" cy="314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44853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pl-PL" dirty="0" smtClean="0"/>
              <a:t>Úsek ES – komunikace a dokumentace</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56</a:t>
            </a:fld>
            <a:endParaRPr lang="cs-CZ"/>
          </a:p>
        </p:txBody>
      </p:sp>
      <p:sp>
        <p:nvSpPr>
          <p:cNvPr id="3" name="Zástupný symbol pro obsah 2"/>
          <p:cNvSpPr>
            <a:spLocks noGrp="1"/>
          </p:cNvSpPr>
          <p:nvPr>
            <p:ph idx="1"/>
          </p:nvPr>
        </p:nvSpPr>
        <p:spPr/>
        <p:txBody>
          <a:bodyPr/>
          <a:lstStyle/>
          <a:p>
            <a:r>
              <a:rPr lang="cs-CZ" sz="1400" dirty="0"/>
              <a:t>Nedílnou součástí energetické soustavy jsou komunikační kanály, které slouží k přenosu informací a povelů pro dálkové ovládání, měření a signalizaci. Pro řízení odběru je významný systém </a:t>
            </a:r>
            <a:r>
              <a:rPr lang="cs-CZ" sz="1400" dirty="0" smtClean="0"/>
              <a:t>HDO.</a:t>
            </a:r>
            <a:endParaRPr lang="cs-CZ" sz="1400" dirty="0"/>
          </a:p>
          <a:p>
            <a:r>
              <a:rPr lang="cs-CZ" sz="1400" dirty="0"/>
              <a:t>Všechny údaje a návaznosti mezi silovým zařízením a pomocnými obvody jsou zaznamenány v technické </a:t>
            </a:r>
            <a:r>
              <a:rPr lang="cs-CZ" sz="1400" dirty="0" smtClean="0"/>
              <a:t>dokumentaci. </a:t>
            </a:r>
            <a:endParaRPr lang="cs-CZ" sz="1400" dirty="0"/>
          </a:p>
          <a:p>
            <a:r>
              <a:rPr lang="cs-CZ" sz="1400" dirty="0" smtClean="0"/>
              <a:t>                             </a:t>
            </a:r>
            <a:r>
              <a:rPr lang="cs-CZ" sz="1400" dirty="0"/>
              <a:t>Základem je jednopólové schéma.</a:t>
            </a:r>
          </a:p>
          <a:p>
            <a:endParaRPr lang="cs-CZ" sz="14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3306763"/>
            <a:ext cx="4465638" cy="310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4102100"/>
            <a:ext cx="2908300" cy="218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5503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pl-PL" dirty="0"/>
              <a:t>Úsek ES </a:t>
            </a:r>
            <a:r>
              <a:rPr lang="pl-PL" dirty="0" smtClean="0"/>
              <a:t>–olejová </a:t>
            </a:r>
            <a:r>
              <a:rPr lang="pl-PL" dirty="0"/>
              <a:t>hospodářství</a:t>
            </a:r>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57</a:t>
            </a:fld>
            <a:endParaRPr lang="cs-CZ"/>
          </a:p>
        </p:txBody>
      </p:sp>
      <p:pic>
        <p:nvPicPr>
          <p:cNvPr id="1026" name="Picture 2" descr="U:\CEZDistribucniSluzby\Volné_datové_úložiště\_informace_OZP\OLEJOVÁ HOSPODÁŘSTVÍ\OLH Trutnov-Poříčí\Foto\OLH Poříčí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939" y="2669608"/>
            <a:ext cx="3923818" cy="29428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CEZDistribucniSluzby\Volné_datové_úložiště\_informace_OZP\OLEJOVÁ HOSPODÁŘSTVÍ\OLH Opočínek\Foto\2007\OLH Opočínek 19 venkovní nádrž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757" y="2669608"/>
            <a:ext cx="3923819" cy="29428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17689" y="1411546"/>
            <a:ext cx="8127999" cy="830997"/>
          </a:xfrm>
          <a:prstGeom prst="rect">
            <a:avLst/>
          </a:prstGeom>
        </p:spPr>
        <p:txBody>
          <a:bodyPr wrap="square">
            <a:spAutoFit/>
          </a:bodyPr>
          <a:lstStyle/>
          <a:p>
            <a:pPr algn="l"/>
            <a:r>
              <a:rPr lang="cs-CZ" sz="1600" dirty="0"/>
              <a:t>V Úseku ES jsou provozována olejová a plynová hospodářství. V případě vzniku mimořádných situací nám umožňují možnost rychlého zásahu při doplnění zhášecího a izolačního media.</a:t>
            </a:r>
          </a:p>
        </p:txBody>
      </p:sp>
    </p:spTree>
    <p:extLst>
      <p:ext uri="{BB962C8B-B14F-4D97-AF65-F5344CB8AC3E}">
        <p14:creationId xmlns:p14="http://schemas.microsoft.com/office/powerpoint/2010/main" val="3928176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423193"/>
          </a:xfrm>
        </p:spPr>
        <p:txBody>
          <a:bodyPr/>
          <a:lstStyle/>
          <a:p>
            <a:r>
              <a:rPr lang="pl-PL" dirty="0" smtClean="0"/>
              <a:t>Úsek ES – plynová hospodářství</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58</a:t>
            </a:fld>
            <a:endParaRPr lang="cs-CZ"/>
          </a:p>
        </p:txBody>
      </p:sp>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22647" t="21349" r="17850" b="7392"/>
          <a:stretch/>
        </p:blipFill>
        <p:spPr>
          <a:xfrm>
            <a:off x="618836" y="1986845"/>
            <a:ext cx="3659930" cy="2739402"/>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766" y="1897303"/>
            <a:ext cx="4217940" cy="3163455"/>
          </a:xfrm>
          <a:prstGeom prst="rect">
            <a:avLst/>
          </a:prstGeom>
        </p:spPr>
      </p:pic>
    </p:spTree>
    <p:extLst>
      <p:ext uri="{BB962C8B-B14F-4D97-AF65-F5344CB8AC3E}">
        <p14:creationId xmlns:p14="http://schemas.microsoft.com/office/powerpoint/2010/main" val="531371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smtClean="0"/>
              <a:t>Typy rozvoden</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5</a:t>
            </a:fld>
            <a:endParaRPr lang="cs-CZ"/>
          </a:p>
        </p:txBody>
      </p:sp>
      <p:sp>
        <p:nvSpPr>
          <p:cNvPr id="3" name="Zástupný symbol pro obsah 2"/>
          <p:cNvSpPr>
            <a:spLocks noGrp="1"/>
          </p:cNvSpPr>
          <p:nvPr>
            <p:ph idx="1"/>
          </p:nvPr>
        </p:nvSpPr>
        <p:spPr>
          <a:xfrm>
            <a:off x="504000" y="1692001"/>
            <a:ext cx="2339561" cy="304068"/>
          </a:xfrm>
        </p:spPr>
        <p:txBody>
          <a:bodyPr/>
          <a:lstStyle/>
          <a:p>
            <a:r>
              <a:rPr lang="cs-CZ" sz="1400" dirty="0" smtClean="0"/>
              <a:t>Venkovní rozvodna 110 </a:t>
            </a:r>
            <a:r>
              <a:rPr lang="cs-CZ" sz="1400" dirty="0" err="1" smtClean="0"/>
              <a:t>kV</a:t>
            </a:r>
            <a:endParaRPr lang="cs-CZ" sz="1400" dirty="0" smtClean="0"/>
          </a:p>
          <a:p>
            <a:endParaRPr lang="cs-CZ" sz="1400"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1" r="1" b="1257"/>
          <a:stretch/>
        </p:blipFill>
        <p:spPr bwMode="auto">
          <a:xfrm>
            <a:off x="1629625" y="2188300"/>
            <a:ext cx="5878360" cy="423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168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pl-PL" dirty="0"/>
              <a:t>Přeprava transformátoru</a:t>
            </a:r>
            <a:endParaRPr lang="cs-CZ" dirty="0"/>
          </a:p>
        </p:txBody>
      </p:sp>
      <p:pic>
        <p:nvPicPr>
          <p:cNvPr id="5" name="naklad T401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0075" y="1616364"/>
            <a:ext cx="7999598" cy="4499189"/>
          </a:xfrm>
        </p:spPr>
      </p:pic>
      <p:sp>
        <p:nvSpPr>
          <p:cNvPr id="4" name="Zástupný symbol pro číslo snímku 3"/>
          <p:cNvSpPr>
            <a:spLocks noGrp="1"/>
          </p:cNvSpPr>
          <p:nvPr>
            <p:ph type="sldNum" sz="quarter" idx="10"/>
          </p:nvPr>
        </p:nvSpPr>
        <p:spPr/>
        <p:txBody>
          <a:bodyPr/>
          <a:lstStyle/>
          <a:p>
            <a:fld id="{569EC6D3-E5AC-407E-ABD5-BD9CA53279C2}" type="slidenum">
              <a:rPr lang="cs-CZ" smtClean="0"/>
              <a:pPr/>
              <a:t>59</a:t>
            </a:fld>
            <a:endParaRPr lang="cs-CZ"/>
          </a:p>
        </p:txBody>
      </p:sp>
    </p:spTree>
    <p:extLst>
      <p:ext uri="{BB962C8B-B14F-4D97-AF65-F5344CB8AC3E}">
        <p14:creationId xmlns:p14="http://schemas.microsoft.com/office/powerpoint/2010/main" val="2206074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smtClean="0"/>
              <a:t>Závěr</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60</a:t>
            </a:fld>
            <a:endParaRPr lang="cs-CZ"/>
          </a:p>
        </p:txBody>
      </p:sp>
      <p:sp>
        <p:nvSpPr>
          <p:cNvPr id="3" name="Zástupný symbol pro obsah 2"/>
          <p:cNvSpPr>
            <a:spLocks noGrp="1"/>
          </p:cNvSpPr>
          <p:nvPr>
            <p:ph idx="1"/>
          </p:nvPr>
        </p:nvSpPr>
        <p:spPr>
          <a:xfrm>
            <a:off x="2689639" y="3420439"/>
            <a:ext cx="3711161" cy="370976"/>
          </a:xfrm>
        </p:spPr>
        <p:txBody>
          <a:bodyPr/>
          <a:lstStyle/>
          <a:p>
            <a:pPr algn="ctr"/>
            <a:r>
              <a:rPr lang="cs-CZ" sz="2400" dirty="0" smtClean="0"/>
              <a:t>Děkuji za pozornost</a:t>
            </a:r>
            <a:endParaRPr lang="cs-CZ" sz="2400" dirty="0"/>
          </a:p>
          <a:p>
            <a:endParaRPr lang="cs-CZ" sz="2400" dirty="0"/>
          </a:p>
        </p:txBody>
      </p:sp>
    </p:spTree>
    <p:extLst>
      <p:ext uri="{BB962C8B-B14F-4D97-AF65-F5344CB8AC3E}">
        <p14:creationId xmlns:p14="http://schemas.microsoft.com/office/powerpoint/2010/main" val="2828918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smtClean="0"/>
              <a:t>Typy rozvoden</a:t>
            </a:r>
            <a:endParaRPr lang="cs-CZ" dirty="0"/>
          </a:p>
        </p:txBody>
      </p:sp>
      <p:sp>
        <p:nvSpPr>
          <p:cNvPr id="4" name="Slide Number Placeholder 3"/>
          <p:cNvSpPr>
            <a:spLocks noGrp="1"/>
          </p:cNvSpPr>
          <p:nvPr>
            <p:ph type="sldNum" sz="quarter" idx="10"/>
          </p:nvPr>
        </p:nvSpPr>
        <p:spPr/>
        <p:txBody>
          <a:bodyPr/>
          <a:lstStyle/>
          <a:p>
            <a:fld id="{569EC6D3-E5AC-407E-ABD5-BD9CA53279C2}" type="slidenum">
              <a:rPr lang="cs-CZ" smtClean="0"/>
              <a:pPr/>
              <a:t>6</a:t>
            </a:fld>
            <a:endParaRPr lang="cs-CZ"/>
          </a:p>
        </p:txBody>
      </p:sp>
      <p:pic>
        <p:nvPicPr>
          <p:cNvPr id="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1307" y="2056250"/>
            <a:ext cx="7181386" cy="4308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Obdélník 8"/>
          <p:cNvSpPr/>
          <p:nvPr/>
        </p:nvSpPr>
        <p:spPr>
          <a:xfrm>
            <a:off x="234176" y="1434655"/>
            <a:ext cx="8452624" cy="312073"/>
          </a:xfrm>
          <a:prstGeom prst="rect">
            <a:avLst/>
          </a:prstGeom>
        </p:spPr>
        <p:txBody>
          <a:bodyPr wrap="square">
            <a:spAutoFit/>
          </a:bodyPr>
          <a:lstStyle/>
          <a:p>
            <a:r>
              <a:rPr lang="cs-CZ" i="0" dirty="0" smtClean="0"/>
              <a:t>Zapouzdřená rozvodna 110 </a:t>
            </a:r>
            <a:r>
              <a:rPr lang="cs-CZ" i="0" dirty="0" err="1" smtClean="0"/>
              <a:t>kV</a:t>
            </a:r>
            <a:r>
              <a:rPr lang="cs-CZ" i="0" dirty="0" smtClean="0"/>
              <a:t> (SF</a:t>
            </a:r>
            <a:r>
              <a:rPr lang="cs-CZ" i="0" baseline="-25000" dirty="0" smtClean="0"/>
              <a:t>6</a:t>
            </a:r>
            <a:r>
              <a:rPr lang="cs-CZ" i="0" dirty="0" smtClean="0"/>
              <a:t>)</a:t>
            </a:r>
            <a:endParaRPr lang="cs-CZ" i="0" dirty="0"/>
          </a:p>
        </p:txBody>
      </p:sp>
    </p:spTree>
    <p:extLst>
      <p:ext uri="{BB962C8B-B14F-4D97-AF65-F5344CB8AC3E}">
        <p14:creationId xmlns:p14="http://schemas.microsoft.com/office/powerpoint/2010/main" val="1036868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4001" y="437652"/>
            <a:ext cx="6876000" cy="391389"/>
          </a:xfrm>
        </p:spPr>
        <p:txBody>
          <a:bodyPr/>
          <a:lstStyle/>
          <a:p>
            <a:r>
              <a:rPr lang="cs-CZ" dirty="0" smtClean="0"/>
              <a:t>Typy rozvoden</a:t>
            </a:r>
            <a:endParaRPr lang="cs-CZ" dirty="0"/>
          </a:p>
        </p:txBody>
      </p:sp>
      <p:sp>
        <p:nvSpPr>
          <p:cNvPr id="4" name="Zástupný symbol pro číslo snímku 3"/>
          <p:cNvSpPr>
            <a:spLocks noGrp="1"/>
          </p:cNvSpPr>
          <p:nvPr>
            <p:ph type="sldNum" sz="quarter" idx="10"/>
          </p:nvPr>
        </p:nvSpPr>
        <p:spPr/>
        <p:txBody>
          <a:bodyPr/>
          <a:lstStyle/>
          <a:p>
            <a:fld id="{569EC6D3-E5AC-407E-ABD5-BD9CA53279C2}" type="slidenum">
              <a:rPr lang="cs-CZ" smtClean="0"/>
              <a:pPr/>
              <a:t>7</a:t>
            </a:fld>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5752" y="1628775"/>
            <a:ext cx="5083548" cy="467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919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1" y="437652"/>
            <a:ext cx="6876000" cy="391389"/>
          </a:xfrm>
        </p:spPr>
        <p:txBody>
          <a:bodyPr/>
          <a:lstStyle/>
          <a:p>
            <a:r>
              <a:rPr lang="cs-CZ" dirty="0"/>
              <a:t>Typy rozvoden</a:t>
            </a:r>
          </a:p>
        </p:txBody>
      </p:sp>
      <p:sp>
        <p:nvSpPr>
          <p:cNvPr id="4" name="Slide Number Placeholder 3"/>
          <p:cNvSpPr>
            <a:spLocks noGrp="1"/>
          </p:cNvSpPr>
          <p:nvPr>
            <p:ph type="sldNum" sz="quarter" idx="10"/>
          </p:nvPr>
        </p:nvSpPr>
        <p:spPr/>
        <p:txBody>
          <a:bodyPr/>
          <a:lstStyle/>
          <a:p>
            <a:fld id="{569EC6D3-E5AC-407E-ABD5-BD9CA53279C2}" type="slidenum">
              <a:rPr lang="cs-CZ" smtClean="0"/>
              <a:pPr/>
              <a:t>8</a:t>
            </a:fld>
            <a:endParaRPr lang="cs-CZ"/>
          </a:p>
        </p:txBody>
      </p:sp>
      <p:sp>
        <p:nvSpPr>
          <p:cNvPr id="3" name="Zástupný symbol pro obsah 2"/>
          <p:cNvSpPr>
            <a:spLocks noGrp="1"/>
          </p:cNvSpPr>
          <p:nvPr>
            <p:ph idx="1"/>
          </p:nvPr>
        </p:nvSpPr>
        <p:spPr>
          <a:xfrm>
            <a:off x="504000" y="1692000"/>
            <a:ext cx="8136000" cy="449034"/>
          </a:xfrm>
        </p:spPr>
        <p:txBody>
          <a:bodyPr/>
          <a:lstStyle/>
          <a:p>
            <a:pPr algn="ctr"/>
            <a:r>
              <a:rPr lang="pl-PL" sz="1400" dirty="0" smtClean="0"/>
              <a:t>Vnitřní kobková rozvodna vn </a:t>
            </a:r>
            <a:r>
              <a:rPr lang="pl-PL" sz="1400" dirty="0"/>
              <a:t>z 30. let minulého století </a:t>
            </a:r>
            <a:endParaRPr lang="cs-CZ" sz="1400"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2274571"/>
            <a:ext cx="2741613" cy="365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2299971"/>
            <a:ext cx="2713038" cy="361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61147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heme/theme1.xml><?xml version="1.0" encoding="utf-8"?>
<a:theme xmlns:a="http://schemas.openxmlformats.org/drawingml/2006/main" name="BLANK">
  <a:themeElements>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fontScheme name="ČEZ">
      <a:majorFont>
        <a:latin typeface="Futura CEZ Medium"/>
        <a:ea typeface=""/>
        <a:cs typeface=""/>
      </a:majorFont>
      <a:minorFont>
        <a:latin typeface="Arial 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78762" tIns="39382" rIns="78762" bIns="39382" numCol="1" anchor="ctr" anchorCtr="0" compatLnSpc="1">
        <a:prstTxWarp prst="textNoShape">
          <a:avLst/>
        </a:prstTxWarp>
      </a:bodyPr>
      <a:lstStyle>
        <a:defPPr marL="0" marR="0" indent="0" algn="ctr" defTabSz="652463" rtl="0" eaLnBrk="0" fontAlgn="base" latinLnBrk="0" hangingPunct="0">
          <a:lnSpc>
            <a:spcPct val="100000"/>
          </a:lnSpc>
          <a:spcBef>
            <a:spcPct val="50000"/>
          </a:spcBef>
          <a:spcAft>
            <a:spcPct val="0"/>
          </a:spcAft>
          <a:buClr>
            <a:schemeClr val="accent2"/>
          </a:buClr>
          <a:buSzTx/>
          <a:buFont typeface="Wingdings" pitchFamily="2" charset="2"/>
          <a:buNone/>
          <a:tabLst/>
          <a:defRPr kumimoji="0" lang="en-US" sz="14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Skupina CEZ 1">
        <a:dk1>
          <a:srgbClr val="000000"/>
        </a:dk1>
        <a:lt1>
          <a:srgbClr val="FFFFFF"/>
        </a:lt1>
        <a:dk2>
          <a:srgbClr val="FFFFFF"/>
        </a:dk2>
        <a:lt2>
          <a:srgbClr val="969696"/>
        </a:lt2>
        <a:accent1>
          <a:srgbClr val="DDDDDD"/>
        </a:accent1>
        <a:accent2>
          <a:srgbClr val="F24F00"/>
        </a:accent2>
        <a:accent3>
          <a:srgbClr val="FFFFFF"/>
        </a:accent3>
        <a:accent4>
          <a:srgbClr val="000000"/>
        </a:accent4>
        <a:accent5>
          <a:srgbClr val="EBEBEB"/>
        </a:accent5>
        <a:accent6>
          <a:srgbClr val="DB4700"/>
        </a:accent6>
        <a:hlink>
          <a:srgbClr val="909090"/>
        </a:hlink>
        <a:folHlink>
          <a:srgbClr val="60606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1691</TotalTime>
  <Words>1194</Words>
  <Application>Microsoft Office PowerPoint</Application>
  <PresentationFormat>Předvádění na obrazovce (4:3)</PresentationFormat>
  <Paragraphs>250</Paragraphs>
  <Slides>61</Slides>
  <Notes>1</Notes>
  <HiddenSlides>0</HiddenSlides>
  <MMClips>1</MMClips>
  <ScaleCrop>false</ScaleCrop>
  <HeadingPairs>
    <vt:vector size="4" baseType="variant">
      <vt:variant>
        <vt:lpstr>Motiv</vt:lpstr>
      </vt:variant>
      <vt:variant>
        <vt:i4>1</vt:i4>
      </vt:variant>
      <vt:variant>
        <vt:lpstr>Nadpisy snímků</vt:lpstr>
      </vt:variant>
      <vt:variant>
        <vt:i4>61</vt:i4>
      </vt:variant>
    </vt:vector>
  </HeadingPairs>
  <TitlesOfParts>
    <vt:vector size="62" baseType="lpstr">
      <vt:lpstr>BLANK</vt:lpstr>
      <vt:lpstr>DISTRIBUČNÍ MATURITA   ELEKTRICKÉ STANICE</vt:lpstr>
      <vt:lpstr>Počátky výroby a přenosu elektrické energie</vt:lpstr>
      <vt:lpstr>Zjednodušené schéma elektrizační soustavy</vt:lpstr>
      <vt:lpstr>Druhy elektrických stanic</vt:lpstr>
      <vt:lpstr>Druhy elektrických stanic</vt:lpstr>
      <vt:lpstr>Typy rozvoden</vt:lpstr>
      <vt:lpstr>Typy rozvoden</vt:lpstr>
      <vt:lpstr>Typy rozvoden</vt:lpstr>
      <vt:lpstr>Typy rozvoden</vt:lpstr>
      <vt:lpstr>Typy rozvoden</vt:lpstr>
      <vt:lpstr>Přípojnice</vt:lpstr>
      <vt:lpstr>Přípojnice</vt:lpstr>
      <vt:lpstr>Přípojnice</vt:lpstr>
      <vt:lpstr>Vybavení polí, kobek</vt:lpstr>
      <vt:lpstr>Vybavení polí, kobek</vt:lpstr>
      <vt:lpstr>Vybavení polí, kobek</vt:lpstr>
      <vt:lpstr>Vybavení polí, kobek</vt:lpstr>
      <vt:lpstr>Vypínače</vt:lpstr>
      <vt:lpstr>Vypínače</vt:lpstr>
      <vt:lpstr>Vypínače</vt:lpstr>
      <vt:lpstr>Vypínače</vt:lpstr>
      <vt:lpstr>Vypínače</vt:lpstr>
      <vt:lpstr>Vypínače</vt:lpstr>
      <vt:lpstr>Vypínače</vt:lpstr>
      <vt:lpstr>Vypínače</vt:lpstr>
      <vt:lpstr>Elektrické stanice – stroje a přístroje</vt:lpstr>
      <vt:lpstr>Měřící transformátory</vt:lpstr>
      <vt:lpstr>Vnitřní měřící transformátory vn</vt:lpstr>
      <vt:lpstr>Venkovní měřící transformátory vn</vt:lpstr>
      <vt:lpstr>Měřící transformátor proudu</vt:lpstr>
      <vt:lpstr>Měřící transformátor napětí 110 kV</vt:lpstr>
      <vt:lpstr>Měřící transformátor</vt:lpstr>
      <vt:lpstr>Odpojovač</vt:lpstr>
      <vt:lpstr>Odpojovač</vt:lpstr>
      <vt:lpstr>Odpojovač 110 kV</vt:lpstr>
      <vt:lpstr>Svodiče přepětí</vt:lpstr>
      <vt:lpstr>Svodiče přepětí v r 110 kV</vt:lpstr>
      <vt:lpstr>Transformátor</vt:lpstr>
      <vt:lpstr>Elektrické stanice – stroje a přístroje</vt:lpstr>
      <vt:lpstr>Zhášecí tlumivka</vt:lpstr>
      <vt:lpstr>Transformátor, tlumivka, sek. odporník</vt:lpstr>
      <vt:lpstr>Tlumivka a stavebnicový odporník</vt:lpstr>
      <vt:lpstr>Elektrické stanice – další součásti provozu</vt:lpstr>
      <vt:lpstr>Elektrické stanice - mimořádné stavy</vt:lpstr>
      <vt:lpstr>Elektrické stanice - mimořádné stavy</vt:lpstr>
      <vt:lpstr>Elektrické stanice - mimořádné stavy</vt:lpstr>
      <vt:lpstr>Elektrické stanice - mimořádné stavy</vt:lpstr>
      <vt:lpstr>Elektrické stanice - mimořádné stavy</vt:lpstr>
      <vt:lpstr>Elektrické stanice - mimořádné stavy</vt:lpstr>
      <vt:lpstr>Elektrické stanice - mimořádné stavy</vt:lpstr>
      <vt:lpstr>Elektrické stanice - mimořádné stavy</vt:lpstr>
      <vt:lpstr>Činnosti Úseku Elektrické stanice</vt:lpstr>
      <vt:lpstr>Úsek Elektrické stanice (ES)</vt:lpstr>
      <vt:lpstr>Úsek ES – Příprava manipulantů</vt:lpstr>
      <vt:lpstr>Úsek ES  -  základem je bezpečnost práce</vt:lpstr>
      <vt:lpstr>Úsek ES – příkaz B</vt:lpstr>
      <vt:lpstr>Úsek ES – komunikace a dokumentace</vt:lpstr>
      <vt:lpstr>Úsek ES –olejová hospodářství</vt:lpstr>
      <vt:lpstr>Úsek ES – plynová hospodářství</vt:lpstr>
      <vt:lpstr>Přeprava transformátoru</vt:lpstr>
      <vt:lpstr>Závěr</vt:lpstr>
    </vt:vector>
  </TitlesOfParts>
  <Company>ČEZ ICT Services, a. 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ENERGETICKÁ MATURITA</dc:title>
  <dc:creator>Tomáš Raška</dc:creator>
  <cp:keywords>ČEZ</cp:keywords>
  <cp:lastModifiedBy>Hanuš Petr</cp:lastModifiedBy>
  <cp:revision>81</cp:revision>
  <dcterms:created xsi:type="dcterms:W3CDTF">2013-05-22T05:49:31Z</dcterms:created>
  <dcterms:modified xsi:type="dcterms:W3CDTF">2017-10-05T06:07:09Z</dcterms:modified>
  <cp:category>šablona</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iversal Objects">
    <vt:bool>true</vt:bool>
  </property>
  <property fmtid="{D5CDD505-2E9C-101B-9397-08002B2CF9AE}" pid="3" name="McKPaperSize">
    <vt:lpwstr>A4</vt:lpwstr>
  </property>
  <property fmtid="{D5CDD505-2E9C-101B-9397-08002B2CF9AE}" pid="4" name="NotesPageLayout">
    <vt:lpwstr>Message</vt:lpwstr>
  </property>
  <property fmtid="{D5CDD505-2E9C-101B-9397-08002B2CF9AE}" pid="5" name="Event">
    <vt:lpwstr>Document</vt:lpwstr>
  </property>
  <property fmtid="{D5CDD505-2E9C-101B-9397-08002B2CF9AE}" pid="6" name="Delivery Date">
    <vt:lpwstr>Date</vt:lpwstr>
  </property>
  <property fmtid="{D5CDD505-2E9C-101B-9397-08002B2CF9AE}" pid="7" name="DocID">
    <vt:lpwstr>PRG-ZPD008-20041008-11373P1C</vt:lpwstr>
  </property>
  <property fmtid="{D5CDD505-2E9C-101B-9397-08002B2CF9AE}" pid="8" name="DocIDinTitle">
    <vt:bool>true</vt:bool>
  </property>
  <property fmtid="{D5CDD505-2E9C-101B-9397-08002B2CF9AE}" pid="9" name="DocIDinSlide">
    <vt:bool>true</vt:bool>
  </property>
  <property fmtid="{D5CDD505-2E9C-101B-9397-08002B2CF9AE}" pid="10" name="DocIDPosition">
    <vt:i4>0</vt:i4>
  </property>
  <property fmtid="{D5CDD505-2E9C-101B-9397-08002B2CF9AE}" pid="11" name="DocumentTagging.ClassificationMark.P00">
    <vt:lpwstr>&lt;ClassificationMark xmlns:xsi="http://www.w3.org/2001/XMLSchema-instance" xmlns:xsd="http://www.w3.org/2001/XMLSchema" margin="NaN" class="C1" owner="Tomáš Raška" position="BottomMiddle" marginX="0" marginY="0" classifiedOn="2016-10-11T15:05:51.68235</vt:lpwstr>
  </property>
  <property fmtid="{D5CDD505-2E9C-101B-9397-08002B2CF9AE}" pid="12" name="DocumentTagging.ClassificationMark.P01">
    <vt:lpwstr>2+02:00" showPrintedBy="false" showPrintDate="false" language="cs" ApplicationVersion="Microsoft PowerPoint, 14.0" addinVersion="5.6.3.0" template="CEZ" kdi="SKC-DR15"&gt;&lt;history bulk="false" class="Důvěrnost C" code="C1" user="Hanuš Petr" date="2016-1</vt:lpwstr>
  </property>
  <property fmtid="{D5CDD505-2E9C-101B-9397-08002B2CF9AE}" pid="13" name="DocumentTagging.ClassificationMark.P02">
    <vt:lpwstr>0-11T15:05:52.041152+02:00" kdi="SKC-DR15" /&gt;&lt;recipients /&gt;&lt;documentOwners /&gt;&lt;/ClassificationMark&gt;</vt:lpwstr>
  </property>
  <property fmtid="{D5CDD505-2E9C-101B-9397-08002B2CF9AE}" pid="14" name="DocumentTagging.ClassificationMark">
    <vt:lpwstr>￼PARTS:3</vt:lpwstr>
  </property>
  <property fmtid="{D5CDD505-2E9C-101B-9397-08002B2CF9AE}" pid="15" name="DocumentClasification">
    <vt:lpwstr>Důvěrnost C</vt:lpwstr>
  </property>
  <property fmtid="{D5CDD505-2E9C-101B-9397-08002B2CF9AE}" pid="16" name="CEZ_DLP">
    <vt:lpwstr>CEZ_DLP:SKC-DR15:C</vt:lpwstr>
  </property>
</Properties>
</file>